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3" r:id="rId7"/>
    <p:sldId id="259" r:id="rId8"/>
    <p:sldId id="266" r:id="rId9"/>
    <p:sldId id="264" r:id="rId10"/>
    <p:sldId id="260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395"/>
    <a:srgbClr val="58B240"/>
    <a:srgbClr val="C6E6A2"/>
    <a:srgbClr val="4BB539"/>
    <a:srgbClr val="ACCC38"/>
    <a:srgbClr val="61AD57"/>
    <a:srgbClr val="A8E76F"/>
    <a:srgbClr val="94D866"/>
    <a:srgbClr val="D4CDAF"/>
    <a:srgbClr val="AEC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78" d="100"/>
          <a:sy n="78" d="100"/>
        </p:scale>
        <p:origin x="-11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E551E-471F-4FE4-B9DB-89B8EC3C5A0E}" type="datetimeFigureOut">
              <a:rPr lang="de-DE" smtClean="0"/>
              <a:t>12.11.2017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ED01-7EF8-4CEE-B492-BD45877070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5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5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42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96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45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97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44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99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1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91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6800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7A7F-1125-41B1-803C-1DA46EB3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56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879EDE76-BAD3-4F0B-827C-C6A60CB46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790" y="3429000"/>
            <a:ext cx="6823722" cy="818622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Species-area relationship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605305" y="4211729"/>
            <a:ext cx="3457986" cy="750195"/>
          </a:xfrm>
        </p:spPr>
        <p:txBody>
          <a:bodyPr>
            <a:normAutofit lnSpcReduction="10000"/>
          </a:bodyPr>
          <a:lstStyle/>
          <a:p>
            <a:pPr algn="l"/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Nina F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hs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Janez Kermavnar</a:t>
            </a:r>
            <a:r>
              <a:rPr lang="de-DE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 algn="l"/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Ildikó 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Orbán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hu-HU" sz="2000" dirty="0">
                <a:solidFill>
                  <a:schemeClr val="bg1">
                    <a:lumMod val="95000"/>
                  </a:schemeClr>
                </a:solidFill>
              </a:rPr>
              <a:t>Zita </a:t>
            </a:r>
            <a:r>
              <a:rPr lang="hu-HU" sz="2000" dirty="0" smtClean="0">
                <a:solidFill>
                  <a:schemeClr val="bg1">
                    <a:lumMod val="95000"/>
                  </a:schemeClr>
                </a:solidFill>
              </a:rPr>
              <a:t>Zimmerman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G:\+Uni\+CB\logo\0747f2f2-2a64-4140-b298-701f78f873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65" y="313607"/>
            <a:ext cx="347186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37124" y="327143"/>
            <a:ext cx="242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field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-trip </a:t>
            </a:r>
            <a:r>
              <a:rPr lang="de-D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Mohelno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17.-22.9.2017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13775" r="4569" b="2930"/>
          <a:stretch/>
        </p:blipFill>
        <p:spPr>
          <a:xfrm>
            <a:off x="5705340" y="4366277"/>
            <a:ext cx="3164038" cy="221482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605304" y="5057202"/>
            <a:ext cx="2070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FBI / 191</a:t>
            </a:r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Terénní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praxe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III. – 2</a:t>
            </a: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Field Work III - 2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9.11.2017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74476" y="6628220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Nina Fahs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059109" y="6351328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</a:t>
            </a:r>
            <a:r>
              <a:rPr lang="de-DE" sz="1100" dirty="0"/>
              <a:t>Š</a:t>
            </a:r>
            <a:r>
              <a:rPr lang="en-NZ" sz="1100" dirty="0" err="1"/>
              <a:t>uspa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6357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B71C777-941C-4907-9424-60DFB903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 </a:t>
            </a:r>
            <a:r>
              <a:rPr lang="de-DE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onclusions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D88CEDC-97AD-4247-B883-2AEF9EE6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We did not only focus on the number of </a:t>
            </a:r>
            <a:r>
              <a:rPr lang="de-DE" sz="2400" dirty="0"/>
              <a:t>different </a:t>
            </a:r>
            <a:r>
              <a:rPr lang="hu-HU" sz="2400" dirty="0"/>
              <a:t>species, but also </a:t>
            </a:r>
            <a:r>
              <a:rPr lang="de-DE" sz="2400" dirty="0"/>
              <a:t>on </a:t>
            </a:r>
            <a:r>
              <a:rPr lang="hu-HU" sz="2400" dirty="0"/>
              <a:t>th</a:t>
            </a:r>
            <a:r>
              <a:rPr lang="de-DE" sz="2400" dirty="0"/>
              <a:t>e</a:t>
            </a:r>
            <a:r>
              <a:rPr lang="hu-HU" sz="2400" dirty="0"/>
              <a:t> </a:t>
            </a:r>
            <a:r>
              <a:rPr lang="en-AU" sz="2400" dirty="0"/>
              <a:t>species</a:t>
            </a:r>
            <a:r>
              <a:rPr lang="de-DE" sz="2400" dirty="0"/>
              <a:t> </a:t>
            </a:r>
            <a:r>
              <a:rPr lang="en-AU" sz="2400" dirty="0"/>
              <a:t>themselves</a:t>
            </a:r>
            <a:r>
              <a:rPr lang="hu-HU" sz="2400" dirty="0"/>
              <a:t>. This allowed us to compare plot pairs according to </a:t>
            </a:r>
            <a:r>
              <a:rPr lang="en-NZ" sz="2400" dirty="0"/>
              <a:t>their</a:t>
            </a:r>
            <a:r>
              <a:rPr lang="de-DE" sz="2400" dirty="0"/>
              <a:t> </a:t>
            </a:r>
            <a:r>
              <a:rPr lang="hu-HU" sz="2400" dirty="0"/>
              <a:t>species composition similarity.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hu-HU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species accumulation</a:t>
            </a:r>
            <a:r>
              <a:rPr lang="de-DE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curves differ between habitats?</a:t>
            </a:r>
            <a:endParaRPr lang="de-DE" sz="2400" i="1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hu-HU" sz="2400" dirty="0"/>
              <a:t>SAR curve</a:t>
            </a:r>
            <a:r>
              <a:rPr lang="de-DE" sz="2400" dirty="0"/>
              <a:t>s</a:t>
            </a:r>
            <a:r>
              <a:rPr lang="hu-HU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hu-HU" sz="2400" dirty="0"/>
              <a:t>forest </a:t>
            </a:r>
            <a:r>
              <a:rPr lang="en-NZ" sz="2400" dirty="0"/>
              <a:t>plots</a:t>
            </a:r>
            <a:r>
              <a:rPr lang="de-DE" sz="2400" dirty="0"/>
              <a:t> </a:t>
            </a:r>
            <a:r>
              <a:rPr lang="hu-HU" sz="2400" dirty="0"/>
              <a:t>w</a:t>
            </a:r>
            <a:r>
              <a:rPr lang="de-DE" sz="2400" dirty="0" err="1"/>
              <a:t>ere</a:t>
            </a:r>
            <a:r>
              <a:rPr lang="hu-HU" sz="2400" dirty="0"/>
              <a:t> different compared 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hu-HU" sz="2400" dirty="0"/>
              <a:t> grassland vegetation (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hu-HU" sz="2400" dirty="0"/>
              <a:t>the steep</a:t>
            </a:r>
            <a:r>
              <a:rPr lang="de-DE" sz="2400" dirty="0"/>
              <a:t>e</a:t>
            </a:r>
            <a:r>
              <a:rPr lang="hu-HU" sz="2400" dirty="0"/>
              <a:t>st slope).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de-DE" sz="2400" dirty="0"/>
          </a:p>
          <a:p>
            <a:r>
              <a:rPr lang="de-DE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hu-HU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ow similar are quadrats of the same size </a:t>
            </a:r>
            <a:r>
              <a:rPr lang="de-DE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hu-HU" sz="2400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the same habitat?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lang="hu-HU" sz="2400" dirty="0"/>
              <a:t> All habitats showed </a:t>
            </a:r>
            <a:r>
              <a:rPr lang="de-DE" sz="2400" dirty="0"/>
              <a:t>an </a:t>
            </a:r>
            <a:r>
              <a:rPr lang="hu-HU" sz="2400" dirty="0"/>
              <a:t>increasing compositional similarity with increasing plot size, indicating that the same (similar) additional species were observed on both plots. 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Janez - </a:t>
            </a:r>
            <a:fld id="{42757A7F-1125-41B1-803C-1DA46EB3D9C1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09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/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800" dirty="0"/>
              <a:t>Connor, </a:t>
            </a:r>
            <a:r>
              <a:rPr lang="sl-SI" sz="1800" dirty="0" smtClean="0"/>
              <a:t>E.F.</a:t>
            </a:r>
            <a:r>
              <a:rPr lang="de-DE" sz="1800" dirty="0" smtClean="0"/>
              <a:t> &amp; </a:t>
            </a:r>
            <a:r>
              <a:rPr lang="sl-SI" sz="1800" dirty="0" smtClean="0"/>
              <a:t>McCoy</a:t>
            </a:r>
            <a:r>
              <a:rPr lang="sl-SI" sz="1800" dirty="0"/>
              <a:t>, E.D. (2001): Species-area relationship. Encyclopedia of Biodiversity 5, 397-411.</a:t>
            </a:r>
            <a:endParaRPr lang="en-US" sz="1800" dirty="0"/>
          </a:p>
          <a:p>
            <a:r>
              <a:rPr lang="en-US" sz="1800" dirty="0" err="1" smtClean="0"/>
              <a:t>Franzén</a:t>
            </a:r>
            <a:r>
              <a:rPr lang="en-US" sz="1800" dirty="0"/>
              <a:t>, M., </a:t>
            </a:r>
            <a:r>
              <a:rPr lang="en-US" sz="1800" dirty="0" err="1"/>
              <a:t>Schweiger</a:t>
            </a:r>
            <a:r>
              <a:rPr lang="en-US" sz="1800" dirty="0"/>
              <a:t>, O. &amp; </a:t>
            </a:r>
            <a:r>
              <a:rPr lang="en-US" sz="1800" dirty="0" err="1"/>
              <a:t>Betzholtz</a:t>
            </a:r>
            <a:r>
              <a:rPr lang="en-US" sz="1800" dirty="0"/>
              <a:t>, P.E. (2012): Species-area relationships are controlled by species traits. </a:t>
            </a:r>
            <a:r>
              <a:rPr lang="en-US" sz="1800" dirty="0" err="1"/>
              <a:t>PLoS</a:t>
            </a:r>
            <a:r>
              <a:rPr lang="en-US" sz="1800" dirty="0"/>
              <a:t> ONE </a:t>
            </a:r>
            <a:r>
              <a:rPr lang="en-US" sz="1800" i="1" dirty="0"/>
              <a:t>7</a:t>
            </a:r>
          </a:p>
          <a:p>
            <a:r>
              <a:rPr lang="en-US" sz="1800" dirty="0"/>
              <a:t>Gillespie, R. &amp; </a:t>
            </a:r>
            <a:r>
              <a:rPr lang="en-US" sz="1800" dirty="0" err="1"/>
              <a:t>Clague</a:t>
            </a:r>
            <a:r>
              <a:rPr lang="en-US" sz="1800" dirty="0"/>
              <a:t>, D. (2009). </a:t>
            </a:r>
            <a:r>
              <a:rPr lang="en-US" sz="1800" i="1" dirty="0"/>
              <a:t>Encyclopedia of islands</a:t>
            </a:r>
            <a:r>
              <a:rPr lang="en-US" sz="1800" dirty="0"/>
              <a:t>. Berkeley [Calif.]: University of California Press, pp.857-861.</a:t>
            </a:r>
          </a:p>
          <a:p>
            <a:r>
              <a:rPr lang="de-DE" sz="1800" dirty="0" err="1"/>
              <a:t>Scheiner</a:t>
            </a:r>
            <a:r>
              <a:rPr lang="de-DE" sz="1800" dirty="0"/>
              <a:t>, S.M., Cox, S.B., Willig, M., Mittelbach, G.G., Osenberg, C. &amp; </a:t>
            </a:r>
            <a:r>
              <a:rPr lang="de-DE" sz="1800" dirty="0" err="1"/>
              <a:t>Kaspari</a:t>
            </a:r>
            <a:r>
              <a:rPr lang="de-DE" sz="1800" dirty="0"/>
              <a:t>, M. (2000): </a:t>
            </a:r>
            <a:r>
              <a:rPr lang="de-DE" sz="1800" dirty="0" err="1"/>
              <a:t>Species</a:t>
            </a:r>
            <a:r>
              <a:rPr lang="de-DE" sz="1800" dirty="0"/>
              <a:t> </a:t>
            </a:r>
            <a:r>
              <a:rPr lang="de-DE" sz="1800" dirty="0" err="1"/>
              <a:t>richness</a:t>
            </a:r>
            <a:r>
              <a:rPr lang="de-DE" sz="1800" dirty="0"/>
              <a:t>, </a:t>
            </a:r>
            <a:r>
              <a:rPr lang="de-DE" sz="1800" dirty="0" err="1"/>
              <a:t>species</a:t>
            </a:r>
            <a:r>
              <a:rPr lang="de-DE" sz="1800" dirty="0"/>
              <a:t>-area </a:t>
            </a:r>
            <a:r>
              <a:rPr lang="de-DE" sz="1800" dirty="0" err="1"/>
              <a:t>curves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Simpson’s</a:t>
            </a:r>
            <a:r>
              <a:rPr lang="de-DE" sz="1800" dirty="0"/>
              <a:t> paradox. </a:t>
            </a:r>
            <a:r>
              <a:rPr lang="de-DE" sz="1800" dirty="0" err="1"/>
              <a:t>Evolutionary</a:t>
            </a:r>
            <a:r>
              <a:rPr lang="de-DE" sz="1800" dirty="0"/>
              <a:t> Ecology Research </a:t>
            </a:r>
            <a:r>
              <a:rPr lang="de-DE" sz="1800" i="1" dirty="0"/>
              <a:t>2</a:t>
            </a:r>
            <a:r>
              <a:rPr lang="de-DE" sz="1800" dirty="0"/>
              <a:t>, 791–802.</a:t>
            </a:r>
          </a:p>
          <a:p>
            <a:r>
              <a:rPr lang="de-DE" sz="1800" dirty="0" err="1"/>
              <a:t>Kallimanis</a:t>
            </a:r>
            <a:r>
              <a:rPr lang="de-DE" sz="1800" dirty="0"/>
              <a:t>, A.S., </a:t>
            </a:r>
            <a:r>
              <a:rPr lang="de-DE" sz="1800" dirty="0" err="1"/>
              <a:t>Mazaris</a:t>
            </a:r>
            <a:r>
              <a:rPr lang="de-DE" sz="1800" dirty="0"/>
              <a:t>, A.D., </a:t>
            </a:r>
            <a:r>
              <a:rPr lang="de-DE" sz="1800" dirty="0" err="1"/>
              <a:t>Tzanopoulos</a:t>
            </a:r>
            <a:r>
              <a:rPr lang="de-DE" sz="1800" dirty="0"/>
              <a:t>, J., Halley, J.M., </a:t>
            </a:r>
            <a:r>
              <a:rPr lang="de-DE" sz="1800" dirty="0" err="1"/>
              <a:t>Pantis</a:t>
            </a:r>
            <a:r>
              <a:rPr lang="de-DE" sz="1800" dirty="0"/>
              <a:t>, J.D. &amp; </a:t>
            </a:r>
            <a:r>
              <a:rPr lang="de-DE" sz="1800" dirty="0" err="1"/>
              <a:t>Sgardelis</a:t>
            </a:r>
            <a:r>
              <a:rPr lang="de-DE" sz="1800" dirty="0"/>
              <a:t>, S.P. (2008):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does</a:t>
            </a:r>
            <a:r>
              <a:rPr lang="de-DE" sz="1800" dirty="0"/>
              <a:t> </a:t>
            </a:r>
            <a:r>
              <a:rPr lang="de-DE" sz="1800" dirty="0" err="1"/>
              <a:t>habitat</a:t>
            </a:r>
            <a:r>
              <a:rPr lang="de-DE" sz="1800" dirty="0"/>
              <a:t> </a:t>
            </a:r>
            <a:r>
              <a:rPr lang="de-DE" sz="1800" dirty="0" err="1"/>
              <a:t>diversity</a:t>
            </a:r>
            <a:r>
              <a:rPr lang="de-DE" sz="1800" dirty="0"/>
              <a:t> </a:t>
            </a:r>
            <a:r>
              <a:rPr lang="de-DE" sz="1800" dirty="0" err="1"/>
              <a:t>affect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species</a:t>
            </a:r>
            <a:r>
              <a:rPr lang="de-DE" sz="1800" dirty="0"/>
              <a:t>-area </a:t>
            </a:r>
            <a:r>
              <a:rPr lang="de-DE" sz="1800" dirty="0" err="1"/>
              <a:t>relationship</a:t>
            </a:r>
            <a:r>
              <a:rPr lang="de-DE" sz="1800" dirty="0"/>
              <a:t>? Global Ecology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Biogeography</a:t>
            </a:r>
            <a:r>
              <a:rPr lang="de-DE" sz="1800" dirty="0"/>
              <a:t> </a:t>
            </a:r>
            <a:r>
              <a:rPr lang="de-DE" sz="1800" i="1" dirty="0"/>
              <a:t>17</a:t>
            </a:r>
            <a:r>
              <a:rPr lang="de-DE" sz="1800" dirty="0"/>
              <a:t>, 532–538.</a:t>
            </a:r>
            <a:endParaRPr lang="en-US" sz="18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7A7F-1125-41B1-803C-1DA46EB3D9C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73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71C777-941C-4907-9424-60DFB90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83" y="5315753"/>
            <a:ext cx="8229600" cy="1143000"/>
          </a:xfrm>
        </p:spPr>
        <p:txBody>
          <a:bodyPr/>
          <a:lstStyle/>
          <a:p>
            <a:pPr algn="ctr"/>
            <a:r>
              <a:rPr lang="hu-HU" b="1" dirty="0" err="1"/>
              <a:t>Thank</a:t>
            </a:r>
            <a:r>
              <a:rPr lang="hu-HU" b="1" dirty="0"/>
              <a:t> </a:t>
            </a:r>
            <a:r>
              <a:rPr lang="hu-HU" b="1" dirty="0" err="1"/>
              <a:t>you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your</a:t>
            </a:r>
            <a:r>
              <a:rPr lang="hu-HU" b="1" dirty="0"/>
              <a:t> </a:t>
            </a:r>
            <a:r>
              <a:rPr lang="hu-HU" b="1" dirty="0" err="1"/>
              <a:t>attention</a:t>
            </a:r>
            <a:r>
              <a:rPr lang="hu-HU" b="1" dirty="0"/>
              <a:t>!</a:t>
            </a:r>
          </a:p>
        </p:txBody>
      </p:sp>
      <p:pic>
        <p:nvPicPr>
          <p:cNvPr id="5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7" name="Textfeld 6"/>
          <p:cNvSpPr txBox="1"/>
          <p:nvPr/>
        </p:nvSpPr>
        <p:spPr>
          <a:xfrm>
            <a:off x="8074476" y="6622148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Nina Fahs</a:t>
            </a:r>
          </a:p>
        </p:txBody>
      </p:sp>
    </p:spTree>
    <p:extLst>
      <p:ext uri="{BB962C8B-B14F-4D97-AF65-F5344CB8AC3E}">
        <p14:creationId xmlns:p14="http://schemas.microsoft.com/office/powerpoint/2010/main" val="27623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452004C-05D3-4627-8773-64107E20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09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hu-H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09" y="1381483"/>
            <a:ext cx="3172159" cy="2181813"/>
          </a:xfrm>
          <a:ln w="63500">
            <a:solidFill>
              <a:schemeClr val="bg1"/>
            </a:solidFill>
          </a:ln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9700" y="2410398"/>
            <a:ext cx="3799269" cy="3651371"/>
          </a:xfrm>
        </p:spPr>
        <p:txBody>
          <a:bodyPr>
            <a:normAutofit/>
          </a:bodyPr>
          <a:lstStyle/>
          <a:p>
            <a:r>
              <a:rPr lang="en-NZ" dirty="0" smtClean="0"/>
              <a:t>influenced by different geographical, evolutionary and </a:t>
            </a:r>
            <a:r>
              <a:rPr lang="en-NZ" dirty="0"/>
              <a:t>ecological </a:t>
            </a:r>
            <a:r>
              <a:rPr lang="en-NZ" dirty="0" smtClean="0"/>
              <a:t>factors</a:t>
            </a:r>
          </a:p>
          <a:p>
            <a:r>
              <a:rPr lang="en-NZ" dirty="0"/>
              <a:t>mainly used to investigate species </a:t>
            </a:r>
            <a:r>
              <a:rPr lang="en-NZ" dirty="0" smtClean="0"/>
              <a:t>aggregation</a:t>
            </a:r>
            <a:endParaRPr lang="en-NZ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9.11.2017</a:t>
            </a:r>
            <a:endParaRPr lang="hu-H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Nina - </a:t>
            </a:r>
            <a:fld id="{42757A7F-1125-41B1-803C-1DA46EB3D9C1}" type="slidenum">
              <a:rPr lang="hu-HU" smtClean="0"/>
              <a:t>2</a:t>
            </a:fld>
            <a:endParaRPr lang="hu-HU" dirty="0"/>
          </a:p>
        </p:txBody>
      </p:sp>
      <p:pic>
        <p:nvPicPr>
          <p:cNvPr id="2050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 rot="16200000">
            <a:off x="7349032" y="2202649"/>
            <a:ext cx="25541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50" dirty="0"/>
              <a:t>http://</a:t>
            </a:r>
            <a:r>
              <a:rPr lang="en-NZ" sz="1050" dirty="0" smtClean="0"/>
              <a:t>botlib.huh.harvard.edu/libraries/</a:t>
            </a:r>
          </a:p>
          <a:p>
            <a:r>
              <a:rPr lang="en-NZ" sz="1050" dirty="0" err="1" smtClean="0"/>
              <a:t>fieldwork_exhibit</a:t>
            </a:r>
            <a:r>
              <a:rPr lang="en-NZ" sz="1050" dirty="0" smtClean="0"/>
              <a:t>/photos_22.htm </a:t>
            </a:r>
            <a:r>
              <a:rPr lang="en-NZ" sz="1050" dirty="0"/>
              <a:t>[8.11.17]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6519" y="1206583"/>
            <a:ext cx="4700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dirty="0"/>
              <a:t>The number of species </a:t>
            </a:r>
            <a:r>
              <a:rPr lang="en-US" sz="2800" cap="small" dirty="0" smtClean="0"/>
              <a:t>increases</a:t>
            </a:r>
          </a:p>
          <a:p>
            <a:r>
              <a:rPr lang="en-NZ" sz="2800" cap="small" dirty="0" smtClean="0"/>
              <a:t>with </a:t>
            </a:r>
            <a:r>
              <a:rPr lang="en-NZ" sz="2800" cap="small" dirty="0"/>
              <a:t>area observed.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85" y="3854880"/>
            <a:ext cx="3166504" cy="216924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10" name="Textfeld 9"/>
          <p:cNvSpPr txBox="1"/>
          <p:nvPr/>
        </p:nvSpPr>
        <p:spPr>
          <a:xfrm rot="16200000">
            <a:off x="7820365" y="5267571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 smtClean="0"/>
              <a:t>Foto</a:t>
            </a:r>
            <a:r>
              <a:rPr lang="en-NZ" sz="1100" dirty="0" smtClean="0"/>
              <a:t>: Alexandra </a:t>
            </a:r>
            <a:r>
              <a:rPr lang="en-NZ" sz="1100" dirty="0" err="1" smtClean="0"/>
              <a:t>Telea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921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452004C-05D3-4627-8773-64107E20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211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Q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uestions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B5E0F8F-15B0-4D92-9102-50E30FED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3" y="1613078"/>
            <a:ext cx="7501943" cy="4525963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species accumulation</a:t>
            </a:r>
            <a:r>
              <a:rPr lang="de-DE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curves differ between habitats?</a:t>
            </a:r>
          </a:p>
          <a:p>
            <a:pPr marL="0" indent="0">
              <a:buNone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hu-HU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ow similar are quadrats of the same size </a:t>
            </a:r>
            <a:r>
              <a:rPr lang="de-DE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hu-HU" i="1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n the same habitat?</a:t>
            </a:r>
          </a:p>
          <a:p>
            <a:pPr marL="0" indent="0">
              <a:buNone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Nina - </a:t>
            </a:r>
            <a:fld id="{42757A7F-1125-41B1-803C-1DA46EB3D9C1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54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EC788FE-C1F7-4259-8908-3263F3C8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932" y="280435"/>
            <a:ext cx="2994676" cy="1325563"/>
          </a:xfrm>
        </p:spPr>
        <p:txBody>
          <a:bodyPr/>
          <a:lstStyle/>
          <a:p>
            <a:pPr algn="l"/>
            <a:r>
              <a:rPr lang="hu-H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BEFFBFF-0CAE-4F7F-A042-B299E1B4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097" y="3397292"/>
            <a:ext cx="2503350" cy="3341399"/>
          </a:xfrm>
        </p:spPr>
        <p:txBody>
          <a:bodyPr>
            <a:normAutofit/>
          </a:bodyPr>
          <a:lstStyle/>
          <a:p>
            <a:pPr indent="-288000">
              <a:spcBef>
                <a:spcPts val="0"/>
              </a:spcBef>
            </a:pPr>
            <a:r>
              <a:rPr lang="de-DE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ecording species richness in nested quadrats of different sizes </a:t>
            </a:r>
          </a:p>
          <a:p>
            <a:pPr indent="-288000">
              <a:spcBef>
                <a:spcPts val="0"/>
              </a:spcBef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288000">
              <a:spcBef>
                <a:spcPts val="0"/>
              </a:spcBef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different habitat types</a:t>
            </a:r>
          </a:p>
          <a:p>
            <a:pPr indent="-288000">
              <a:spcBef>
                <a:spcPts val="0"/>
              </a:spcBef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288000">
              <a:spcBef>
                <a:spcPts val="0"/>
              </a:spcBef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 records/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habitat</a:t>
            </a:r>
          </a:p>
          <a:p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4EDE20C-2E0E-48B1-9DE8-29A80A94F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827" y="548053"/>
            <a:ext cx="3915049" cy="259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Csoportba foglalás 12">
            <a:extLst>
              <a:ext uri="{FF2B5EF4-FFF2-40B4-BE49-F238E27FC236}">
                <a16:creationId xmlns="" xmlns:a16="http://schemas.microsoft.com/office/drawing/2014/main" id="{10DE2937-131F-4461-B8EC-0F3F5C4164B6}"/>
              </a:ext>
            </a:extLst>
          </p:cNvPr>
          <p:cNvGrpSpPr/>
          <p:nvPr/>
        </p:nvGrpSpPr>
        <p:grpSpPr>
          <a:xfrm>
            <a:off x="1079295" y="386449"/>
            <a:ext cx="6792496" cy="6272730"/>
            <a:chOff x="1309246" y="598025"/>
            <a:chExt cx="5760000" cy="5760000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="" xmlns:a16="http://schemas.microsoft.com/office/drawing/2014/main" id="{CACD7FA2-17E9-42EC-BDC8-33F3EF7D71F5}"/>
                </a:ext>
              </a:extLst>
            </p:cNvPr>
            <p:cNvGrpSpPr/>
            <p:nvPr/>
          </p:nvGrpSpPr>
          <p:grpSpPr>
            <a:xfrm>
              <a:off x="1309246" y="3478025"/>
              <a:ext cx="2880000" cy="2880000"/>
              <a:chOff x="5513565" y="3318554"/>
              <a:chExt cx="2880000" cy="2880000"/>
            </a:xfrm>
          </p:grpSpPr>
          <p:sp>
            <p:nvSpPr>
              <p:cNvPr id="6" name="Téglalap 5">
                <a:extLst>
                  <a:ext uri="{FF2B5EF4-FFF2-40B4-BE49-F238E27FC236}">
                    <a16:creationId xmlns="" xmlns:a16="http://schemas.microsoft.com/office/drawing/2014/main" id="{DC5A61CF-3FDC-448E-98DB-AF49BCD84B8A}"/>
                  </a:ext>
                </a:extLst>
              </p:cNvPr>
              <p:cNvSpPr/>
              <p:nvPr/>
            </p:nvSpPr>
            <p:spPr>
              <a:xfrm>
                <a:off x="5513565" y="6012653"/>
                <a:ext cx="180000" cy="1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Téglalap 6">
                <a:extLst>
                  <a:ext uri="{FF2B5EF4-FFF2-40B4-BE49-F238E27FC236}">
                    <a16:creationId xmlns="" xmlns:a16="http://schemas.microsoft.com/office/drawing/2014/main" id="{2911F135-F837-4051-8F88-437D1E50E01A}"/>
                  </a:ext>
                </a:extLst>
              </p:cNvPr>
              <p:cNvSpPr/>
              <p:nvPr/>
            </p:nvSpPr>
            <p:spPr>
              <a:xfrm>
                <a:off x="5513565" y="5832653"/>
                <a:ext cx="360000" cy="36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Téglalap 7">
                <a:extLst>
                  <a:ext uri="{FF2B5EF4-FFF2-40B4-BE49-F238E27FC236}">
                    <a16:creationId xmlns="" xmlns:a16="http://schemas.microsoft.com/office/drawing/2014/main" id="{A06F3937-2434-4A7F-9183-1C0933525037}"/>
                  </a:ext>
                </a:extLst>
              </p:cNvPr>
              <p:cNvSpPr/>
              <p:nvPr/>
            </p:nvSpPr>
            <p:spPr>
              <a:xfrm>
                <a:off x="5513565" y="5472435"/>
                <a:ext cx="720000" cy="72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Téglalap 8">
                <a:extLst>
                  <a:ext uri="{FF2B5EF4-FFF2-40B4-BE49-F238E27FC236}">
                    <a16:creationId xmlns="" xmlns:a16="http://schemas.microsoft.com/office/drawing/2014/main" id="{31A8CC41-499E-4327-8480-AA215CA2B8EF}"/>
                  </a:ext>
                </a:extLst>
              </p:cNvPr>
              <p:cNvSpPr/>
              <p:nvPr/>
            </p:nvSpPr>
            <p:spPr>
              <a:xfrm>
                <a:off x="5513565" y="4752435"/>
                <a:ext cx="1440000" cy="144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Téglalap 9">
                <a:extLst>
                  <a:ext uri="{FF2B5EF4-FFF2-40B4-BE49-F238E27FC236}">
                    <a16:creationId xmlns="" xmlns:a16="http://schemas.microsoft.com/office/drawing/2014/main" id="{CD9DAA2B-2D74-4FEA-91BB-B3FF1A919C94}"/>
                  </a:ext>
                </a:extLst>
              </p:cNvPr>
              <p:cNvSpPr/>
              <p:nvPr/>
            </p:nvSpPr>
            <p:spPr>
              <a:xfrm>
                <a:off x="5513565" y="3318554"/>
                <a:ext cx="2880000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" name="Téglalap 11">
              <a:extLst>
                <a:ext uri="{FF2B5EF4-FFF2-40B4-BE49-F238E27FC236}">
                  <a16:creationId xmlns="" xmlns:a16="http://schemas.microsoft.com/office/drawing/2014/main" id="{59F68887-6D00-4744-AA56-E85BA0CB05FD}"/>
                </a:ext>
              </a:extLst>
            </p:cNvPr>
            <p:cNvSpPr/>
            <p:nvPr/>
          </p:nvSpPr>
          <p:spPr>
            <a:xfrm>
              <a:off x="1309246" y="598025"/>
              <a:ext cx="5760000" cy="576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C6D3E1CD-B6F4-4233-9C2D-DE6B76C3D777}"/>
              </a:ext>
            </a:extLst>
          </p:cNvPr>
          <p:cNvSpPr txBox="1"/>
          <p:nvPr/>
        </p:nvSpPr>
        <p:spPr>
          <a:xfrm>
            <a:off x="547256" y="639371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0.5m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5D3F3867-AEF0-4012-8D2A-8001F1FBFB25}"/>
              </a:ext>
            </a:extLst>
          </p:cNvPr>
          <p:cNvSpPr txBox="1"/>
          <p:nvPr/>
        </p:nvSpPr>
        <p:spPr>
          <a:xfrm>
            <a:off x="668694" y="6184436"/>
            <a:ext cx="63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1m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F19FD50B-36A6-4158-BB1D-26116060A57A}"/>
              </a:ext>
            </a:extLst>
          </p:cNvPr>
          <p:cNvSpPr txBox="1"/>
          <p:nvPr/>
        </p:nvSpPr>
        <p:spPr>
          <a:xfrm>
            <a:off x="668694" y="5805163"/>
            <a:ext cx="641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2m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F87DB71-0CDB-4B9E-9307-64DE5B719C2C}"/>
              </a:ext>
            </a:extLst>
          </p:cNvPr>
          <p:cNvSpPr txBox="1"/>
          <p:nvPr/>
        </p:nvSpPr>
        <p:spPr>
          <a:xfrm>
            <a:off x="668107" y="5047576"/>
            <a:ext cx="710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4m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986FD5FA-D0F7-40E8-8CAD-441F39828C7D}"/>
              </a:ext>
            </a:extLst>
          </p:cNvPr>
          <p:cNvSpPr txBox="1"/>
          <p:nvPr/>
        </p:nvSpPr>
        <p:spPr>
          <a:xfrm>
            <a:off x="685232" y="3470470"/>
            <a:ext cx="65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8m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="" xmlns:a16="http://schemas.microsoft.com/office/drawing/2014/main" id="{3FCCBE06-57EC-45BE-80E0-7D6FC00F955E}"/>
              </a:ext>
            </a:extLst>
          </p:cNvPr>
          <p:cNvSpPr txBox="1"/>
          <p:nvPr/>
        </p:nvSpPr>
        <p:spPr>
          <a:xfrm>
            <a:off x="580132" y="349692"/>
            <a:ext cx="82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16m</a:t>
            </a:r>
          </a:p>
        </p:txBody>
      </p:sp>
      <p:pic>
        <p:nvPicPr>
          <p:cNvPr id="20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1763" y="6548076"/>
            <a:ext cx="2133600" cy="365125"/>
          </a:xfrm>
        </p:spPr>
        <p:txBody>
          <a:bodyPr/>
          <a:lstStyle/>
          <a:p>
            <a:r>
              <a:rPr lang="en-GB" dirty="0"/>
              <a:t>9.11.2017</a:t>
            </a:r>
            <a:endParaRPr lang="hu-HU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 smtClean="0"/>
              <a:t>Iló</a:t>
            </a:r>
            <a:r>
              <a:rPr lang="de-DE" dirty="0" smtClean="0"/>
              <a:t> - </a:t>
            </a:r>
            <a:fld id="{42757A7F-1125-41B1-803C-1DA46EB3D9C1}" type="slidenum">
              <a:rPr lang="hu-HU" smtClean="0"/>
              <a:t>4</a:t>
            </a:fld>
            <a:endParaRPr lang="hu-HU" dirty="0"/>
          </a:p>
        </p:txBody>
      </p:sp>
      <p:sp>
        <p:nvSpPr>
          <p:cNvPr id="23" name="Textfeld 22"/>
          <p:cNvSpPr txBox="1"/>
          <p:nvPr/>
        </p:nvSpPr>
        <p:spPr>
          <a:xfrm rot="16200000">
            <a:off x="6879448" y="2333070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Alexandra </a:t>
            </a:r>
            <a:r>
              <a:rPr lang="en-NZ" sz="1100" dirty="0" err="1"/>
              <a:t>Telea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39070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EC788FE-C1F7-4259-8908-3263F3C8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64" y="130369"/>
            <a:ext cx="7886700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habitat types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="" xmlns:a16="http://schemas.microsoft.com/office/drawing/2014/main" id="{F77EA795-1E97-4202-8E96-727758C22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9" y="1364995"/>
            <a:ext cx="3837707" cy="254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Kép 21">
            <a:extLst>
              <a:ext uri="{FF2B5EF4-FFF2-40B4-BE49-F238E27FC236}">
                <a16:creationId xmlns="" xmlns:a16="http://schemas.microsoft.com/office/drawing/2014/main" id="{EE9570A2-5B5D-408B-A2A0-9FEA1765D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85" y="1351142"/>
            <a:ext cx="3837707" cy="254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Kép 23">
            <a:extLst>
              <a:ext uri="{FF2B5EF4-FFF2-40B4-BE49-F238E27FC236}">
                <a16:creationId xmlns="" xmlns:a16="http://schemas.microsoft.com/office/drawing/2014/main" id="{DAB49DB7-DBD6-4C55-9137-6AE74FF5D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84" y="4044617"/>
            <a:ext cx="3837707" cy="254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Kép 25">
            <a:extLst>
              <a:ext uri="{FF2B5EF4-FFF2-40B4-BE49-F238E27FC236}">
                <a16:creationId xmlns="" xmlns:a16="http://schemas.microsoft.com/office/drawing/2014/main" id="{AE5D08E0-3B42-454E-8E9D-96C3D4EDE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9" y="4044617"/>
            <a:ext cx="3837707" cy="254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Szövegdoboz 28">
            <a:extLst>
              <a:ext uri="{FF2B5EF4-FFF2-40B4-BE49-F238E27FC236}">
                <a16:creationId xmlns="" xmlns:a16="http://schemas.microsoft.com/office/drawing/2014/main" id="{8FE9E2A2-C0A5-41C2-8D53-2E572D41FC29}"/>
              </a:ext>
            </a:extLst>
          </p:cNvPr>
          <p:cNvSpPr txBox="1"/>
          <p:nvPr/>
        </p:nvSpPr>
        <p:spPr>
          <a:xfrm>
            <a:off x="2899072" y="3486409"/>
            <a:ext cx="175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ry STEPPE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="" xmlns:a16="http://schemas.microsoft.com/office/drawing/2014/main" id="{C51B189D-D55F-450D-B75D-3BBADD74F815}"/>
              </a:ext>
            </a:extLst>
          </p:cNvPr>
          <p:cNvSpPr txBox="1"/>
          <p:nvPr/>
        </p:nvSpPr>
        <p:spPr>
          <a:xfrm>
            <a:off x="6941119" y="3492890"/>
            <a:ext cx="175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MEADOW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="" xmlns:a16="http://schemas.microsoft.com/office/drawing/2014/main" id="{27C02144-9ACC-45A4-A3EF-35F474F83D97}"/>
              </a:ext>
            </a:extLst>
          </p:cNvPr>
          <p:cNvSpPr txBox="1"/>
          <p:nvPr/>
        </p:nvSpPr>
        <p:spPr>
          <a:xfrm>
            <a:off x="1640650" y="6164743"/>
            <a:ext cx="287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hu-HU" sz="2000" b="1" dirty="0">
                <a:solidFill>
                  <a:schemeClr val="bg1">
                    <a:lumMod val="85000"/>
                  </a:schemeClr>
                </a:solidFill>
              </a:rPr>
              <a:t>ornbeam-oak FOREST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="" xmlns:a16="http://schemas.microsoft.com/office/drawing/2014/main" id="{2602CE05-3569-4637-83B2-C16127425377}"/>
              </a:ext>
            </a:extLst>
          </p:cNvPr>
          <p:cNvSpPr txBox="1"/>
          <p:nvPr/>
        </p:nvSpPr>
        <p:spPr>
          <a:xfrm>
            <a:off x="5153890" y="6164743"/>
            <a:ext cx="387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ligotrophic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sandy GRASSLAND</a:t>
            </a:r>
          </a:p>
        </p:txBody>
      </p:sp>
      <p:pic>
        <p:nvPicPr>
          <p:cNvPr id="11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562414"/>
            <a:ext cx="2133600" cy="365125"/>
          </a:xfrm>
        </p:spPr>
        <p:txBody>
          <a:bodyPr/>
          <a:lstStyle/>
          <a:p>
            <a:r>
              <a:rPr lang="en-GB" dirty="0"/>
              <a:t>9.11.2017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549535"/>
            <a:ext cx="2133600" cy="365125"/>
          </a:xfrm>
        </p:spPr>
        <p:txBody>
          <a:bodyPr/>
          <a:lstStyle/>
          <a:p>
            <a:r>
              <a:rPr lang="de-DE" dirty="0" err="1" smtClean="0"/>
              <a:t>Iló</a:t>
            </a:r>
            <a:r>
              <a:rPr lang="de-DE" dirty="0" smtClean="0"/>
              <a:t> - </a:t>
            </a:r>
            <a:fld id="{42757A7F-1125-41B1-803C-1DA46EB3D9C1}" type="slidenum">
              <a:rPr lang="hu-HU" smtClean="0"/>
              <a:t>5</a:t>
            </a:fld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443010" y="1952251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Alexandra </a:t>
            </a:r>
            <a:r>
              <a:rPr lang="en-NZ" sz="1100" dirty="0" err="1"/>
              <a:t>Telea</a:t>
            </a:r>
            <a:endParaRPr lang="en-NZ" sz="11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7853940" y="1952251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Alexandra </a:t>
            </a:r>
            <a:r>
              <a:rPr lang="en-NZ" sz="1100" dirty="0" err="1"/>
              <a:t>Telea</a:t>
            </a:r>
            <a:endParaRPr lang="en-NZ" sz="1100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443010" y="4629713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Alexandra </a:t>
            </a:r>
            <a:r>
              <a:rPr lang="en-NZ" sz="1100" dirty="0" err="1"/>
              <a:t>Telea</a:t>
            </a:r>
            <a:endParaRPr lang="en-NZ" sz="1100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7858585" y="4629713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 err="1"/>
              <a:t>Foto</a:t>
            </a:r>
            <a:r>
              <a:rPr lang="en-NZ" sz="1100" dirty="0"/>
              <a:t>: Alexandra </a:t>
            </a:r>
            <a:r>
              <a:rPr lang="en-NZ" sz="1100" dirty="0" err="1"/>
              <a:t>Telea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3303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EC788FE-C1F7-4259-8908-3263F3C8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09" y="181885"/>
            <a:ext cx="7886700" cy="1325563"/>
          </a:xfrm>
        </p:spPr>
        <p:txBody>
          <a:bodyPr>
            <a:normAutofit/>
          </a:bodyPr>
          <a:lstStyle/>
          <a:p>
            <a:r>
              <a:rPr lang="hu-H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hu-H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="" xmlns:a16="http://schemas.microsoft.com/office/drawing/2014/main" id="{1BE0592D-8992-40E6-85D2-210AF48FADD1}"/>
                  </a:ext>
                </a:extLst>
              </p:cNvPr>
              <p:cNvSpPr txBox="1"/>
              <p:nvPr/>
            </p:nvSpPr>
            <p:spPr>
              <a:xfrm>
                <a:off x="715245" y="1824316"/>
                <a:ext cx="7278828" cy="289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*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</a:t>
                </a:r>
                <a:r>
                  <a:rPr lang="hu-HU" sz="2800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</a:t>
                </a:r>
              </a:p>
              <a:p>
                <a:endParaRPr lang="hu-HU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</a:t>
                </a:r>
                <a:r>
                  <a:rPr lang="de-DE" sz="28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hu-H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+z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*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log(A)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:r>
                  <a:rPr lang="de-DE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hu-H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log(c</a:t>
                </a:r>
                <a:r>
                  <a:rPr lang="de-DE" sz="28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r>
                  <a:rPr lang="de-DE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*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</a:t>
                </a:r>
                <a:r>
                  <a:rPr lang="hu-HU" sz="2800" baseline="5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z</a:t>
                </a:r>
                <a:r>
                  <a:rPr lang="hu-H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hu-HU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de-DE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de-DE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sl-SI" sz="2800" dirty="0"/>
                  <a:t>Jaccard </a:t>
                </a:r>
                <a:r>
                  <a:rPr lang="sl-SI" sz="2800" u="sng" dirty="0"/>
                  <a:t>similarity</a:t>
                </a:r>
                <a:r>
                  <a:rPr lang="sl-SI" sz="2800" dirty="0"/>
                  <a:t> coefficient </a:t>
                </a:r>
                <a14:m>
                  <m:oMath xmlns:m="http://schemas.openxmlformats.org/officeDocument/2006/math">
                    <m:r>
                      <a:rPr lang="sl-SI" sz="3600" b="0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360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36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sl-SI" sz="2800" i="1" dirty="0"/>
              </a:p>
              <a:p>
                <a:pPr algn="ctr"/>
                <a:endParaRPr lang="hu-HU" sz="28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E0592D-8992-40E6-85D2-210AF48F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5" y="1824316"/>
                <a:ext cx="7278828" cy="2893356"/>
              </a:xfrm>
              <a:prstGeom prst="rect">
                <a:avLst/>
              </a:prstGeom>
              <a:blipFill rotWithShape="1">
                <a:blip r:embed="rId2"/>
                <a:stretch>
                  <a:fillRect t="-189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 smtClean="0"/>
              <a:t>Iló</a:t>
            </a:r>
            <a:r>
              <a:rPr lang="de-DE" dirty="0" smtClean="0"/>
              <a:t> - </a:t>
            </a:r>
            <a:fld id="{42757A7F-1125-41B1-803C-1DA46EB3D9C1}" type="slidenum">
              <a:rPr lang="hu-HU" smtClean="0"/>
              <a:t>6</a:t>
            </a:fld>
            <a:endParaRPr lang="hu-HU" dirty="0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4AF2863-BDB3-414D-9781-920F0D418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1" y="4717672"/>
            <a:ext cx="3442793" cy="1721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2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FB1FB0-46CB-4D68-8245-85F5D910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0" y="107211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species area relationship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55D2243-094D-4769-9B9E-D509E36C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1" y="1352280"/>
            <a:ext cx="4373758" cy="43737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BD34A28-031D-4D48-8CEB-75D0AFF49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8" y="1339401"/>
            <a:ext cx="4373758" cy="4373758"/>
          </a:xfrm>
          <a:prstGeom prst="rect">
            <a:avLst/>
          </a:prstGeom>
        </p:spPr>
      </p:pic>
      <p:pic>
        <p:nvPicPr>
          <p:cNvPr id="6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562414"/>
            <a:ext cx="2133600" cy="365125"/>
          </a:xfrm>
        </p:spPr>
        <p:txBody>
          <a:bodyPr/>
          <a:lstStyle/>
          <a:p>
            <a:r>
              <a:rPr lang="en-GB" dirty="0"/>
              <a:t>9.11.2017</a:t>
            </a:r>
            <a:endParaRPr lang="hu-HU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549535"/>
            <a:ext cx="2133600" cy="365125"/>
          </a:xfrm>
        </p:spPr>
        <p:txBody>
          <a:bodyPr/>
          <a:lstStyle/>
          <a:p>
            <a:r>
              <a:rPr lang="de-DE" dirty="0" smtClean="0"/>
              <a:t>Zita – </a:t>
            </a:r>
            <a:fld id="{42757A7F-1125-41B1-803C-1DA46EB3D9C1}" type="slidenum">
              <a:rPr lang="hu-HU" smtClean="0"/>
              <a:t>7</a:t>
            </a:fld>
            <a:endParaRPr lang="hu-HU" dirty="0"/>
          </a:p>
        </p:txBody>
      </p:sp>
      <p:sp>
        <p:nvSpPr>
          <p:cNvPr id="3" name="Textfeld 2"/>
          <p:cNvSpPr txBox="1"/>
          <p:nvPr/>
        </p:nvSpPr>
        <p:spPr>
          <a:xfrm>
            <a:off x="2882087" y="5743354"/>
            <a:ext cx="352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600" i="1" dirty="0" smtClean="0"/>
              <a:t>z-values</a:t>
            </a:r>
            <a:r>
              <a:rPr lang="en-NZ" sz="1600" dirty="0" smtClean="0"/>
              <a:t> (mean):	</a:t>
            </a:r>
          </a:p>
          <a:p>
            <a:r>
              <a:rPr lang="en-NZ" sz="1600" dirty="0" smtClean="0"/>
              <a:t>steppe: 	0.1257	meadow: 	0.1376</a:t>
            </a:r>
            <a:endParaRPr lang="en-NZ" sz="1600" dirty="0"/>
          </a:p>
          <a:p>
            <a:r>
              <a:rPr lang="en-NZ" sz="1600" dirty="0" smtClean="0"/>
              <a:t>forest: 	0.4256</a:t>
            </a:r>
            <a:r>
              <a:rPr lang="en-NZ" sz="1600" dirty="0"/>
              <a:t>	</a:t>
            </a:r>
            <a:r>
              <a:rPr lang="en-NZ" sz="1600" dirty="0" smtClean="0"/>
              <a:t>grassland: 	0.2203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1649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FB1FB0-46CB-4D68-8245-85F5D910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2" y="107211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species area relationship</a:t>
            </a:r>
          </a:p>
        </p:txBody>
      </p:sp>
      <p:pic>
        <p:nvPicPr>
          <p:cNvPr id="4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Zita - </a:t>
            </a:r>
            <a:fld id="{42757A7F-1125-41B1-803C-1DA46EB3D9C1}" type="slidenum">
              <a:rPr lang="hu-HU" smtClean="0"/>
              <a:t>8</a:t>
            </a:fld>
            <a:endParaRPr lang="hu-HU" dirty="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498" y="1468192"/>
            <a:ext cx="4945491" cy="47738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93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FB1FB0-46CB-4D68-8245-85F5D910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7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hu-H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</a:p>
        </p:txBody>
      </p:sp>
      <p:pic>
        <p:nvPicPr>
          <p:cNvPr id="3" name="Picture 2" descr="G:\+Uni\+CB\logo\13fe2109-1a93-47d4-b8eb-eb83ee20da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1" y="300723"/>
            <a:ext cx="6731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9.11.2017</a:t>
            </a:r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Janez - </a:t>
            </a:r>
            <a:fld id="{42757A7F-1125-41B1-803C-1DA46EB3D9C1}" type="slidenum">
              <a:rPr lang="hu-HU" smtClean="0"/>
              <a:t>9</a:t>
            </a:fld>
            <a:endParaRPr lang="hu-HU" dirty="0"/>
          </a:p>
        </p:txBody>
      </p:sp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B496C093-A950-4FB3-B1F7-538B91672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1291333"/>
            <a:ext cx="5338890" cy="4946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4473DF-02C4-4FE8-B568-35CA9FF08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61" y="2095349"/>
            <a:ext cx="3614296" cy="3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321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437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Larissa</vt:lpstr>
      <vt:lpstr>Species-area relationship</vt:lpstr>
      <vt:lpstr>Introduction</vt:lpstr>
      <vt:lpstr>Introduction: Questions</vt:lpstr>
      <vt:lpstr>Methods</vt:lpstr>
      <vt:lpstr>Methods: habitat types</vt:lpstr>
      <vt:lpstr>Methods</vt:lpstr>
      <vt:lpstr>Results: species area relationship</vt:lpstr>
      <vt:lpstr>Results: species area relationship</vt:lpstr>
      <vt:lpstr>Results: similarity</vt:lpstr>
      <vt:lpstr>Summary and conclusions</vt:lpstr>
      <vt:lpstr>References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Orbán Ildikó</dc:creator>
  <cp:lastModifiedBy>suspa</cp:lastModifiedBy>
  <cp:revision>62</cp:revision>
  <dcterms:created xsi:type="dcterms:W3CDTF">2017-11-01T11:30:43Z</dcterms:created>
  <dcterms:modified xsi:type="dcterms:W3CDTF">2017-11-12T09:53:10Z</dcterms:modified>
</cp:coreProperties>
</file>