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sldIdLst>
    <p:sldId id="295" r:id="rId3"/>
    <p:sldId id="296" r:id="rId4"/>
    <p:sldId id="297" r:id="rId5"/>
    <p:sldId id="298" r:id="rId6"/>
    <p:sldId id="299" r:id="rId7"/>
    <p:sldId id="300" r:id="rId8"/>
    <p:sldId id="301" r:id="rId9"/>
    <p:sldId id="302" r:id="rId10"/>
    <p:sldId id="303" r:id="rId11"/>
    <p:sldId id="263" r:id="rId12"/>
    <p:sldId id="304" r:id="rId13"/>
    <p:sldId id="305" r:id="rId14"/>
    <p:sldId id="306" r:id="rId15"/>
    <p:sldId id="329" r:id="rId16"/>
    <p:sldId id="330" r:id="rId17"/>
    <p:sldId id="307" r:id="rId18"/>
    <p:sldId id="308" r:id="rId19"/>
    <p:sldId id="309" r:id="rId20"/>
    <p:sldId id="284" r:id="rId21"/>
    <p:sldId id="269" r:id="rId22"/>
    <p:sldId id="331" r:id="rId23"/>
    <p:sldId id="271" r:id="rId24"/>
    <p:sldId id="333" r:id="rId25"/>
    <p:sldId id="334" r:id="rId26"/>
    <p:sldId id="336" r:id="rId27"/>
    <p:sldId id="270" r:id="rId28"/>
    <p:sldId id="341" r:id="rId29"/>
    <p:sldId id="312" r:id="rId30"/>
    <p:sldId id="344" r:id="rId31"/>
    <p:sldId id="345" r:id="rId32"/>
    <p:sldId id="339" r:id="rId33"/>
    <p:sldId id="340" r:id="rId34"/>
    <p:sldId id="325" r:id="rId35"/>
    <p:sldId id="343" r:id="rId36"/>
    <p:sldId id="342" r:id="rId37"/>
    <p:sldId id="316" r:id="rId38"/>
    <p:sldId id="315" r:id="rId39"/>
    <p:sldId id="327" r:id="rId40"/>
    <p:sldId id="332" r:id="rId41"/>
    <p:sldId id="294" r:id="rId42"/>
    <p:sldId id="335" r:id="rId43"/>
    <p:sldId id="317" r:id="rId44"/>
    <p:sldId id="318" r:id="rId45"/>
    <p:sldId id="319" r:id="rId46"/>
    <p:sldId id="320" r:id="rId47"/>
    <p:sldId id="274" r:id="rId48"/>
    <p:sldId id="275" r:id="rId49"/>
    <p:sldId id="337" r:id="rId50"/>
    <p:sldId id="276" r:id="rId51"/>
    <p:sldId id="277" r:id="rId52"/>
    <p:sldId id="279" r:id="rId53"/>
    <p:sldId id="280" r:id="rId54"/>
    <p:sldId id="287" r:id="rId55"/>
    <p:sldId id="328" r:id="rId56"/>
    <p:sldId id="292" r:id="rId57"/>
    <p:sldId id="293" r:id="rId58"/>
    <p:sldId id="291" r:id="rId59"/>
    <p:sldId id="289" r:id="rId60"/>
    <p:sldId id="290" r:id="rId61"/>
    <p:sldId id="281" r:id="rId62"/>
    <p:sldId id="326" r:id="rId63"/>
    <p:sldId id="282" r:id="rId64"/>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38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026EC8E1-9547-4994-8B0A-BB4E127D6E77}" type="slidenum">
              <a:rPr lang="en-GB" altLang="cs-CZ"/>
              <a:pPr>
                <a:defRPr/>
              </a:pPr>
              <a:t>‹#›</a:t>
            </a:fld>
            <a:endParaRPr lang="en-GB" altLang="cs-CZ"/>
          </a:p>
        </p:txBody>
      </p:sp>
    </p:spTree>
    <p:extLst>
      <p:ext uri="{BB962C8B-B14F-4D97-AF65-F5344CB8AC3E}">
        <p14:creationId xmlns:p14="http://schemas.microsoft.com/office/powerpoint/2010/main" val="225430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BF5016E0-E68B-4E12-97A8-FBF4C0895ADF}" type="slidenum">
              <a:rPr lang="en-GB" altLang="cs-CZ"/>
              <a:pPr>
                <a:defRPr/>
              </a:pPr>
              <a:t>‹#›</a:t>
            </a:fld>
            <a:endParaRPr lang="en-GB" altLang="cs-CZ"/>
          </a:p>
        </p:txBody>
      </p:sp>
    </p:spTree>
    <p:extLst>
      <p:ext uri="{BB962C8B-B14F-4D97-AF65-F5344CB8AC3E}">
        <p14:creationId xmlns:p14="http://schemas.microsoft.com/office/powerpoint/2010/main" val="380743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8C07B842-790A-4479-B9FC-20EB0E7965D0}" type="slidenum">
              <a:rPr lang="en-GB" altLang="cs-CZ"/>
              <a:pPr>
                <a:defRPr/>
              </a:pPr>
              <a:t>‹#›</a:t>
            </a:fld>
            <a:endParaRPr lang="en-GB" altLang="cs-CZ"/>
          </a:p>
        </p:txBody>
      </p:sp>
    </p:spTree>
    <p:extLst>
      <p:ext uri="{BB962C8B-B14F-4D97-AF65-F5344CB8AC3E}">
        <p14:creationId xmlns:p14="http://schemas.microsoft.com/office/powerpoint/2010/main" val="2481339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cs-CZ"/>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1F012F74-CEB8-472D-B850-F72A191C3BFE}" type="slidenum">
              <a:rPr lang="en-GB" altLang="cs-CZ"/>
              <a:pPr>
                <a:defRPr/>
              </a:pPr>
              <a:t>‹#›</a:t>
            </a:fld>
            <a:endParaRPr lang="en-GB" altLang="cs-CZ"/>
          </a:p>
        </p:txBody>
      </p:sp>
    </p:spTree>
    <p:extLst>
      <p:ext uri="{BB962C8B-B14F-4D97-AF65-F5344CB8AC3E}">
        <p14:creationId xmlns:p14="http://schemas.microsoft.com/office/powerpoint/2010/main" val="22674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GB" altLang="cs-CZ"/>
          </a:p>
        </p:txBody>
      </p:sp>
      <p:sp>
        <p:nvSpPr>
          <p:cNvPr id="5" name="Footer Placeholder 2"/>
          <p:cNvSpPr>
            <a:spLocks noGrp="1"/>
          </p:cNvSpPr>
          <p:nvPr>
            <p:ph type="ftr" sz="quarter" idx="11"/>
          </p:nvPr>
        </p:nvSpPr>
        <p:spPr/>
        <p:txBody>
          <a:bodyPr/>
          <a:lstStyle>
            <a:lvl1pPr>
              <a:defRPr/>
            </a:lvl1pPr>
          </a:lstStyle>
          <a:p>
            <a:pPr>
              <a:defRPr/>
            </a:pPr>
            <a:endParaRPr lang="en-GB" altLang="cs-CZ"/>
          </a:p>
        </p:txBody>
      </p:sp>
      <p:sp>
        <p:nvSpPr>
          <p:cNvPr id="6" name="Slide Number Placeholder 22"/>
          <p:cNvSpPr>
            <a:spLocks noGrp="1"/>
          </p:cNvSpPr>
          <p:nvPr>
            <p:ph type="sldNum" sz="quarter" idx="12"/>
          </p:nvPr>
        </p:nvSpPr>
        <p:spPr/>
        <p:txBody>
          <a:bodyPr/>
          <a:lstStyle>
            <a:lvl1pPr>
              <a:defRPr/>
            </a:lvl1pPr>
          </a:lstStyle>
          <a:p>
            <a:pPr>
              <a:defRPr/>
            </a:pPr>
            <a:fld id="{2E274AAD-52C3-48E4-8DB5-07F2B0D4DD7B}" type="slidenum">
              <a:rPr lang="en-GB" altLang="cs-CZ"/>
              <a:pPr>
                <a:defRPr/>
              </a:pPr>
              <a:t>‹#›</a:t>
            </a:fld>
            <a:endParaRPr lang="en-GB" altLang="cs-CZ"/>
          </a:p>
        </p:txBody>
      </p:sp>
    </p:spTree>
    <p:extLst>
      <p:ext uri="{BB962C8B-B14F-4D97-AF65-F5344CB8AC3E}">
        <p14:creationId xmlns:p14="http://schemas.microsoft.com/office/powerpoint/2010/main" val="237163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ltLang="cs-CZ"/>
          </a:p>
        </p:txBody>
      </p:sp>
      <p:sp>
        <p:nvSpPr>
          <p:cNvPr id="5" name="Footer Placeholder 2"/>
          <p:cNvSpPr>
            <a:spLocks noGrp="1"/>
          </p:cNvSpPr>
          <p:nvPr>
            <p:ph type="ftr" sz="quarter" idx="11"/>
          </p:nvPr>
        </p:nvSpPr>
        <p:spPr/>
        <p:txBody>
          <a:bodyPr/>
          <a:lstStyle>
            <a:lvl1pPr>
              <a:defRPr/>
            </a:lvl1pPr>
          </a:lstStyle>
          <a:p>
            <a:pPr>
              <a:defRPr/>
            </a:pPr>
            <a:endParaRPr lang="en-GB" altLang="cs-CZ"/>
          </a:p>
        </p:txBody>
      </p:sp>
      <p:sp>
        <p:nvSpPr>
          <p:cNvPr id="6" name="Slide Number Placeholder 22"/>
          <p:cNvSpPr>
            <a:spLocks noGrp="1"/>
          </p:cNvSpPr>
          <p:nvPr>
            <p:ph type="sldNum" sz="quarter" idx="12"/>
          </p:nvPr>
        </p:nvSpPr>
        <p:spPr/>
        <p:txBody>
          <a:bodyPr/>
          <a:lstStyle>
            <a:lvl1pPr>
              <a:defRPr/>
            </a:lvl1pPr>
          </a:lstStyle>
          <a:p>
            <a:pPr>
              <a:defRPr/>
            </a:pPr>
            <a:fld id="{C13CEC34-6225-479E-BA2B-E96D23853133}" type="slidenum">
              <a:rPr lang="en-GB" altLang="cs-CZ"/>
              <a:pPr>
                <a:defRPr/>
              </a:pPr>
              <a:t>‹#›</a:t>
            </a:fld>
            <a:endParaRPr lang="en-GB" altLang="cs-CZ"/>
          </a:p>
        </p:txBody>
      </p:sp>
    </p:spTree>
    <p:extLst>
      <p:ext uri="{BB962C8B-B14F-4D97-AF65-F5344CB8AC3E}">
        <p14:creationId xmlns:p14="http://schemas.microsoft.com/office/powerpoint/2010/main" val="118100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cs-CZ"/>
          </a:p>
        </p:txBody>
      </p:sp>
      <p:sp>
        <p:nvSpPr>
          <p:cNvPr id="5" name="Footer Placeholder 4"/>
          <p:cNvSpPr>
            <a:spLocks noGrp="1"/>
          </p:cNvSpPr>
          <p:nvPr>
            <p:ph type="ftr" sz="quarter" idx="11"/>
          </p:nvPr>
        </p:nvSpPr>
        <p:spPr/>
        <p:txBody>
          <a:bodyPr/>
          <a:lstStyle>
            <a:lvl1pPr>
              <a:defRPr/>
            </a:lvl1pPr>
          </a:lstStyle>
          <a:p>
            <a:pPr>
              <a:defRPr/>
            </a:pPr>
            <a:endParaRPr lang="en-GB" altLang="cs-CZ"/>
          </a:p>
        </p:txBody>
      </p:sp>
      <p:sp>
        <p:nvSpPr>
          <p:cNvPr id="6" name="Slide Number Placeholder 5"/>
          <p:cNvSpPr>
            <a:spLocks noGrp="1"/>
          </p:cNvSpPr>
          <p:nvPr>
            <p:ph type="sldNum" sz="quarter" idx="12"/>
          </p:nvPr>
        </p:nvSpPr>
        <p:spPr/>
        <p:txBody>
          <a:bodyPr/>
          <a:lstStyle>
            <a:lvl1pPr>
              <a:defRPr/>
            </a:lvl1pPr>
          </a:lstStyle>
          <a:p>
            <a:pPr>
              <a:defRPr/>
            </a:pPr>
            <a:fld id="{E9237C07-B795-4FB9-A3AD-53A976A84F4B}" type="slidenum">
              <a:rPr lang="en-GB" altLang="cs-CZ"/>
              <a:pPr>
                <a:defRPr/>
              </a:pPr>
              <a:t>‹#›</a:t>
            </a:fld>
            <a:endParaRPr lang="en-GB" altLang="cs-CZ"/>
          </a:p>
        </p:txBody>
      </p:sp>
    </p:spTree>
    <p:extLst>
      <p:ext uri="{BB962C8B-B14F-4D97-AF65-F5344CB8AC3E}">
        <p14:creationId xmlns:p14="http://schemas.microsoft.com/office/powerpoint/2010/main" val="28393883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ltLang="cs-CZ"/>
          </a:p>
        </p:txBody>
      </p:sp>
      <p:sp>
        <p:nvSpPr>
          <p:cNvPr id="6" name="Footer Placeholder 2"/>
          <p:cNvSpPr>
            <a:spLocks noGrp="1"/>
          </p:cNvSpPr>
          <p:nvPr>
            <p:ph type="ftr" sz="quarter" idx="11"/>
          </p:nvPr>
        </p:nvSpPr>
        <p:spPr/>
        <p:txBody>
          <a:bodyPr/>
          <a:lstStyle>
            <a:lvl1pPr>
              <a:defRPr/>
            </a:lvl1pPr>
          </a:lstStyle>
          <a:p>
            <a:pPr>
              <a:defRPr/>
            </a:pPr>
            <a:endParaRPr lang="en-GB" altLang="cs-CZ"/>
          </a:p>
        </p:txBody>
      </p:sp>
      <p:sp>
        <p:nvSpPr>
          <p:cNvPr id="7" name="Slide Number Placeholder 22"/>
          <p:cNvSpPr>
            <a:spLocks noGrp="1"/>
          </p:cNvSpPr>
          <p:nvPr>
            <p:ph type="sldNum" sz="quarter" idx="12"/>
          </p:nvPr>
        </p:nvSpPr>
        <p:spPr/>
        <p:txBody>
          <a:bodyPr/>
          <a:lstStyle>
            <a:lvl1pPr>
              <a:defRPr/>
            </a:lvl1pPr>
          </a:lstStyle>
          <a:p>
            <a:pPr>
              <a:defRPr/>
            </a:pPr>
            <a:fld id="{8B43CB1D-FF31-42B4-B5CC-7C89CB273CAD}" type="slidenum">
              <a:rPr lang="en-GB" altLang="cs-CZ"/>
              <a:pPr>
                <a:defRPr/>
              </a:pPr>
              <a:t>‹#›</a:t>
            </a:fld>
            <a:endParaRPr lang="en-GB" altLang="cs-CZ"/>
          </a:p>
        </p:txBody>
      </p:sp>
    </p:spTree>
    <p:extLst>
      <p:ext uri="{BB962C8B-B14F-4D97-AF65-F5344CB8AC3E}">
        <p14:creationId xmlns:p14="http://schemas.microsoft.com/office/powerpoint/2010/main" val="115587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GB" altLang="cs-CZ"/>
          </a:p>
        </p:txBody>
      </p:sp>
      <p:sp>
        <p:nvSpPr>
          <p:cNvPr id="8" name="Footer Placeholder 2"/>
          <p:cNvSpPr>
            <a:spLocks noGrp="1"/>
          </p:cNvSpPr>
          <p:nvPr>
            <p:ph type="ftr" sz="quarter" idx="11"/>
          </p:nvPr>
        </p:nvSpPr>
        <p:spPr/>
        <p:txBody>
          <a:bodyPr/>
          <a:lstStyle>
            <a:lvl1pPr>
              <a:defRPr/>
            </a:lvl1pPr>
          </a:lstStyle>
          <a:p>
            <a:pPr>
              <a:defRPr/>
            </a:pPr>
            <a:endParaRPr lang="en-GB" altLang="cs-CZ"/>
          </a:p>
        </p:txBody>
      </p:sp>
      <p:sp>
        <p:nvSpPr>
          <p:cNvPr id="9" name="Slide Number Placeholder 22"/>
          <p:cNvSpPr>
            <a:spLocks noGrp="1"/>
          </p:cNvSpPr>
          <p:nvPr>
            <p:ph type="sldNum" sz="quarter" idx="12"/>
          </p:nvPr>
        </p:nvSpPr>
        <p:spPr/>
        <p:txBody>
          <a:bodyPr/>
          <a:lstStyle>
            <a:lvl1pPr>
              <a:defRPr/>
            </a:lvl1pPr>
          </a:lstStyle>
          <a:p>
            <a:pPr>
              <a:defRPr/>
            </a:pPr>
            <a:fld id="{EDCF922F-0CA5-44C6-97E6-469E290397CE}" type="slidenum">
              <a:rPr lang="en-GB" altLang="cs-CZ"/>
              <a:pPr>
                <a:defRPr/>
              </a:pPr>
              <a:t>‹#›</a:t>
            </a:fld>
            <a:endParaRPr lang="en-GB" altLang="cs-CZ"/>
          </a:p>
        </p:txBody>
      </p:sp>
    </p:spTree>
    <p:extLst>
      <p:ext uri="{BB962C8B-B14F-4D97-AF65-F5344CB8AC3E}">
        <p14:creationId xmlns:p14="http://schemas.microsoft.com/office/powerpoint/2010/main" val="564312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GB" altLang="cs-CZ"/>
          </a:p>
        </p:txBody>
      </p:sp>
      <p:sp>
        <p:nvSpPr>
          <p:cNvPr id="4" name="Footer Placeholder 2"/>
          <p:cNvSpPr>
            <a:spLocks noGrp="1"/>
          </p:cNvSpPr>
          <p:nvPr>
            <p:ph type="ftr" sz="quarter" idx="11"/>
          </p:nvPr>
        </p:nvSpPr>
        <p:spPr/>
        <p:txBody>
          <a:bodyPr/>
          <a:lstStyle>
            <a:lvl1pPr>
              <a:defRPr/>
            </a:lvl1pPr>
          </a:lstStyle>
          <a:p>
            <a:pPr>
              <a:defRPr/>
            </a:pPr>
            <a:endParaRPr lang="en-GB" altLang="cs-CZ"/>
          </a:p>
        </p:txBody>
      </p:sp>
      <p:sp>
        <p:nvSpPr>
          <p:cNvPr id="5" name="Slide Number Placeholder 22"/>
          <p:cNvSpPr>
            <a:spLocks noGrp="1"/>
          </p:cNvSpPr>
          <p:nvPr>
            <p:ph type="sldNum" sz="quarter" idx="12"/>
          </p:nvPr>
        </p:nvSpPr>
        <p:spPr/>
        <p:txBody>
          <a:bodyPr/>
          <a:lstStyle>
            <a:lvl1pPr>
              <a:defRPr/>
            </a:lvl1pPr>
          </a:lstStyle>
          <a:p>
            <a:pPr>
              <a:defRPr/>
            </a:pPr>
            <a:fld id="{8CBB9F88-3D63-46E1-B116-58E076FEE248}" type="slidenum">
              <a:rPr lang="en-GB" altLang="cs-CZ"/>
              <a:pPr>
                <a:defRPr/>
              </a:pPr>
              <a:t>‹#›</a:t>
            </a:fld>
            <a:endParaRPr lang="en-GB" altLang="cs-CZ"/>
          </a:p>
        </p:txBody>
      </p:sp>
    </p:spTree>
    <p:extLst>
      <p:ext uri="{BB962C8B-B14F-4D97-AF65-F5344CB8AC3E}">
        <p14:creationId xmlns:p14="http://schemas.microsoft.com/office/powerpoint/2010/main" val="3671888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GB" altLang="cs-CZ"/>
          </a:p>
        </p:txBody>
      </p:sp>
      <p:sp>
        <p:nvSpPr>
          <p:cNvPr id="3" name="Footer Placeholder 2"/>
          <p:cNvSpPr>
            <a:spLocks noGrp="1"/>
          </p:cNvSpPr>
          <p:nvPr>
            <p:ph type="ftr" sz="quarter" idx="11"/>
          </p:nvPr>
        </p:nvSpPr>
        <p:spPr/>
        <p:txBody>
          <a:bodyPr/>
          <a:lstStyle>
            <a:lvl1pPr>
              <a:defRPr/>
            </a:lvl1pPr>
          </a:lstStyle>
          <a:p>
            <a:pPr>
              <a:defRPr/>
            </a:pPr>
            <a:endParaRPr lang="en-GB" altLang="cs-CZ"/>
          </a:p>
        </p:txBody>
      </p:sp>
      <p:sp>
        <p:nvSpPr>
          <p:cNvPr id="4" name="Slide Number Placeholder 22"/>
          <p:cNvSpPr>
            <a:spLocks noGrp="1"/>
          </p:cNvSpPr>
          <p:nvPr>
            <p:ph type="sldNum" sz="quarter" idx="12"/>
          </p:nvPr>
        </p:nvSpPr>
        <p:spPr/>
        <p:txBody>
          <a:bodyPr/>
          <a:lstStyle>
            <a:lvl1pPr>
              <a:defRPr/>
            </a:lvl1pPr>
          </a:lstStyle>
          <a:p>
            <a:pPr>
              <a:defRPr/>
            </a:pPr>
            <a:fld id="{BB13C57A-2482-4658-9256-A9EDB56EA18A}" type="slidenum">
              <a:rPr lang="en-GB" altLang="cs-CZ"/>
              <a:pPr>
                <a:defRPr/>
              </a:pPr>
              <a:t>‹#›</a:t>
            </a:fld>
            <a:endParaRPr lang="en-GB" altLang="cs-CZ"/>
          </a:p>
        </p:txBody>
      </p:sp>
    </p:spTree>
    <p:extLst>
      <p:ext uri="{BB962C8B-B14F-4D97-AF65-F5344CB8AC3E}">
        <p14:creationId xmlns:p14="http://schemas.microsoft.com/office/powerpoint/2010/main" val="19590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4AB85539-A5BF-4725-A10C-7BB86921F788}" type="slidenum">
              <a:rPr lang="en-GB" altLang="cs-CZ"/>
              <a:pPr>
                <a:defRPr/>
              </a:pPr>
              <a:t>‹#›</a:t>
            </a:fld>
            <a:endParaRPr lang="en-GB" altLang="cs-CZ"/>
          </a:p>
        </p:txBody>
      </p:sp>
    </p:spTree>
    <p:extLst>
      <p:ext uri="{BB962C8B-B14F-4D97-AF65-F5344CB8AC3E}">
        <p14:creationId xmlns:p14="http://schemas.microsoft.com/office/powerpoint/2010/main" val="4194556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ltLang="cs-CZ"/>
          </a:p>
        </p:txBody>
      </p:sp>
      <p:sp>
        <p:nvSpPr>
          <p:cNvPr id="6" name="Footer Placeholder 2"/>
          <p:cNvSpPr>
            <a:spLocks noGrp="1"/>
          </p:cNvSpPr>
          <p:nvPr>
            <p:ph type="ftr" sz="quarter" idx="11"/>
          </p:nvPr>
        </p:nvSpPr>
        <p:spPr/>
        <p:txBody>
          <a:bodyPr/>
          <a:lstStyle>
            <a:lvl1pPr>
              <a:defRPr/>
            </a:lvl1pPr>
          </a:lstStyle>
          <a:p>
            <a:pPr>
              <a:defRPr/>
            </a:pPr>
            <a:endParaRPr lang="en-GB" altLang="cs-CZ"/>
          </a:p>
        </p:txBody>
      </p:sp>
      <p:sp>
        <p:nvSpPr>
          <p:cNvPr id="7" name="Slide Number Placeholder 22"/>
          <p:cNvSpPr>
            <a:spLocks noGrp="1"/>
          </p:cNvSpPr>
          <p:nvPr>
            <p:ph type="sldNum" sz="quarter" idx="12"/>
          </p:nvPr>
        </p:nvSpPr>
        <p:spPr/>
        <p:txBody>
          <a:bodyPr/>
          <a:lstStyle>
            <a:lvl1pPr>
              <a:defRPr/>
            </a:lvl1pPr>
          </a:lstStyle>
          <a:p>
            <a:pPr>
              <a:defRPr/>
            </a:pPr>
            <a:fld id="{217B4EE9-1FAF-4987-805D-381650C8773A}" type="slidenum">
              <a:rPr lang="en-GB" altLang="cs-CZ"/>
              <a:pPr>
                <a:defRPr/>
              </a:pPr>
              <a:t>‹#›</a:t>
            </a:fld>
            <a:endParaRPr lang="en-GB" altLang="cs-CZ"/>
          </a:p>
        </p:txBody>
      </p:sp>
    </p:spTree>
    <p:extLst>
      <p:ext uri="{BB962C8B-B14F-4D97-AF65-F5344CB8AC3E}">
        <p14:creationId xmlns:p14="http://schemas.microsoft.com/office/powerpoint/2010/main" val="363340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GB" altLang="cs-CZ"/>
          </a:p>
        </p:txBody>
      </p:sp>
      <p:sp>
        <p:nvSpPr>
          <p:cNvPr id="6" name="Footer Placeholder 2"/>
          <p:cNvSpPr>
            <a:spLocks noGrp="1"/>
          </p:cNvSpPr>
          <p:nvPr>
            <p:ph type="ftr" sz="quarter" idx="11"/>
          </p:nvPr>
        </p:nvSpPr>
        <p:spPr/>
        <p:txBody>
          <a:bodyPr/>
          <a:lstStyle>
            <a:lvl1pPr>
              <a:defRPr/>
            </a:lvl1pPr>
          </a:lstStyle>
          <a:p>
            <a:pPr>
              <a:defRPr/>
            </a:pPr>
            <a:endParaRPr lang="en-GB" altLang="cs-CZ"/>
          </a:p>
        </p:txBody>
      </p:sp>
      <p:sp>
        <p:nvSpPr>
          <p:cNvPr id="7" name="Slide Number Placeholder 22"/>
          <p:cNvSpPr>
            <a:spLocks noGrp="1"/>
          </p:cNvSpPr>
          <p:nvPr>
            <p:ph type="sldNum" sz="quarter" idx="12"/>
          </p:nvPr>
        </p:nvSpPr>
        <p:spPr/>
        <p:txBody>
          <a:bodyPr/>
          <a:lstStyle>
            <a:lvl1pPr>
              <a:defRPr/>
            </a:lvl1pPr>
          </a:lstStyle>
          <a:p>
            <a:pPr>
              <a:defRPr/>
            </a:pPr>
            <a:fld id="{93103573-D85D-4A44-B00B-FF3C856BDCDD}" type="slidenum">
              <a:rPr lang="en-GB" altLang="cs-CZ"/>
              <a:pPr>
                <a:defRPr/>
              </a:pPr>
              <a:t>‹#›</a:t>
            </a:fld>
            <a:endParaRPr lang="en-GB" altLang="cs-CZ"/>
          </a:p>
        </p:txBody>
      </p:sp>
    </p:spTree>
    <p:extLst>
      <p:ext uri="{BB962C8B-B14F-4D97-AF65-F5344CB8AC3E}">
        <p14:creationId xmlns:p14="http://schemas.microsoft.com/office/powerpoint/2010/main" val="1988781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ltLang="cs-CZ"/>
          </a:p>
        </p:txBody>
      </p:sp>
      <p:sp>
        <p:nvSpPr>
          <p:cNvPr id="5" name="Footer Placeholder 2"/>
          <p:cNvSpPr>
            <a:spLocks noGrp="1"/>
          </p:cNvSpPr>
          <p:nvPr>
            <p:ph type="ftr" sz="quarter" idx="11"/>
          </p:nvPr>
        </p:nvSpPr>
        <p:spPr/>
        <p:txBody>
          <a:bodyPr/>
          <a:lstStyle>
            <a:lvl1pPr>
              <a:defRPr/>
            </a:lvl1pPr>
          </a:lstStyle>
          <a:p>
            <a:pPr>
              <a:defRPr/>
            </a:pPr>
            <a:endParaRPr lang="en-GB" altLang="cs-CZ"/>
          </a:p>
        </p:txBody>
      </p:sp>
      <p:sp>
        <p:nvSpPr>
          <p:cNvPr id="6" name="Slide Number Placeholder 22"/>
          <p:cNvSpPr>
            <a:spLocks noGrp="1"/>
          </p:cNvSpPr>
          <p:nvPr>
            <p:ph type="sldNum" sz="quarter" idx="12"/>
          </p:nvPr>
        </p:nvSpPr>
        <p:spPr/>
        <p:txBody>
          <a:bodyPr/>
          <a:lstStyle>
            <a:lvl1pPr>
              <a:defRPr/>
            </a:lvl1pPr>
          </a:lstStyle>
          <a:p>
            <a:pPr>
              <a:defRPr/>
            </a:pPr>
            <a:fld id="{7ED494BA-085D-459E-97C2-AC8C64E32D62}" type="slidenum">
              <a:rPr lang="en-GB" altLang="cs-CZ"/>
              <a:pPr>
                <a:defRPr/>
              </a:pPr>
              <a:t>‹#›</a:t>
            </a:fld>
            <a:endParaRPr lang="en-GB" altLang="cs-CZ"/>
          </a:p>
        </p:txBody>
      </p:sp>
    </p:spTree>
    <p:extLst>
      <p:ext uri="{BB962C8B-B14F-4D97-AF65-F5344CB8AC3E}">
        <p14:creationId xmlns:p14="http://schemas.microsoft.com/office/powerpoint/2010/main" val="1997668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ltLang="cs-CZ"/>
          </a:p>
        </p:txBody>
      </p:sp>
      <p:sp>
        <p:nvSpPr>
          <p:cNvPr id="5" name="Footer Placeholder 2"/>
          <p:cNvSpPr>
            <a:spLocks noGrp="1"/>
          </p:cNvSpPr>
          <p:nvPr>
            <p:ph type="ftr" sz="quarter" idx="11"/>
          </p:nvPr>
        </p:nvSpPr>
        <p:spPr/>
        <p:txBody>
          <a:bodyPr/>
          <a:lstStyle>
            <a:lvl1pPr>
              <a:defRPr/>
            </a:lvl1pPr>
          </a:lstStyle>
          <a:p>
            <a:pPr>
              <a:defRPr/>
            </a:pPr>
            <a:endParaRPr lang="en-GB" altLang="cs-CZ"/>
          </a:p>
        </p:txBody>
      </p:sp>
      <p:sp>
        <p:nvSpPr>
          <p:cNvPr id="6" name="Slide Number Placeholder 22"/>
          <p:cNvSpPr>
            <a:spLocks noGrp="1"/>
          </p:cNvSpPr>
          <p:nvPr>
            <p:ph type="sldNum" sz="quarter" idx="12"/>
          </p:nvPr>
        </p:nvSpPr>
        <p:spPr/>
        <p:txBody>
          <a:bodyPr/>
          <a:lstStyle>
            <a:lvl1pPr>
              <a:defRPr/>
            </a:lvl1pPr>
          </a:lstStyle>
          <a:p>
            <a:pPr>
              <a:defRPr/>
            </a:pPr>
            <a:fld id="{211239B9-AF45-4B4A-8C15-E9C5E231256D}" type="slidenum">
              <a:rPr lang="en-GB" altLang="cs-CZ"/>
              <a:pPr>
                <a:defRPr/>
              </a:pPr>
              <a:t>‹#›</a:t>
            </a:fld>
            <a:endParaRPr lang="en-GB" altLang="cs-CZ"/>
          </a:p>
        </p:txBody>
      </p:sp>
    </p:spTree>
    <p:extLst>
      <p:ext uri="{BB962C8B-B14F-4D97-AF65-F5344CB8AC3E}">
        <p14:creationId xmlns:p14="http://schemas.microsoft.com/office/powerpoint/2010/main" val="333242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p:cNvSpPr>
            <a:spLocks noGrp="1" noChangeArrowheads="1"/>
          </p:cNvSpPr>
          <p:nvPr>
            <p:ph type="sldNum" sz="quarter" idx="12"/>
          </p:nvPr>
        </p:nvSpPr>
        <p:spPr>
          <a:ln/>
        </p:spPr>
        <p:txBody>
          <a:bodyPr/>
          <a:lstStyle>
            <a:lvl1pPr>
              <a:defRPr/>
            </a:lvl1pPr>
          </a:lstStyle>
          <a:p>
            <a:pPr>
              <a:defRPr/>
            </a:pPr>
            <a:fld id="{B56C84A1-B75B-4E97-9211-CB8FFB2F49EE}" type="slidenum">
              <a:rPr lang="en-GB" altLang="cs-CZ"/>
              <a:pPr>
                <a:defRPr/>
              </a:pPr>
              <a:t>‹#›</a:t>
            </a:fld>
            <a:endParaRPr lang="en-GB" altLang="cs-CZ"/>
          </a:p>
        </p:txBody>
      </p:sp>
    </p:spTree>
    <p:extLst>
      <p:ext uri="{BB962C8B-B14F-4D97-AF65-F5344CB8AC3E}">
        <p14:creationId xmlns:p14="http://schemas.microsoft.com/office/powerpoint/2010/main" val="202303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1D01B94A-2545-407D-B7AB-B9F8277FEAD5}" type="slidenum">
              <a:rPr lang="en-GB" altLang="cs-CZ"/>
              <a:pPr>
                <a:defRPr/>
              </a:pPr>
              <a:t>‹#›</a:t>
            </a:fld>
            <a:endParaRPr lang="en-GB" altLang="cs-CZ"/>
          </a:p>
        </p:txBody>
      </p:sp>
    </p:spTree>
    <p:extLst>
      <p:ext uri="{BB962C8B-B14F-4D97-AF65-F5344CB8AC3E}">
        <p14:creationId xmlns:p14="http://schemas.microsoft.com/office/powerpoint/2010/main" val="72161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9" name="Rectangle 6"/>
          <p:cNvSpPr>
            <a:spLocks noGrp="1" noChangeArrowheads="1"/>
          </p:cNvSpPr>
          <p:nvPr>
            <p:ph type="sldNum" sz="quarter" idx="12"/>
          </p:nvPr>
        </p:nvSpPr>
        <p:spPr>
          <a:ln/>
        </p:spPr>
        <p:txBody>
          <a:bodyPr/>
          <a:lstStyle>
            <a:lvl1pPr>
              <a:defRPr/>
            </a:lvl1pPr>
          </a:lstStyle>
          <a:p>
            <a:pPr>
              <a:defRPr/>
            </a:pPr>
            <a:fld id="{04C42648-6902-4078-B156-727A90AFB083}" type="slidenum">
              <a:rPr lang="en-GB" altLang="cs-CZ"/>
              <a:pPr>
                <a:defRPr/>
              </a:pPr>
              <a:t>‹#›</a:t>
            </a:fld>
            <a:endParaRPr lang="en-GB" altLang="cs-CZ"/>
          </a:p>
        </p:txBody>
      </p:sp>
    </p:spTree>
    <p:extLst>
      <p:ext uri="{BB962C8B-B14F-4D97-AF65-F5344CB8AC3E}">
        <p14:creationId xmlns:p14="http://schemas.microsoft.com/office/powerpoint/2010/main" val="353354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p:cNvSpPr>
            <a:spLocks noGrp="1" noChangeArrowheads="1"/>
          </p:cNvSpPr>
          <p:nvPr>
            <p:ph type="sldNum" sz="quarter" idx="12"/>
          </p:nvPr>
        </p:nvSpPr>
        <p:spPr>
          <a:ln/>
        </p:spPr>
        <p:txBody>
          <a:bodyPr/>
          <a:lstStyle>
            <a:lvl1pPr>
              <a:defRPr/>
            </a:lvl1pPr>
          </a:lstStyle>
          <a:p>
            <a:pPr>
              <a:defRPr/>
            </a:pPr>
            <a:fld id="{82318493-0C21-4918-9E73-7F8A66F65B10}" type="slidenum">
              <a:rPr lang="en-GB" altLang="cs-CZ"/>
              <a:pPr>
                <a:defRPr/>
              </a:pPr>
              <a:t>‹#›</a:t>
            </a:fld>
            <a:endParaRPr lang="en-GB" altLang="cs-CZ"/>
          </a:p>
        </p:txBody>
      </p:sp>
    </p:spTree>
    <p:extLst>
      <p:ext uri="{BB962C8B-B14F-4D97-AF65-F5344CB8AC3E}">
        <p14:creationId xmlns:p14="http://schemas.microsoft.com/office/powerpoint/2010/main" val="131195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p:cNvSpPr>
            <a:spLocks noGrp="1" noChangeArrowheads="1"/>
          </p:cNvSpPr>
          <p:nvPr>
            <p:ph type="sldNum" sz="quarter" idx="12"/>
          </p:nvPr>
        </p:nvSpPr>
        <p:spPr>
          <a:ln/>
        </p:spPr>
        <p:txBody>
          <a:bodyPr/>
          <a:lstStyle>
            <a:lvl1pPr>
              <a:defRPr/>
            </a:lvl1pPr>
          </a:lstStyle>
          <a:p>
            <a:pPr>
              <a:defRPr/>
            </a:pPr>
            <a:fld id="{5B20AC1C-94DA-41F3-A25F-1D1B588B3366}" type="slidenum">
              <a:rPr lang="en-GB" altLang="cs-CZ"/>
              <a:pPr>
                <a:defRPr/>
              </a:pPr>
              <a:t>‹#›</a:t>
            </a:fld>
            <a:endParaRPr lang="en-GB" altLang="cs-CZ"/>
          </a:p>
        </p:txBody>
      </p:sp>
    </p:spTree>
    <p:extLst>
      <p:ext uri="{BB962C8B-B14F-4D97-AF65-F5344CB8AC3E}">
        <p14:creationId xmlns:p14="http://schemas.microsoft.com/office/powerpoint/2010/main" val="54588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F5E0B01E-B683-4310-9BB5-493F8ACEA668}" type="slidenum">
              <a:rPr lang="en-GB" altLang="cs-CZ"/>
              <a:pPr>
                <a:defRPr/>
              </a:pPr>
              <a:t>‹#›</a:t>
            </a:fld>
            <a:endParaRPr lang="en-GB" altLang="cs-CZ"/>
          </a:p>
        </p:txBody>
      </p:sp>
    </p:spTree>
    <p:extLst>
      <p:ext uri="{BB962C8B-B14F-4D97-AF65-F5344CB8AC3E}">
        <p14:creationId xmlns:p14="http://schemas.microsoft.com/office/powerpoint/2010/main" val="409871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p:cNvSpPr>
            <a:spLocks noGrp="1" noChangeArrowheads="1"/>
          </p:cNvSpPr>
          <p:nvPr>
            <p:ph type="sldNum" sz="quarter" idx="12"/>
          </p:nvPr>
        </p:nvSpPr>
        <p:spPr>
          <a:ln/>
        </p:spPr>
        <p:txBody>
          <a:bodyPr/>
          <a:lstStyle>
            <a:lvl1pPr>
              <a:defRPr/>
            </a:lvl1pPr>
          </a:lstStyle>
          <a:p>
            <a:pPr>
              <a:defRPr/>
            </a:pPr>
            <a:fld id="{E2A2D6FC-D1C6-41B0-9DFD-9DE6C6BE008F}" type="slidenum">
              <a:rPr lang="en-GB" altLang="cs-CZ"/>
              <a:pPr>
                <a:defRPr/>
              </a:pPr>
              <a:t>‹#›</a:t>
            </a:fld>
            <a:endParaRPr lang="en-GB" altLang="cs-CZ"/>
          </a:p>
        </p:txBody>
      </p:sp>
    </p:spTree>
    <p:extLst>
      <p:ext uri="{BB962C8B-B14F-4D97-AF65-F5344CB8AC3E}">
        <p14:creationId xmlns:p14="http://schemas.microsoft.com/office/powerpoint/2010/main" val="84804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Klepnutím lze upravit styly předlohy textu</a:t>
            </a:r>
          </a:p>
          <a:p>
            <a:pPr lvl="1"/>
            <a:r>
              <a:rPr lang="en-GB" altLang="cs-CZ" smtClean="0"/>
              <a:t>Druhá úroveň</a:t>
            </a:r>
          </a:p>
          <a:p>
            <a:pPr lvl="2"/>
            <a:r>
              <a:rPr lang="en-GB" altLang="cs-CZ" smtClean="0"/>
              <a:t>Třetí úroveň</a:t>
            </a:r>
          </a:p>
          <a:p>
            <a:pPr lvl="3"/>
            <a:r>
              <a:rPr lang="en-GB" altLang="cs-CZ" smtClean="0"/>
              <a:t>Čtvrtá úroveň</a:t>
            </a:r>
          </a:p>
          <a:p>
            <a:pPr lvl="4"/>
            <a:r>
              <a:rPr lang="en-GB" alt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7180F5A-CB95-40A8-9533-F5CC75513F19}" type="slidenum">
              <a:rPr lang="en-GB" altLang="cs-CZ"/>
              <a:pPr>
                <a:defRPr/>
              </a:pPr>
              <a:t>‹#›</a:t>
            </a:fld>
            <a:endParaRPr lang="en-GB" altLang="cs-CZ"/>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eaLnBrk="0" fontAlgn="base" hangingPunct="0">
        <a:spcBef>
          <a:spcPct val="0"/>
        </a:spcBef>
        <a:spcAft>
          <a:spcPct val="0"/>
        </a:spcAft>
        <a:defRPr sz="4400">
          <a:solidFill>
            <a:schemeClr val="tx2"/>
          </a:solidFill>
          <a:latin typeface="Arial Narrow" pitchFamily="34" charset="0"/>
        </a:defRPr>
      </a:lvl6pPr>
      <a:lvl7pPr marL="914400" algn="ctr" rtl="0" eaLnBrk="0" fontAlgn="base" hangingPunct="0">
        <a:spcBef>
          <a:spcPct val="0"/>
        </a:spcBef>
        <a:spcAft>
          <a:spcPct val="0"/>
        </a:spcAft>
        <a:defRPr sz="4400">
          <a:solidFill>
            <a:schemeClr val="tx2"/>
          </a:solidFill>
          <a:latin typeface="Arial Narrow" pitchFamily="34" charset="0"/>
        </a:defRPr>
      </a:lvl7pPr>
      <a:lvl8pPr marL="1371600" algn="ctr" rtl="0" eaLnBrk="0" fontAlgn="base" hangingPunct="0">
        <a:spcBef>
          <a:spcPct val="0"/>
        </a:spcBef>
        <a:spcAft>
          <a:spcPct val="0"/>
        </a:spcAft>
        <a:defRPr sz="4400">
          <a:solidFill>
            <a:schemeClr val="tx2"/>
          </a:solidFill>
          <a:latin typeface="Arial Narrow" pitchFamily="34" charset="0"/>
        </a:defRPr>
      </a:lvl8pPr>
      <a:lvl9pPr marL="1828800" algn="ctr" rtl="0" eaLnBrk="0" fontAlgn="base" hangingPunct="0">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GB" altLang="cs-CZ"/>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ltLang="cs-CZ"/>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D11CB5B-506E-4816-856E-370DC3E99BE6}" type="slidenum">
              <a:rPr lang="en-GB" altLang="cs-CZ"/>
              <a:pPr>
                <a:defRPr/>
              </a:pPr>
              <a:t>‹#›</a:t>
            </a:fld>
            <a:endParaRPr lang="en-GB" altLang="cs-CZ"/>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16"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png"/><Relationship Id="rId4" Type="http://schemas.openxmlformats.org/officeDocument/2006/relationships/image" Target="../media/image2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r>
              <a:rPr lang="en-GB" altLang="cs-CZ" smtClean="0"/>
              <a:t>Růst populace</a:t>
            </a:r>
            <a:r>
              <a:rPr lang="cs-CZ" altLang="cs-CZ" smtClean="0"/>
              <a:t> – základní modely</a:t>
            </a:r>
            <a:endParaRPr lang="en-GB" altLang="cs-CZ" smtClean="0"/>
          </a:p>
        </p:txBody>
      </p:sp>
      <p:sp>
        <p:nvSpPr>
          <p:cNvPr id="4099" name="Rectangle 3"/>
          <p:cNvSpPr>
            <a:spLocks noGrp="1" noChangeArrowheads="1"/>
          </p:cNvSpPr>
          <p:nvPr>
            <p:ph type="subTitle" idx="1"/>
          </p:nvPr>
        </p:nvSpPr>
        <p:spPr>
          <a:xfrm>
            <a:off x="1371600" y="3505200"/>
            <a:ext cx="6400800" cy="2286000"/>
          </a:xfrm>
        </p:spPr>
        <p:txBody>
          <a:bodyPr/>
          <a:lstStyle/>
          <a:p>
            <a:r>
              <a:rPr lang="en-GB" altLang="cs-CZ" smtClean="0"/>
              <a:t>Populace je soubor jednců určitého druhu, kteří se vyskytují v určitém prostoru a čase a vzájemně spolu interagují</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762000"/>
            <a:ext cx="7696200"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U kytek (jednoletka bez zásoby semen v půdě, </a:t>
            </a:r>
            <a:r>
              <a:rPr lang="cs-CZ" altLang="cs-CZ" sz="2400"/>
              <a:t>jednodomá</a:t>
            </a:r>
            <a:r>
              <a:rPr lang="en-GB" altLang="cs-CZ" sz="2400"/>
              <a:t> nebo s oboupohlavnými květy)</a:t>
            </a:r>
          </a:p>
          <a:p>
            <a:pPr>
              <a:spcBef>
                <a:spcPct val="50000"/>
              </a:spcBef>
              <a:buFontTx/>
              <a:buNone/>
            </a:pPr>
            <a:r>
              <a:rPr lang="cs-CZ" altLang="cs-CZ" sz="2400" i="1">
                <a:sym typeface="Symbol" pitchFamily="18" charset="2"/>
              </a:rPr>
              <a:t> = </a:t>
            </a:r>
            <a:r>
              <a:rPr lang="cs-CZ" altLang="cs-CZ" sz="2400">
                <a:sym typeface="Symbol" pitchFamily="18" charset="2"/>
              </a:rPr>
              <a:t>Semena * </a:t>
            </a:r>
            <a:r>
              <a:rPr lang="en-GB" altLang="cs-CZ" sz="2400"/>
              <a:t>P</a:t>
            </a:r>
            <a:r>
              <a:rPr lang="en-GB" altLang="cs-CZ" sz="2400" baseline="-25000"/>
              <a:t>1</a:t>
            </a:r>
            <a:r>
              <a:rPr lang="en-GB" altLang="cs-CZ" sz="2400"/>
              <a:t>*P</a:t>
            </a:r>
            <a:r>
              <a:rPr lang="en-GB" altLang="cs-CZ" sz="2400" baseline="-25000"/>
              <a:t>2</a:t>
            </a:r>
            <a:r>
              <a:rPr lang="en-GB" altLang="cs-CZ" sz="2400"/>
              <a:t>*P</a:t>
            </a:r>
            <a:r>
              <a:rPr lang="en-GB" altLang="cs-CZ" sz="2400" baseline="-25000"/>
              <a:t>3</a:t>
            </a:r>
          </a:p>
          <a:p>
            <a:pPr>
              <a:spcBef>
                <a:spcPct val="50000"/>
              </a:spcBef>
              <a:buFontTx/>
              <a:buNone/>
            </a:pPr>
            <a:endParaRPr lang="en-GB" altLang="cs-CZ" sz="2400" baseline="-25000"/>
          </a:p>
          <a:p>
            <a:pPr>
              <a:spcBef>
                <a:spcPct val="50000"/>
              </a:spcBef>
              <a:buFontTx/>
              <a:buNone/>
            </a:pPr>
            <a:r>
              <a:rPr lang="en-GB" altLang="cs-CZ" sz="2400"/>
              <a:t>kde Semena je počet životaschopných semen vyprodukovaných v průměru jednou rostlinou, pravděpodobnosti jsou postupně (1) že semeno přežije podzim a zimu (ani není sežráno, ani neshnije), (2) že na jaře vyklíčí, a (3) že se semenáč dočká úspěšně reprodukce</a:t>
            </a:r>
            <a:endParaRPr lang="en-GB" altLang="cs-CZ" sz="2400" baseline="-25000"/>
          </a:p>
        </p:txBody>
      </p:sp>
      <p:sp>
        <p:nvSpPr>
          <p:cNvPr id="13315" name="Text Box 3"/>
          <p:cNvSpPr txBox="1">
            <a:spLocks noChangeArrowheads="1"/>
          </p:cNvSpPr>
          <p:nvPr/>
        </p:nvSpPr>
        <p:spPr bwMode="auto">
          <a:xfrm>
            <a:off x="381000" y="5105400"/>
            <a:ext cx="845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Protože můžeme těžko předpokládat, že se změny jednotlivých parametrů přesně vykompenzují, předpokládáme, že všechny parametry jsou konstantami.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457200"/>
            <a:ext cx="8153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cs-CZ" altLang="cs-CZ" sz="2400">
                <a:latin typeface="Times New Roman" pitchFamily="18" charset="0"/>
              </a:rPr>
              <a:t>2. </a:t>
            </a:r>
            <a:r>
              <a:rPr lang="en-GB" altLang="cs-CZ" sz="2400" b="1">
                <a:latin typeface="Times New Roman" pitchFamily="18" charset="0"/>
              </a:rPr>
              <a:t>Populace s překrývajícími se generacemi </a:t>
            </a:r>
            <a:r>
              <a:rPr lang="en-GB" altLang="cs-CZ" sz="2400">
                <a:latin typeface="Times New Roman" pitchFamily="18" charset="0"/>
              </a:rPr>
              <a:t>(a s jednorázovým rozmnožováním - třeba zajíci v dubnu) </a:t>
            </a:r>
            <a:r>
              <a:rPr lang="en-GB" altLang="cs-CZ" sz="2400" i="1">
                <a:latin typeface="Times New Roman" pitchFamily="18" charset="0"/>
              </a:rPr>
              <a:t>census</a:t>
            </a:r>
            <a:r>
              <a:rPr lang="en-GB" altLang="cs-CZ" sz="2400">
                <a:latin typeface="Times New Roman" pitchFamily="18" charset="0"/>
              </a:rPr>
              <a:t> děláme těsně než samice rodí</a:t>
            </a:r>
            <a:r>
              <a:rPr lang="cs-CZ" altLang="cs-CZ" sz="2400">
                <a:latin typeface="Times New Roman" pitchFamily="18" charset="0"/>
              </a:rPr>
              <a:t> –</a:t>
            </a:r>
            <a:r>
              <a:rPr lang="cs-CZ" altLang="cs-CZ" sz="2400" b="1">
                <a:latin typeface="Times New Roman" pitchFamily="18" charset="0"/>
              </a:rPr>
              <a:t>pozor, když mám krok jeden rok, musím vědět, ke které době se popis vztahuje </a:t>
            </a:r>
            <a:endParaRPr lang="en-GB" altLang="cs-CZ" sz="2400">
              <a:latin typeface="Times New Roman" pitchFamily="18" charset="0"/>
            </a:endParaRPr>
          </a:p>
        </p:txBody>
      </p:sp>
      <p:sp>
        <p:nvSpPr>
          <p:cNvPr id="14339" name="Text Box 3"/>
          <p:cNvSpPr txBox="1">
            <a:spLocks noChangeArrowheads="1"/>
          </p:cNvSpPr>
          <p:nvPr/>
        </p:nvSpPr>
        <p:spPr bwMode="auto">
          <a:xfrm>
            <a:off x="533400" y="1981200"/>
            <a:ext cx="685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endParaRPr lang="cs-CZ" altLang="cs-CZ" sz="2400">
              <a:latin typeface="Times New Roman" pitchFamily="18" charset="0"/>
            </a:endParaRPr>
          </a:p>
          <a:p>
            <a:pPr>
              <a:spcBef>
                <a:spcPct val="50000"/>
              </a:spcBef>
              <a:buFontTx/>
              <a:buNone/>
            </a:pPr>
            <a:r>
              <a:rPr lang="en-GB" altLang="cs-CZ" sz="2400">
                <a:latin typeface="Times New Roman" pitchFamily="18" charset="0"/>
              </a:rPr>
              <a:t>N</a:t>
            </a:r>
            <a:r>
              <a:rPr lang="en-GB" altLang="cs-CZ" sz="2400" baseline="-25000">
                <a:latin typeface="Times New Roman" pitchFamily="18" charset="0"/>
              </a:rPr>
              <a:t>t+1</a:t>
            </a:r>
            <a:r>
              <a:rPr lang="en-GB" altLang="cs-CZ" sz="2400">
                <a:latin typeface="Times New Roman" pitchFamily="18" charset="0"/>
              </a:rPr>
              <a:t>= N</a:t>
            </a:r>
            <a:r>
              <a:rPr lang="en-GB" altLang="cs-CZ" sz="2400" baseline="-25000">
                <a:latin typeface="Times New Roman" pitchFamily="18" charset="0"/>
              </a:rPr>
              <a:t>t</a:t>
            </a:r>
            <a:r>
              <a:rPr lang="en-GB" altLang="cs-CZ" sz="2400">
                <a:latin typeface="Times New Roman" pitchFamily="18" charset="0"/>
              </a:rPr>
              <a:t>+N</a:t>
            </a:r>
            <a:r>
              <a:rPr lang="en-GB" altLang="cs-CZ" sz="2400" baseline="-25000">
                <a:latin typeface="Times New Roman" pitchFamily="18" charset="0"/>
              </a:rPr>
              <a:t>t.</a:t>
            </a:r>
            <a:r>
              <a:rPr lang="en-GB" altLang="cs-CZ" sz="2400">
                <a:latin typeface="Times New Roman" pitchFamily="18" charset="0"/>
              </a:rPr>
              <a:t>b - N</a:t>
            </a:r>
            <a:r>
              <a:rPr lang="en-GB" altLang="cs-CZ" sz="2400" baseline="-25000">
                <a:latin typeface="Times New Roman" pitchFamily="18" charset="0"/>
              </a:rPr>
              <a:t>t</a:t>
            </a:r>
            <a:r>
              <a:rPr lang="en-GB" altLang="cs-CZ" sz="2400">
                <a:latin typeface="Times New Roman" pitchFamily="18" charset="0"/>
              </a:rPr>
              <a:t>d = N</a:t>
            </a:r>
            <a:r>
              <a:rPr lang="en-GB" altLang="cs-CZ" sz="2400" baseline="-25000">
                <a:latin typeface="Times New Roman" pitchFamily="18" charset="0"/>
              </a:rPr>
              <a:t>t</a:t>
            </a:r>
            <a:r>
              <a:rPr lang="en-GB" altLang="cs-CZ" sz="2400">
                <a:latin typeface="Times New Roman" pitchFamily="18" charset="0"/>
              </a:rPr>
              <a:t>(1+b-d)</a:t>
            </a:r>
          </a:p>
        </p:txBody>
      </p:sp>
      <p:sp>
        <p:nvSpPr>
          <p:cNvPr id="14340" name="Text Box 4"/>
          <p:cNvSpPr txBox="1">
            <a:spLocks noChangeArrowheads="1"/>
          </p:cNvSpPr>
          <p:nvPr/>
        </p:nvSpPr>
        <p:spPr bwMode="auto">
          <a:xfrm>
            <a:off x="457200" y="3048000"/>
            <a:ext cx="7239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 je počet dospělých samic v dubnu</a:t>
            </a:r>
          </a:p>
          <a:p>
            <a:pPr>
              <a:spcBef>
                <a:spcPct val="50000"/>
              </a:spcBef>
              <a:buFontTx/>
              <a:buNone/>
            </a:pPr>
            <a:r>
              <a:rPr lang="en-GB" altLang="cs-CZ" sz="2400">
                <a:latin typeface="Times New Roman" pitchFamily="18" charset="0"/>
              </a:rPr>
              <a:t>b (natalita, </a:t>
            </a:r>
            <a:r>
              <a:rPr lang="en-GB" altLang="cs-CZ" sz="2400" i="1">
                <a:latin typeface="Times New Roman" pitchFamily="18" charset="0"/>
              </a:rPr>
              <a:t>birth rate - </a:t>
            </a:r>
            <a:r>
              <a:rPr lang="en-GB" altLang="cs-CZ" sz="2400">
                <a:latin typeface="Times New Roman" pitchFamily="18" charset="0"/>
              </a:rPr>
              <a:t>ale to je vlastně nepřesný název) </a:t>
            </a:r>
            <a:r>
              <a:rPr lang="en-GB" altLang="cs-CZ" sz="2400" i="1">
                <a:latin typeface="Times New Roman" pitchFamily="18" charset="0"/>
              </a:rPr>
              <a:t>-</a:t>
            </a:r>
            <a:r>
              <a:rPr lang="en-GB" altLang="cs-CZ" sz="2400">
                <a:latin typeface="Times New Roman" pitchFamily="18" charset="0"/>
              </a:rPr>
              <a:t> počet samičích mláďat na jednu samici, kteří se dožijí přístího jara (opět se skládá z vlastní natality, tj. průměrný počet narozených samičích mláďat * pravděpodobnost(i) přežití) </a:t>
            </a:r>
          </a:p>
          <a:p>
            <a:pPr>
              <a:spcBef>
                <a:spcPct val="50000"/>
              </a:spcBef>
              <a:buFontTx/>
              <a:buNone/>
            </a:pPr>
            <a:r>
              <a:rPr lang="en-GB" altLang="cs-CZ" sz="2400">
                <a:latin typeface="Times New Roman" pitchFamily="18" charset="0"/>
              </a:rPr>
              <a:t>d (mortalita, </a:t>
            </a:r>
            <a:r>
              <a:rPr lang="en-GB" altLang="cs-CZ" sz="2400" i="1">
                <a:latin typeface="Times New Roman" pitchFamily="18" charset="0"/>
              </a:rPr>
              <a:t>death rate</a:t>
            </a:r>
            <a:r>
              <a:rPr lang="en-GB" altLang="cs-CZ" sz="2400">
                <a:latin typeface="Times New Roman" pitchFamily="18" charset="0"/>
              </a:rPr>
              <a:t>) - procento samic, které nepřežijí z jednoho jara do druhého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85800" y="609600"/>
            <a:ext cx="7010400"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a:t>
            </a:r>
            <a:r>
              <a:rPr lang="en-GB" altLang="cs-CZ" sz="2400" baseline="-25000">
                <a:latin typeface="Times New Roman" pitchFamily="18" charset="0"/>
              </a:rPr>
              <a:t>t+1</a:t>
            </a:r>
            <a:r>
              <a:rPr lang="en-GB" altLang="cs-CZ" sz="2400">
                <a:latin typeface="Times New Roman" pitchFamily="18" charset="0"/>
              </a:rPr>
              <a:t>= N</a:t>
            </a:r>
            <a:r>
              <a:rPr lang="en-GB" altLang="cs-CZ" sz="2400" baseline="-25000">
                <a:latin typeface="Times New Roman" pitchFamily="18" charset="0"/>
              </a:rPr>
              <a:t>t</a:t>
            </a:r>
            <a:r>
              <a:rPr lang="en-GB" altLang="cs-CZ" sz="2400">
                <a:latin typeface="Times New Roman" pitchFamily="18" charset="0"/>
              </a:rPr>
              <a:t>+N</a:t>
            </a:r>
            <a:r>
              <a:rPr lang="en-GB" altLang="cs-CZ" sz="2400" baseline="-25000">
                <a:latin typeface="Times New Roman" pitchFamily="18" charset="0"/>
              </a:rPr>
              <a:t>t.</a:t>
            </a:r>
            <a:r>
              <a:rPr lang="en-GB" altLang="cs-CZ" sz="2400">
                <a:latin typeface="Times New Roman" pitchFamily="18" charset="0"/>
              </a:rPr>
              <a:t>b - N</a:t>
            </a:r>
            <a:r>
              <a:rPr lang="en-GB" altLang="cs-CZ" sz="2400" baseline="-25000">
                <a:latin typeface="Times New Roman" pitchFamily="18" charset="0"/>
              </a:rPr>
              <a:t>t</a:t>
            </a:r>
            <a:r>
              <a:rPr lang="en-GB" altLang="cs-CZ" sz="2400">
                <a:latin typeface="Times New Roman" pitchFamily="18" charset="0"/>
              </a:rPr>
              <a:t>d = N</a:t>
            </a:r>
            <a:r>
              <a:rPr lang="en-GB" altLang="cs-CZ" sz="2400" baseline="-25000">
                <a:latin typeface="Times New Roman" pitchFamily="18" charset="0"/>
              </a:rPr>
              <a:t>t</a:t>
            </a:r>
            <a:r>
              <a:rPr lang="en-GB" altLang="cs-CZ" sz="2400">
                <a:latin typeface="Times New Roman" pitchFamily="18" charset="0"/>
              </a:rPr>
              <a:t>(1+b-d)</a:t>
            </a:r>
          </a:p>
          <a:p>
            <a:pPr>
              <a:spcBef>
                <a:spcPct val="50000"/>
              </a:spcBef>
              <a:buFontTx/>
              <a:buNone/>
            </a:pPr>
            <a:endParaRPr lang="en-GB" altLang="cs-CZ" sz="2400">
              <a:latin typeface="Times New Roman" pitchFamily="18" charset="0"/>
            </a:endParaRPr>
          </a:p>
          <a:p>
            <a:pPr>
              <a:spcBef>
                <a:spcPct val="50000"/>
              </a:spcBef>
              <a:buFontTx/>
              <a:buNone/>
            </a:pPr>
            <a:r>
              <a:rPr lang="en-GB" altLang="cs-CZ" sz="2400">
                <a:latin typeface="Times New Roman" pitchFamily="18" charset="0"/>
              </a:rPr>
              <a:t>můžeme psát </a:t>
            </a:r>
          </a:p>
          <a:p>
            <a:pPr>
              <a:spcBef>
                <a:spcPct val="50000"/>
              </a:spcBef>
              <a:buFontTx/>
              <a:buNone/>
            </a:pPr>
            <a:r>
              <a:rPr lang="en-GB" altLang="cs-CZ" sz="2400">
                <a:latin typeface="Times New Roman" pitchFamily="18" charset="0"/>
              </a:rPr>
              <a:t>1+b-d = λ</a:t>
            </a:r>
          </a:p>
          <a:p>
            <a:pPr>
              <a:spcBef>
                <a:spcPct val="50000"/>
              </a:spcBef>
              <a:buFontTx/>
              <a:buNone/>
            </a:pPr>
            <a:r>
              <a:rPr lang="en-GB" altLang="cs-CZ" sz="2400">
                <a:latin typeface="Times New Roman" pitchFamily="18" charset="0"/>
              </a:rPr>
              <a:t>a tedy</a:t>
            </a:r>
          </a:p>
          <a:p>
            <a:pPr>
              <a:spcBef>
                <a:spcPct val="50000"/>
              </a:spcBef>
              <a:buFontTx/>
              <a:buNone/>
            </a:pPr>
            <a:r>
              <a:rPr lang="en-GB" altLang="cs-CZ" sz="2400">
                <a:latin typeface="Times New Roman" pitchFamily="18" charset="0"/>
              </a:rPr>
              <a:t>N</a:t>
            </a:r>
            <a:r>
              <a:rPr lang="en-GB" altLang="cs-CZ" sz="2400" baseline="-25000">
                <a:latin typeface="Times New Roman" pitchFamily="18" charset="0"/>
              </a:rPr>
              <a:t>t+1</a:t>
            </a:r>
            <a:r>
              <a:rPr lang="en-GB" altLang="cs-CZ" sz="2400">
                <a:latin typeface="Times New Roman" pitchFamily="18" charset="0"/>
              </a:rPr>
              <a:t>= N</a:t>
            </a:r>
            <a:r>
              <a:rPr lang="en-GB" altLang="cs-CZ" sz="2400" baseline="-25000">
                <a:latin typeface="Times New Roman" pitchFamily="18" charset="0"/>
              </a:rPr>
              <a:t>t</a:t>
            </a:r>
            <a:r>
              <a:rPr lang="en-GB" altLang="cs-CZ" sz="2400">
                <a:latin typeface="Times New Roman" pitchFamily="18" charset="0"/>
              </a:rPr>
              <a:t>+N</a:t>
            </a:r>
            <a:r>
              <a:rPr lang="en-GB" altLang="cs-CZ" sz="2400" baseline="-25000">
                <a:latin typeface="Times New Roman" pitchFamily="18" charset="0"/>
              </a:rPr>
              <a:t>t.</a:t>
            </a:r>
            <a:r>
              <a:rPr lang="en-GB" altLang="cs-CZ" sz="2400">
                <a:latin typeface="Times New Roman" pitchFamily="18" charset="0"/>
              </a:rPr>
              <a:t>b - N</a:t>
            </a:r>
            <a:r>
              <a:rPr lang="en-GB" altLang="cs-CZ" sz="2400" baseline="-25000">
                <a:latin typeface="Times New Roman" pitchFamily="18" charset="0"/>
              </a:rPr>
              <a:t>t</a:t>
            </a:r>
            <a:r>
              <a:rPr lang="en-GB" altLang="cs-CZ" sz="2400">
                <a:latin typeface="Times New Roman" pitchFamily="18" charset="0"/>
              </a:rPr>
              <a:t>d = N</a:t>
            </a:r>
            <a:r>
              <a:rPr lang="en-GB" altLang="cs-CZ" sz="2400" baseline="-25000">
                <a:latin typeface="Times New Roman" pitchFamily="18" charset="0"/>
              </a:rPr>
              <a:t>t</a:t>
            </a:r>
            <a:r>
              <a:rPr lang="en-GB" altLang="cs-CZ" sz="2400">
                <a:latin typeface="Times New Roman" pitchFamily="18" charset="0"/>
              </a:rPr>
              <a:t>(1+b-d) = N</a:t>
            </a:r>
            <a:r>
              <a:rPr lang="en-GB" altLang="cs-CZ" sz="2400" baseline="-25000">
                <a:latin typeface="Times New Roman" pitchFamily="18" charset="0"/>
              </a:rPr>
              <a:t>t</a:t>
            </a:r>
            <a:r>
              <a:rPr lang="en-GB" altLang="cs-CZ" sz="2400">
                <a:latin typeface="Times New Roman" pitchFamily="18" charset="0"/>
              </a:rPr>
              <a:t> λ</a:t>
            </a:r>
          </a:p>
          <a:p>
            <a:pPr>
              <a:spcBef>
                <a:spcPct val="50000"/>
              </a:spcBef>
              <a:buFontTx/>
              <a:buNone/>
            </a:pPr>
            <a:r>
              <a:rPr lang="en-GB" altLang="cs-CZ" sz="2400">
                <a:latin typeface="Times New Roman" pitchFamily="18" charset="0"/>
              </a:rPr>
              <a:t>a dostáváme opět klasickou rovnici exponenciálního růstu</a:t>
            </a:r>
            <a:endParaRPr lang="cs-CZ" altLang="cs-CZ" sz="2400">
              <a:latin typeface="Times New Roman" pitchFamily="18" charset="0"/>
            </a:endParaRPr>
          </a:p>
          <a:p>
            <a:pPr>
              <a:spcBef>
                <a:spcPct val="50000"/>
              </a:spcBef>
              <a:buFontTx/>
              <a:buNone/>
            </a:pPr>
            <a:r>
              <a:rPr lang="cs-CZ" altLang="cs-CZ" sz="2400">
                <a:latin typeface="Times New Roman" pitchFamily="18" charset="0"/>
              </a:rPr>
              <a:t>(Všimněme si, že takto lze modelovat i populaci s nepřekrývajícími se generacemi, s tím, že d=1, a potom </a:t>
            </a:r>
            <a:r>
              <a:rPr lang="en-GB" altLang="cs-CZ" sz="2400">
                <a:latin typeface="Times New Roman" pitchFamily="18" charset="0"/>
              </a:rPr>
              <a:t>λ=b</a:t>
            </a:r>
            <a:r>
              <a:rPr lang="cs-CZ" altLang="cs-CZ" sz="2400">
                <a:latin typeface="Times New Roman" pitchFamily="18" charset="0"/>
              </a:rPr>
              <a:t>)</a:t>
            </a:r>
            <a:endParaRPr lang="en-GB" altLang="cs-CZ" sz="2400">
              <a:latin typeface="Times New Roman" pitchFamily="18" charset="0"/>
            </a:endParaRPr>
          </a:p>
          <a:p>
            <a:pPr>
              <a:spcBef>
                <a:spcPct val="50000"/>
              </a:spcBef>
              <a:buFontTx/>
              <a:buNone/>
            </a:pPr>
            <a:r>
              <a:rPr lang="cs-CZ" altLang="cs-CZ" sz="2400">
                <a:latin typeface="Times New Roman" pitchFamily="18" charset="0"/>
              </a:rPr>
              <a:t> </a:t>
            </a:r>
            <a:endParaRPr lang="en-GB" altLang="cs-CZ" sz="2400">
              <a:latin typeface="Times New Roman" pitchFamily="18" charset="0"/>
            </a:endParaRPr>
          </a:p>
          <a:p>
            <a:pPr>
              <a:spcBef>
                <a:spcPct val="50000"/>
              </a:spcBef>
              <a:buFontTx/>
              <a:buNone/>
            </a:pPr>
            <a:endParaRPr lang="en-GB" altLang="cs-CZ" sz="24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609600"/>
            <a:ext cx="73152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Pokud předpokládám populaci množící se kontinuálně, můžu se dostat opět na exponenciální růst, ale je to složitější odvození a odhadování (během jedné sezóny se kontinuálně rodí i umírá, a ty samice, které umřely na začátku časového úseku, tak potom už nerodí). Jinou možností je potom zkracovat časový úsek - sezóna stejně už není přirozeným časovým krokem - až do podoby diferenciální rovnice</a:t>
            </a:r>
          </a:p>
          <a:p>
            <a:pPr>
              <a:spcBef>
                <a:spcPct val="50000"/>
              </a:spcBef>
              <a:buFontTx/>
              <a:buNone/>
            </a:pPr>
            <a:endParaRPr lang="en-GB" altLang="cs-CZ" sz="2400">
              <a:latin typeface="Times New Roman" pitchFamily="18" charset="0"/>
            </a:endParaRPr>
          </a:p>
        </p:txBody>
      </p:sp>
      <p:graphicFrame>
        <p:nvGraphicFramePr>
          <p:cNvPr id="16387" name="Object 3"/>
          <p:cNvGraphicFramePr>
            <a:graphicFrameLocks noChangeAspect="1"/>
          </p:cNvGraphicFramePr>
          <p:nvPr/>
        </p:nvGraphicFramePr>
        <p:xfrm>
          <a:off x="304800" y="3733800"/>
          <a:ext cx="3548063" cy="2362200"/>
        </p:xfrm>
        <a:graphic>
          <a:graphicData uri="http://schemas.openxmlformats.org/presentationml/2006/ole">
            <mc:AlternateContent xmlns:mc="http://schemas.openxmlformats.org/markup-compatibility/2006">
              <mc:Choice xmlns:v="urn:schemas-microsoft-com:vml" Requires="v">
                <p:oleObj spid="_x0000_s16398" name="Rovnice" r:id="rId3" imgW="1295400" imgH="863600" progId="Equation.3">
                  <p:embed/>
                </p:oleObj>
              </mc:Choice>
              <mc:Fallback>
                <p:oleObj name="Rovnice" r:id="rId3" imgW="1295400" imgH="863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3548063"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0"/>
            <a:ext cx="9144000" cy="28622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solidFill>
                  <a:schemeClr val="bg1"/>
                </a:solidFill>
                <a:latin typeface="Times New Roman" pitchFamily="18" charset="0"/>
              </a:rPr>
              <a:t>Pozor, zatímco λ je poměr velikosti populace ve dvou následujících sezónách, r je (relativní)velikost změny. Při velikosti kroku 1 můžeme použít</a:t>
            </a:r>
            <a:r>
              <a:rPr lang="cs-CZ" altLang="cs-CZ" sz="2400">
                <a:solidFill>
                  <a:schemeClr val="bg1"/>
                </a:solidFill>
                <a:latin typeface="Times New Roman" pitchFamily="18" charset="0"/>
              </a:rPr>
              <a:t> aproximaci</a:t>
            </a:r>
            <a:endParaRPr lang="en-GB" altLang="cs-CZ" sz="2400">
              <a:solidFill>
                <a:schemeClr val="bg1"/>
              </a:solidFill>
              <a:latin typeface="Times New Roman" pitchFamily="18" charset="0"/>
            </a:endParaRPr>
          </a:p>
          <a:p>
            <a:pPr>
              <a:spcBef>
                <a:spcPct val="50000"/>
              </a:spcBef>
              <a:buFontTx/>
              <a:buNone/>
            </a:pPr>
            <a:r>
              <a:rPr lang="en-GB" altLang="cs-CZ" sz="2400">
                <a:solidFill>
                  <a:schemeClr val="bg1"/>
                </a:solidFill>
                <a:latin typeface="Times New Roman" pitchFamily="18" charset="0"/>
              </a:rPr>
              <a:t>r=ln(λ)</a:t>
            </a:r>
          </a:p>
          <a:p>
            <a:pPr>
              <a:spcBef>
                <a:spcPct val="50000"/>
              </a:spcBef>
              <a:buFontTx/>
              <a:buNone/>
            </a:pPr>
            <a:r>
              <a:rPr lang="en-GB" altLang="cs-CZ" sz="2400">
                <a:solidFill>
                  <a:schemeClr val="bg1"/>
                </a:solidFill>
                <a:latin typeface="Times New Roman" pitchFamily="18" charset="0"/>
              </a:rPr>
              <a:t>populace roste pro r&gt;0, vymírá pro r&lt;0</a:t>
            </a:r>
          </a:p>
          <a:p>
            <a:pPr>
              <a:spcBef>
                <a:spcPct val="50000"/>
              </a:spcBef>
              <a:buFontTx/>
              <a:buNone/>
            </a:pPr>
            <a:r>
              <a:rPr lang="en-GB" altLang="cs-CZ" sz="2400">
                <a:solidFill>
                  <a:schemeClr val="bg1"/>
                </a:solidFill>
                <a:latin typeface="Times New Roman" pitchFamily="18" charset="0"/>
              </a:rPr>
              <a:t>v diskrétních roste pro λ&gt;1, vymírá λ&lt;1</a:t>
            </a:r>
            <a:endParaRPr lang="en-GB" altLang="cs-CZ" sz="2400">
              <a:latin typeface="Times New Roman" pitchFamily="18" charset="0"/>
            </a:endParaRPr>
          </a:p>
        </p:txBody>
      </p:sp>
      <p:sp>
        <p:nvSpPr>
          <p:cNvPr id="17411" name="TextBox 2"/>
          <p:cNvSpPr txBox="1">
            <a:spLocks noChangeArrowheads="1"/>
          </p:cNvSpPr>
          <p:nvPr/>
        </p:nvSpPr>
        <p:spPr bwMode="auto">
          <a:xfrm>
            <a:off x="76200" y="31242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cs-CZ" sz="2400"/>
              <a:t>Člověk by očekával, že velkost změny bude </a:t>
            </a:r>
            <a:r>
              <a:rPr lang="el-GR" altLang="cs-CZ" sz="2400"/>
              <a:t>λ</a:t>
            </a:r>
            <a:r>
              <a:rPr lang="cs-CZ" altLang="cs-CZ" sz="2400"/>
              <a:t> – 1, ne ln(</a:t>
            </a:r>
            <a:r>
              <a:rPr lang="el-GR" altLang="cs-CZ" sz="2400"/>
              <a:t>λ</a:t>
            </a:r>
            <a:r>
              <a:rPr lang="cs-CZ" altLang="cs-CZ" sz="2400"/>
              <a:t>). Ale musíme si uvědomit, že podle modelu, ti co vzniknou se mohou okamžitě rozmnožovat, a tudíž přispívají k růstu. Čím je časový krok menší (časový krok relativně k rychlosti růstu), tím je tato diskrepance menší. A pro </a:t>
            </a:r>
            <a:r>
              <a:rPr lang="el-GR" altLang="cs-CZ" sz="2400"/>
              <a:t>λ</a:t>
            </a:r>
            <a:r>
              <a:rPr lang="cs-CZ" altLang="cs-CZ" sz="2400"/>
              <a:t> hodně blízké jedné platí, že </a:t>
            </a:r>
            <a:r>
              <a:rPr lang="el-GR" altLang="cs-CZ" sz="2400"/>
              <a:t>λ</a:t>
            </a:r>
            <a:r>
              <a:rPr lang="cs-CZ" altLang="cs-CZ" sz="2400"/>
              <a:t>-1   je přibližně rovno ln(</a:t>
            </a:r>
            <a:r>
              <a:rPr lang="el-GR" altLang="cs-CZ" sz="2400"/>
              <a:t>λ</a:t>
            </a:r>
            <a:r>
              <a:rPr lang="cs-CZ" altLang="cs-CZ" sz="240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143000" y="1524000"/>
          <a:ext cx="5295900" cy="5105491"/>
        </p:xfrm>
        <a:graphic>
          <a:graphicData uri="http://schemas.openxmlformats.org/drawingml/2006/table">
            <a:tbl>
              <a:tblPr>
                <a:tableStyleId>{5C22544A-7EE6-4342-B048-85BDC9FD1C3A}</a:tableStyleId>
              </a:tblPr>
              <a:tblGrid>
                <a:gridCol w="1203615">
                  <a:extLst>
                    <a:ext uri="{9D8B030D-6E8A-4147-A177-3AD203B41FA5}">
                      <a16:colId xmlns:a16="http://schemas.microsoft.com/office/drawing/2014/main" val="20000"/>
                    </a:ext>
                  </a:extLst>
                </a:gridCol>
                <a:gridCol w="1358364">
                  <a:extLst>
                    <a:ext uri="{9D8B030D-6E8A-4147-A177-3AD203B41FA5}">
                      <a16:colId xmlns:a16="http://schemas.microsoft.com/office/drawing/2014/main" val="20001"/>
                    </a:ext>
                  </a:extLst>
                </a:gridCol>
                <a:gridCol w="1341169">
                  <a:extLst>
                    <a:ext uri="{9D8B030D-6E8A-4147-A177-3AD203B41FA5}">
                      <a16:colId xmlns:a16="http://schemas.microsoft.com/office/drawing/2014/main" val="20002"/>
                    </a:ext>
                  </a:extLst>
                </a:gridCol>
                <a:gridCol w="1392752">
                  <a:extLst>
                    <a:ext uri="{9D8B030D-6E8A-4147-A177-3AD203B41FA5}">
                      <a16:colId xmlns:a16="http://schemas.microsoft.com/office/drawing/2014/main" val="20003"/>
                    </a:ext>
                  </a:extLst>
                </a:gridCol>
              </a:tblGrid>
              <a:tr h="854386">
                <a:tc>
                  <a:txBody>
                    <a:bodyPr/>
                    <a:lstStyle/>
                    <a:p>
                      <a:pPr algn="l" fontAlgn="b"/>
                      <a:r>
                        <a:rPr lang="el-GR" sz="2300" u="none" strike="noStrike" dirty="0">
                          <a:effectLst/>
                        </a:rPr>
                        <a:t>λ</a:t>
                      </a:r>
                      <a:endParaRPr lang="el-GR" sz="2300" b="0" i="0" u="none" strike="noStrike" dirty="0">
                        <a:solidFill>
                          <a:srgbClr val="000000"/>
                        </a:solidFill>
                        <a:effectLst/>
                        <a:latin typeface="Arial Narrow"/>
                      </a:endParaRPr>
                    </a:p>
                  </a:txBody>
                  <a:tcPr marL="9088" marR="9088" marT="9087" marB="0" anchor="b"/>
                </a:tc>
                <a:tc>
                  <a:txBody>
                    <a:bodyPr/>
                    <a:lstStyle/>
                    <a:p>
                      <a:pPr algn="l" fontAlgn="b"/>
                      <a:r>
                        <a:rPr lang="el-GR" sz="2300" u="none" strike="noStrike" dirty="0" smtClean="0">
                          <a:effectLst/>
                        </a:rPr>
                        <a:t>λ</a:t>
                      </a:r>
                      <a:r>
                        <a:rPr lang="cs-CZ" sz="2300" u="none" strike="noStrike" dirty="0" smtClean="0">
                          <a:effectLst/>
                        </a:rPr>
                        <a:t>-1</a:t>
                      </a:r>
                      <a:endParaRPr lang="el-GR" sz="2300" b="0" i="0" u="none" strike="noStrike" dirty="0">
                        <a:solidFill>
                          <a:srgbClr val="000000"/>
                        </a:solidFill>
                        <a:effectLst/>
                        <a:latin typeface="+mn-lt"/>
                      </a:endParaRPr>
                    </a:p>
                  </a:txBody>
                  <a:tcPr marL="9088" marR="9088" marT="9087" marB="0" anchor="b"/>
                </a:tc>
                <a:tc>
                  <a:txBody>
                    <a:bodyPr/>
                    <a:lstStyle/>
                    <a:p>
                      <a:pPr algn="l" fontAlgn="b"/>
                      <a:r>
                        <a:rPr lang="cs-CZ" sz="2300" u="none" strike="noStrike">
                          <a:effectLst/>
                        </a:rPr>
                        <a:t>ln(</a:t>
                      </a:r>
                      <a:r>
                        <a:rPr lang="el-GR" sz="2300" u="none" strike="noStrike">
                          <a:effectLst/>
                        </a:rPr>
                        <a:t>λ).</a:t>
                      </a:r>
                      <a:endParaRPr lang="el-GR" sz="2300" b="0" i="0" u="none" strike="noStrike">
                        <a:solidFill>
                          <a:srgbClr val="000000"/>
                        </a:solidFill>
                        <a:effectLst/>
                        <a:latin typeface="Arial Narrow"/>
                      </a:endParaRPr>
                    </a:p>
                  </a:txBody>
                  <a:tcPr marL="9088" marR="9088" marT="9087" marB="0" anchor="b"/>
                </a:tc>
                <a:tc>
                  <a:txBody>
                    <a:bodyPr/>
                    <a:lstStyle/>
                    <a:p>
                      <a:pPr algn="l" fontAlgn="b"/>
                      <a:r>
                        <a:rPr lang="el-GR" sz="2300" u="none" strike="noStrike">
                          <a:effectLst/>
                        </a:rPr>
                        <a:t>(λ-1)/</a:t>
                      </a:r>
                      <a:r>
                        <a:rPr lang="cs-CZ" sz="2300" u="none" strike="noStrike">
                          <a:effectLst/>
                        </a:rPr>
                        <a:t>ln(</a:t>
                      </a:r>
                      <a:r>
                        <a:rPr lang="el-GR" sz="2300" u="none" strike="noStrike">
                          <a:effectLst/>
                        </a:rPr>
                        <a:t>λ). </a:t>
                      </a:r>
                      <a:endParaRPr lang="el-GR" sz="2300" b="0" i="0" u="none" strike="noStrike">
                        <a:solidFill>
                          <a:srgbClr val="000000"/>
                        </a:solidFill>
                        <a:effectLst/>
                        <a:latin typeface="Arial Narrow"/>
                      </a:endParaRPr>
                    </a:p>
                  </a:txBody>
                  <a:tcPr marL="9088" marR="9088" marT="9087" marB="0" anchor="b"/>
                </a:tc>
                <a:extLst>
                  <a:ext uri="{0D108BD9-81ED-4DB2-BD59-A6C34878D82A}">
                    <a16:rowId xmlns:a16="http://schemas.microsoft.com/office/drawing/2014/main" val="10000"/>
                  </a:ext>
                </a:extLst>
              </a:tr>
              <a:tr h="283401">
                <a:tc>
                  <a:txBody>
                    <a:bodyPr/>
                    <a:lstStyle/>
                    <a:p>
                      <a:pPr algn="r" fontAlgn="b"/>
                      <a:r>
                        <a:rPr lang="cs-CZ" sz="1800" u="none" strike="noStrike" dirty="0">
                          <a:effectLst/>
                        </a:rPr>
                        <a:t>1</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dirty="0">
                          <a:effectLst/>
                        </a:rPr>
                        <a:t>0</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a:effectLst/>
                        </a:rPr>
                        <a:t>0</a:t>
                      </a:r>
                      <a:endParaRPr lang="cs-CZ" sz="1800" b="0" i="0" u="none" strike="noStrike">
                        <a:solidFill>
                          <a:srgbClr val="000000"/>
                        </a:solidFill>
                        <a:effectLst/>
                        <a:latin typeface="Calibri"/>
                      </a:endParaRPr>
                    </a:p>
                  </a:txBody>
                  <a:tcPr marL="9088" marR="9088" marT="9087" marB="0" anchor="b"/>
                </a:tc>
                <a:tc>
                  <a:txBody>
                    <a:bodyPr/>
                    <a:lstStyle/>
                    <a:p>
                      <a:pPr algn="ctr" fontAlgn="b"/>
                      <a:r>
                        <a:rPr lang="cs-CZ" sz="1800" u="none" strike="noStrike">
                          <a:effectLst/>
                        </a:rPr>
                        <a:t>#DIV/0!</a:t>
                      </a:r>
                      <a:endParaRPr lang="cs-CZ" sz="1800" b="0" i="0" u="none" strike="noStrike">
                        <a:solidFill>
                          <a:srgbClr val="000000"/>
                        </a:solidFill>
                        <a:effectLst/>
                        <a:latin typeface="Calibri"/>
                      </a:endParaRPr>
                    </a:p>
                  </a:txBody>
                  <a:tcPr marL="9088" marR="9088" marT="9087" marB="0" anchor="b"/>
                </a:tc>
                <a:extLst>
                  <a:ext uri="{0D108BD9-81ED-4DB2-BD59-A6C34878D82A}">
                    <a16:rowId xmlns:a16="http://schemas.microsoft.com/office/drawing/2014/main" val="10001"/>
                  </a:ext>
                </a:extLst>
              </a:tr>
              <a:tr h="283401">
                <a:tc>
                  <a:txBody>
                    <a:bodyPr/>
                    <a:lstStyle/>
                    <a:p>
                      <a:pPr algn="r" fontAlgn="b"/>
                      <a:r>
                        <a:rPr lang="cs-CZ" sz="1800" u="none" strike="noStrike">
                          <a:effectLst/>
                        </a:rPr>
                        <a:t>2</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a:effectLst/>
                        </a:rPr>
                        <a:t>0.6931472</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1.44269504</a:t>
                      </a:r>
                      <a:endParaRPr lang="cs-CZ" sz="1800" b="0" i="0" u="none" strike="noStrike">
                        <a:solidFill>
                          <a:srgbClr val="000000"/>
                        </a:solidFill>
                        <a:effectLst/>
                        <a:latin typeface="Calibri"/>
                      </a:endParaRPr>
                    </a:p>
                  </a:txBody>
                  <a:tcPr marL="9088" marR="9088" marT="9087" marB="0" anchor="b"/>
                </a:tc>
                <a:extLst>
                  <a:ext uri="{0D108BD9-81ED-4DB2-BD59-A6C34878D82A}">
                    <a16:rowId xmlns:a16="http://schemas.microsoft.com/office/drawing/2014/main" val="10002"/>
                  </a:ext>
                </a:extLst>
              </a:tr>
              <a:tr h="283401">
                <a:tc>
                  <a:txBody>
                    <a:bodyPr/>
                    <a:lstStyle/>
                    <a:p>
                      <a:pPr algn="r" fontAlgn="b"/>
                      <a:r>
                        <a:rPr lang="cs-CZ" sz="1800" u="none" strike="noStrike">
                          <a:effectLst/>
                        </a:rPr>
                        <a:t>1.5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0.5</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dirty="0">
                          <a:effectLst/>
                        </a:rPr>
                        <a:t>0.4054651</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a:effectLst/>
                        </a:rPr>
                        <a:t>1.23315173</a:t>
                      </a:r>
                      <a:endParaRPr lang="cs-CZ" sz="1800" b="0" i="0" u="none" strike="noStrike">
                        <a:solidFill>
                          <a:srgbClr val="000000"/>
                        </a:solidFill>
                        <a:effectLst/>
                        <a:latin typeface="Calibri"/>
                      </a:endParaRPr>
                    </a:p>
                  </a:txBody>
                  <a:tcPr marL="9088" marR="9088" marT="9087" marB="0" anchor="b"/>
                </a:tc>
                <a:extLst>
                  <a:ext uri="{0D108BD9-81ED-4DB2-BD59-A6C34878D82A}">
                    <a16:rowId xmlns:a16="http://schemas.microsoft.com/office/drawing/2014/main" val="10003"/>
                  </a:ext>
                </a:extLst>
              </a:tr>
              <a:tr h="283401">
                <a:tc>
                  <a:txBody>
                    <a:bodyPr/>
                    <a:lstStyle/>
                    <a:p>
                      <a:pPr algn="r" fontAlgn="b"/>
                      <a:r>
                        <a:rPr lang="cs-CZ" sz="1800" u="none" strike="noStrike">
                          <a:effectLst/>
                        </a:rPr>
                        <a:t>1.25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0.2231436</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a:effectLst/>
                        </a:rPr>
                        <a:t>1.12035503</a:t>
                      </a:r>
                      <a:endParaRPr lang="cs-CZ" sz="1800" b="0" i="0" u="none" strike="noStrike">
                        <a:solidFill>
                          <a:srgbClr val="000000"/>
                        </a:solidFill>
                        <a:effectLst/>
                        <a:latin typeface="Calibri"/>
                      </a:endParaRPr>
                    </a:p>
                  </a:txBody>
                  <a:tcPr marL="9088" marR="9088" marT="9087" marB="0" anchor="b"/>
                </a:tc>
                <a:extLst>
                  <a:ext uri="{0D108BD9-81ED-4DB2-BD59-A6C34878D82A}">
                    <a16:rowId xmlns:a16="http://schemas.microsoft.com/office/drawing/2014/main" val="10004"/>
                  </a:ext>
                </a:extLst>
              </a:tr>
              <a:tr h="283401">
                <a:tc>
                  <a:txBody>
                    <a:bodyPr/>
                    <a:lstStyle/>
                    <a:p>
                      <a:pPr algn="r" fontAlgn="b"/>
                      <a:r>
                        <a:rPr lang="cs-CZ" sz="1800" u="none" strike="noStrike">
                          <a:effectLst/>
                        </a:rPr>
                        <a:t>1.125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0.125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0.117783</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a:effectLst/>
                        </a:rPr>
                        <a:t>1.06127338</a:t>
                      </a:r>
                      <a:endParaRPr lang="cs-CZ" sz="1800" b="0" i="0" u="none" strike="noStrike">
                        <a:solidFill>
                          <a:srgbClr val="000000"/>
                        </a:solidFill>
                        <a:effectLst/>
                        <a:latin typeface="Calibri"/>
                      </a:endParaRPr>
                    </a:p>
                  </a:txBody>
                  <a:tcPr marL="9088" marR="9088" marT="9087" marB="0" anchor="b"/>
                </a:tc>
                <a:extLst>
                  <a:ext uri="{0D108BD9-81ED-4DB2-BD59-A6C34878D82A}">
                    <a16:rowId xmlns:a16="http://schemas.microsoft.com/office/drawing/2014/main" val="10005"/>
                  </a:ext>
                </a:extLst>
              </a:tr>
              <a:tr h="283401">
                <a:tc>
                  <a:txBody>
                    <a:bodyPr/>
                    <a:lstStyle/>
                    <a:p>
                      <a:pPr algn="r" fontAlgn="b"/>
                      <a:r>
                        <a:rPr lang="cs-CZ" sz="1800" u="none" strike="noStrike">
                          <a:effectLst/>
                        </a:rPr>
                        <a:t>1.0625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0.0625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0.0606246</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a:effectLst/>
                        </a:rPr>
                        <a:t>1.03093427</a:t>
                      </a:r>
                      <a:endParaRPr lang="cs-CZ" sz="1800" b="0" i="0" u="none" strike="noStrike">
                        <a:solidFill>
                          <a:srgbClr val="000000"/>
                        </a:solidFill>
                        <a:effectLst/>
                        <a:latin typeface="Calibri"/>
                      </a:endParaRPr>
                    </a:p>
                  </a:txBody>
                  <a:tcPr marL="9088" marR="9088" marT="9087" marB="0" anchor="b"/>
                </a:tc>
                <a:extLst>
                  <a:ext uri="{0D108BD9-81ED-4DB2-BD59-A6C34878D82A}">
                    <a16:rowId xmlns:a16="http://schemas.microsoft.com/office/drawing/2014/main" val="10006"/>
                  </a:ext>
                </a:extLst>
              </a:tr>
              <a:tr h="283401">
                <a:tc>
                  <a:txBody>
                    <a:bodyPr/>
                    <a:lstStyle/>
                    <a:p>
                      <a:pPr algn="r" fontAlgn="b"/>
                      <a:r>
                        <a:rPr lang="cs-CZ" sz="1800" u="none" strike="noStrike" dirty="0">
                          <a:effectLst/>
                        </a:rPr>
                        <a:t>1.03125</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dirty="0">
                          <a:effectLst/>
                        </a:rPr>
                        <a:t>0.03125</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dirty="0">
                          <a:effectLst/>
                        </a:rPr>
                        <a:t>0.0307717</a:t>
                      </a:r>
                      <a:endParaRPr lang="cs-CZ" sz="1800" b="0" i="0" u="none" strike="noStrike" dirty="0">
                        <a:solidFill>
                          <a:srgbClr val="000000"/>
                        </a:solidFill>
                        <a:effectLst/>
                        <a:latin typeface="Calibri"/>
                      </a:endParaRPr>
                    </a:p>
                  </a:txBody>
                  <a:tcPr marL="9088" marR="9088" marT="9087" marB="0" anchor="b"/>
                </a:tc>
                <a:tc>
                  <a:txBody>
                    <a:bodyPr/>
                    <a:lstStyle/>
                    <a:p>
                      <a:pPr algn="r" fontAlgn="b"/>
                      <a:r>
                        <a:rPr lang="cs-CZ" sz="1800" u="none" strike="noStrike" dirty="0">
                          <a:effectLst/>
                        </a:rPr>
                        <a:t>1.01554487</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07"/>
                  </a:ext>
                </a:extLst>
              </a:tr>
              <a:tr h="283401">
                <a:tc>
                  <a:txBody>
                    <a:bodyPr/>
                    <a:lstStyle/>
                    <a:p>
                      <a:pPr algn="r" fontAlgn="b"/>
                      <a:r>
                        <a:rPr lang="cs-CZ" sz="1800" u="none" strike="noStrike">
                          <a:effectLst/>
                        </a:rPr>
                        <a:t>1.015625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0.015625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0.0155042</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1.00779231</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08"/>
                  </a:ext>
                </a:extLst>
              </a:tr>
              <a:tr h="283401">
                <a:tc>
                  <a:txBody>
                    <a:bodyPr/>
                    <a:lstStyle/>
                    <a:p>
                      <a:pPr algn="r" fontAlgn="b"/>
                      <a:r>
                        <a:rPr lang="cs-CZ" sz="1800" u="none" strike="noStrike">
                          <a:effectLst/>
                        </a:rPr>
                        <a:t>1.007813</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0.0078125</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0.0077821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1.00390118</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09"/>
                  </a:ext>
                </a:extLst>
              </a:tr>
              <a:tr h="283401">
                <a:tc>
                  <a:txBody>
                    <a:bodyPr/>
                    <a:lstStyle/>
                    <a:p>
                      <a:pPr algn="r" fontAlgn="b"/>
                      <a:r>
                        <a:rPr lang="cs-CZ" sz="1800" u="none" strike="noStrike">
                          <a:effectLst/>
                        </a:rPr>
                        <a:t>1.003906</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0.0039063</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0.0038986</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1.00195186</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10"/>
                  </a:ext>
                </a:extLst>
              </a:tr>
              <a:tr h="283401">
                <a:tc>
                  <a:txBody>
                    <a:bodyPr/>
                    <a:lstStyle/>
                    <a:p>
                      <a:pPr algn="r" fontAlgn="b"/>
                      <a:r>
                        <a:rPr lang="cs-CZ" sz="1800" u="none" strike="noStrike">
                          <a:effectLst/>
                        </a:rPr>
                        <a:t>1.001953</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0.0019531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0.0019512</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1.00097624</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11"/>
                  </a:ext>
                </a:extLst>
              </a:tr>
              <a:tr h="283401">
                <a:tc>
                  <a:txBody>
                    <a:bodyPr/>
                    <a:lstStyle/>
                    <a:p>
                      <a:pPr algn="r" fontAlgn="b"/>
                      <a:r>
                        <a:rPr lang="cs-CZ" sz="1800" u="none" strike="noStrike">
                          <a:effectLst/>
                        </a:rPr>
                        <a:t>1.000977</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0.0009766</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0.0009761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1.0004882</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12"/>
                  </a:ext>
                </a:extLst>
              </a:tr>
              <a:tr h="283401">
                <a:tc>
                  <a:txBody>
                    <a:bodyPr/>
                    <a:lstStyle/>
                    <a:p>
                      <a:pPr algn="r" fontAlgn="b"/>
                      <a:r>
                        <a:rPr lang="cs-CZ" sz="1800" u="none" strike="noStrike">
                          <a:effectLst/>
                        </a:rPr>
                        <a:t>1.000488</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0.0004883</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0.0004882</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1.00024412</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13"/>
                  </a:ext>
                </a:extLst>
              </a:tr>
              <a:tr h="283401">
                <a:tc>
                  <a:txBody>
                    <a:bodyPr/>
                    <a:lstStyle/>
                    <a:p>
                      <a:pPr algn="r" fontAlgn="b"/>
                      <a:r>
                        <a:rPr lang="cs-CZ" sz="1800" u="none" strike="noStrike">
                          <a:effectLst/>
                        </a:rPr>
                        <a:t>1.000244</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0.0002441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0.0002441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1.00012207</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14"/>
                  </a:ext>
                </a:extLst>
              </a:tr>
              <a:tr h="283401">
                <a:tc>
                  <a:txBody>
                    <a:bodyPr/>
                    <a:lstStyle/>
                    <a:p>
                      <a:pPr algn="r" fontAlgn="b"/>
                      <a:r>
                        <a:rPr lang="cs-CZ" sz="1800" u="none" strike="noStrike">
                          <a:effectLst/>
                        </a:rPr>
                        <a:t>1.000122</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0.0001221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a:effectLst/>
                        </a:rPr>
                        <a:t>0.0001221</a:t>
                      </a:r>
                      <a:endParaRPr lang="cs-CZ" sz="1800" b="0" i="0" u="none" strike="noStrike">
                        <a:solidFill>
                          <a:srgbClr val="000000"/>
                        </a:solidFill>
                        <a:effectLst/>
                        <a:latin typeface="Calibri"/>
                      </a:endParaRPr>
                    </a:p>
                  </a:txBody>
                  <a:tcPr marL="9088" marR="9088" marT="9087" marB="0" anchor="b"/>
                </a:tc>
                <a:tc>
                  <a:txBody>
                    <a:bodyPr/>
                    <a:lstStyle/>
                    <a:p>
                      <a:pPr algn="r" fontAlgn="b"/>
                      <a:r>
                        <a:rPr lang="cs-CZ" sz="1800" u="none" strike="noStrike" dirty="0">
                          <a:effectLst/>
                        </a:rPr>
                        <a:t>1.00006103</a:t>
                      </a:r>
                      <a:endParaRPr lang="cs-CZ" sz="1800" b="0" i="0" u="none" strike="noStrike" dirty="0">
                        <a:solidFill>
                          <a:srgbClr val="000000"/>
                        </a:solidFill>
                        <a:effectLst/>
                        <a:latin typeface="Calibri"/>
                      </a:endParaRPr>
                    </a:p>
                  </a:txBody>
                  <a:tcPr marL="9088" marR="9088" marT="9087" marB="0" anchor="b"/>
                </a:tc>
                <a:extLst>
                  <a:ext uri="{0D108BD9-81ED-4DB2-BD59-A6C34878D82A}">
                    <a16:rowId xmlns:a16="http://schemas.microsoft.com/office/drawing/2014/main" val="10015"/>
                  </a:ext>
                </a:extLst>
              </a:tr>
            </a:tbl>
          </a:graphicData>
        </a:graphic>
      </p:graphicFrame>
      <p:sp>
        <p:nvSpPr>
          <p:cNvPr id="18521" name="TextBox 5"/>
          <p:cNvSpPr txBox="1">
            <a:spLocks noChangeArrowheads="1"/>
          </p:cNvSpPr>
          <p:nvPr/>
        </p:nvSpPr>
        <p:spPr bwMode="auto">
          <a:xfrm>
            <a:off x="228600" y="3048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cs-CZ" sz="2400"/>
              <a:t>Čím blíže je </a:t>
            </a:r>
            <a:r>
              <a:rPr lang="el-GR" altLang="cs-CZ" sz="2400"/>
              <a:t>λ</a:t>
            </a:r>
            <a:r>
              <a:rPr lang="cs-CZ" altLang="cs-CZ" sz="2400">
                <a:solidFill>
                  <a:srgbClr val="000000"/>
                </a:solidFill>
              </a:rPr>
              <a:t> jedné, tím lépe můžu použít </a:t>
            </a:r>
            <a:r>
              <a:rPr lang="el-GR" altLang="cs-CZ" sz="2400"/>
              <a:t>λ</a:t>
            </a:r>
            <a:r>
              <a:rPr lang="cs-CZ" altLang="cs-CZ" sz="2400"/>
              <a:t>-1</a:t>
            </a:r>
            <a:r>
              <a:rPr lang="cs-CZ" altLang="cs-CZ" sz="2400">
                <a:solidFill>
                  <a:srgbClr val="000000"/>
                </a:solidFill>
              </a:rPr>
              <a:t> jako odhad růstové rychlosti r. </a:t>
            </a:r>
            <a:r>
              <a:rPr lang="cs-CZ" altLang="cs-CZ" sz="24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fontAlgn="auto" hangingPunct="1">
              <a:spcAft>
                <a:spcPts val="0"/>
              </a:spcAft>
              <a:defRPr/>
            </a:pPr>
            <a:r>
              <a:rPr lang="cs-CZ" altLang="cs-CZ" smtClean="0"/>
              <a:t>Matematická vložka – diferenční a diferenciální rovnice</a:t>
            </a:r>
          </a:p>
        </p:txBody>
      </p:sp>
      <p:sp>
        <p:nvSpPr>
          <p:cNvPr id="19459" name="Content Placeholder 2"/>
          <p:cNvSpPr>
            <a:spLocks noGrp="1"/>
          </p:cNvSpPr>
          <p:nvPr>
            <p:ph idx="1"/>
          </p:nvPr>
        </p:nvSpPr>
        <p:spPr/>
        <p:txBody>
          <a:bodyPr/>
          <a:lstStyle/>
          <a:p>
            <a:pPr eaLnBrk="1" hangingPunct="1"/>
            <a:r>
              <a:rPr lang="cs-CZ" altLang="cs-CZ" smtClean="0"/>
              <a:t>Diferenční rovnice – předpovídám, co bude v příštím čase na základě toho, co je nyní –jdu po jednotlivých krocích</a:t>
            </a:r>
          </a:p>
          <a:p>
            <a:pPr eaLnBrk="1" hangingPunct="1"/>
            <a:r>
              <a:rPr lang="cs-CZ" altLang="cs-CZ" i="1" smtClean="0"/>
              <a:t>N</a:t>
            </a:r>
            <a:r>
              <a:rPr lang="cs-CZ" altLang="cs-CZ" i="1" baseline="-25000" smtClean="0"/>
              <a:t>t+1</a:t>
            </a:r>
            <a:r>
              <a:rPr lang="cs-CZ" altLang="cs-CZ" i="1" smtClean="0"/>
              <a:t>=N</a:t>
            </a:r>
            <a:r>
              <a:rPr lang="cs-CZ" altLang="cs-CZ" i="1" baseline="-25000" smtClean="0"/>
              <a:t>t</a:t>
            </a:r>
            <a:r>
              <a:rPr lang="cs-CZ" altLang="cs-CZ" smtClean="0"/>
              <a:t> * </a:t>
            </a:r>
            <a:r>
              <a:rPr lang="el-GR" altLang="cs-CZ" smtClean="0"/>
              <a:t>λ</a:t>
            </a:r>
            <a:r>
              <a:rPr lang="cs-CZ" altLang="cs-CZ" smtClean="0"/>
              <a:t>    což si taky můžeme napsat</a:t>
            </a:r>
          </a:p>
          <a:p>
            <a:pPr eaLnBrk="1" hangingPunct="1"/>
            <a:r>
              <a:rPr lang="cs-CZ" altLang="cs-CZ" i="1" smtClean="0"/>
              <a:t>N</a:t>
            </a:r>
            <a:r>
              <a:rPr lang="cs-CZ" altLang="cs-CZ" i="1" baseline="-25000" smtClean="0"/>
              <a:t>t+1 </a:t>
            </a:r>
            <a:r>
              <a:rPr lang="cs-CZ" altLang="cs-CZ" i="1" smtClean="0"/>
              <a:t>- N</a:t>
            </a:r>
            <a:r>
              <a:rPr lang="cs-CZ" altLang="cs-CZ" i="1" baseline="-25000" smtClean="0"/>
              <a:t>t</a:t>
            </a:r>
            <a:r>
              <a:rPr lang="cs-CZ" altLang="cs-CZ" i="1" smtClean="0"/>
              <a:t> </a:t>
            </a:r>
            <a:r>
              <a:rPr lang="cs-CZ" altLang="cs-CZ" smtClean="0"/>
              <a:t>= </a:t>
            </a:r>
            <a:r>
              <a:rPr lang="cs-CZ" altLang="cs-CZ" i="1" smtClean="0"/>
              <a:t>N</a:t>
            </a:r>
            <a:r>
              <a:rPr lang="cs-CZ" altLang="cs-CZ" i="1" baseline="-25000" smtClean="0"/>
              <a:t>t</a:t>
            </a:r>
            <a:r>
              <a:rPr lang="cs-CZ" altLang="cs-CZ" smtClean="0"/>
              <a:t>(</a:t>
            </a:r>
            <a:r>
              <a:rPr lang="el-GR" altLang="cs-CZ" smtClean="0"/>
              <a:t>λ</a:t>
            </a:r>
            <a:r>
              <a:rPr lang="cs-CZ" altLang="cs-CZ" smtClean="0"/>
              <a:t> – 1)  a dá se zobecnit pro jiný krok než 1 </a:t>
            </a:r>
          </a:p>
          <a:p>
            <a:pPr eaLnBrk="1" hangingPunct="1"/>
            <a:r>
              <a:rPr lang="cs-CZ" altLang="cs-CZ" smtClean="0"/>
              <a:t>(</a:t>
            </a:r>
            <a:r>
              <a:rPr lang="cs-CZ" altLang="cs-CZ" i="1" smtClean="0"/>
              <a:t>N</a:t>
            </a:r>
            <a:r>
              <a:rPr lang="cs-CZ" altLang="cs-CZ" i="1" baseline="-25000" smtClean="0"/>
              <a:t>t+</a:t>
            </a:r>
            <a:r>
              <a:rPr lang="el-GR" altLang="cs-CZ" i="1" baseline="-25000" smtClean="0"/>
              <a:t>Δ</a:t>
            </a:r>
            <a:r>
              <a:rPr lang="cs-CZ" altLang="cs-CZ" i="1" baseline="-25000" smtClean="0"/>
              <a:t>t </a:t>
            </a:r>
            <a:r>
              <a:rPr lang="cs-CZ" altLang="cs-CZ" i="1" smtClean="0"/>
              <a:t>– N</a:t>
            </a:r>
            <a:r>
              <a:rPr lang="cs-CZ" altLang="cs-CZ" i="1" baseline="-25000" smtClean="0"/>
              <a:t>t</a:t>
            </a:r>
            <a:r>
              <a:rPr lang="cs-CZ" altLang="cs-CZ" smtClean="0"/>
              <a:t>)/</a:t>
            </a:r>
            <a:r>
              <a:rPr lang="el-GR" altLang="cs-CZ" smtClean="0"/>
              <a:t>Δ</a:t>
            </a:r>
            <a:r>
              <a:rPr lang="cs-CZ" altLang="cs-CZ" i="1" smtClean="0"/>
              <a:t>t</a:t>
            </a:r>
            <a:r>
              <a:rPr lang="cs-CZ" altLang="cs-CZ" smtClean="0"/>
              <a:t> = </a:t>
            </a:r>
            <a:r>
              <a:rPr lang="cs-CZ" altLang="cs-CZ" i="1" smtClean="0"/>
              <a:t>N</a:t>
            </a:r>
            <a:r>
              <a:rPr lang="cs-CZ" altLang="cs-CZ" i="1" baseline="-25000" smtClean="0"/>
              <a:t>t</a:t>
            </a:r>
            <a:r>
              <a:rPr lang="cs-CZ" altLang="cs-CZ" smtClean="0"/>
              <a:t>(</a:t>
            </a:r>
            <a:r>
              <a:rPr lang="el-GR" altLang="cs-CZ" smtClean="0"/>
              <a:t>λ</a:t>
            </a:r>
            <a:r>
              <a:rPr lang="cs-CZ" altLang="cs-CZ" smtClean="0"/>
              <a:t> – 1) – pozor, to </a:t>
            </a:r>
            <a:r>
              <a:rPr lang="el-GR" altLang="cs-CZ" smtClean="0"/>
              <a:t>λ</a:t>
            </a:r>
            <a:r>
              <a:rPr lang="cs-CZ" altLang="cs-CZ" smtClean="0"/>
              <a:t> může mít trochu jinou hodnotu v závislosti na velikosti </a:t>
            </a:r>
            <a:r>
              <a:rPr lang="el-GR" altLang="cs-CZ" smtClean="0"/>
              <a:t>Δ</a:t>
            </a:r>
            <a:r>
              <a:rPr lang="cs-CZ" altLang="cs-CZ" i="1" smtClean="0"/>
              <a:t>t</a:t>
            </a:r>
            <a:r>
              <a:rPr lang="cs-CZ" altLang="cs-CZ"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76200"/>
            <a:ext cx="7772400" cy="1143000"/>
          </a:xfrm>
        </p:spPr>
        <p:txBody>
          <a:bodyPr/>
          <a:lstStyle/>
          <a:p>
            <a:pPr eaLnBrk="1" fontAlgn="auto" hangingPunct="1">
              <a:spcAft>
                <a:spcPts val="0"/>
              </a:spcAft>
              <a:defRPr/>
            </a:pPr>
            <a:r>
              <a:rPr lang="el-GR" altLang="cs-CZ" smtClean="0"/>
              <a:t>Δ</a:t>
            </a:r>
            <a:r>
              <a:rPr lang="cs-CZ" altLang="cs-CZ" i="1" smtClean="0"/>
              <a:t>t</a:t>
            </a:r>
            <a:r>
              <a:rPr lang="cs-CZ" altLang="cs-CZ" smtClean="0"/>
              <a:t> bude straně maličké</a:t>
            </a:r>
          </a:p>
        </p:txBody>
      </p:sp>
      <p:sp>
        <p:nvSpPr>
          <p:cNvPr id="3" name="Content Placeholder 2"/>
          <p:cNvSpPr>
            <a:spLocks noGrp="1"/>
          </p:cNvSpPr>
          <p:nvPr>
            <p:ph idx="1"/>
          </p:nvPr>
        </p:nvSpPr>
        <p:spPr>
          <a:xfrm>
            <a:off x="685800" y="1219200"/>
            <a:ext cx="7924800" cy="5257800"/>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cs-CZ" dirty="0" smtClean="0"/>
              <a:t>Říkáme, že se limitně blíží nule</a:t>
            </a:r>
          </a:p>
          <a:p>
            <a:pPr marL="548640" indent="-411480" eaLnBrk="1" fontAlgn="auto" hangingPunct="1">
              <a:spcAft>
                <a:spcPts val="0"/>
              </a:spcAft>
              <a:buClr>
                <a:schemeClr val="tx1">
                  <a:shade val="95000"/>
                </a:schemeClr>
              </a:buClr>
              <a:buFont typeface="Wingdings 2"/>
              <a:buChar char=""/>
              <a:defRPr/>
            </a:pPr>
            <a:r>
              <a:rPr lang="cs-CZ" dirty="0" smtClean="0"/>
              <a:t>Tj. </a:t>
            </a:r>
            <a:r>
              <a:rPr lang="el-GR" dirty="0" smtClean="0"/>
              <a:t>Δ</a:t>
            </a:r>
            <a:r>
              <a:rPr lang="cs-CZ" i="1" dirty="0" smtClean="0"/>
              <a:t>t</a:t>
            </a:r>
            <a:r>
              <a:rPr lang="cs-CZ" dirty="0" smtClean="0"/>
              <a:t> bude tak malé, že píšu d</a:t>
            </a:r>
            <a:r>
              <a:rPr lang="cs-CZ" i="1" dirty="0" smtClean="0"/>
              <a:t>t, </a:t>
            </a:r>
            <a:r>
              <a:rPr lang="cs-CZ" dirty="0" smtClean="0"/>
              <a:t>místo   (</a:t>
            </a:r>
            <a:r>
              <a:rPr lang="cs-CZ" i="1" dirty="0" smtClean="0"/>
              <a:t>N</a:t>
            </a:r>
            <a:r>
              <a:rPr lang="cs-CZ" i="1" baseline="-25000" dirty="0" smtClean="0"/>
              <a:t>t+</a:t>
            </a:r>
            <a:r>
              <a:rPr lang="el-GR" i="1" baseline="-25000" dirty="0" smtClean="0"/>
              <a:t>Δ</a:t>
            </a:r>
            <a:r>
              <a:rPr lang="cs-CZ" i="1" baseline="-25000" dirty="0" smtClean="0"/>
              <a:t>t </a:t>
            </a:r>
            <a:r>
              <a:rPr lang="cs-CZ" i="1" dirty="0" smtClean="0"/>
              <a:t>– N</a:t>
            </a:r>
            <a:r>
              <a:rPr lang="cs-CZ" i="1" baseline="-25000" dirty="0" smtClean="0"/>
              <a:t>t</a:t>
            </a:r>
            <a:r>
              <a:rPr lang="cs-CZ" dirty="0" smtClean="0"/>
              <a:t>)/</a:t>
            </a:r>
            <a:r>
              <a:rPr lang="el-GR" dirty="0" smtClean="0"/>
              <a:t>Δ</a:t>
            </a:r>
            <a:r>
              <a:rPr lang="cs-CZ" i="1" dirty="0" smtClean="0"/>
              <a:t>t</a:t>
            </a:r>
            <a:r>
              <a:rPr lang="cs-CZ" dirty="0" smtClean="0"/>
              <a:t> = </a:t>
            </a:r>
            <a:r>
              <a:rPr lang="cs-CZ" i="1" dirty="0" smtClean="0"/>
              <a:t>N</a:t>
            </a:r>
            <a:r>
              <a:rPr lang="cs-CZ" i="1" baseline="-25000" dirty="0" smtClean="0"/>
              <a:t>t</a:t>
            </a:r>
            <a:r>
              <a:rPr lang="cs-CZ" dirty="0" smtClean="0"/>
              <a:t>(</a:t>
            </a:r>
            <a:r>
              <a:rPr lang="el-GR" dirty="0" smtClean="0"/>
              <a:t>λ</a:t>
            </a:r>
            <a:r>
              <a:rPr lang="cs-CZ" dirty="0" smtClean="0"/>
              <a:t> – 1)  dostávám</a:t>
            </a:r>
          </a:p>
          <a:p>
            <a:pPr marL="548640" indent="-411480" eaLnBrk="1" fontAlgn="auto" hangingPunct="1">
              <a:spcAft>
                <a:spcPts val="0"/>
              </a:spcAft>
              <a:buClr>
                <a:schemeClr val="tx1">
                  <a:shade val="95000"/>
                </a:schemeClr>
              </a:buClr>
              <a:buFont typeface="Wingdings 2"/>
              <a:buChar char=""/>
              <a:defRPr/>
            </a:pPr>
            <a:r>
              <a:rPr lang="cs-CZ" dirty="0" smtClean="0"/>
              <a:t>d</a:t>
            </a:r>
            <a:r>
              <a:rPr lang="cs-CZ" i="1" dirty="0" smtClean="0"/>
              <a:t>N</a:t>
            </a:r>
            <a:r>
              <a:rPr lang="cs-CZ" dirty="0" smtClean="0"/>
              <a:t>/d</a:t>
            </a:r>
            <a:r>
              <a:rPr lang="cs-CZ" i="1" dirty="0" smtClean="0"/>
              <a:t>t = N.</a:t>
            </a:r>
            <a:r>
              <a:rPr lang="cs-CZ" dirty="0" smtClean="0"/>
              <a:t> (</a:t>
            </a:r>
            <a:r>
              <a:rPr lang="el-GR" dirty="0" smtClean="0"/>
              <a:t>λ</a:t>
            </a:r>
            <a:r>
              <a:rPr lang="cs-CZ" dirty="0" smtClean="0"/>
              <a:t> – 1)  - a tomu říkáme diferenciální rovnice – popisuje jev v každém okamžiku, a někdy se dá analyticky vyřešit (to ale diferenční někdy také), a obvykle se s ní lépe analyticky pracuje než s diferenční</a:t>
            </a:r>
          </a:p>
          <a:p>
            <a:pPr marL="0" indent="0" eaLnBrk="1" fontAlgn="auto" hangingPunct="1">
              <a:spcAft>
                <a:spcPts val="0"/>
              </a:spcAft>
              <a:buClr>
                <a:schemeClr val="tx1">
                  <a:shade val="95000"/>
                </a:schemeClr>
              </a:buClr>
              <a:buFontTx/>
              <a:buNone/>
              <a:defRPr/>
            </a:pPr>
            <a:endParaRPr lang="cs-CZ" dirty="0" smtClean="0"/>
          </a:p>
          <a:p>
            <a:pPr marL="548640" indent="-411480" eaLnBrk="1" fontAlgn="auto" hangingPunct="1">
              <a:spcAft>
                <a:spcPts val="0"/>
              </a:spcAft>
              <a:buClr>
                <a:schemeClr val="tx1">
                  <a:shade val="95000"/>
                </a:schemeClr>
              </a:buClr>
              <a:buFont typeface="Wingdings 2"/>
              <a:buChar char=""/>
              <a:defRPr/>
            </a:pP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450"/>
            <a:ext cx="76962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4"/>
          <p:cNvSpPr txBox="1">
            <a:spLocks noChangeArrowheads="1"/>
          </p:cNvSpPr>
          <p:nvPr/>
        </p:nvSpPr>
        <p:spPr bwMode="auto">
          <a:xfrm>
            <a:off x="519113" y="6048375"/>
            <a:ext cx="838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Stav známe v každém okamžiku</a:t>
            </a:r>
            <a:r>
              <a:rPr lang="cs-CZ" altLang="cs-CZ" sz="2400">
                <a:latin typeface="Times New Roman" pitchFamily="18" charset="0"/>
              </a:rPr>
              <a:t> – okamžitá změna velikosti je úměrná velikosti populace</a:t>
            </a:r>
            <a:endParaRPr lang="en-GB" altLang="cs-CZ" sz="2400">
              <a:latin typeface="Times New Roman" pitchFamily="18" charset="0"/>
            </a:endParaRPr>
          </a:p>
        </p:txBody>
      </p:sp>
      <p:graphicFrame>
        <p:nvGraphicFramePr>
          <p:cNvPr id="21508" name="Object 1"/>
          <p:cNvGraphicFramePr>
            <a:graphicFrameLocks noChangeAspect="1"/>
          </p:cNvGraphicFramePr>
          <p:nvPr/>
        </p:nvGraphicFramePr>
        <p:xfrm>
          <a:off x="1558925" y="677863"/>
          <a:ext cx="3478213" cy="2397125"/>
        </p:xfrm>
        <a:graphic>
          <a:graphicData uri="http://schemas.openxmlformats.org/presentationml/2006/ole">
            <mc:AlternateContent xmlns:mc="http://schemas.openxmlformats.org/markup-compatibility/2006">
              <mc:Choice xmlns:v="urn:schemas-microsoft-com:vml" Requires="v">
                <p:oleObj spid="_x0000_s21519" name="Equation" r:id="rId4" imgW="1270000" imgH="876300" progId="Equation.3">
                  <p:embed/>
                </p:oleObj>
              </mc:Choice>
              <mc:Fallback>
                <p:oleObj name="Equation" r:id="rId4" imgW="1270000" imgH="8763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8925" y="677863"/>
                        <a:ext cx="3478213" cy="2397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90600" y="990600"/>
            <a:ext cx="70866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dirty="0" err="1"/>
              <a:t>Pozor</a:t>
            </a:r>
            <a:r>
              <a:rPr lang="en-GB" altLang="cs-CZ" sz="2400" dirty="0"/>
              <a:t>, </a:t>
            </a:r>
            <a:r>
              <a:rPr lang="en-GB" altLang="cs-CZ" sz="2400" dirty="0" err="1"/>
              <a:t>řada</a:t>
            </a:r>
            <a:r>
              <a:rPr lang="en-GB" altLang="cs-CZ" sz="2400" dirty="0"/>
              <a:t> </a:t>
            </a:r>
            <a:r>
              <a:rPr lang="en-GB" altLang="cs-CZ" sz="2400" dirty="0" err="1"/>
              <a:t>populací</a:t>
            </a:r>
            <a:r>
              <a:rPr lang="en-GB" altLang="cs-CZ" sz="2400" dirty="0"/>
              <a:t> </a:t>
            </a:r>
            <a:r>
              <a:rPr lang="en-GB" altLang="cs-CZ" sz="2400" dirty="0" err="1"/>
              <a:t>tak</a:t>
            </a:r>
            <a:r>
              <a:rPr lang="en-GB" altLang="cs-CZ" sz="2400" dirty="0"/>
              <a:t> </a:t>
            </a:r>
            <a:r>
              <a:rPr lang="en-GB" altLang="cs-CZ" sz="2400" dirty="0" err="1"/>
              <a:t>úplně</a:t>
            </a:r>
            <a:r>
              <a:rPr lang="en-GB" altLang="cs-CZ" sz="2400" dirty="0"/>
              <a:t> </a:t>
            </a:r>
            <a:r>
              <a:rPr lang="en-GB" altLang="cs-CZ" sz="2400" dirty="0" err="1"/>
              <a:t>nezapadá</a:t>
            </a:r>
            <a:r>
              <a:rPr lang="en-GB" altLang="cs-CZ" sz="2400" dirty="0"/>
              <a:t> do </a:t>
            </a:r>
            <a:r>
              <a:rPr lang="en-GB" altLang="cs-CZ" sz="2400" dirty="0" err="1"/>
              <a:t>uváděného</a:t>
            </a:r>
            <a:r>
              <a:rPr lang="en-GB" altLang="cs-CZ" sz="2400" dirty="0"/>
              <a:t> </a:t>
            </a:r>
            <a:r>
              <a:rPr lang="en-GB" altLang="cs-CZ" sz="2400" dirty="0" err="1"/>
              <a:t>schématu</a:t>
            </a:r>
            <a:r>
              <a:rPr lang="cs-CZ" altLang="cs-CZ" sz="2400" dirty="0"/>
              <a:t> (druhy s překrývajícími/nepřekrývajícími se generacemi)</a:t>
            </a:r>
            <a:r>
              <a:rPr lang="en-GB" altLang="cs-CZ" sz="2400" dirty="0"/>
              <a:t>, </a:t>
            </a:r>
            <a:r>
              <a:rPr lang="en-GB" altLang="cs-CZ" sz="2400" dirty="0" err="1"/>
              <a:t>např</a:t>
            </a:r>
            <a:r>
              <a:rPr lang="en-GB" altLang="cs-CZ" sz="2400" dirty="0"/>
              <a:t>.</a:t>
            </a:r>
          </a:p>
          <a:p>
            <a:pPr>
              <a:spcBef>
                <a:spcPct val="50000"/>
              </a:spcBef>
              <a:buFontTx/>
              <a:buNone/>
            </a:pPr>
            <a:r>
              <a:rPr lang="en-GB" altLang="cs-CZ" sz="2400" dirty="0" err="1"/>
              <a:t>Polyvoltinní</a:t>
            </a:r>
            <a:r>
              <a:rPr lang="en-GB" altLang="cs-CZ" sz="2400" dirty="0"/>
              <a:t> </a:t>
            </a:r>
            <a:r>
              <a:rPr lang="en-GB" altLang="cs-CZ" sz="2400" dirty="0" err="1"/>
              <a:t>druhy</a:t>
            </a:r>
            <a:r>
              <a:rPr lang="en-GB" altLang="cs-CZ" sz="2400" dirty="0"/>
              <a:t> (</a:t>
            </a:r>
            <a:r>
              <a:rPr lang="en-GB" altLang="cs-CZ" sz="2400" dirty="0" err="1"/>
              <a:t>několik</a:t>
            </a:r>
            <a:r>
              <a:rPr lang="en-GB" altLang="cs-CZ" sz="2400" dirty="0"/>
              <a:t> </a:t>
            </a:r>
            <a:r>
              <a:rPr lang="en-GB" altLang="cs-CZ" sz="2400" dirty="0" err="1"/>
              <a:t>generací</a:t>
            </a:r>
            <a:r>
              <a:rPr lang="en-GB" altLang="cs-CZ" sz="2400" dirty="0"/>
              <a:t> </a:t>
            </a:r>
            <a:r>
              <a:rPr lang="en-GB" altLang="cs-CZ" sz="2400" dirty="0" err="1"/>
              <a:t>za</a:t>
            </a:r>
            <a:r>
              <a:rPr lang="en-GB" altLang="cs-CZ" sz="2400" dirty="0"/>
              <a:t> </a:t>
            </a:r>
            <a:r>
              <a:rPr lang="en-GB" altLang="cs-CZ" sz="2400" dirty="0" err="1"/>
              <a:t>rok</a:t>
            </a:r>
            <a:r>
              <a:rPr lang="en-GB" altLang="cs-CZ" sz="2400" dirty="0"/>
              <a:t>, ale </a:t>
            </a:r>
            <a:r>
              <a:rPr lang="en-GB" altLang="cs-CZ" sz="2400" dirty="0" err="1"/>
              <a:t>pak</a:t>
            </a:r>
            <a:r>
              <a:rPr lang="en-GB" altLang="cs-CZ" sz="2400" dirty="0"/>
              <a:t> </a:t>
            </a:r>
            <a:r>
              <a:rPr lang="en-GB" altLang="cs-CZ" sz="2400" dirty="0" err="1"/>
              <a:t>zimní</a:t>
            </a:r>
            <a:r>
              <a:rPr lang="en-GB" altLang="cs-CZ" sz="2400" dirty="0"/>
              <a:t> </a:t>
            </a:r>
            <a:r>
              <a:rPr lang="en-GB" altLang="cs-CZ" sz="2400" dirty="0" err="1"/>
              <a:t>pauza</a:t>
            </a:r>
            <a:r>
              <a:rPr lang="en-GB" altLang="cs-CZ" sz="2400" dirty="0"/>
              <a:t>)</a:t>
            </a:r>
          </a:p>
          <a:p>
            <a:pPr>
              <a:spcBef>
                <a:spcPct val="50000"/>
              </a:spcBef>
              <a:buFontTx/>
              <a:buNone/>
            </a:pPr>
            <a:r>
              <a:rPr lang="en-GB" altLang="cs-CZ" sz="2400" dirty="0" err="1"/>
              <a:t>Druhy</a:t>
            </a:r>
            <a:r>
              <a:rPr lang="en-GB" altLang="cs-CZ" sz="2400" dirty="0"/>
              <a:t> se </a:t>
            </a:r>
            <a:r>
              <a:rPr lang="en-GB" altLang="cs-CZ" sz="2400" dirty="0" err="1"/>
              <a:t>složitejšími</a:t>
            </a:r>
            <a:r>
              <a:rPr lang="en-GB" altLang="cs-CZ" sz="2400" dirty="0"/>
              <a:t> </a:t>
            </a:r>
            <a:r>
              <a:rPr lang="en-GB" altLang="cs-CZ" sz="2400" dirty="0" err="1"/>
              <a:t>životními</a:t>
            </a:r>
            <a:r>
              <a:rPr lang="en-GB" altLang="cs-CZ" sz="2400" dirty="0"/>
              <a:t> </a:t>
            </a:r>
            <a:r>
              <a:rPr lang="en-GB" altLang="cs-CZ" sz="2400" dirty="0" err="1"/>
              <a:t>cykly</a:t>
            </a:r>
            <a:endParaRPr lang="en-GB" altLang="cs-CZ" sz="2400" dirty="0"/>
          </a:p>
          <a:p>
            <a:pPr>
              <a:spcBef>
                <a:spcPct val="50000"/>
              </a:spcBef>
              <a:buFontTx/>
              <a:buNone/>
            </a:pPr>
            <a:r>
              <a:rPr lang="en-GB" altLang="cs-CZ" sz="2400" dirty="0" err="1"/>
              <a:t>Mšice</a:t>
            </a:r>
            <a:r>
              <a:rPr lang="en-GB" altLang="cs-CZ" sz="2400" dirty="0"/>
              <a:t> (telescoping generations), plus </a:t>
            </a:r>
            <a:r>
              <a:rPr lang="en-GB" altLang="cs-CZ" sz="2400" dirty="0" err="1"/>
              <a:t>bezkřídá</a:t>
            </a:r>
            <a:r>
              <a:rPr lang="en-GB" altLang="cs-CZ" sz="2400" dirty="0"/>
              <a:t> a </a:t>
            </a:r>
            <a:r>
              <a:rPr lang="en-GB" altLang="cs-CZ" sz="2400" dirty="0" err="1"/>
              <a:t>okřídlená</a:t>
            </a:r>
            <a:r>
              <a:rPr lang="en-GB" altLang="cs-CZ" sz="2400" dirty="0"/>
              <a:t> </a:t>
            </a:r>
            <a:r>
              <a:rPr lang="en-GB" altLang="cs-CZ" sz="2400" dirty="0" err="1"/>
              <a:t>individua</a:t>
            </a:r>
            <a:r>
              <a:rPr lang="en-GB" altLang="cs-CZ" sz="2400" dirty="0"/>
              <a:t>, plus </a:t>
            </a:r>
            <a:r>
              <a:rPr lang="en-GB" altLang="cs-CZ" sz="2400" dirty="0" err="1"/>
              <a:t>partenogeneze</a:t>
            </a:r>
            <a:r>
              <a:rPr lang="en-GB" altLang="cs-CZ" sz="2400" dirty="0"/>
              <a:t> </a:t>
            </a:r>
            <a:r>
              <a:rPr lang="en-GB" altLang="cs-CZ" sz="2400" dirty="0" err="1"/>
              <a:t>během</a:t>
            </a:r>
            <a:r>
              <a:rPr lang="en-GB" altLang="cs-CZ" sz="2400" dirty="0"/>
              <a:t> </a:t>
            </a:r>
            <a:r>
              <a:rPr lang="en-GB" altLang="cs-CZ" sz="2400" dirty="0" err="1"/>
              <a:t>roku</a:t>
            </a:r>
            <a:r>
              <a:rPr lang="en-GB" altLang="cs-CZ" sz="2400" dirty="0"/>
              <a:t> a </a:t>
            </a:r>
            <a:r>
              <a:rPr lang="en-GB" altLang="cs-CZ" sz="2400" dirty="0" err="1"/>
              <a:t>pohlavní</a:t>
            </a:r>
            <a:r>
              <a:rPr lang="en-GB" altLang="cs-CZ" sz="2400" dirty="0"/>
              <a:t> </a:t>
            </a:r>
            <a:r>
              <a:rPr lang="en-GB" altLang="cs-CZ" sz="2400" dirty="0" err="1"/>
              <a:t>generace</a:t>
            </a:r>
            <a:r>
              <a:rPr lang="en-GB" altLang="cs-CZ" sz="2400" dirty="0"/>
              <a:t> </a:t>
            </a:r>
            <a:r>
              <a:rPr lang="en-GB" altLang="cs-CZ" sz="2400" dirty="0" err="1"/>
              <a:t>na</a:t>
            </a:r>
            <a:r>
              <a:rPr lang="en-GB" altLang="cs-CZ" sz="2400" dirty="0"/>
              <a:t> </a:t>
            </a:r>
            <a:r>
              <a:rPr lang="en-GB" altLang="cs-CZ" sz="2400" dirty="0" err="1"/>
              <a:t>zimu</a:t>
            </a:r>
            <a:endParaRPr lang="en-GB" altLang="cs-CZ" sz="2400" dirty="0"/>
          </a:p>
          <a:p>
            <a:pPr>
              <a:spcBef>
                <a:spcPct val="50000"/>
              </a:spcBef>
              <a:buFontTx/>
              <a:buNone/>
            </a:pPr>
            <a:r>
              <a:rPr lang="en-GB" altLang="cs-CZ" sz="2400" dirty="0"/>
              <a:t>Pro </a:t>
            </a:r>
            <a:r>
              <a:rPr lang="en-GB" altLang="cs-CZ" sz="2400" dirty="0" err="1"/>
              <a:t>řadu</a:t>
            </a:r>
            <a:r>
              <a:rPr lang="en-GB" altLang="cs-CZ" sz="2400" dirty="0"/>
              <a:t> z </a:t>
            </a:r>
            <a:r>
              <a:rPr lang="en-GB" altLang="cs-CZ" sz="2400" dirty="0" err="1"/>
              <a:t>nich</a:t>
            </a:r>
            <a:r>
              <a:rPr lang="en-GB" altLang="cs-CZ" sz="2400" dirty="0"/>
              <a:t> ale </a:t>
            </a:r>
            <a:r>
              <a:rPr lang="en-GB" altLang="cs-CZ" sz="2400" dirty="0" err="1"/>
              <a:t>lze</a:t>
            </a:r>
            <a:r>
              <a:rPr lang="en-GB" altLang="cs-CZ" sz="2400" dirty="0"/>
              <a:t> </a:t>
            </a:r>
            <a:r>
              <a:rPr lang="cs-CZ" altLang="cs-CZ" sz="2400" dirty="0"/>
              <a:t>jako hrubou </a:t>
            </a:r>
            <a:r>
              <a:rPr lang="cs-CZ" altLang="cs-CZ" sz="2400" dirty="0" err="1" smtClean="0"/>
              <a:t>apro</a:t>
            </a:r>
            <a:r>
              <a:rPr lang="en-US" altLang="cs-CZ" sz="2400" dirty="0" smtClean="0"/>
              <a:t>x</a:t>
            </a:r>
            <a:r>
              <a:rPr lang="cs-CZ" altLang="cs-CZ" sz="2400" dirty="0" err="1" smtClean="0"/>
              <a:t>imaci</a:t>
            </a:r>
            <a:r>
              <a:rPr lang="cs-CZ" altLang="cs-CZ" sz="2400" dirty="0" smtClean="0"/>
              <a:t> </a:t>
            </a:r>
            <a:r>
              <a:rPr lang="en-GB" altLang="cs-CZ" sz="2400" dirty="0" err="1"/>
              <a:t>užít</a:t>
            </a:r>
            <a:r>
              <a:rPr lang="en-GB" altLang="cs-CZ" sz="2400" dirty="0"/>
              <a:t> </a:t>
            </a:r>
            <a:r>
              <a:rPr lang="en-GB" altLang="cs-CZ" sz="2400" dirty="0" err="1"/>
              <a:t>exponenciální</a:t>
            </a:r>
            <a:r>
              <a:rPr lang="en-GB" altLang="cs-CZ" sz="2400" dirty="0"/>
              <a:t> </a:t>
            </a:r>
            <a:r>
              <a:rPr lang="en-GB" altLang="cs-CZ" sz="2400" dirty="0" err="1"/>
              <a:t>růst</a:t>
            </a:r>
            <a:r>
              <a:rPr lang="en-GB" altLang="cs-CZ" sz="2400" dirty="0"/>
              <a:t>, </a:t>
            </a:r>
            <a:r>
              <a:rPr lang="en-GB" altLang="cs-CZ" sz="2400" dirty="0" err="1"/>
              <a:t>pokud</a:t>
            </a:r>
            <a:r>
              <a:rPr lang="en-GB" altLang="cs-CZ" sz="2400" dirty="0"/>
              <a:t> </a:t>
            </a:r>
            <a:r>
              <a:rPr lang="en-GB" altLang="cs-CZ" sz="2400" dirty="0" err="1"/>
              <a:t>není</a:t>
            </a:r>
            <a:r>
              <a:rPr lang="en-GB" altLang="cs-CZ" sz="2400" dirty="0"/>
              <a:t> density dependence</a:t>
            </a:r>
            <a:r>
              <a:rPr lang="cs-CZ" altLang="cs-CZ" sz="2400" dirty="0"/>
              <a:t> (např. pro omezený časový úsek partenogenetických generací u mšic, než začne působit negativní </a:t>
            </a:r>
            <a:r>
              <a:rPr lang="cs-CZ" altLang="cs-CZ" sz="2400" dirty="0" err="1"/>
              <a:t>density</a:t>
            </a:r>
            <a:r>
              <a:rPr lang="cs-CZ" altLang="cs-CZ" sz="2400" dirty="0"/>
              <a:t> dependence).</a:t>
            </a:r>
            <a:endParaRPr lang="en-GB" altLang="cs-CZ"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52400"/>
            <a:ext cx="7848600" cy="1524000"/>
          </a:xfrm>
        </p:spPr>
        <p:txBody>
          <a:bodyPr/>
          <a:lstStyle/>
          <a:p>
            <a:r>
              <a:rPr lang="en-GB" altLang="cs-CZ" smtClean="0"/>
              <a:t>Každý (normální) jedinec má tendenci se rozmnožovat</a:t>
            </a:r>
          </a:p>
        </p:txBody>
      </p:sp>
      <p:sp>
        <p:nvSpPr>
          <p:cNvPr id="5123" name="Rectangle 3"/>
          <p:cNvSpPr>
            <a:spLocks noGrp="1" noChangeArrowheads="1"/>
          </p:cNvSpPr>
          <p:nvPr>
            <p:ph type="body" idx="1"/>
          </p:nvPr>
        </p:nvSpPr>
        <p:spPr>
          <a:xfrm>
            <a:off x="685800" y="1676400"/>
            <a:ext cx="7772400" cy="4114800"/>
          </a:xfrm>
        </p:spPr>
        <p:txBody>
          <a:bodyPr/>
          <a:lstStyle/>
          <a:p>
            <a:r>
              <a:rPr lang="en-GB" altLang="cs-CZ" sz="2800" smtClean="0"/>
              <a:t>Aby druh přežil, musí za příznivých podmínek průměrný jedinec, než umře, vyprodukovat alespoň jednoho potomka</a:t>
            </a:r>
            <a:r>
              <a:rPr lang="cs-CZ" altLang="cs-CZ" sz="2800" smtClean="0"/>
              <a:t>, který se bude rozmnožovat</a:t>
            </a:r>
            <a:r>
              <a:rPr lang="en-GB" altLang="cs-CZ" sz="2800" smtClean="0"/>
              <a:t> - protože podmínky nebudou vždy příznivé, je třeba, aby potomků bylo raděj víc</a:t>
            </a:r>
          </a:p>
          <a:p>
            <a:r>
              <a:rPr lang="en-GB" altLang="cs-CZ" sz="2800" smtClean="0"/>
              <a:t>Pokud se jedná o sexuálně se rozmnožující druh, musí každý pár alespoň nahradit potomky sebe (zase </a:t>
            </a:r>
            <a:r>
              <a:rPr lang="cs-CZ" altLang="cs-CZ" sz="2800" smtClean="0"/>
              <a:t>myšleno potomky, kteří se dožijí reprodukčního věku – a zase </a:t>
            </a:r>
            <a:r>
              <a:rPr lang="en-GB" altLang="cs-CZ" sz="2800" smtClean="0"/>
              <a:t>lépe víc)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609600"/>
            <a:ext cx="7772400"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3600"/>
              <a:t>Diferenční vs. diferenciální rovnice</a:t>
            </a:r>
          </a:p>
          <a:p>
            <a:pPr>
              <a:spcBef>
                <a:spcPct val="50000"/>
              </a:spcBef>
              <a:buFontTx/>
              <a:buNone/>
            </a:pPr>
            <a:r>
              <a:rPr lang="en-GB" altLang="cs-CZ" sz="3600"/>
              <a:t>Teoreticky podle typu procesů </a:t>
            </a:r>
            <a:r>
              <a:rPr lang="cs-CZ" altLang="cs-CZ" sz="3600"/>
              <a:t>(tj. probíhá proces kontinuálně, či diskrétně) </a:t>
            </a:r>
            <a:r>
              <a:rPr lang="en-GB" altLang="cs-CZ" sz="3600"/>
              <a:t>- v praxi se to tak zcela nedodržuje. I pro procesy s krokem 1 rok se používají diferenciální rovnice, pokud je doba sledování dostatečně dlouhá (analyticky se s diferen</a:t>
            </a:r>
            <a:r>
              <a:rPr lang="cs-CZ" altLang="cs-CZ" sz="3600"/>
              <a:t>ciál</a:t>
            </a:r>
            <a:r>
              <a:rPr lang="en-GB" altLang="cs-CZ" sz="3600"/>
              <a:t>ními lépe pracuje). V numerických simulacích se naopak často používají rovnice diferenční.</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cs-CZ" altLang="cs-CZ" smtClean="0"/>
              <a:t>Všimněte si, že N používáme jako spojitou proměnnou</a:t>
            </a:r>
          </a:p>
        </p:txBody>
      </p:sp>
      <p:sp>
        <p:nvSpPr>
          <p:cNvPr id="24579" name="Content Placeholder 2"/>
          <p:cNvSpPr>
            <a:spLocks noGrp="1"/>
          </p:cNvSpPr>
          <p:nvPr>
            <p:ph idx="1"/>
          </p:nvPr>
        </p:nvSpPr>
        <p:spPr/>
        <p:txBody>
          <a:bodyPr/>
          <a:lstStyle/>
          <a:p>
            <a:r>
              <a:rPr lang="cs-CZ" altLang="cs-CZ" sz="2800" dirty="0" smtClean="0"/>
              <a:t>V řadě případů (lidská populace na Zemi) je to aproximace přijatelná (chyba odhadu velikosti je mnohem větší než jeden jedinec), takže to nevadí. </a:t>
            </a:r>
          </a:p>
          <a:p>
            <a:r>
              <a:rPr lang="cs-CZ" altLang="cs-CZ" sz="2800" dirty="0" smtClean="0"/>
              <a:t>V malých populacích na to musíme dát pozor. Podle modelů nám může populace přežít nepříznivou periodu a mít po ní velikost 0,1 (při exponenciálním vymírání populace nikdy nevymře), a po skončení nepříznivé periody se ta desetina individua začne opět množit a populace exponenciálně roste. (Vezmeme-li v úvahu diskrétní velikost populace, vymře a nic jí nepomůže.)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cs-CZ" smtClean="0"/>
              <a:t>Stochastické modely</a:t>
            </a:r>
          </a:p>
        </p:txBody>
      </p:sp>
      <p:sp>
        <p:nvSpPr>
          <p:cNvPr id="25603" name="Text Box 3"/>
          <p:cNvSpPr txBox="1">
            <a:spLocks noChangeArrowheads="1"/>
          </p:cNvSpPr>
          <p:nvPr/>
        </p:nvSpPr>
        <p:spPr bwMode="auto">
          <a:xfrm>
            <a:off x="533400" y="1905000"/>
            <a:ext cx="8229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800"/>
              <a:t>Řada typů. Nejčastěji udávají pravděpodobnost, že individuum dá vznik potomkov</a:t>
            </a:r>
            <a:r>
              <a:rPr lang="cs-CZ" altLang="cs-CZ" sz="2800"/>
              <a:t>i</a:t>
            </a:r>
            <a:r>
              <a:rPr lang="en-GB" altLang="cs-CZ" sz="2800"/>
              <a:t>, a pravděpodobnost, že individuum umře. Výsledkem není jedna hodnota velikosti populace v čase, ale rozdělení velikostí populace jako funkce času. Pozor, mohou dát i kvalitativně odlišné výsledky, ne</a:t>
            </a:r>
            <a:r>
              <a:rPr lang="cs-CZ" altLang="cs-CZ" sz="2800"/>
              <a:t>ž odpovídající </a:t>
            </a:r>
            <a:r>
              <a:rPr lang="en-GB" altLang="cs-CZ" sz="2800"/>
              <a:t> deterministické modely. Důležitost stochasticity zvláště u malých populací.</a:t>
            </a:r>
            <a:r>
              <a:rPr lang="cs-CZ" altLang="cs-CZ" sz="2800"/>
              <a:t> (Vzpomeň na binomické rozdělení – a odhad pravděpodobnosti přežití jedince, obdobně to platí i pro predikci!). </a:t>
            </a:r>
            <a:endParaRPr lang="en-GB" altLang="cs-CZ"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cs-CZ" altLang="cs-CZ" smtClean="0"/>
              <a:t>Výsledkem stochastického modelu je obvykle rozdělení pravděpodobností</a:t>
            </a:r>
          </a:p>
        </p:txBody>
      </p:sp>
      <p:sp>
        <p:nvSpPr>
          <p:cNvPr id="26627" name="Content Placeholder 2"/>
          <p:cNvSpPr>
            <a:spLocks noGrp="1"/>
          </p:cNvSpPr>
          <p:nvPr>
            <p:ph idx="1"/>
          </p:nvPr>
        </p:nvSpPr>
        <p:spPr/>
        <p:txBody>
          <a:bodyPr/>
          <a:lstStyle/>
          <a:p>
            <a:r>
              <a:rPr lang="cs-CZ" altLang="cs-CZ" sz="2400" smtClean="0"/>
              <a:t>V našem případě je tedy předpověď velikosti populace charakterizována rozdělením pravděpodobností velikosti populace.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cs-CZ" altLang="cs-CZ" sz="2000" smtClean="0"/>
              <a:t>Vidíme, že velikost populace bude s největší pravděpodobností někde mezi třemi a sedmi individui, ale není vyloučeno, že populace zcela vymře. Toto je předpověď velikosti v jediném čase, takže takovýto histogram dostáváme pro každý modelovaný časový okamžik. (Deterministický model mně pro každý okamžik dá jediné číslo.)</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5375"/>
            <a:ext cx="5943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5943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cxnSpLocks noChangeShapeType="1"/>
          </p:cNvCxnSpPr>
          <p:nvPr/>
        </p:nvCxnSpPr>
        <p:spPr bwMode="auto">
          <a:xfrm>
            <a:off x="2514600" y="2362200"/>
            <a:ext cx="0" cy="13716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76" name="TextBox 3"/>
          <p:cNvSpPr txBox="1">
            <a:spLocks noChangeArrowheads="1"/>
          </p:cNvSpPr>
          <p:nvPr/>
        </p:nvSpPr>
        <p:spPr bwMode="auto">
          <a:xfrm>
            <a:off x="457200" y="502920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en-US" sz="2400" dirty="0"/>
              <a:t>Nenulová pravděpodobnost, že velikost </a:t>
            </a:r>
            <a:r>
              <a:rPr lang="cs-CZ" altLang="en-US" sz="2400" dirty="0" smtClean="0"/>
              <a:t>populace </a:t>
            </a:r>
            <a:r>
              <a:rPr lang="cs-CZ" altLang="en-US" sz="2400" dirty="0"/>
              <a:t>bude nula – to znamená, že populace vymře. Když se to opakuje mnoho let, pravděpodobnost, že populace vymře je zatraceně vysoká.</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398463"/>
            <a:ext cx="73914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3600" dirty="0" err="1"/>
              <a:t>Konstantnost</a:t>
            </a:r>
            <a:r>
              <a:rPr lang="en-GB" altLang="cs-CZ" sz="3600" dirty="0"/>
              <a:t> </a:t>
            </a:r>
            <a:r>
              <a:rPr lang="en-GB" altLang="cs-CZ" sz="3600" dirty="0" err="1"/>
              <a:t>parametrů</a:t>
            </a:r>
            <a:r>
              <a:rPr lang="en-GB" altLang="cs-CZ" sz="3600" dirty="0"/>
              <a:t> - </a:t>
            </a:r>
            <a:r>
              <a:rPr lang="en-GB" altLang="cs-CZ" sz="3600" dirty="0" err="1"/>
              <a:t>není</a:t>
            </a:r>
            <a:r>
              <a:rPr lang="en-GB" altLang="cs-CZ" sz="3600" dirty="0"/>
              <a:t> density dependence</a:t>
            </a:r>
            <a:endParaRPr lang="en-GB" altLang="cs-CZ" sz="2400" dirty="0"/>
          </a:p>
          <a:p>
            <a:pPr>
              <a:spcBef>
                <a:spcPct val="50000"/>
              </a:spcBef>
              <a:buFontTx/>
              <a:buNone/>
            </a:pPr>
            <a:r>
              <a:rPr lang="en-GB" altLang="cs-CZ" sz="2400" dirty="0"/>
              <a:t>To ale </a:t>
            </a:r>
            <a:r>
              <a:rPr lang="en-GB" altLang="cs-CZ" sz="2400" dirty="0" err="1"/>
              <a:t>neznamená</a:t>
            </a:r>
            <a:r>
              <a:rPr lang="en-GB" altLang="cs-CZ" sz="2400" dirty="0"/>
              <a:t>, </a:t>
            </a:r>
            <a:r>
              <a:rPr lang="en-GB" altLang="cs-CZ" sz="2400" dirty="0" err="1"/>
              <a:t>že</a:t>
            </a:r>
            <a:r>
              <a:rPr lang="en-GB" altLang="cs-CZ" sz="2400" dirty="0"/>
              <a:t> </a:t>
            </a:r>
            <a:r>
              <a:rPr lang="en-GB" altLang="cs-CZ" sz="2400" dirty="0" err="1"/>
              <a:t>jsou</a:t>
            </a:r>
            <a:r>
              <a:rPr lang="en-GB" altLang="cs-CZ" sz="2400" dirty="0"/>
              <a:t> </a:t>
            </a:r>
            <a:r>
              <a:rPr lang="cs-CZ" altLang="cs-CZ" sz="2400" dirty="0"/>
              <a:t>pouze </a:t>
            </a:r>
            <a:r>
              <a:rPr lang="en-GB" altLang="cs-CZ" sz="2400" dirty="0" err="1"/>
              <a:t>za</a:t>
            </a:r>
            <a:r>
              <a:rPr lang="en-GB" altLang="cs-CZ" sz="2400" dirty="0"/>
              <a:t> </a:t>
            </a:r>
            <a:r>
              <a:rPr lang="en-GB" altLang="cs-CZ" sz="2400" dirty="0" err="1"/>
              <a:t>předpokladu</a:t>
            </a:r>
            <a:r>
              <a:rPr lang="en-GB" altLang="cs-CZ" sz="2400" dirty="0"/>
              <a:t>, </a:t>
            </a:r>
            <a:r>
              <a:rPr lang="en-GB" altLang="cs-CZ" sz="2400" dirty="0" err="1"/>
              <a:t>že</a:t>
            </a:r>
            <a:r>
              <a:rPr lang="en-GB" altLang="cs-CZ" sz="2400" dirty="0"/>
              <a:t> </a:t>
            </a:r>
            <a:r>
              <a:rPr lang="en-GB" altLang="cs-CZ" sz="2400" dirty="0" err="1"/>
              <a:t>není</a:t>
            </a:r>
            <a:r>
              <a:rPr lang="en-GB" altLang="cs-CZ" sz="2400" dirty="0"/>
              <a:t> </a:t>
            </a:r>
            <a:r>
              <a:rPr lang="en-GB" altLang="cs-CZ" sz="2400" dirty="0" err="1"/>
              <a:t>vnitrodruhová</a:t>
            </a:r>
            <a:r>
              <a:rPr lang="en-GB" altLang="cs-CZ" sz="2400" dirty="0"/>
              <a:t> </a:t>
            </a:r>
            <a:r>
              <a:rPr lang="en-GB" altLang="cs-CZ" sz="2400" dirty="0" err="1"/>
              <a:t>kompetice</a:t>
            </a:r>
            <a:r>
              <a:rPr lang="en-GB" altLang="cs-CZ" sz="2400" dirty="0"/>
              <a:t>. </a:t>
            </a:r>
            <a:r>
              <a:rPr lang="en-GB" altLang="cs-CZ" sz="2400" dirty="0" err="1"/>
              <a:t>Předpokládáme</a:t>
            </a:r>
            <a:r>
              <a:rPr lang="en-GB" altLang="cs-CZ" sz="2400" dirty="0"/>
              <a:t>, </a:t>
            </a:r>
            <a:r>
              <a:rPr lang="en-GB" altLang="cs-CZ" sz="2400" dirty="0" err="1"/>
              <a:t>že</a:t>
            </a:r>
            <a:r>
              <a:rPr lang="en-GB" altLang="cs-CZ" sz="2400" dirty="0"/>
              <a:t> </a:t>
            </a:r>
            <a:r>
              <a:rPr lang="en-GB" altLang="cs-CZ" sz="2400" dirty="0" err="1"/>
              <a:t>pokud</a:t>
            </a:r>
            <a:r>
              <a:rPr lang="en-GB" altLang="cs-CZ" sz="2400" dirty="0"/>
              <a:t> </a:t>
            </a:r>
            <a:r>
              <a:rPr lang="en-GB" altLang="cs-CZ" sz="2400" dirty="0" err="1"/>
              <a:t>vnitrodruhová</a:t>
            </a:r>
            <a:r>
              <a:rPr lang="en-GB" altLang="cs-CZ" sz="2400" dirty="0"/>
              <a:t> </a:t>
            </a:r>
            <a:r>
              <a:rPr lang="en-GB" altLang="cs-CZ" sz="2400" dirty="0" err="1"/>
              <a:t>kompetice</a:t>
            </a:r>
            <a:r>
              <a:rPr lang="en-GB" altLang="cs-CZ" sz="2400" dirty="0"/>
              <a:t> je, </a:t>
            </a:r>
            <a:r>
              <a:rPr lang="en-GB" altLang="cs-CZ" sz="2400" dirty="0" err="1"/>
              <a:t>její</a:t>
            </a:r>
            <a:r>
              <a:rPr lang="en-GB" altLang="cs-CZ" sz="2400" dirty="0"/>
              <a:t> </a:t>
            </a:r>
            <a:r>
              <a:rPr lang="en-GB" altLang="cs-CZ" sz="2400" dirty="0" err="1"/>
              <a:t>intenzita</a:t>
            </a:r>
            <a:r>
              <a:rPr lang="en-GB" altLang="cs-CZ" sz="2400" dirty="0"/>
              <a:t> </a:t>
            </a:r>
            <a:r>
              <a:rPr lang="en-GB" altLang="cs-CZ" sz="2400" dirty="0" err="1"/>
              <a:t>není</a:t>
            </a:r>
            <a:r>
              <a:rPr lang="en-GB" altLang="cs-CZ" sz="2400" dirty="0"/>
              <a:t> </a:t>
            </a:r>
            <a:r>
              <a:rPr lang="en-GB" altLang="cs-CZ" sz="2400" dirty="0" err="1"/>
              <a:t>závislá</a:t>
            </a:r>
            <a:r>
              <a:rPr lang="en-GB" altLang="cs-CZ" sz="2400" dirty="0"/>
              <a:t> </a:t>
            </a:r>
            <a:r>
              <a:rPr lang="en-GB" altLang="cs-CZ" sz="2400" dirty="0" err="1"/>
              <a:t>na</a:t>
            </a:r>
            <a:r>
              <a:rPr lang="en-GB" altLang="cs-CZ" sz="2400" dirty="0"/>
              <a:t> </a:t>
            </a:r>
            <a:r>
              <a:rPr lang="en-GB" altLang="cs-CZ" sz="2400" dirty="0" err="1"/>
              <a:t>velikosti</a:t>
            </a:r>
            <a:r>
              <a:rPr lang="en-GB" altLang="cs-CZ" sz="2400" dirty="0"/>
              <a:t> populace</a:t>
            </a:r>
            <a:r>
              <a:rPr lang="cs-CZ" altLang="cs-CZ" sz="2400" dirty="0"/>
              <a:t> (což je ovšem předpoklad hodně nerealistický)</a:t>
            </a:r>
            <a:r>
              <a:rPr lang="en-GB" altLang="cs-CZ" sz="2400" dirty="0"/>
              <a:t>.</a:t>
            </a:r>
            <a:r>
              <a:rPr lang="cs-CZ" altLang="cs-CZ" sz="2400" dirty="0"/>
              <a:t> – </a:t>
            </a:r>
            <a:r>
              <a:rPr lang="cs-CZ" altLang="cs-CZ" sz="2400" dirty="0" smtClean="0"/>
              <a:t>Takže </a:t>
            </a:r>
            <a:r>
              <a:rPr lang="cs-CZ" altLang="cs-CZ" sz="2400" dirty="0"/>
              <a:t>realisticky, </a:t>
            </a:r>
            <a:r>
              <a:rPr lang="cs-CZ" altLang="cs-CZ" sz="2400" dirty="0" smtClean="0"/>
              <a:t>exponenciální </a:t>
            </a:r>
            <a:r>
              <a:rPr lang="cs-CZ" altLang="cs-CZ" sz="2400" dirty="0"/>
              <a:t>růst, když není vnitrodruhová </a:t>
            </a:r>
            <a:r>
              <a:rPr lang="cs-CZ" altLang="cs-CZ" sz="2400" dirty="0" err="1" smtClean="0"/>
              <a:t>kompetice</a:t>
            </a:r>
            <a:endParaRPr lang="cs-CZ" altLang="cs-CZ" sz="2400" dirty="0" smtClean="0"/>
          </a:p>
          <a:p>
            <a:pPr>
              <a:spcBef>
                <a:spcPct val="50000"/>
              </a:spcBef>
              <a:buFontTx/>
              <a:buNone/>
            </a:pPr>
            <a:r>
              <a:rPr lang="cs-CZ" altLang="cs-CZ" sz="2400" dirty="0" smtClean="0"/>
              <a:t>Konstantnost parametrů – </a:t>
            </a:r>
            <a:r>
              <a:rPr lang="cs-CZ" altLang="cs-CZ" sz="2400" dirty="0" err="1" smtClean="0"/>
              <a:t>sezonalita</a:t>
            </a:r>
            <a:r>
              <a:rPr lang="cs-CZ" altLang="cs-CZ" sz="2400" dirty="0" smtClean="0"/>
              <a:t> funguje – i u lidí – pro dlouhodobé modely jde zanedbat </a:t>
            </a:r>
            <a:endParaRPr lang="en-GB" altLang="cs-CZ" sz="2400" dirty="0"/>
          </a:p>
        </p:txBody>
      </p:sp>
      <p:sp>
        <p:nvSpPr>
          <p:cNvPr id="29699" name="Text Box 3"/>
          <p:cNvSpPr txBox="1">
            <a:spLocks noChangeArrowheads="1"/>
          </p:cNvSpPr>
          <p:nvPr/>
        </p:nvSpPr>
        <p:spPr bwMode="auto">
          <a:xfrm>
            <a:off x="457200" y="4953000"/>
            <a:ext cx="8153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dirty="0" err="1"/>
              <a:t>Při</a:t>
            </a:r>
            <a:r>
              <a:rPr lang="en-GB" altLang="cs-CZ" sz="2400" dirty="0"/>
              <a:t> </a:t>
            </a:r>
            <a:r>
              <a:rPr lang="en-GB" altLang="cs-CZ" sz="2400" dirty="0" err="1"/>
              <a:t>užití</a:t>
            </a:r>
            <a:r>
              <a:rPr lang="en-GB" altLang="cs-CZ" sz="2400" dirty="0"/>
              <a:t> </a:t>
            </a:r>
            <a:r>
              <a:rPr lang="en-GB" altLang="cs-CZ" sz="2400" dirty="0" err="1"/>
              <a:t>modelů</a:t>
            </a:r>
            <a:r>
              <a:rPr lang="en-GB" altLang="cs-CZ" sz="2400" dirty="0"/>
              <a:t> </a:t>
            </a:r>
          </a:p>
          <a:p>
            <a:pPr>
              <a:spcBef>
                <a:spcPct val="50000"/>
              </a:spcBef>
              <a:buFontTx/>
              <a:buNone/>
            </a:pPr>
            <a:r>
              <a:rPr lang="en-GB" altLang="cs-CZ" sz="2400" b="1" dirty="0" err="1"/>
              <a:t>Rozlišuj</a:t>
            </a:r>
            <a:r>
              <a:rPr lang="en-GB" altLang="cs-CZ" sz="2400" b="1" dirty="0"/>
              <a:t>!</a:t>
            </a:r>
            <a:r>
              <a:rPr lang="en-GB" altLang="cs-CZ" sz="2400" dirty="0"/>
              <a:t> </a:t>
            </a:r>
            <a:r>
              <a:rPr lang="en-GB" altLang="cs-CZ" sz="2400" dirty="0" err="1"/>
              <a:t>Predikce</a:t>
            </a:r>
            <a:r>
              <a:rPr lang="en-GB" altLang="cs-CZ" sz="2400" dirty="0"/>
              <a:t>: co </a:t>
            </a:r>
            <a:r>
              <a:rPr lang="en-GB" altLang="cs-CZ" sz="2400" dirty="0" err="1"/>
              <a:t>bude</a:t>
            </a:r>
            <a:r>
              <a:rPr lang="en-GB" altLang="cs-CZ" sz="2400" dirty="0"/>
              <a:t>. </a:t>
            </a:r>
            <a:r>
              <a:rPr lang="en-GB" altLang="cs-CZ" sz="2400" dirty="0" err="1"/>
              <a:t>Projekce</a:t>
            </a:r>
            <a:r>
              <a:rPr lang="en-GB" altLang="cs-CZ" sz="2400" dirty="0"/>
              <a:t>: co by </a:t>
            </a:r>
            <a:r>
              <a:rPr lang="en-GB" altLang="cs-CZ" sz="2400" dirty="0" err="1"/>
              <a:t>bylo</a:t>
            </a:r>
            <a:r>
              <a:rPr lang="en-GB" altLang="cs-CZ" sz="2400" dirty="0"/>
              <a:t>, </a:t>
            </a:r>
            <a:r>
              <a:rPr lang="en-GB" altLang="cs-CZ" sz="2400" dirty="0" err="1"/>
              <a:t>kdyby</a:t>
            </a:r>
            <a:r>
              <a:rPr lang="en-GB" altLang="cs-CZ" sz="2400" dirty="0"/>
              <a:t> se </a:t>
            </a:r>
            <a:r>
              <a:rPr lang="en-GB" altLang="cs-CZ" sz="2400" dirty="0" err="1"/>
              <a:t>parametry</a:t>
            </a:r>
            <a:r>
              <a:rPr lang="en-GB" altLang="cs-CZ" sz="2400" dirty="0"/>
              <a:t> </a:t>
            </a:r>
            <a:r>
              <a:rPr lang="en-GB" altLang="cs-CZ" sz="2400" dirty="0" err="1"/>
              <a:t>nezměnily</a:t>
            </a:r>
            <a:endParaRPr lang="en-GB" altLang="cs-CZ"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8001000" cy="3124200"/>
          </a:xfrm>
        </p:spPr>
        <p:txBody>
          <a:bodyPr/>
          <a:lstStyle/>
          <a:p>
            <a:r>
              <a:rPr lang="en-GB" altLang="cs-CZ" smtClean="0"/>
              <a:t>Pokud populace není omezována ani nedostatkem zdrojů, ani vyšší trofickou úrovní, ani katastrofami, potom exponenciálně poroste.</a:t>
            </a:r>
            <a:br>
              <a:rPr lang="en-GB" altLang="cs-CZ" smtClean="0"/>
            </a:br>
            <a:endParaRPr lang="en-GB" altLang="cs-CZ" smtClean="0"/>
          </a:p>
        </p:txBody>
      </p:sp>
      <p:sp>
        <p:nvSpPr>
          <p:cNvPr id="30723" name="Text Box 3"/>
          <p:cNvSpPr txBox="1">
            <a:spLocks noChangeArrowheads="1"/>
          </p:cNvSpPr>
          <p:nvPr/>
        </p:nvSpPr>
        <p:spPr bwMode="auto">
          <a:xfrm>
            <a:off x="685800" y="3886200"/>
            <a:ext cx="76962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Pozor - neplatí opačně - i zdroji omezovaná populace může exponenciálně růst, pokud jsou jedinci omezováni stále stejně</a:t>
            </a:r>
            <a:r>
              <a:rPr lang="cs-CZ" altLang="cs-CZ" sz="2400">
                <a:latin typeface="Times New Roman" pitchFamily="18" charset="0"/>
              </a:rPr>
              <a:t> (byť by tohle byl relatině nerealistický případ)</a:t>
            </a:r>
            <a:r>
              <a:rPr lang="en-GB" altLang="cs-CZ" sz="2400">
                <a:latin typeface="Times New Roman" pitchFamily="18" charset="0"/>
              </a:rPr>
              <a:t>.</a:t>
            </a:r>
          </a:p>
          <a:p>
            <a:pPr>
              <a:spcBef>
                <a:spcPct val="50000"/>
              </a:spcBef>
              <a:buFontTx/>
              <a:buNone/>
            </a:pPr>
            <a:r>
              <a:rPr lang="en-GB" altLang="cs-CZ" sz="2400">
                <a:latin typeface="Times New Roman" pitchFamily="18" charset="0"/>
              </a:rPr>
              <a:t>Exponenciální pokles znamená, že se jedincům daří pořád stejně špatně, bez ohledu na hustotu - nejsou schopni ani nahradit ztráty přirozenou úmrtností.</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cs-CZ" altLang="cs-CZ" smtClean="0"/>
              <a:t>Exponenciální růst </a:t>
            </a:r>
          </a:p>
        </p:txBody>
      </p:sp>
      <p:sp>
        <p:nvSpPr>
          <p:cNvPr id="31747" name="Content Placeholder 2"/>
          <p:cNvSpPr>
            <a:spLocks noGrp="1"/>
          </p:cNvSpPr>
          <p:nvPr>
            <p:ph idx="1"/>
          </p:nvPr>
        </p:nvSpPr>
        <p:spPr>
          <a:xfrm>
            <a:off x="381000" y="1981200"/>
            <a:ext cx="8534400" cy="4114800"/>
          </a:xfrm>
        </p:spPr>
        <p:txBody>
          <a:bodyPr/>
          <a:lstStyle/>
          <a:p>
            <a:r>
              <a:rPr lang="cs-CZ" altLang="cs-CZ" smtClean="0"/>
              <a:t>Můžeme modelovat různými prostředky (diferenční, diferenciální rovnice), ale v principu je to vždy totéž – základ je, že růst </a:t>
            </a:r>
            <a:r>
              <a:rPr lang="cs-CZ" altLang="cs-CZ" b="1" smtClean="0"/>
              <a:t>není omezen negativní denzity dependencí</a:t>
            </a:r>
            <a:r>
              <a:rPr lang="cs-CZ" altLang="cs-CZ" smtClean="0"/>
              <a:t>.</a:t>
            </a:r>
          </a:p>
          <a:p>
            <a:r>
              <a:rPr lang="cs-CZ" altLang="cs-CZ" smtClean="0"/>
              <a:t>Existují učebnicová pravidla, kdy použít diferenční, a kdy diferenciální rovnice, ale většinou se člověk rozhoduje podle nástrojů, které má k dispozici (nebo se kterými umí pracovat), obojí je stejně aproximace.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en-US" smtClean="0"/>
              <a:t>Potenciál exponenciálního růstu</a:t>
            </a:r>
            <a:endParaRPr lang="en-US" altLang="en-US" smtClean="0"/>
          </a:p>
        </p:txBody>
      </p:sp>
      <p:sp>
        <p:nvSpPr>
          <p:cNvPr id="3" name="Content Placeholder 2"/>
          <p:cNvSpPr>
            <a:spLocks noGrp="1"/>
          </p:cNvSpPr>
          <p:nvPr>
            <p:ph idx="1"/>
          </p:nvPr>
        </p:nvSpPr>
        <p:spPr/>
        <p:txBody>
          <a:bodyPr/>
          <a:lstStyle/>
          <a:p>
            <a:pPr>
              <a:defRPr/>
            </a:pPr>
            <a:r>
              <a:rPr lang="cs-CZ" dirty="0" smtClean="0"/>
              <a:t>Předpoklad: Bakterie se dělí každých 20 minut.</a:t>
            </a:r>
          </a:p>
          <a:p>
            <a:pPr>
              <a:defRPr/>
            </a:pPr>
            <a:r>
              <a:rPr lang="cs-CZ" dirty="0" smtClean="0"/>
              <a:t>Vrstva bakterií pokryje zeměkouli během 24 hodin.</a:t>
            </a:r>
          </a:p>
          <a:p>
            <a:pPr>
              <a:defRPr/>
            </a:pPr>
            <a:r>
              <a:rPr lang="cs-CZ" dirty="0" smtClean="0"/>
              <a:t>Během poloviny dalšího dne bude pokrývat zeměkouli vrstva bakterií vysoká 80 km</a:t>
            </a:r>
          </a:p>
          <a:p>
            <a:pPr>
              <a:defRPr/>
            </a:pPr>
            <a:r>
              <a:rPr lang="cs-CZ" dirty="0" smtClean="0"/>
              <a:t>Je to z Pasztor et al. 2016: po 72 dělěních </a:t>
            </a:r>
            <a:r>
              <a:rPr lang="cs-CZ" dirty="0"/>
              <a:t>(tj. konec prvního dne) </a:t>
            </a:r>
            <a:r>
              <a:rPr lang="cs-CZ" dirty="0" smtClean="0"/>
              <a:t>by těch bakterií mělo být 2</a:t>
            </a:r>
            <a:r>
              <a:rPr lang="cs-CZ" baseline="30000" dirty="0" smtClean="0"/>
              <a:t>72 </a:t>
            </a:r>
            <a:r>
              <a:rPr lang="cs-CZ" dirty="0" smtClean="0"/>
              <a:t>= 10</a:t>
            </a:r>
            <a:r>
              <a:rPr lang="cs-CZ" baseline="30000" dirty="0" smtClean="0"/>
              <a:t>21,7</a:t>
            </a:r>
          </a:p>
          <a:p>
            <a:pPr marL="0" indent="0">
              <a:buFontTx/>
              <a:buNone/>
              <a:defRPr/>
            </a:pPr>
            <a:endParaRPr lang="en-US" dirty="0"/>
          </a:p>
        </p:txBody>
      </p:sp>
    </p:spTree>
    <p:extLst>
      <p:ext uri="{BB962C8B-B14F-4D97-AF65-F5344CB8AC3E}">
        <p14:creationId xmlns:p14="http://schemas.microsoft.com/office/powerpoint/2010/main" val="4182262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5800" y="6858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Základní rovnice (v diferenční podobě, N je velikost populace - tj. počet jedinců v populaci)</a:t>
            </a:r>
          </a:p>
        </p:txBody>
      </p:sp>
      <p:sp>
        <p:nvSpPr>
          <p:cNvPr id="6147" name="Text Box 3"/>
          <p:cNvSpPr txBox="1">
            <a:spLocks noChangeArrowheads="1"/>
          </p:cNvSpPr>
          <p:nvPr/>
        </p:nvSpPr>
        <p:spPr bwMode="auto">
          <a:xfrm>
            <a:off x="533400" y="1981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a:t>
            </a:r>
            <a:r>
              <a:rPr lang="en-GB" altLang="cs-CZ" sz="2400" baseline="-25000">
                <a:latin typeface="Times New Roman" pitchFamily="18" charset="0"/>
              </a:rPr>
              <a:t>t+1</a:t>
            </a:r>
            <a:r>
              <a:rPr lang="en-GB" altLang="cs-CZ" sz="2400">
                <a:latin typeface="Times New Roman" pitchFamily="18" charset="0"/>
              </a:rPr>
              <a:t> = N</a:t>
            </a:r>
            <a:r>
              <a:rPr lang="en-GB" altLang="cs-CZ" sz="2400" baseline="-25000">
                <a:latin typeface="Times New Roman" pitchFamily="18" charset="0"/>
              </a:rPr>
              <a:t>t </a:t>
            </a:r>
            <a:r>
              <a:rPr lang="en-GB" altLang="cs-CZ" sz="2400">
                <a:latin typeface="Times New Roman" pitchFamily="18" charset="0"/>
              </a:rPr>
              <a:t>+ B - D + I - E</a:t>
            </a:r>
          </a:p>
        </p:txBody>
      </p:sp>
      <p:sp>
        <p:nvSpPr>
          <p:cNvPr id="6148" name="Text Box 4"/>
          <p:cNvSpPr txBox="1">
            <a:spLocks noChangeArrowheads="1"/>
          </p:cNvSpPr>
          <p:nvPr/>
        </p:nvSpPr>
        <p:spPr bwMode="auto">
          <a:xfrm>
            <a:off x="533400" y="2895600"/>
            <a:ext cx="7086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B - ti, co se za časovou jednotku narodili </a:t>
            </a:r>
          </a:p>
          <a:p>
            <a:pPr>
              <a:spcBef>
                <a:spcPct val="50000"/>
              </a:spcBef>
              <a:buFontTx/>
              <a:buNone/>
            </a:pPr>
            <a:r>
              <a:rPr lang="en-GB" altLang="cs-CZ" sz="2400">
                <a:latin typeface="Times New Roman" pitchFamily="18" charset="0"/>
              </a:rPr>
              <a:t>D - ti, co za časovou jednotku umřeli</a:t>
            </a:r>
          </a:p>
          <a:p>
            <a:pPr>
              <a:spcBef>
                <a:spcPct val="50000"/>
              </a:spcBef>
              <a:buFontTx/>
              <a:buNone/>
            </a:pPr>
            <a:r>
              <a:rPr lang="en-GB" altLang="cs-CZ" sz="2400">
                <a:latin typeface="Times New Roman" pitchFamily="18" charset="0"/>
              </a:rPr>
              <a:t>I - ti, co za časovou jednotku imigrovali</a:t>
            </a:r>
          </a:p>
          <a:p>
            <a:pPr>
              <a:spcBef>
                <a:spcPct val="50000"/>
              </a:spcBef>
              <a:buFontTx/>
              <a:buNone/>
            </a:pPr>
            <a:r>
              <a:rPr lang="en-GB" altLang="cs-CZ" sz="2400">
                <a:latin typeface="Times New Roman" pitchFamily="18" charset="0"/>
              </a:rPr>
              <a:t>E - ti, co za časovou jednotku emigrovali</a:t>
            </a:r>
          </a:p>
        </p:txBody>
      </p:sp>
      <p:sp>
        <p:nvSpPr>
          <p:cNvPr id="6149" name="Text Box 5"/>
          <p:cNvSpPr txBox="1">
            <a:spLocks noChangeArrowheads="1"/>
          </p:cNvSpPr>
          <p:nvPr/>
        </p:nvSpPr>
        <p:spPr bwMode="auto">
          <a:xfrm>
            <a:off x="457200" y="53340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V modelech většinou zanedbáváme I a E, tj. považujeme populaci za uzavřenou; ve většině aplikací můžeme považovat N za hustotu populace, tj. počet jedinců na plochu, na tutéž plochu musíme pak ale vztáhnout ostatní parametry (B, D, I, 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77863" y="228600"/>
            <a:ext cx="7772400" cy="1143000"/>
          </a:xfrm>
        </p:spPr>
        <p:txBody>
          <a:bodyPr/>
          <a:lstStyle/>
          <a:p>
            <a:r>
              <a:rPr lang="cs-CZ" altLang="en-US" smtClean="0"/>
              <a:t>Potenciál exponenciálního růstu</a:t>
            </a:r>
            <a:endParaRPr lang="en-US" altLang="en-US" smtClean="0"/>
          </a:p>
        </p:txBody>
      </p:sp>
      <p:sp>
        <p:nvSpPr>
          <p:cNvPr id="3" name="Content Placeholder 2"/>
          <p:cNvSpPr>
            <a:spLocks noGrp="1"/>
          </p:cNvSpPr>
          <p:nvPr>
            <p:ph idx="1"/>
          </p:nvPr>
        </p:nvSpPr>
        <p:spPr>
          <a:xfrm>
            <a:off x="692150" y="1295400"/>
            <a:ext cx="7772400" cy="4114800"/>
          </a:xfrm>
        </p:spPr>
        <p:txBody>
          <a:bodyPr/>
          <a:lstStyle/>
          <a:p>
            <a:pPr>
              <a:defRPr/>
            </a:pPr>
            <a:r>
              <a:rPr lang="cs-CZ" dirty="0" smtClean="0"/>
              <a:t>Je to z Pasztor et al. 2016, ale po 72 dělěních by těch bakterií mělo být 2</a:t>
            </a:r>
            <a:r>
              <a:rPr lang="cs-CZ" baseline="30000" dirty="0" smtClean="0"/>
              <a:t>72 </a:t>
            </a:r>
            <a:r>
              <a:rPr lang="cs-CZ" dirty="0" smtClean="0"/>
              <a:t>= 10</a:t>
            </a:r>
            <a:r>
              <a:rPr lang="cs-CZ" baseline="30000" dirty="0" smtClean="0"/>
              <a:t>21,7</a:t>
            </a:r>
            <a:r>
              <a:rPr lang="en-US" baseline="30000" dirty="0" smtClean="0"/>
              <a:t>   </a:t>
            </a:r>
            <a:endParaRPr lang="en-US" dirty="0" smtClean="0"/>
          </a:p>
          <a:p>
            <a:pPr>
              <a:defRPr/>
            </a:pPr>
            <a:r>
              <a:rPr lang="en-US" dirty="0" smtClean="0"/>
              <a:t>M</a:t>
            </a:r>
            <a:r>
              <a:rPr lang="cs-CZ" dirty="0" smtClean="0"/>
              <a:t>ě to tedy vychází o trochu déle, ale za dva dny je to 144 dělení, </a:t>
            </a:r>
            <a:r>
              <a:rPr lang="cs-CZ" dirty="0" err="1" smtClean="0"/>
              <a:t>tj</a:t>
            </a:r>
            <a:r>
              <a:rPr lang="cs-CZ" dirty="0" smtClean="0"/>
              <a:t> - 2</a:t>
            </a:r>
            <a:r>
              <a:rPr lang="cs-CZ" baseline="30000" dirty="0" smtClean="0"/>
              <a:t>144 </a:t>
            </a:r>
            <a:r>
              <a:rPr lang="cs-CZ" dirty="0"/>
              <a:t>= </a:t>
            </a:r>
            <a:r>
              <a:rPr lang="cs-CZ" dirty="0" smtClean="0"/>
              <a:t>10</a:t>
            </a:r>
            <a:r>
              <a:rPr lang="cs-CZ" baseline="30000" dirty="0" smtClean="0"/>
              <a:t>43,3 </a:t>
            </a:r>
            <a:r>
              <a:rPr lang="cs-CZ" dirty="0" smtClean="0"/>
              <a:t> individuí, pokud je lineární rozměr bakterie 1</a:t>
            </a:r>
            <a:r>
              <a:rPr lang="el-GR" dirty="0" smtClean="0"/>
              <a:t>μ</a:t>
            </a:r>
            <a:r>
              <a:rPr lang="cs-CZ" dirty="0" smtClean="0"/>
              <a:t>m (</a:t>
            </a:r>
            <a:r>
              <a:rPr lang="cs-CZ" i="1" dirty="0" err="1" smtClean="0"/>
              <a:t>Escherichia</a:t>
            </a:r>
            <a:r>
              <a:rPr lang="cs-CZ" i="1" dirty="0" smtClean="0"/>
              <a:t> coli</a:t>
            </a:r>
            <a:r>
              <a:rPr lang="cs-CZ" dirty="0" smtClean="0"/>
              <a:t>), </a:t>
            </a:r>
            <a:r>
              <a:rPr lang="cs-CZ" dirty="0" smtClean="0"/>
              <a:t>pak je to 10</a:t>
            </a:r>
            <a:r>
              <a:rPr lang="cs-CZ" baseline="30000" dirty="0" smtClean="0"/>
              <a:t>25,3 </a:t>
            </a:r>
            <a:r>
              <a:rPr lang="cs-CZ" dirty="0" smtClean="0"/>
              <a:t>m</a:t>
            </a:r>
            <a:r>
              <a:rPr lang="cs-CZ" baseline="30000" dirty="0" smtClean="0"/>
              <a:t>3</a:t>
            </a:r>
            <a:r>
              <a:rPr lang="cs-CZ" dirty="0" smtClean="0"/>
              <a:t>, což je 10</a:t>
            </a:r>
            <a:r>
              <a:rPr lang="cs-CZ" baseline="30000" dirty="0" smtClean="0"/>
              <a:t>7,3 </a:t>
            </a:r>
            <a:r>
              <a:rPr lang="cs-CZ" dirty="0" smtClean="0"/>
              <a:t>km</a:t>
            </a:r>
            <a:r>
              <a:rPr lang="cs-CZ" baseline="30000" dirty="0" smtClean="0"/>
              <a:t>3</a:t>
            </a:r>
          </a:p>
          <a:p>
            <a:pPr>
              <a:defRPr/>
            </a:pPr>
            <a:endParaRPr lang="cs-CZ" baseline="30000" dirty="0" smtClean="0"/>
          </a:p>
          <a:p>
            <a:pPr>
              <a:defRPr/>
            </a:pPr>
            <a:r>
              <a:rPr lang="en-US" sz="2400" dirty="0" smtClean="0"/>
              <a:t>M</a:t>
            </a:r>
            <a:r>
              <a:rPr lang="cs-CZ" sz="2400" dirty="0" err="1" smtClean="0"/>
              <a:t>ůžeme</a:t>
            </a:r>
            <a:r>
              <a:rPr lang="cs-CZ" sz="2400" dirty="0" smtClean="0"/>
              <a:t> tedy diskutovat, jestli to pohltí Zemi za den či dva, ale potenciál exponenciálního růstu to ukazuje jasně</a:t>
            </a:r>
            <a:endParaRPr lang="cs-CZ" sz="2400" baseline="30000" dirty="0" smtClean="0"/>
          </a:p>
          <a:p>
            <a:pPr marL="0" indent="0">
              <a:buFontTx/>
              <a:buNone/>
              <a:defRPr/>
            </a:pPr>
            <a:endParaRPr lang="cs-CZ" dirty="0" smtClean="0"/>
          </a:p>
          <a:p>
            <a:pPr marL="0" indent="0">
              <a:buFontTx/>
              <a:buNone/>
              <a:defRPr/>
            </a:pPr>
            <a:endParaRPr lang="en-US" dirty="0"/>
          </a:p>
        </p:txBody>
      </p:sp>
    </p:spTree>
    <p:extLst>
      <p:ext uri="{BB962C8B-B14F-4D97-AF65-F5344CB8AC3E}">
        <p14:creationId xmlns:p14="http://schemas.microsoft.com/office/powerpoint/2010/main" val="3605406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cs-CZ" altLang="en-US" smtClean="0"/>
              <a:t>Potenciál růstu lidské populace</a:t>
            </a:r>
            <a:br>
              <a:rPr lang="cs-CZ" altLang="en-US" smtClean="0"/>
            </a:br>
            <a:r>
              <a:rPr lang="cs-CZ" altLang="en-US" smtClean="0"/>
              <a:t>(zjednodušeno)</a:t>
            </a:r>
            <a:endParaRPr lang="en-US" altLang="en-US" smtClean="0"/>
          </a:p>
        </p:txBody>
      </p:sp>
      <p:sp>
        <p:nvSpPr>
          <p:cNvPr id="33795" name="Content Placeholder 2"/>
          <p:cNvSpPr>
            <a:spLocks noGrp="1"/>
          </p:cNvSpPr>
          <p:nvPr>
            <p:ph idx="1"/>
          </p:nvPr>
        </p:nvSpPr>
        <p:spPr>
          <a:xfrm>
            <a:off x="762000" y="1981200"/>
            <a:ext cx="8001000" cy="4495800"/>
          </a:xfrm>
        </p:spPr>
        <p:txBody>
          <a:bodyPr/>
          <a:lstStyle/>
          <a:p>
            <a:r>
              <a:rPr lang="cs-CZ" altLang="en-US" sz="3600" dirty="0" smtClean="0"/>
              <a:t>Předpoklad: Generační doba 25 let, každý pár má 4 potomky, schopné rozmnožování (tedy se za generaci populace zdvojnásobí)</a:t>
            </a:r>
          </a:p>
          <a:p>
            <a:r>
              <a:rPr lang="cs-CZ" altLang="en-US" sz="3600" dirty="0" smtClean="0"/>
              <a:t>- zhruba odpovídá současné Papui </a:t>
            </a:r>
            <a:r>
              <a:rPr lang="cs-CZ" altLang="en-US" sz="3600" dirty="0" smtClean="0"/>
              <a:t>NG nebo Nigerii (ca 2,8% </a:t>
            </a:r>
            <a:r>
              <a:rPr lang="cs-CZ" altLang="en-US" sz="3600" dirty="0" err="1" smtClean="0"/>
              <a:t>rocně</a:t>
            </a:r>
            <a:r>
              <a:rPr lang="cs-CZ" altLang="en-US" sz="3600" dirty="0" smtClean="0"/>
              <a:t> – jak spočítáme?)</a:t>
            </a:r>
            <a:endParaRPr lang="cs-CZ" altLang="en-US" sz="3600" dirty="0" smtClean="0"/>
          </a:p>
          <a:p>
            <a:r>
              <a:rPr lang="cs-CZ" altLang="en-US" sz="3600" dirty="0" smtClean="0"/>
              <a:t>Za století se zvětší 16-krát, za tisíciletí 2</a:t>
            </a:r>
            <a:r>
              <a:rPr lang="en-US" altLang="en-US" sz="3600" baseline="30000" dirty="0" smtClean="0"/>
              <a:t>40</a:t>
            </a:r>
            <a:r>
              <a:rPr lang="cs-CZ" altLang="en-US" sz="3600" dirty="0" smtClean="0"/>
              <a:t>krát, </a:t>
            </a:r>
            <a:r>
              <a:rPr lang="cs-CZ" altLang="en-US" sz="3600" dirty="0" err="1" smtClean="0"/>
              <a:t>tj</a:t>
            </a:r>
            <a:r>
              <a:rPr lang="cs-CZ" altLang="en-US" sz="3600" dirty="0" smtClean="0"/>
              <a:t> 10</a:t>
            </a:r>
            <a:r>
              <a:rPr lang="cs-CZ" altLang="en-US" sz="3600" baseline="30000" dirty="0" smtClean="0"/>
              <a:t>1</a:t>
            </a:r>
            <a:r>
              <a:rPr lang="en-US" altLang="en-US" sz="3600" baseline="30000" dirty="0" smtClean="0"/>
              <a:t>2</a:t>
            </a:r>
            <a:r>
              <a:rPr lang="cs-CZ" altLang="en-US" sz="3600" dirty="0" smtClean="0"/>
              <a:t>krát, </a:t>
            </a:r>
            <a:r>
              <a:rPr lang="cs-CZ" altLang="en-US" sz="3600" dirty="0" err="1" smtClean="0"/>
              <a:t>tj</a:t>
            </a:r>
            <a:endParaRPr lang="cs-CZ" altLang="en-US" sz="3600" dirty="0" smtClean="0"/>
          </a:p>
          <a:p>
            <a:r>
              <a:rPr lang="cs-CZ" altLang="en-US" sz="3600" dirty="0" smtClean="0"/>
              <a:t>1000000000000</a:t>
            </a:r>
            <a:r>
              <a:rPr lang="en-US" altLang="en-US" sz="3600" dirty="0" smtClean="0"/>
              <a:t>-</a:t>
            </a:r>
            <a:r>
              <a:rPr lang="cs-CZ" altLang="en-US" sz="3600" dirty="0" smtClean="0"/>
              <a:t>krát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cs-CZ" altLang="en-US" smtClean="0"/>
              <a:t>Potenciál růstu lidské populace</a:t>
            </a:r>
            <a:br>
              <a:rPr lang="cs-CZ" altLang="en-US" smtClean="0"/>
            </a:br>
            <a:r>
              <a:rPr lang="cs-CZ" altLang="en-US" smtClean="0"/>
              <a:t>(zjednodušeno)</a:t>
            </a:r>
            <a:endParaRPr lang="en-US" altLang="en-US" smtClean="0"/>
          </a:p>
        </p:txBody>
      </p:sp>
      <p:sp>
        <p:nvSpPr>
          <p:cNvPr id="34819" name="Content Placeholder 2"/>
          <p:cNvSpPr>
            <a:spLocks noGrp="1"/>
          </p:cNvSpPr>
          <p:nvPr>
            <p:ph idx="1"/>
          </p:nvPr>
        </p:nvSpPr>
        <p:spPr>
          <a:xfrm>
            <a:off x="685800" y="1981200"/>
            <a:ext cx="7772400" cy="4495800"/>
          </a:xfrm>
        </p:spPr>
        <p:txBody>
          <a:bodyPr/>
          <a:lstStyle/>
          <a:p>
            <a:r>
              <a:rPr lang="cs-CZ" altLang="en-US" sz="2800" dirty="0" smtClean="0"/>
              <a:t>10</a:t>
            </a:r>
            <a:r>
              <a:rPr lang="cs-CZ" altLang="en-US" sz="2800" baseline="30000" dirty="0" smtClean="0"/>
              <a:t>1</a:t>
            </a:r>
            <a:r>
              <a:rPr lang="en-US" altLang="en-US" sz="2800" baseline="30000" dirty="0" smtClean="0"/>
              <a:t>2</a:t>
            </a:r>
            <a:r>
              <a:rPr lang="cs-CZ" altLang="en-US" sz="2800" dirty="0" smtClean="0"/>
              <a:t> =1000000000000-krát </a:t>
            </a:r>
          </a:p>
          <a:p>
            <a:r>
              <a:rPr lang="cs-CZ" altLang="en-US" sz="2800" dirty="0" smtClean="0"/>
              <a:t>– z jednoho páru za tisíciletí potenciálně vznikne </a:t>
            </a:r>
            <a:r>
              <a:rPr lang="en-US" altLang="en-US" sz="2800" dirty="0" err="1" smtClean="0"/>
              <a:t>vic</a:t>
            </a:r>
            <a:r>
              <a:rPr lang="en-US" altLang="en-US" sz="2800" dirty="0" smtClean="0"/>
              <a:t> ne</a:t>
            </a:r>
            <a:r>
              <a:rPr lang="cs-CZ" altLang="en-US" sz="2800" dirty="0" smtClean="0"/>
              <a:t>ž</a:t>
            </a:r>
            <a:r>
              <a:rPr lang="en-US" altLang="en-US" sz="2800" dirty="0" smtClean="0"/>
              <a:t> </a:t>
            </a:r>
            <a:r>
              <a:rPr lang="cs-CZ" altLang="en-US" sz="2800" dirty="0" smtClean="0"/>
              <a:t>100–krát víc lidí, než je na Zemi dnes</a:t>
            </a:r>
          </a:p>
          <a:p>
            <a:r>
              <a:rPr lang="cs-CZ" altLang="en-US" sz="2800" dirty="0" smtClean="0"/>
              <a:t>Při této rychlosti množení by současný počet lidí na Zemi vznikl z jednoho páru za necelých 33 generací, tj. asi od Zlaté buly sicilské </a:t>
            </a:r>
          </a:p>
          <a:p>
            <a:r>
              <a:rPr lang="cs-CZ" altLang="en-US" sz="2800" dirty="0" smtClean="0"/>
              <a:t>Kdyby měli při generační době 25 let 5 potomků, stačí jim na to doba od založení Karlovy university</a:t>
            </a:r>
            <a:endParaRPr lang="en-US" alt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cs-CZ" smtClean="0"/>
              <a:t>Růst celosvětové lidské populace</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03350"/>
            <a:ext cx="43434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 Box 4"/>
          <p:cNvSpPr txBox="1">
            <a:spLocks noChangeArrowheads="1"/>
          </p:cNvSpPr>
          <p:nvPr/>
        </p:nvSpPr>
        <p:spPr bwMode="auto">
          <a:xfrm>
            <a:off x="4876800" y="1676400"/>
            <a:ext cx="3810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dirty="0" err="1">
                <a:latin typeface="Times New Roman" pitchFamily="18" charset="0"/>
              </a:rPr>
              <a:t>Pozor</a:t>
            </a:r>
            <a:r>
              <a:rPr lang="en-GB" altLang="cs-CZ" sz="2400" dirty="0">
                <a:latin typeface="Times New Roman" pitchFamily="18" charset="0"/>
              </a:rPr>
              <a:t> </a:t>
            </a:r>
            <a:r>
              <a:rPr lang="en-GB" altLang="cs-CZ" sz="2400" dirty="0" smtClean="0">
                <a:latin typeface="Times New Roman" pitchFamily="18" charset="0"/>
              </a:rPr>
              <a:t>-</a:t>
            </a:r>
            <a:r>
              <a:rPr lang="cs-CZ" altLang="cs-CZ" sz="2400" dirty="0" smtClean="0">
                <a:latin typeface="Times New Roman" pitchFamily="18" charset="0"/>
              </a:rPr>
              <a:t> </a:t>
            </a:r>
            <a:r>
              <a:rPr lang="en-GB" altLang="cs-CZ" sz="2400" dirty="0" smtClean="0">
                <a:latin typeface="Times New Roman" pitchFamily="18" charset="0"/>
              </a:rPr>
              <a:t>v </a:t>
            </a:r>
            <a:r>
              <a:rPr lang="en-GB" altLang="cs-CZ" sz="2400" dirty="0">
                <a:latin typeface="Times New Roman" pitchFamily="18" charset="0"/>
              </a:rPr>
              <a:t>“</a:t>
            </a:r>
            <a:r>
              <a:rPr lang="en-GB" altLang="cs-CZ" sz="2400" dirty="0" err="1">
                <a:latin typeface="Times New Roman" pitchFamily="18" charset="0"/>
              </a:rPr>
              <a:t>američtině</a:t>
            </a:r>
            <a:r>
              <a:rPr lang="en-GB" altLang="cs-CZ" sz="2400" dirty="0">
                <a:latin typeface="Times New Roman" pitchFamily="18" charset="0"/>
              </a:rPr>
              <a:t>” je billion </a:t>
            </a:r>
            <a:r>
              <a:rPr lang="en-GB" altLang="cs-CZ" sz="2400" dirty="0" err="1">
                <a:latin typeface="Times New Roman" pitchFamily="18" charset="0"/>
              </a:rPr>
              <a:t>miliarda</a:t>
            </a:r>
            <a:endParaRPr lang="en-GB" altLang="cs-CZ" sz="2400" dirty="0">
              <a:latin typeface="Times New Roman" pitchFamily="18" charset="0"/>
            </a:endParaRPr>
          </a:p>
        </p:txBody>
      </p:sp>
      <p:pic>
        <p:nvPicPr>
          <p:cNvPr id="35845" name="Picture 6" descr="http://www.eoearth.org/files/118301_118400/118325/620px-Figure_1_long-term_population_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2667000"/>
            <a:ext cx="56562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133975"/>
            <a:ext cx="3429000" cy="1569660"/>
          </a:xfrm>
          <a:prstGeom prst="rect">
            <a:avLst/>
          </a:prstGeom>
          <a:noFill/>
        </p:spPr>
        <p:txBody>
          <a:bodyPr wrap="square" rtlCol="0">
            <a:spAutoFit/>
          </a:bodyPr>
          <a:lstStyle/>
          <a:p>
            <a:r>
              <a:rPr lang="cs-CZ" dirty="0" smtClean="0"/>
              <a:t>Tohle je predikce z konce století – řek bych, že zastavení růstu je spíš </a:t>
            </a:r>
            <a:r>
              <a:rPr lang="cs-CZ" i="1" dirty="0" smtClean="0"/>
              <a:t>pium desiderium</a:t>
            </a:r>
            <a:endParaRPr lang="en-US" dirty="0"/>
          </a:p>
        </p:txBody>
      </p:sp>
      <p:cxnSp>
        <p:nvCxnSpPr>
          <p:cNvPr id="4" name="Straight Arrow Connector 3"/>
          <p:cNvCxnSpPr/>
          <p:nvPr/>
        </p:nvCxnSpPr>
        <p:spPr bwMode="auto">
          <a:xfrm flipV="1">
            <a:off x="3487738" y="5410200"/>
            <a:ext cx="1770062"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381000"/>
            <a:ext cx="5447749" cy="467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5060170"/>
            <a:ext cx="8534400" cy="1569660"/>
          </a:xfrm>
          <a:prstGeom prst="rect">
            <a:avLst/>
          </a:prstGeom>
          <a:noFill/>
        </p:spPr>
        <p:txBody>
          <a:bodyPr wrap="square" rtlCol="0">
            <a:spAutoFit/>
          </a:bodyPr>
          <a:lstStyle/>
          <a:p>
            <a:r>
              <a:rPr lang="cs-CZ" dirty="0" smtClean="0"/>
              <a:t>Všimněte si, že zrychlení populačního růstu je větší než při exponenciele. Jako by fungovala pozitivní density dependence. Dokážeme to vysvětlit? A ukazuje to, jak by mohl i ne úplně kauzálně správný model správně růst reprodukovat. </a:t>
            </a:r>
            <a:endParaRPr lang="en-US" dirty="0"/>
          </a:p>
        </p:txBody>
      </p:sp>
    </p:spTree>
    <p:extLst>
      <p:ext uri="{BB962C8B-B14F-4D97-AF65-F5344CB8AC3E}">
        <p14:creationId xmlns:p14="http://schemas.microsoft.com/office/powerpoint/2010/main" val="39944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990600" y="9906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endParaRPr lang="cs-CZ" altLang="cs-CZ" sz="2400">
              <a:latin typeface="Times New Roman" pitchFamily="18" charset="0"/>
            </a:endParaRPr>
          </a:p>
        </p:txBody>
      </p:sp>
      <p:sp>
        <p:nvSpPr>
          <p:cNvPr id="36867" name="Text Box 3"/>
          <p:cNvSpPr txBox="1">
            <a:spLocks noChangeArrowheads="1"/>
          </p:cNvSpPr>
          <p:nvPr/>
        </p:nvSpPr>
        <p:spPr bwMode="auto">
          <a:xfrm>
            <a:off x="457200" y="533400"/>
            <a:ext cx="8153400"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Pro každý druh musí platit, že za příznivých podmínek (tj. mám dost zdrojů, nic mě nežere) je λ&gt;1, resp. r&gt;0</a:t>
            </a:r>
          </a:p>
          <a:p>
            <a:pPr>
              <a:spcBef>
                <a:spcPct val="50000"/>
              </a:spcBef>
              <a:buFontTx/>
              <a:buNone/>
            </a:pPr>
            <a:r>
              <a:rPr lang="en-GB" altLang="cs-CZ" sz="2400">
                <a:latin typeface="Times New Roman" pitchFamily="18" charset="0"/>
              </a:rPr>
              <a:t>Pokud by tomu tak nebylo, tak druh už dávno vyhynul</a:t>
            </a:r>
          </a:p>
          <a:p>
            <a:pPr>
              <a:spcBef>
                <a:spcPct val="50000"/>
              </a:spcBef>
              <a:buFontTx/>
              <a:buNone/>
            </a:pPr>
            <a:r>
              <a:rPr lang="en-GB" altLang="cs-CZ" sz="2400">
                <a:latin typeface="Times New Roman" pitchFamily="18" charset="0"/>
              </a:rPr>
              <a:t>Populace potom v příznivých podmínkách exponenciálně roste</a:t>
            </a:r>
          </a:p>
          <a:p>
            <a:pPr>
              <a:spcBef>
                <a:spcPct val="50000"/>
              </a:spcBef>
              <a:buFontTx/>
              <a:buNone/>
            </a:pPr>
            <a:r>
              <a:rPr lang="en-GB" altLang="cs-CZ" sz="4000">
                <a:latin typeface="Times New Roman" pitchFamily="18" charset="0"/>
              </a:rPr>
              <a:t>=&gt; Každá populace musí být něčím omezována [</a:t>
            </a:r>
            <a:r>
              <a:rPr lang="en-GB" altLang="cs-CZ" sz="4000" b="1">
                <a:latin typeface="Times New Roman" pitchFamily="18" charset="0"/>
              </a:rPr>
              <a:t>ptejme se čím]</a:t>
            </a:r>
            <a:endParaRPr lang="en-GB" altLang="cs-CZ" sz="4000">
              <a:latin typeface="Times New Roman" pitchFamily="18" charset="0"/>
            </a:endParaRPr>
          </a:p>
          <a:p>
            <a:pPr>
              <a:spcBef>
                <a:spcPct val="50000"/>
              </a:spcBef>
              <a:buFontTx/>
              <a:buNone/>
            </a:pPr>
            <a:r>
              <a:rPr lang="en-GB" altLang="cs-CZ" sz="4000">
                <a:latin typeface="Times New Roman" pitchFamily="18" charset="0"/>
              </a:rPr>
              <a:t>(buď zdroji, nebo ji něco ničí, tj. žere, příp. pálí, odnáší ji voda etc.)</a:t>
            </a:r>
          </a:p>
          <a:p>
            <a:pPr>
              <a:spcBef>
                <a:spcPct val="50000"/>
              </a:spcBef>
              <a:buFontTx/>
              <a:buNone/>
            </a:pPr>
            <a:r>
              <a:rPr lang="en-GB" altLang="cs-CZ" sz="4000">
                <a:latin typeface="Times New Roman" pitchFamily="18" charset="0"/>
              </a:rPr>
              <a:t>Exponenciální růst je vždy dočasný</a:t>
            </a:r>
            <a:endParaRPr lang="en-GB" altLang="cs-CZ" sz="240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ltLang="cs-CZ" smtClean="0"/>
              <a:t>Když je negativní density dependence</a:t>
            </a:r>
          </a:p>
        </p:txBody>
      </p:sp>
      <p:sp>
        <p:nvSpPr>
          <p:cNvPr id="37891" name="Rectangle 3"/>
          <p:cNvSpPr>
            <a:spLocks noGrp="1" noChangeArrowheads="1"/>
          </p:cNvSpPr>
          <p:nvPr>
            <p:ph type="body" idx="1"/>
          </p:nvPr>
        </p:nvSpPr>
        <p:spPr/>
        <p:txBody>
          <a:bodyPr/>
          <a:lstStyle/>
          <a:p>
            <a:pPr algn="ctr"/>
            <a:r>
              <a:rPr lang="en-GB" altLang="cs-CZ" smtClean="0"/>
              <a:t>potom:</a:t>
            </a:r>
          </a:p>
        </p:txBody>
      </p:sp>
      <p:pic>
        <p:nvPicPr>
          <p:cNvPr id="37892" name="Picture 4"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533400" y="2286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2362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6172200" y="4724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772400" y="4800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6858000" y="4495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315200" y="388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5943600" y="3962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6553200" y="3276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162800" y="2743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6096000" y="2667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6705600" y="1981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5"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2133600" y="3352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6"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304800" y="4114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Line 17"/>
          <p:cNvSpPr>
            <a:spLocks noChangeShapeType="1"/>
          </p:cNvSpPr>
          <p:nvPr/>
        </p:nvSpPr>
        <p:spPr bwMode="auto">
          <a:xfrm>
            <a:off x="4876800" y="27432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Text Box 18"/>
          <p:cNvSpPr txBox="1">
            <a:spLocks noChangeArrowheads="1"/>
          </p:cNvSpPr>
          <p:nvPr/>
        </p:nvSpPr>
        <p:spPr bwMode="auto">
          <a:xfrm>
            <a:off x="228600" y="5638800"/>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individuum je negativně ovlivněno hustotou vlastní populace - má menší fitness (třeba míň vyroste a menší jedinci spíš zahynou nebo mají méně potomstva)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533400"/>
            <a:ext cx="77724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dirty="0" err="1">
                <a:latin typeface="Times New Roman" pitchFamily="18" charset="0"/>
              </a:rPr>
              <a:t>Každý</a:t>
            </a:r>
            <a:r>
              <a:rPr lang="en-GB" altLang="cs-CZ" sz="2400" dirty="0">
                <a:latin typeface="Times New Roman" pitchFamily="18" charset="0"/>
              </a:rPr>
              <a:t> </a:t>
            </a:r>
            <a:r>
              <a:rPr lang="en-GB" altLang="cs-CZ" sz="2400" dirty="0" err="1">
                <a:latin typeface="Times New Roman" pitchFamily="18" charset="0"/>
              </a:rPr>
              <a:t>druh</a:t>
            </a:r>
            <a:r>
              <a:rPr lang="en-GB" altLang="cs-CZ" sz="2400" dirty="0">
                <a:latin typeface="Times New Roman" pitchFamily="18" charset="0"/>
              </a:rPr>
              <a:t> </a:t>
            </a:r>
            <a:r>
              <a:rPr lang="en-GB" altLang="cs-CZ" sz="2400" dirty="0" err="1">
                <a:latin typeface="Times New Roman" pitchFamily="18" charset="0"/>
              </a:rPr>
              <a:t>má</a:t>
            </a:r>
            <a:r>
              <a:rPr lang="en-GB" altLang="cs-CZ" sz="2400" dirty="0">
                <a:latin typeface="Times New Roman" pitchFamily="18" charset="0"/>
              </a:rPr>
              <a:t> v </a:t>
            </a:r>
            <a:r>
              <a:rPr lang="en-GB" altLang="cs-CZ" sz="2400" dirty="0" err="1">
                <a:latin typeface="Times New Roman" pitchFamily="18" charset="0"/>
              </a:rPr>
              <a:t>příznivých</a:t>
            </a:r>
            <a:r>
              <a:rPr lang="en-GB" altLang="cs-CZ" sz="2400" dirty="0">
                <a:latin typeface="Times New Roman" pitchFamily="18" charset="0"/>
              </a:rPr>
              <a:t> </a:t>
            </a:r>
            <a:r>
              <a:rPr lang="en-GB" altLang="cs-CZ" sz="2400" dirty="0" err="1">
                <a:latin typeface="Times New Roman" pitchFamily="18" charset="0"/>
              </a:rPr>
              <a:t>podmínkách</a:t>
            </a:r>
            <a:r>
              <a:rPr lang="en-GB" altLang="cs-CZ" sz="2400" dirty="0">
                <a:latin typeface="Times New Roman" pitchFamily="18" charset="0"/>
              </a:rPr>
              <a:t> (</a:t>
            </a:r>
            <a:r>
              <a:rPr lang="en-GB" altLang="cs-CZ" sz="2400" dirty="0" err="1">
                <a:latin typeface="Times New Roman" pitchFamily="18" charset="0"/>
              </a:rPr>
              <a:t>dostatek</a:t>
            </a:r>
            <a:r>
              <a:rPr lang="en-GB" altLang="cs-CZ" sz="2400" dirty="0">
                <a:latin typeface="Times New Roman" pitchFamily="18" charset="0"/>
              </a:rPr>
              <a:t> </a:t>
            </a:r>
            <a:r>
              <a:rPr lang="en-GB" altLang="cs-CZ" sz="2400" dirty="0" err="1">
                <a:latin typeface="Times New Roman" pitchFamily="18" charset="0"/>
              </a:rPr>
              <a:t>zdrojů</a:t>
            </a:r>
            <a:r>
              <a:rPr lang="en-GB" altLang="cs-CZ" sz="2400" dirty="0">
                <a:latin typeface="Times New Roman" pitchFamily="18" charset="0"/>
              </a:rPr>
              <a:t> a </a:t>
            </a:r>
            <a:r>
              <a:rPr lang="en-GB" altLang="cs-CZ" sz="2400" dirty="0" err="1">
                <a:latin typeface="Times New Roman" pitchFamily="18" charset="0"/>
              </a:rPr>
              <a:t>prostoru</a:t>
            </a:r>
            <a:r>
              <a:rPr lang="en-GB" altLang="cs-CZ" sz="2400" dirty="0">
                <a:latin typeface="Times New Roman" pitchFamily="18" charset="0"/>
              </a:rPr>
              <a:t>) </a:t>
            </a:r>
            <a:r>
              <a:rPr lang="en-GB" altLang="cs-CZ" sz="2400" dirty="0" err="1">
                <a:latin typeface="Times New Roman" pitchFamily="18" charset="0"/>
              </a:rPr>
              <a:t>větší</a:t>
            </a:r>
            <a:r>
              <a:rPr lang="en-GB" altLang="cs-CZ" sz="2400" dirty="0">
                <a:latin typeface="Times New Roman" pitchFamily="18" charset="0"/>
              </a:rPr>
              <a:t> </a:t>
            </a:r>
            <a:r>
              <a:rPr lang="en-GB" altLang="cs-CZ" sz="2400" dirty="0" err="1">
                <a:latin typeface="Times New Roman" pitchFamily="18" charset="0"/>
              </a:rPr>
              <a:t>plodnost</a:t>
            </a:r>
            <a:r>
              <a:rPr lang="en-GB" altLang="cs-CZ" sz="2400" dirty="0">
                <a:latin typeface="Times New Roman" pitchFamily="18" charset="0"/>
              </a:rPr>
              <a:t> </a:t>
            </a:r>
            <a:r>
              <a:rPr lang="en-GB" altLang="cs-CZ" sz="2400" dirty="0" err="1">
                <a:latin typeface="Times New Roman" pitchFamily="18" charset="0"/>
              </a:rPr>
              <a:t>než</a:t>
            </a:r>
            <a:r>
              <a:rPr lang="en-GB" altLang="cs-CZ" sz="2400" dirty="0">
                <a:latin typeface="Times New Roman" pitchFamily="18" charset="0"/>
              </a:rPr>
              <a:t> </a:t>
            </a:r>
            <a:r>
              <a:rPr lang="en-GB" altLang="cs-CZ" sz="2400" dirty="0" err="1">
                <a:latin typeface="Times New Roman" pitchFamily="18" charset="0"/>
              </a:rPr>
              <a:t>úmrtnost</a:t>
            </a:r>
            <a:r>
              <a:rPr lang="en-GB" altLang="cs-CZ" sz="2400" dirty="0">
                <a:latin typeface="Times New Roman" pitchFamily="18" charset="0"/>
              </a:rPr>
              <a:t>. </a:t>
            </a:r>
            <a:r>
              <a:rPr lang="en-GB" altLang="cs-CZ" sz="2400" dirty="0" err="1">
                <a:latin typeface="Times New Roman" pitchFamily="18" charset="0"/>
              </a:rPr>
              <a:t>Čím</a:t>
            </a:r>
            <a:r>
              <a:rPr lang="en-GB" altLang="cs-CZ" sz="2400" dirty="0">
                <a:latin typeface="Times New Roman" pitchFamily="18" charset="0"/>
              </a:rPr>
              <a:t> je </a:t>
            </a:r>
            <a:r>
              <a:rPr lang="en-GB" altLang="cs-CZ" sz="2400" dirty="0" err="1">
                <a:latin typeface="Times New Roman" pitchFamily="18" charset="0"/>
              </a:rPr>
              <a:t>tedy</a:t>
            </a:r>
            <a:r>
              <a:rPr lang="en-GB" altLang="cs-CZ" sz="2400" dirty="0">
                <a:latin typeface="Times New Roman" pitchFamily="18" charset="0"/>
              </a:rPr>
              <a:t> </a:t>
            </a:r>
            <a:r>
              <a:rPr lang="en-GB" altLang="cs-CZ" sz="2400" dirty="0" err="1">
                <a:latin typeface="Times New Roman" pitchFamily="18" charset="0"/>
              </a:rPr>
              <a:t>velikost</a:t>
            </a:r>
            <a:r>
              <a:rPr lang="en-GB" altLang="cs-CZ" sz="2400" dirty="0">
                <a:latin typeface="Times New Roman" pitchFamily="18" charset="0"/>
              </a:rPr>
              <a:t> populace </a:t>
            </a:r>
            <a:r>
              <a:rPr lang="en-GB" altLang="cs-CZ" sz="2400" dirty="0" err="1">
                <a:latin typeface="Times New Roman" pitchFamily="18" charset="0"/>
              </a:rPr>
              <a:t>regulována</a:t>
            </a:r>
            <a:r>
              <a:rPr lang="en-GB" altLang="cs-CZ" sz="2400" dirty="0">
                <a:latin typeface="Times New Roman" pitchFamily="18" charset="0"/>
              </a:rPr>
              <a:t>?</a:t>
            </a:r>
          </a:p>
          <a:p>
            <a:pPr>
              <a:spcBef>
                <a:spcPct val="50000"/>
              </a:spcBef>
              <a:buFontTx/>
              <a:buNone/>
            </a:pPr>
            <a:r>
              <a:rPr lang="en-GB" altLang="cs-CZ" sz="2400" b="1" dirty="0" err="1">
                <a:latin typeface="Times New Roman" pitchFamily="18" charset="0"/>
              </a:rPr>
              <a:t>Negativní</a:t>
            </a:r>
            <a:r>
              <a:rPr lang="en-GB" altLang="cs-CZ" sz="2400" b="1" dirty="0">
                <a:latin typeface="Times New Roman" pitchFamily="18" charset="0"/>
              </a:rPr>
              <a:t> density dependence</a:t>
            </a:r>
            <a:r>
              <a:rPr lang="en-GB" altLang="cs-CZ" sz="2400" dirty="0">
                <a:latin typeface="Times New Roman" pitchFamily="18" charset="0"/>
              </a:rPr>
              <a:t>, </a:t>
            </a:r>
            <a:r>
              <a:rPr lang="en-GB" altLang="cs-CZ" sz="2400" dirty="0" err="1">
                <a:latin typeface="Times New Roman" pitchFamily="18" charset="0"/>
              </a:rPr>
              <a:t>může</a:t>
            </a:r>
            <a:r>
              <a:rPr lang="en-GB" altLang="cs-CZ" sz="2400" dirty="0">
                <a:latin typeface="Times New Roman" pitchFamily="18" charset="0"/>
              </a:rPr>
              <a:t> </a:t>
            </a:r>
            <a:r>
              <a:rPr lang="en-GB" altLang="cs-CZ" sz="2400" dirty="0" err="1">
                <a:latin typeface="Times New Roman" pitchFamily="18" charset="0"/>
              </a:rPr>
              <a:t>být</a:t>
            </a:r>
            <a:r>
              <a:rPr lang="en-GB" altLang="cs-CZ" sz="2400" dirty="0">
                <a:latin typeface="Times New Roman" pitchFamily="18" charset="0"/>
              </a:rPr>
              <a:t>:</a:t>
            </a:r>
          </a:p>
          <a:p>
            <a:pPr>
              <a:spcBef>
                <a:spcPct val="50000"/>
              </a:spcBef>
              <a:buFontTx/>
              <a:buNone/>
            </a:pPr>
            <a:r>
              <a:rPr lang="en-GB" altLang="cs-CZ" sz="2000" dirty="0" err="1">
                <a:solidFill>
                  <a:srgbClr val="FF0000"/>
                </a:solidFill>
                <a:latin typeface="Times New Roman" pitchFamily="18" charset="0"/>
              </a:rPr>
              <a:t>vnitrodruhová</a:t>
            </a:r>
            <a:r>
              <a:rPr lang="en-GB" altLang="cs-CZ" sz="2000" dirty="0">
                <a:solidFill>
                  <a:srgbClr val="FF0000"/>
                </a:solidFill>
                <a:latin typeface="Times New Roman" pitchFamily="18" charset="0"/>
              </a:rPr>
              <a:t> </a:t>
            </a:r>
            <a:r>
              <a:rPr lang="en-GB" altLang="cs-CZ" sz="2000" dirty="0" err="1">
                <a:solidFill>
                  <a:srgbClr val="FF0000"/>
                </a:solidFill>
                <a:latin typeface="Times New Roman" pitchFamily="18" charset="0"/>
              </a:rPr>
              <a:t>kompetice</a:t>
            </a:r>
            <a:r>
              <a:rPr lang="en-GB" altLang="cs-CZ" sz="2000" dirty="0">
                <a:solidFill>
                  <a:srgbClr val="FF0000"/>
                </a:solidFill>
                <a:latin typeface="Times New Roman" pitchFamily="18" charset="0"/>
              </a:rPr>
              <a:t> o </a:t>
            </a:r>
            <a:r>
              <a:rPr lang="en-GB" altLang="cs-CZ" sz="2000" dirty="0" err="1">
                <a:solidFill>
                  <a:srgbClr val="FF0000"/>
                </a:solidFill>
                <a:latin typeface="Times New Roman" pitchFamily="18" charset="0"/>
              </a:rPr>
              <a:t>zdroje</a:t>
            </a:r>
            <a:r>
              <a:rPr lang="cs-CZ" altLang="cs-CZ" sz="2000" dirty="0">
                <a:solidFill>
                  <a:srgbClr val="FF0000"/>
                </a:solidFill>
                <a:latin typeface="Times New Roman" pitchFamily="18" charset="0"/>
              </a:rPr>
              <a:t> </a:t>
            </a:r>
            <a:r>
              <a:rPr lang="cs-CZ" altLang="cs-CZ" sz="2000" dirty="0">
                <a:latin typeface="Times New Roman" pitchFamily="18" charset="0"/>
              </a:rPr>
              <a:t>(o žrádlo asi ano, asi ne o sexuálního partnera – při sex ratio 1:1 – ale třeba </a:t>
            </a:r>
            <a:r>
              <a:rPr lang="cs-CZ" altLang="cs-CZ" sz="2000" dirty="0" smtClean="0">
                <a:latin typeface="Times New Roman" pitchFamily="18" charset="0"/>
              </a:rPr>
              <a:t>o </a:t>
            </a:r>
            <a:r>
              <a:rPr lang="cs-CZ" altLang="cs-CZ" sz="2000" dirty="0">
                <a:latin typeface="Times New Roman" pitchFamily="18" charset="0"/>
              </a:rPr>
              <a:t>místo k rozmnožování)</a:t>
            </a:r>
            <a:endParaRPr lang="en-GB" altLang="cs-CZ" sz="2000" dirty="0">
              <a:solidFill>
                <a:srgbClr val="FF0000"/>
              </a:solidFill>
              <a:latin typeface="Times New Roman" pitchFamily="18" charset="0"/>
            </a:endParaRPr>
          </a:p>
          <a:p>
            <a:pPr>
              <a:spcBef>
                <a:spcPct val="50000"/>
              </a:spcBef>
              <a:buFontTx/>
              <a:buNone/>
            </a:pPr>
            <a:r>
              <a:rPr lang="en-GB" altLang="cs-CZ" sz="2000" dirty="0" err="1">
                <a:latin typeface="Times New Roman" pitchFamily="18" charset="0"/>
              </a:rPr>
              <a:t>zvýšená</a:t>
            </a:r>
            <a:r>
              <a:rPr lang="en-GB" altLang="cs-CZ" sz="2000" dirty="0">
                <a:latin typeface="Times New Roman" pitchFamily="18" charset="0"/>
              </a:rPr>
              <a:t> </a:t>
            </a:r>
            <a:r>
              <a:rPr lang="en-GB" altLang="cs-CZ" sz="2000" dirty="0" err="1">
                <a:latin typeface="Times New Roman" pitchFamily="18" charset="0"/>
              </a:rPr>
              <a:t>možnost</a:t>
            </a:r>
            <a:r>
              <a:rPr lang="en-GB" altLang="cs-CZ" sz="2000" dirty="0">
                <a:latin typeface="Times New Roman" pitchFamily="18" charset="0"/>
              </a:rPr>
              <a:t> </a:t>
            </a:r>
            <a:r>
              <a:rPr lang="en-GB" altLang="cs-CZ" sz="2000" dirty="0" err="1">
                <a:latin typeface="Times New Roman" pitchFamily="18" charset="0"/>
              </a:rPr>
              <a:t>přenosu</a:t>
            </a:r>
            <a:r>
              <a:rPr lang="en-GB" altLang="cs-CZ" sz="2000" dirty="0">
                <a:latin typeface="Times New Roman" pitchFamily="18" charset="0"/>
              </a:rPr>
              <a:t> </a:t>
            </a:r>
            <a:r>
              <a:rPr lang="en-GB" altLang="cs-CZ" sz="2000" dirty="0" err="1">
                <a:latin typeface="Times New Roman" pitchFamily="18" charset="0"/>
              </a:rPr>
              <a:t>nákazy</a:t>
            </a:r>
            <a:r>
              <a:rPr lang="en-GB" altLang="cs-CZ" sz="2000" dirty="0">
                <a:latin typeface="Times New Roman" pitchFamily="18" charset="0"/>
              </a:rPr>
              <a:t> </a:t>
            </a:r>
          </a:p>
          <a:p>
            <a:pPr>
              <a:spcBef>
                <a:spcPct val="50000"/>
              </a:spcBef>
              <a:buFontTx/>
              <a:buNone/>
            </a:pPr>
            <a:r>
              <a:rPr lang="en-GB" altLang="cs-CZ" sz="2000" dirty="0">
                <a:latin typeface="Times New Roman" pitchFamily="18" charset="0"/>
              </a:rPr>
              <a:t>u </a:t>
            </a:r>
            <a:r>
              <a:rPr lang="en-GB" altLang="cs-CZ" sz="2000" dirty="0" err="1">
                <a:latin typeface="Times New Roman" pitchFamily="18" charset="0"/>
              </a:rPr>
              <a:t>kytek</a:t>
            </a:r>
            <a:r>
              <a:rPr lang="en-GB" altLang="cs-CZ" sz="2000" dirty="0">
                <a:latin typeface="Times New Roman" pitchFamily="18" charset="0"/>
              </a:rPr>
              <a:t> - </a:t>
            </a:r>
            <a:r>
              <a:rPr lang="en-GB" altLang="cs-CZ" sz="2000" dirty="0" err="1">
                <a:latin typeface="Times New Roman" pitchFamily="18" charset="0"/>
              </a:rPr>
              <a:t>hutší</a:t>
            </a:r>
            <a:r>
              <a:rPr lang="en-GB" altLang="cs-CZ" sz="2000" dirty="0">
                <a:latin typeface="Times New Roman" pitchFamily="18" charset="0"/>
              </a:rPr>
              <a:t> </a:t>
            </a:r>
            <a:r>
              <a:rPr lang="en-GB" altLang="cs-CZ" sz="2000" dirty="0" err="1">
                <a:latin typeface="Times New Roman" pitchFamily="18" charset="0"/>
              </a:rPr>
              <a:t>porost</a:t>
            </a:r>
            <a:r>
              <a:rPr lang="en-GB" altLang="cs-CZ" sz="2000" dirty="0">
                <a:latin typeface="Times New Roman" pitchFamily="18" charset="0"/>
              </a:rPr>
              <a:t> </a:t>
            </a:r>
            <a:r>
              <a:rPr lang="en-GB" altLang="cs-CZ" sz="2000" dirty="0" err="1">
                <a:latin typeface="Times New Roman" pitchFamily="18" charset="0"/>
              </a:rPr>
              <a:t>lépe</a:t>
            </a:r>
            <a:r>
              <a:rPr lang="en-GB" altLang="cs-CZ" sz="2000" dirty="0">
                <a:latin typeface="Times New Roman" pitchFamily="18" charset="0"/>
              </a:rPr>
              <a:t> </a:t>
            </a:r>
            <a:r>
              <a:rPr lang="en-GB" altLang="cs-CZ" sz="2000" dirty="0" err="1">
                <a:latin typeface="Times New Roman" pitchFamily="18" charset="0"/>
              </a:rPr>
              <a:t>hoří</a:t>
            </a:r>
            <a:endParaRPr lang="cs-CZ" altLang="cs-CZ" sz="2000" dirty="0">
              <a:latin typeface="Times New Roman" pitchFamily="18" charset="0"/>
            </a:endParaRPr>
          </a:p>
          <a:p>
            <a:pPr>
              <a:spcBef>
                <a:spcPct val="50000"/>
              </a:spcBef>
              <a:buFontTx/>
              <a:buNone/>
            </a:pPr>
            <a:r>
              <a:rPr lang="cs-CZ" altLang="cs-CZ" sz="2000" dirty="0">
                <a:latin typeface="Times New Roman" pitchFamily="18" charset="0"/>
              </a:rPr>
              <a:t>Může působit jak na natalitu, tak na mortalitu</a:t>
            </a:r>
            <a:endParaRPr lang="en-GB" altLang="cs-CZ" sz="2000" dirty="0">
              <a:latin typeface="Times New Roman" pitchFamily="18" charset="0"/>
            </a:endParaRPr>
          </a:p>
          <a:p>
            <a:pPr>
              <a:spcBef>
                <a:spcPct val="50000"/>
              </a:spcBef>
              <a:buFontTx/>
              <a:buNone/>
            </a:pPr>
            <a:r>
              <a:rPr lang="cs-CZ" altLang="cs-CZ" sz="2000" dirty="0">
                <a:latin typeface="Times New Roman" pitchFamily="18" charset="0"/>
              </a:rPr>
              <a:t>Důležité: </a:t>
            </a:r>
            <a:r>
              <a:rPr lang="en-GB" altLang="cs-CZ" sz="2000" dirty="0">
                <a:latin typeface="Times New Roman" pitchFamily="18" charset="0"/>
              </a:rPr>
              <a:t>density-dependence </a:t>
            </a:r>
            <a:r>
              <a:rPr lang="en-GB" altLang="cs-CZ" sz="2000" dirty="0" err="1">
                <a:latin typeface="Times New Roman" pitchFamily="18" charset="0"/>
              </a:rPr>
              <a:t>nemusí</a:t>
            </a:r>
            <a:r>
              <a:rPr lang="en-GB" altLang="cs-CZ" sz="2000" dirty="0">
                <a:latin typeface="Times New Roman" pitchFamily="18" charset="0"/>
              </a:rPr>
              <a:t> </a:t>
            </a:r>
            <a:r>
              <a:rPr lang="en-GB" altLang="cs-CZ" sz="2000" dirty="0" err="1">
                <a:latin typeface="Times New Roman" pitchFamily="18" charset="0"/>
              </a:rPr>
              <a:t>působit</a:t>
            </a:r>
            <a:r>
              <a:rPr lang="en-GB" altLang="cs-CZ" sz="2000" dirty="0">
                <a:latin typeface="Times New Roman" pitchFamily="18" charset="0"/>
              </a:rPr>
              <a:t> </a:t>
            </a:r>
            <a:r>
              <a:rPr lang="en-GB" altLang="cs-CZ" sz="2000" dirty="0" err="1">
                <a:latin typeface="Times New Roman" pitchFamily="18" charset="0"/>
              </a:rPr>
              <a:t>stále</a:t>
            </a:r>
            <a:r>
              <a:rPr lang="en-GB" altLang="cs-CZ" sz="2000" dirty="0">
                <a:latin typeface="Times New Roman" pitchFamily="18" charset="0"/>
              </a:rPr>
              <a:t>, </a:t>
            </a:r>
            <a:r>
              <a:rPr lang="en-GB" altLang="cs-CZ" sz="2000" dirty="0" err="1">
                <a:latin typeface="Times New Roman" pitchFamily="18" charset="0"/>
              </a:rPr>
              <a:t>často</a:t>
            </a:r>
            <a:r>
              <a:rPr lang="en-GB" altLang="cs-CZ" sz="2000" dirty="0">
                <a:latin typeface="Times New Roman" pitchFamily="18" charset="0"/>
              </a:rPr>
              <a:t> se </a:t>
            </a:r>
            <a:r>
              <a:rPr lang="en-GB" altLang="cs-CZ" sz="2000" dirty="0" err="1">
                <a:latin typeface="Times New Roman" pitchFamily="18" charset="0"/>
              </a:rPr>
              <a:t>objeví</a:t>
            </a:r>
            <a:r>
              <a:rPr lang="en-GB" altLang="cs-CZ" sz="2000" dirty="0">
                <a:latin typeface="Times New Roman" pitchFamily="18" charset="0"/>
              </a:rPr>
              <a:t> </a:t>
            </a:r>
            <a:r>
              <a:rPr lang="en-GB" altLang="cs-CZ" sz="2000" dirty="0" err="1">
                <a:latin typeface="Times New Roman" pitchFamily="18" charset="0"/>
              </a:rPr>
              <a:t>jen</a:t>
            </a:r>
            <a:r>
              <a:rPr lang="en-GB" altLang="cs-CZ" sz="2000" dirty="0">
                <a:latin typeface="Times New Roman" pitchFamily="18" charset="0"/>
              </a:rPr>
              <a:t> </a:t>
            </a:r>
            <a:r>
              <a:rPr lang="en-GB" altLang="cs-CZ" sz="2000" dirty="0" err="1">
                <a:latin typeface="Times New Roman" pitchFamily="18" charset="0"/>
              </a:rPr>
              <a:t>ve</a:t>
            </a:r>
            <a:r>
              <a:rPr lang="en-GB" altLang="cs-CZ" sz="2000" dirty="0">
                <a:latin typeface="Times New Roman" pitchFamily="18" charset="0"/>
              </a:rPr>
              <a:t> </a:t>
            </a:r>
            <a:r>
              <a:rPr lang="en-GB" altLang="cs-CZ" sz="2000" dirty="0" err="1">
                <a:latin typeface="Times New Roman" pitchFamily="18" charset="0"/>
              </a:rPr>
              <a:t>krátkém</a:t>
            </a:r>
            <a:r>
              <a:rPr lang="en-GB" altLang="cs-CZ" sz="2000" dirty="0">
                <a:latin typeface="Times New Roman" pitchFamily="18" charset="0"/>
              </a:rPr>
              <a:t> </a:t>
            </a:r>
            <a:r>
              <a:rPr lang="en-GB" altLang="cs-CZ" sz="2000" dirty="0" err="1">
                <a:latin typeface="Times New Roman" pitchFamily="18" charset="0"/>
              </a:rPr>
              <a:t>časovém</a:t>
            </a:r>
            <a:r>
              <a:rPr lang="en-GB" altLang="cs-CZ" sz="2000" dirty="0">
                <a:latin typeface="Times New Roman" pitchFamily="18" charset="0"/>
              </a:rPr>
              <a:t> </a:t>
            </a:r>
            <a:r>
              <a:rPr lang="en-GB" altLang="cs-CZ" sz="2000" dirty="0" err="1">
                <a:latin typeface="Times New Roman" pitchFamily="18" charset="0"/>
              </a:rPr>
              <a:t>úseku</a:t>
            </a:r>
            <a:r>
              <a:rPr lang="en-GB" altLang="cs-CZ" sz="2000" dirty="0">
                <a:latin typeface="Times New Roman" pitchFamily="18" charset="0"/>
              </a:rPr>
              <a:t> (</a:t>
            </a:r>
            <a:r>
              <a:rPr lang="en-GB" altLang="cs-CZ" sz="2000" dirty="0" err="1">
                <a:latin typeface="Times New Roman" pitchFamily="18" charset="0"/>
              </a:rPr>
              <a:t>když</a:t>
            </a:r>
            <a:r>
              <a:rPr lang="en-GB" altLang="cs-CZ" sz="2000" dirty="0">
                <a:latin typeface="Times New Roman" pitchFamily="18" charset="0"/>
              </a:rPr>
              <a:t> populace </a:t>
            </a:r>
            <a:r>
              <a:rPr lang="en-GB" altLang="cs-CZ" sz="2000" dirty="0" err="1">
                <a:latin typeface="Times New Roman" pitchFamily="18" charset="0"/>
              </a:rPr>
              <a:t>překročí</a:t>
            </a:r>
            <a:r>
              <a:rPr lang="en-GB" altLang="cs-CZ" sz="2000" dirty="0">
                <a:latin typeface="Times New Roman" pitchFamily="18" charset="0"/>
              </a:rPr>
              <a:t> </a:t>
            </a:r>
            <a:r>
              <a:rPr lang="en-GB" altLang="cs-CZ" sz="2000" dirty="0" err="1">
                <a:latin typeface="Times New Roman" pitchFamily="18" charset="0"/>
              </a:rPr>
              <a:t>určitou</a:t>
            </a:r>
            <a:r>
              <a:rPr lang="en-GB" altLang="cs-CZ" sz="2000" dirty="0">
                <a:latin typeface="Times New Roman" pitchFamily="18" charset="0"/>
              </a:rPr>
              <a:t> </a:t>
            </a:r>
            <a:r>
              <a:rPr lang="en-GB" altLang="cs-CZ" sz="2000" dirty="0" err="1">
                <a:latin typeface="Times New Roman" pitchFamily="18" charset="0"/>
              </a:rPr>
              <a:t>velikost</a:t>
            </a:r>
            <a:r>
              <a:rPr lang="en-GB" altLang="cs-CZ" sz="2000" dirty="0">
                <a:latin typeface="Times New Roman" pitchFamily="18" charset="0"/>
              </a:rPr>
              <a:t>)</a:t>
            </a:r>
            <a:r>
              <a:rPr lang="cs-CZ" altLang="cs-CZ" sz="2000" dirty="0">
                <a:latin typeface="Times New Roman" pitchFamily="18" charset="0"/>
              </a:rPr>
              <a:t> – pak se hodně špatně zjišťuje</a:t>
            </a:r>
            <a:endParaRPr lang="en-GB" altLang="cs-CZ" sz="2000" dirty="0">
              <a:latin typeface="Times New Roman" pitchFamily="18" charset="0"/>
            </a:endParaRPr>
          </a:p>
          <a:p>
            <a:pPr>
              <a:spcBef>
                <a:spcPct val="50000"/>
              </a:spcBef>
              <a:buFontTx/>
              <a:buNone/>
            </a:pPr>
            <a:r>
              <a:rPr lang="en-GB" altLang="cs-CZ" sz="2000" dirty="0" err="1">
                <a:latin typeface="Times New Roman" pitchFamily="18" charset="0"/>
              </a:rPr>
              <a:t>Positivní</a:t>
            </a:r>
            <a:r>
              <a:rPr lang="en-GB" altLang="cs-CZ" sz="2000" dirty="0">
                <a:latin typeface="Times New Roman" pitchFamily="18" charset="0"/>
              </a:rPr>
              <a:t> density dependence (</a:t>
            </a:r>
            <a:r>
              <a:rPr lang="en-GB" altLang="cs-CZ" sz="2000" dirty="0" err="1">
                <a:latin typeface="Times New Roman" pitchFamily="18" charset="0"/>
              </a:rPr>
              <a:t>zvláště</a:t>
            </a:r>
            <a:r>
              <a:rPr lang="en-GB" altLang="cs-CZ" sz="2000" dirty="0">
                <a:latin typeface="Times New Roman" pitchFamily="18" charset="0"/>
              </a:rPr>
              <a:t> </a:t>
            </a:r>
            <a:r>
              <a:rPr lang="en-GB" altLang="cs-CZ" sz="2000" dirty="0" err="1">
                <a:latin typeface="Times New Roman" pitchFamily="18" charset="0"/>
              </a:rPr>
              <a:t>při</a:t>
            </a:r>
            <a:r>
              <a:rPr lang="en-GB" altLang="cs-CZ" sz="2000" dirty="0">
                <a:latin typeface="Times New Roman" pitchFamily="18" charset="0"/>
              </a:rPr>
              <a:t> </a:t>
            </a:r>
            <a:r>
              <a:rPr lang="en-GB" altLang="cs-CZ" sz="2000" dirty="0" err="1">
                <a:latin typeface="Times New Roman" pitchFamily="18" charset="0"/>
              </a:rPr>
              <a:t>malých</a:t>
            </a:r>
            <a:r>
              <a:rPr lang="en-GB" altLang="cs-CZ" sz="2000" dirty="0">
                <a:latin typeface="Times New Roman" pitchFamily="18" charset="0"/>
              </a:rPr>
              <a:t> </a:t>
            </a:r>
            <a:r>
              <a:rPr lang="en-GB" altLang="cs-CZ" sz="2000" dirty="0" err="1">
                <a:latin typeface="Times New Roman" pitchFamily="18" charset="0"/>
              </a:rPr>
              <a:t>hustotách</a:t>
            </a:r>
            <a:r>
              <a:rPr lang="en-GB" altLang="cs-CZ" sz="2000" dirty="0">
                <a:latin typeface="Times New Roman" pitchFamily="18" charset="0"/>
              </a:rPr>
              <a:t>) - u </a:t>
            </a:r>
            <a:r>
              <a:rPr lang="en-GB" altLang="cs-CZ" sz="2000" dirty="0" err="1">
                <a:latin typeface="Times New Roman" pitchFamily="18" charset="0"/>
              </a:rPr>
              <a:t>zvířat</a:t>
            </a:r>
            <a:r>
              <a:rPr lang="en-GB" altLang="cs-CZ" sz="2000" dirty="0">
                <a:latin typeface="Times New Roman" pitchFamily="18" charset="0"/>
              </a:rPr>
              <a:t> </a:t>
            </a:r>
            <a:r>
              <a:rPr lang="en-GB" altLang="cs-CZ" sz="2000" dirty="0" err="1">
                <a:latin typeface="Times New Roman" pitchFamily="18" charset="0"/>
              </a:rPr>
              <a:t>známe</a:t>
            </a:r>
            <a:r>
              <a:rPr lang="en-GB" altLang="cs-CZ" sz="2000" dirty="0">
                <a:latin typeface="Times New Roman" pitchFamily="18" charset="0"/>
              </a:rPr>
              <a:t> </a:t>
            </a:r>
            <a:r>
              <a:rPr lang="en-GB" altLang="cs-CZ" sz="2000" dirty="0" err="1">
                <a:latin typeface="Times New Roman" pitchFamily="18" charset="0"/>
              </a:rPr>
              <a:t>jako</a:t>
            </a:r>
            <a:r>
              <a:rPr lang="en-GB" altLang="cs-CZ" sz="2000" dirty="0">
                <a:latin typeface="Times New Roman" pitchFamily="18" charset="0"/>
              </a:rPr>
              <a:t> </a:t>
            </a:r>
            <a:r>
              <a:rPr lang="en-GB" altLang="cs-CZ" sz="2000" b="1" dirty="0" err="1">
                <a:latin typeface="Times New Roman" pitchFamily="18" charset="0"/>
              </a:rPr>
              <a:t>Allee</a:t>
            </a:r>
            <a:r>
              <a:rPr lang="en-GB" altLang="cs-CZ" sz="2000" b="1" dirty="0">
                <a:latin typeface="Times New Roman" pitchFamily="18" charset="0"/>
              </a:rPr>
              <a:t> effect</a:t>
            </a:r>
            <a:endParaRPr lang="en-GB" altLang="cs-CZ" sz="2000" dirty="0">
              <a:latin typeface="Times New Roman" pitchFamily="18" charset="0"/>
            </a:endParaRPr>
          </a:p>
          <a:p>
            <a:pPr>
              <a:spcBef>
                <a:spcPct val="50000"/>
              </a:spcBef>
              <a:buFontTx/>
              <a:buNone/>
            </a:pPr>
            <a:endParaRPr lang="en-GB" altLang="cs-CZ" sz="2400" dirty="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cs-CZ" altLang="cs-CZ" smtClean="0"/>
              <a:t>Může být populace „regulována“ disturbancemi / katastrofami?</a:t>
            </a:r>
          </a:p>
        </p:txBody>
      </p:sp>
      <p:sp>
        <p:nvSpPr>
          <p:cNvPr id="39939" name="Content Placeholder 2"/>
          <p:cNvSpPr>
            <a:spLocks noGrp="1"/>
          </p:cNvSpPr>
          <p:nvPr>
            <p:ph idx="1"/>
          </p:nvPr>
        </p:nvSpPr>
        <p:spPr/>
        <p:txBody>
          <a:bodyPr/>
          <a:lstStyle/>
          <a:p>
            <a:r>
              <a:rPr lang="cs-CZ" altLang="cs-CZ" dirty="0" smtClean="0"/>
              <a:t>Tj. bez density dependence</a:t>
            </a:r>
          </a:p>
          <a:p>
            <a:r>
              <a:rPr lang="cs-CZ" altLang="cs-CZ" dirty="0" smtClean="0"/>
              <a:t>Lavinová dráha – po čase jde populace k nule</a:t>
            </a:r>
          </a:p>
          <a:p>
            <a:r>
              <a:rPr lang="cs-CZ" altLang="cs-CZ" dirty="0" smtClean="0"/>
              <a:t>Požáry – po čase přijde požár a limituje populaci</a:t>
            </a:r>
          </a:p>
          <a:p>
            <a:r>
              <a:rPr lang="cs-CZ" altLang="cs-CZ" dirty="0" smtClean="0"/>
              <a:t>Pravděpodobně to do určité míry je možné, ale když se požár nebo lavina opozdí, tak bude populace regulována denzity dependencí</a:t>
            </a:r>
          </a:p>
          <a:p>
            <a:r>
              <a:rPr lang="cs-CZ" altLang="cs-CZ" dirty="0" smtClean="0"/>
              <a:t>Když DD není, tam většinou modely ukazují, že roste přes všechny meze, nebo vymře</a:t>
            </a:r>
          </a:p>
          <a:p>
            <a:r>
              <a:rPr lang="cs-CZ" altLang="cs-CZ" dirty="0" smtClean="0"/>
              <a:t>Důležitost neg. </a:t>
            </a:r>
            <a:r>
              <a:rPr lang="cs-CZ" altLang="cs-CZ" dirty="0"/>
              <a:t>z</a:t>
            </a:r>
            <a:r>
              <a:rPr lang="cs-CZ" altLang="cs-CZ" dirty="0" smtClean="0"/>
              <a:t>pětné vazby pro stabilitu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cs-CZ" altLang="cs-CZ" smtClean="0"/>
              <a:t>Přehlížená density-dependence u juvenilních stádií</a:t>
            </a:r>
          </a:p>
        </p:txBody>
      </p:sp>
      <p:sp>
        <p:nvSpPr>
          <p:cNvPr id="40963" name="Content Placeholder 2"/>
          <p:cNvSpPr>
            <a:spLocks noGrp="1"/>
          </p:cNvSpPr>
          <p:nvPr>
            <p:ph idx="1"/>
          </p:nvPr>
        </p:nvSpPr>
        <p:spPr/>
        <p:txBody>
          <a:bodyPr/>
          <a:lstStyle/>
          <a:p>
            <a:r>
              <a:rPr lang="cs-CZ" altLang="cs-CZ" smtClean="0"/>
              <a:t>Semena většinou padají shlukovitě, a uchytí se často jen v mezerách v porostu (v </a:t>
            </a:r>
            <a:r>
              <a:rPr lang="cs-CZ" altLang="cs-CZ" i="1" smtClean="0"/>
              <a:t>gapech</a:t>
            </a:r>
            <a:r>
              <a:rPr lang="cs-CZ" altLang="cs-CZ" smtClean="0"/>
              <a:t>)</a:t>
            </a:r>
            <a:r>
              <a:rPr lang="cs-CZ" altLang="cs-CZ" i="1" smtClean="0"/>
              <a:t>.</a:t>
            </a:r>
          </a:p>
          <a:p>
            <a:r>
              <a:rPr lang="cs-CZ" altLang="cs-CZ" smtClean="0"/>
              <a:t>Přežívání semenáčů pak může být velmi hustotně závislé (např. nová semena už neklíčí v hustém porostu semenáčů).</a:t>
            </a:r>
            <a:r>
              <a:rPr lang="cs-CZ" altLang="cs-CZ" i="1" smtClean="0"/>
              <a:t> </a:t>
            </a:r>
          </a:p>
          <a:p>
            <a:r>
              <a:rPr lang="cs-CZ" altLang="cs-CZ" smtClean="0"/>
              <a:t>Dvě mláďata ve hnízdě uživí rodičovský pár snadněji než 4 mláďata – individua z hnízda s méně mláďaty mohou být větší (ale muselo by se to dokazovat experimentálně)</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p>
            <a:r>
              <a:rPr lang="en-GB" altLang="cs-CZ" smtClean="0"/>
              <a:t>Parametry růstu jsou na hustotě nezávislé</a:t>
            </a:r>
          </a:p>
        </p:txBody>
      </p:sp>
      <p:sp>
        <p:nvSpPr>
          <p:cNvPr id="7171" name="Rectangle 3"/>
          <p:cNvSpPr>
            <a:spLocks noGrp="1" noChangeArrowheads="1"/>
          </p:cNvSpPr>
          <p:nvPr>
            <p:ph type="subTitle" idx="1"/>
          </p:nvPr>
        </p:nvSpPr>
        <p:spPr/>
        <p:txBody>
          <a:bodyPr/>
          <a:lstStyle/>
          <a:p>
            <a:r>
              <a:rPr lang="en-GB" altLang="cs-CZ" smtClean="0"/>
              <a:t>potom:</a:t>
            </a:r>
          </a:p>
        </p:txBody>
      </p:sp>
      <p:sp>
        <p:nvSpPr>
          <p:cNvPr id="7172" name="Text Box 4"/>
          <p:cNvSpPr txBox="1">
            <a:spLocks noChangeArrowheads="1"/>
          </p:cNvSpPr>
          <p:nvPr/>
        </p:nvSpPr>
        <p:spPr bwMode="auto">
          <a:xfrm>
            <a:off x="1219200" y="1371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Nejjednodušší případ: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l="24374" t="32813" r="7500" b="11719"/>
          <a:stretch>
            <a:fillRect/>
          </a:stretch>
        </p:blipFill>
        <p:spPr bwMode="auto">
          <a:xfrm>
            <a:off x="0" y="762000"/>
            <a:ext cx="914400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cs-CZ" altLang="en-US" smtClean="0"/>
              <a:t>Šlo by něco podobného udělat u mláďat v hnízdech?</a:t>
            </a:r>
            <a:endParaRPr lang="en-US" altLang="en-US" smtClean="0"/>
          </a:p>
        </p:txBody>
      </p:sp>
      <p:sp>
        <p:nvSpPr>
          <p:cNvPr id="43011" name="Content Placeholder 2"/>
          <p:cNvSpPr>
            <a:spLocks noGrp="1"/>
          </p:cNvSpPr>
          <p:nvPr>
            <p:ph idx="1"/>
          </p:nvPr>
        </p:nvSpPr>
        <p:spPr/>
        <p:txBody>
          <a:bodyPr/>
          <a:lstStyle/>
          <a:p>
            <a:r>
              <a:rPr lang="cs-CZ" altLang="en-US" smtClean="0"/>
              <a:t>A mělo by to smysl? </a:t>
            </a:r>
          </a:p>
          <a:p>
            <a:r>
              <a:rPr lang="cs-CZ" altLang="en-US" smtClean="0"/>
              <a:t>Co by byla výhoda a co nebezpečí „ředícího experimentu“ a porovnání přežívání mláďat z hnízd, která mají přirozeně 2, 3 a 4 mláďata?</a:t>
            </a:r>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 y="685800"/>
            <a:ext cx="2438400" cy="8318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Logistická rovnice</a:t>
            </a:r>
          </a:p>
        </p:txBody>
      </p:sp>
      <p:sp>
        <p:nvSpPr>
          <p:cNvPr id="44035" name="Text Box 4"/>
          <p:cNvSpPr txBox="1">
            <a:spLocks noChangeArrowheads="1"/>
          </p:cNvSpPr>
          <p:nvPr/>
        </p:nvSpPr>
        <p:spPr bwMode="auto">
          <a:xfrm>
            <a:off x="1676400" y="176371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endParaRPr lang="cs-CZ" altLang="cs-CZ" sz="2400">
              <a:latin typeface="Times New Roman" pitchFamily="18" charset="0"/>
            </a:endParaRPr>
          </a:p>
        </p:txBody>
      </p:sp>
      <p:graphicFrame>
        <p:nvGraphicFramePr>
          <p:cNvPr id="44036" name="Object 5"/>
          <p:cNvGraphicFramePr>
            <a:graphicFrameLocks noChangeAspect="1"/>
          </p:cNvGraphicFramePr>
          <p:nvPr/>
        </p:nvGraphicFramePr>
        <p:xfrm>
          <a:off x="3200400" y="381000"/>
          <a:ext cx="4038600" cy="1520825"/>
        </p:xfrm>
        <a:graphic>
          <a:graphicData uri="http://schemas.openxmlformats.org/presentationml/2006/ole">
            <mc:AlternateContent xmlns:mc="http://schemas.openxmlformats.org/markup-compatibility/2006">
              <mc:Choice xmlns:v="urn:schemas-microsoft-com:vml" Requires="v">
                <p:oleObj spid="_x0000_s44063" name="Rovnice" r:id="rId3" imgW="1040948" imgH="393529" progId="Equation.3">
                  <p:embed/>
                </p:oleObj>
              </mc:Choice>
              <mc:Fallback>
                <p:oleObj name="Rovnice" r:id="rId3" imgW="1040948"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0"/>
                        <a:ext cx="4038600" cy="152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Line 6"/>
          <p:cNvSpPr>
            <a:spLocks noChangeShapeType="1"/>
          </p:cNvSpPr>
          <p:nvPr/>
        </p:nvSpPr>
        <p:spPr bwMode="auto">
          <a:xfrm>
            <a:off x="4876800" y="315913"/>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Line 7"/>
          <p:cNvSpPr>
            <a:spLocks noChangeShapeType="1"/>
          </p:cNvSpPr>
          <p:nvPr/>
        </p:nvSpPr>
        <p:spPr bwMode="auto">
          <a:xfrm>
            <a:off x="5791200" y="8731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4039" name="Object 8"/>
          <p:cNvGraphicFramePr>
            <a:graphicFrameLocks noChangeAspect="1"/>
          </p:cNvGraphicFramePr>
          <p:nvPr/>
        </p:nvGraphicFramePr>
        <p:xfrm>
          <a:off x="184150" y="1927225"/>
          <a:ext cx="7315200" cy="4722813"/>
        </p:xfrm>
        <a:graphic>
          <a:graphicData uri="http://schemas.openxmlformats.org/presentationml/2006/ole">
            <mc:AlternateContent xmlns:mc="http://schemas.openxmlformats.org/markup-compatibility/2006">
              <mc:Choice xmlns:v="urn:schemas-microsoft-com:vml" Requires="v">
                <p:oleObj spid="_x0000_s44064" name="Worksheet" r:id="rId5" imgW="4648505" imgH="3002483" progId="Excel.Sheet.8">
                  <p:embed/>
                </p:oleObj>
              </mc:Choice>
              <mc:Fallback>
                <p:oleObj name="Worksheet" r:id="rId5" imgW="4648505" imgH="3002483" progId="Excel.Shee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 y="1927225"/>
                        <a:ext cx="7315200"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Text Box 9"/>
          <p:cNvSpPr txBox="1">
            <a:spLocks noChangeArrowheads="1"/>
          </p:cNvSpPr>
          <p:nvPr/>
        </p:nvSpPr>
        <p:spPr bwMode="auto">
          <a:xfrm>
            <a:off x="3581400" y="6172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Čas</a:t>
            </a:r>
          </a:p>
        </p:txBody>
      </p:sp>
      <p:sp>
        <p:nvSpPr>
          <p:cNvPr id="44041" name="Text Box 10"/>
          <p:cNvSpPr txBox="1">
            <a:spLocks noChangeArrowheads="1"/>
          </p:cNvSpPr>
          <p:nvPr/>
        </p:nvSpPr>
        <p:spPr bwMode="auto">
          <a:xfrm>
            <a:off x="1447800" y="2286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a:t>
            </a:r>
          </a:p>
        </p:txBody>
      </p:sp>
      <p:sp>
        <p:nvSpPr>
          <p:cNvPr id="44042" name="TextBox 3"/>
          <p:cNvSpPr txBox="1">
            <a:spLocks noChangeArrowheads="1"/>
          </p:cNvSpPr>
          <p:nvPr/>
        </p:nvSpPr>
        <p:spPr bwMode="auto">
          <a:xfrm>
            <a:off x="7543800" y="1905000"/>
            <a:ext cx="1600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cs-CZ" sz="2400"/>
              <a:t>Equilibrium </a:t>
            </a:r>
          </a:p>
          <a:p>
            <a:pPr>
              <a:spcBef>
                <a:spcPct val="0"/>
              </a:spcBef>
              <a:buFontTx/>
              <a:buNone/>
            </a:pPr>
            <a:r>
              <a:rPr lang="cs-CZ" altLang="cs-CZ" sz="2400"/>
              <a:t>Rovnovážná hustota – je zde rovna nosné kapacitě prostředí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anim calcmode="lin" valueType="num">
                                      <p:cBhvr additive="base">
                                        <p:cTn id="13" dur="500" fill="hold"/>
                                        <p:tgtEl>
                                          <p:spTgt spid="18439"/>
                                        </p:tgtEl>
                                        <p:attrNameLst>
                                          <p:attrName>ppt_x</p:attrName>
                                        </p:attrNameLst>
                                      </p:cBhvr>
                                      <p:tavLst>
                                        <p:tav tm="0">
                                          <p:val>
                                            <p:strVal val="0-#ppt_w/2"/>
                                          </p:val>
                                        </p:tav>
                                        <p:tav tm="100000">
                                          <p:val>
                                            <p:strVal val="#ppt_x"/>
                                          </p:val>
                                        </p:tav>
                                      </p:tavLst>
                                    </p:anim>
                                    <p:anim calcmode="lin" valueType="num">
                                      <p:cBhvr additive="base">
                                        <p:cTn id="14"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cs-CZ" altLang="cs-CZ" smtClean="0"/>
              <a:t>POZOR</a:t>
            </a:r>
          </a:p>
        </p:txBody>
      </p:sp>
      <p:sp>
        <p:nvSpPr>
          <p:cNvPr id="45059" name="Content Placeholder 2"/>
          <p:cNvSpPr>
            <a:spLocks noGrp="1"/>
          </p:cNvSpPr>
          <p:nvPr>
            <p:ph idx="1"/>
          </p:nvPr>
        </p:nvSpPr>
        <p:spPr/>
        <p:txBody>
          <a:bodyPr/>
          <a:lstStyle/>
          <a:p>
            <a:r>
              <a:rPr lang="cs-CZ" altLang="cs-CZ" sz="2800" dirty="0" smtClean="0"/>
              <a:t>Logistickou rovnici píšu v diferenciální podobě, protože se s ní lépe počítá, a lépe se to na ní vysvětluje. Není problém zkonstruovat rovnici s density dependencí, která je diferenční (ale s tou se pak hůře počítá, ale zase umožňuje řadu typů chování, viz dále). Takže se častěji užívá diferenciální, a případná nespojitost (sezónnost) se prostě ignoruje.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066800" y="754063"/>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Negativní density dependence je dána členem</a:t>
            </a:r>
          </a:p>
        </p:txBody>
      </p:sp>
      <p:graphicFrame>
        <p:nvGraphicFramePr>
          <p:cNvPr id="46083" name="Object 3"/>
          <p:cNvGraphicFramePr>
            <a:graphicFrameLocks noChangeAspect="1"/>
          </p:cNvGraphicFramePr>
          <p:nvPr/>
        </p:nvGraphicFramePr>
        <p:xfrm>
          <a:off x="609600" y="4495800"/>
          <a:ext cx="923925" cy="792163"/>
        </p:xfrm>
        <a:graphic>
          <a:graphicData uri="http://schemas.openxmlformats.org/presentationml/2006/ole">
            <mc:AlternateContent xmlns:mc="http://schemas.openxmlformats.org/markup-compatibility/2006">
              <mc:Choice xmlns:v="urn:schemas-microsoft-com:vml" Requires="v">
                <p:oleObj spid="_x0000_s46125" name="Rovnice" r:id="rId3" imgW="457002" imgH="393529" progId="Equation.3">
                  <p:embed/>
                </p:oleObj>
              </mc:Choice>
              <mc:Fallback>
                <p:oleObj name="Rovnice" r:id="rId3" imgW="457002" imgH="39352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95800"/>
                        <a:ext cx="923925"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ext Box 5"/>
          <p:cNvSpPr txBox="1">
            <a:spLocks noChangeArrowheads="1"/>
          </p:cNvSpPr>
          <p:nvPr/>
        </p:nvSpPr>
        <p:spPr bwMode="auto">
          <a:xfrm>
            <a:off x="152400" y="3200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i="1">
                <a:latin typeface="Times New Roman" pitchFamily="18" charset="0"/>
              </a:rPr>
              <a:t>Per capita</a:t>
            </a:r>
            <a:r>
              <a:rPr lang="en-GB" altLang="cs-CZ" sz="2400">
                <a:latin typeface="Times New Roman" pitchFamily="18" charset="0"/>
              </a:rPr>
              <a:t> růstová rychlost </a:t>
            </a:r>
          </a:p>
        </p:txBody>
      </p:sp>
      <p:graphicFrame>
        <p:nvGraphicFramePr>
          <p:cNvPr id="46085" name="Object 6"/>
          <p:cNvGraphicFramePr>
            <a:graphicFrameLocks noChangeAspect="1"/>
          </p:cNvGraphicFramePr>
          <p:nvPr/>
        </p:nvGraphicFramePr>
        <p:xfrm>
          <a:off x="3802063" y="2971800"/>
          <a:ext cx="687387" cy="990600"/>
        </p:xfrm>
        <a:graphic>
          <a:graphicData uri="http://schemas.openxmlformats.org/presentationml/2006/ole">
            <mc:AlternateContent xmlns:mc="http://schemas.openxmlformats.org/markup-compatibility/2006">
              <mc:Choice xmlns:v="urn:schemas-microsoft-com:vml" Requires="v">
                <p:oleObj spid="_x0000_s46126" name="Rovnice" r:id="rId5" imgW="304536" imgH="393359" progId="Equation.3">
                  <p:embed/>
                </p:oleObj>
              </mc:Choice>
              <mc:Fallback>
                <p:oleObj name="Rovnice" r:id="rId5" imgW="304536" imgH="39335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2063" y="2971800"/>
                        <a:ext cx="687387"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Text Box 8"/>
          <p:cNvSpPr txBox="1">
            <a:spLocks noChangeArrowheads="1"/>
          </p:cNvSpPr>
          <p:nvPr/>
        </p:nvSpPr>
        <p:spPr bwMode="auto">
          <a:xfrm>
            <a:off x="5029200" y="2971800"/>
            <a:ext cx="4114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klesá lineárně s rostoucím </a:t>
            </a:r>
            <a:r>
              <a:rPr lang="en-GB" altLang="cs-CZ" sz="2400" i="1">
                <a:latin typeface="Times New Roman" pitchFamily="18" charset="0"/>
              </a:rPr>
              <a:t>N</a:t>
            </a:r>
            <a:r>
              <a:rPr lang="en-GB" altLang="cs-CZ" sz="2400">
                <a:latin typeface="Times New Roman" pitchFamily="18" charset="0"/>
              </a:rPr>
              <a:t>,</a:t>
            </a:r>
          </a:p>
          <a:p>
            <a:pPr>
              <a:spcBef>
                <a:spcPct val="50000"/>
              </a:spcBef>
              <a:buFontTx/>
              <a:buNone/>
            </a:pPr>
            <a:r>
              <a:rPr lang="en-GB" altLang="cs-CZ" sz="2400">
                <a:latin typeface="Times New Roman" pitchFamily="18" charset="0"/>
              </a:rPr>
              <a:t>když </a:t>
            </a:r>
            <a:r>
              <a:rPr lang="en-GB" altLang="cs-CZ" sz="2400" i="1">
                <a:latin typeface="Times New Roman" pitchFamily="18" charset="0"/>
              </a:rPr>
              <a:t>N=K, </a:t>
            </a:r>
            <a:r>
              <a:rPr lang="en-GB" altLang="cs-CZ" sz="2400">
                <a:latin typeface="Times New Roman" pitchFamily="18" charset="0"/>
              </a:rPr>
              <a:t>růst se zastaví.</a:t>
            </a:r>
          </a:p>
        </p:txBody>
      </p:sp>
      <p:sp>
        <p:nvSpPr>
          <p:cNvPr id="46087" name="Rectangle 9"/>
          <p:cNvSpPr>
            <a:spLocks noChangeArrowheads="1"/>
          </p:cNvSpPr>
          <p:nvPr/>
        </p:nvSpPr>
        <p:spPr bwMode="auto">
          <a:xfrm>
            <a:off x="1676400" y="4038600"/>
            <a:ext cx="35052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cs-CZ" altLang="cs-CZ" sz="2400">
              <a:latin typeface="Times New Roman" pitchFamily="18" charset="0"/>
            </a:endParaRPr>
          </a:p>
        </p:txBody>
      </p:sp>
      <p:sp>
        <p:nvSpPr>
          <p:cNvPr id="46088" name="Text Box 10"/>
          <p:cNvSpPr txBox="1">
            <a:spLocks noChangeArrowheads="1"/>
          </p:cNvSpPr>
          <p:nvPr/>
        </p:nvSpPr>
        <p:spPr bwMode="auto">
          <a:xfrm>
            <a:off x="2667000" y="6400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a:t>
            </a:r>
          </a:p>
        </p:txBody>
      </p:sp>
      <p:sp>
        <p:nvSpPr>
          <p:cNvPr id="46089" name="Line 11"/>
          <p:cNvSpPr>
            <a:spLocks noChangeShapeType="1"/>
          </p:cNvSpPr>
          <p:nvPr/>
        </p:nvSpPr>
        <p:spPr bwMode="auto">
          <a:xfrm>
            <a:off x="1676400" y="4419600"/>
            <a:ext cx="26670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Line 12"/>
          <p:cNvSpPr>
            <a:spLocks noChangeShapeType="1"/>
          </p:cNvSpPr>
          <p:nvPr/>
        </p:nvSpPr>
        <p:spPr bwMode="auto">
          <a:xfrm flipH="1" flipV="1">
            <a:off x="4343400" y="6248400"/>
            <a:ext cx="76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Text Box 13"/>
          <p:cNvSpPr txBox="1">
            <a:spLocks noChangeArrowheads="1"/>
          </p:cNvSpPr>
          <p:nvPr/>
        </p:nvSpPr>
        <p:spPr bwMode="auto">
          <a:xfrm>
            <a:off x="4495800" y="6400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N=K</a:t>
            </a:r>
          </a:p>
        </p:txBody>
      </p:sp>
      <p:graphicFrame>
        <p:nvGraphicFramePr>
          <p:cNvPr id="46092" name="Object 14"/>
          <p:cNvGraphicFramePr>
            <a:graphicFrameLocks noChangeAspect="1"/>
          </p:cNvGraphicFramePr>
          <p:nvPr/>
        </p:nvGraphicFramePr>
        <p:xfrm>
          <a:off x="1447800" y="1447800"/>
          <a:ext cx="1752600" cy="1503363"/>
        </p:xfrm>
        <a:graphic>
          <a:graphicData uri="http://schemas.openxmlformats.org/presentationml/2006/ole">
            <mc:AlternateContent xmlns:mc="http://schemas.openxmlformats.org/markup-compatibility/2006">
              <mc:Choice xmlns:v="urn:schemas-microsoft-com:vml" Requires="v">
                <p:oleObj spid="_x0000_s46127" name="Rovnice" r:id="rId7" imgW="457002" imgH="393529" progId="Equation.3">
                  <p:embed/>
                </p:oleObj>
              </mc:Choice>
              <mc:Fallback>
                <p:oleObj name="Rovnice" r:id="rId7" imgW="457002" imgH="393529"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1752600"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3" name="Text Box 15"/>
          <p:cNvSpPr txBox="1">
            <a:spLocks noChangeArrowheads="1"/>
          </p:cNvSpPr>
          <p:nvPr/>
        </p:nvSpPr>
        <p:spPr bwMode="auto">
          <a:xfrm>
            <a:off x="5638800" y="4724400"/>
            <a:ext cx="3200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Podle této rovnice se individuu daří tím hůře, čím více individuí v populaci je</a:t>
            </a:r>
          </a:p>
        </p:txBody>
      </p:sp>
      <p:sp>
        <p:nvSpPr>
          <p:cNvPr id="46094" name="Text Box 16"/>
          <p:cNvSpPr txBox="1">
            <a:spLocks noChangeArrowheads="1"/>
          </p:cNvSpPr>
          <p:nvPr/>
        </p:nvSpPr>
        <p:spPr bwMode="auto">
          <a:xfrm>
            <a:off x="4191000" y="1219200"/>
            <a:ext cx="4343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b="1">
                <a:solidFill>
                  <a:schemeClr val="accent2"/>
                </a:solidFill>
                <a:latin typeface="Times New Roman" pitchFamily="18" charset="0"/>
              </a:rPr>
              <a:t>K = Nosná kapacita prostředí</a:t>
            </a:r>
          </a:p>
          <a:p>
            <a:pPr>
              <a:spcBef>
                <a:spcPct val="50000"/>
              </a:spcBef>
              <a:buFontTx/>
              <a:buNone/>
            </a:pPr>
            <a:r>
              <a:rPr lang="en-GB" altLang="cs-CZ" sz="2400" b="1">
                <a:solidFill>
                  <a:schemeClr val="accent2"/>
                </a:solidFill>
                <a:latin typeface="Times New Roman" pitchFamily="18" charset="0"/>
              </a:rPr>
              <a:t>maximální velikost (hustota) populace, kterou je prostředí schopno unést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981200"/>
          </a:xfrm>
        </p:spPr>
        <p:txBody>
          <a:bodyPr/>
          <a:lstStyle/>
          <a:p>
            <a:r>
              <a:rPr lang="en-GB" altLang="cs-CZ" smtClean="0"/>
              <a:t>V rovnici je negativní ovlivnění per capita růstové rychlosti </a:t>
            </a:r>
            <a:br>
              <a:rPr lang="en-GB" altLang="cs-CZ" smtClean="0"/>
            </a:br>
            <a:r>
              <a:rPr lang="en-GB" altLang="cs-CZ" sz="2800" smtClean="0">
                <a:solidFill>
                  <a:schemeClr val="tx1"/>
                </a:solidFill>
              </a:rPr>
              <a:t>(z rovnice nevyplývá, co to je)</a:t>
            </a:r>
            <a:endParaRPr lang="en-GB" altLang="cs-CZ" smtClean="0"/>
          </a:p>
        </p:txBody>
      </p:sp>
      <p:sp>
        <p:nvSpPr>
          <p:cNvPr id="47107" name="Rectangle 3"/>
          <p:cNvSpPr>
            <a:spLocks noGrp="1" noChangeArrowheads="1"/>
          </p:cNvSpPr>
          <p:nvPr>
            <p:ph type="body" idx="1"/>
          </p:nvPr>
        </p:nvSpPr>
        <p:spPr>
          <a:xfrm>
            <a:off x="685800" y="2286000"/>
            <a:ext cx="7772400" cy="4114800"/>
          </a:xfrm>
        </p:spPr>
        <p:txBody>
          <a:bodyPr/>
          <a:lstStyle/>
          <a:p>
            <a:r>
              <a:rPr lang="en-GB" altLang="cs-CZ" sz="2800" smtClean="0"/>
              <a:t>To může být - je nás moc a nemáme co žrát, nebo nemáme kde žít, nebo - nemáme se kde schovat, důsledky např.:</a:t>
            </a:r>
          </a:p>
          <a:p>
            <a:r>
              <a:rPr lang="en-GB" altLang="cs-CZ" sz="2800" b="1" smtClean="0"/>
              <a:t>menší birth rate </a:t>
            </a:r>
            <a:r>
              <a:rPr lang="en-GB" altLang="cs-CZ" sz="2800" smtClean="0"/>
              <a:t>- nemám co žrát - (jsem malá) nerodím</a:t>
            </a:r>
          </a:p>
          <a:p>
            <a:r>
              <a:rPr lang="en-GB" altLang="cs-CZ" sz="2800" b="1" smtClean="0"/>
              <a:t>větší death rate </a:t>
            </a:r>
            <a:r>
              <a:rPr lang="en-GB" altLang="cs-CZ" sz="2800" smtClean="0"/>
              <a:t>- nemám co žrát, spíš chcípnu; nem</a:t>
            </a:r>
            <a:r>
              <a:rPr lang="cs-CZ" altLang="cs-CZ" sz="2800" smtClean="0"/>
              <a:t>ám se kam schovat - spíš mě uloví; je nás moc na malém prostoru – spíš propukne epidemie tyfu.</a:t>
            </a:r>
            <a:endParaRPr lang="en-GB" altLang="cs-CZ" sz="2800" smtClean="0"/>
          </a:p>
          <a:p>
            <a:endParaRPr lang="en-GB" alt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4350"/>
            <a:ext cx="8001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85800" y="990600"/>
            <a:ext cx="7467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3600"/>
              <a:t>Existuje i diferenční podoba rovnice, ta má bohatší možnosti chování. Protože je zde jeden krok zpoždění, populace může přesáhnout nosnou kapacitu prostředí. Podle rychlosti růstu potom populace buď vykazuje tlumené oscilace, stabilní oscilace, a při velké růstové rychlosti chaotické chování (tzv. deterministic chaos)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cs-CZ" altLang="en-US" smtClean="0"/>
              <a:t>Takhle by mohla vypadat logistická rovnice v diferenční podobě</a:t>
            </a:r>
            <a:endParaRPr lang="en-US" altLang="en-US" smtClean="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a:extLst/>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Text Box 3"/>
          <p:cNvSpPr txBox="1">
            <a:spLocks noChangeArrowheads="1"/>
          </p:cNvSpPr>
          <p:nvPr/>
        </p:nvSpPr>
        <p:spPr bwMode="auto">
          <a:xfrm>
            <a:off x="2971800" y="1676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solidFill>
                  <a:schemeClr val="bg1"/>
                </a:solidFill>
              </a:rPr>
              <a:t>r=0.2</a:t>
            </a:r>
            <a:endParaRPr lang="en-GB" altLang="cs-CZ" sz="2400"/>
          </a:p>
        </p:txBody>
      </p:sp>
      <p:pic>
        <p:nvPicPr>
          <p:cNvPr id="512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Text Box 7"/>
          <p:cNvSpPr txBox="1">
            <a:spLocks noChangeArrowheads="1"/>
          </p:cNvSpPr>
          <p:nvPr/>
        </p:nvSpPr>
        <p:spPr bwMode="auto">
          <a:xfrm>
            <a:off x="6553200" y="1676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solidFill>
                  <a:schemeClr val="bg1"/>
                </a:solidFill>
              </a:rPr>
              <a:t> </a:t>
            </a:r>
            <a:endParaRPr lang="en-GB" altLang="cs-CZ" sz="2400"/>
          </a:p>
        </p:txBody>
      </p:sp>
      <p:sp>
        <p:nvSpPr>
          <p:cNvPr id="51206" name="Text Box 8"/>
          <p:cNvSpPr txBox="1">
            <a:spLocks noChangeArrowheads="1"/>
          </p:cNvSpPr>
          <p:nvPr/>
        </p:nvSpPr>
        <p:spPr bwMode="auto">
          <a:xfrm>
            <a:off x="6400800" y="1905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solidFill>
                  <a:schemeClr val="bg1"/>
                </a:solidFill>
              </a:rPr>
              <a:t>r=1.6</a:t>
            </a:r>
            <a:endParaRPr lang="en-GB" altLang="cs-CZ" sz="2400"/>
          </a:p>
        </p:txBody>
      </p:sp>
      <p:pic>
        <p:nvPicPr>
          <p:cNvPr id="5120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43300"/>
            <a:ext cx="44196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Text Box 11"/>
          <p:cNvSpPr txBox="1">
            <a:spLocks noChangeArrowheads="1"/>
          </p:cNvSpPr>
          <p:nvPr/>
        </p:nvSpPr>
        <p:spPr bwMode="auto">
          <a:xfrm>
            <a:off x="2590800" y="5257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solidFill>
                  <a:schemeClr val="bg1"/>
                </a:solidFill>
              </a:rPr>
              <a:t>r=2.0</a:t>
            </a:r>
            <a:endParaRPr lang="en-GB" altLang="cs-CZ" sz="2400"/>
          </a:p>
        </p:txBody>
      </p:sp>
      <p:pic>
        <p:nvPicPr>
          <p:cNvPr id="5120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81400"/>
            <a:ext cx="43434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0" name="Text Box 13"/>
          <p:cNvSpPr txBox="1">
            <a:spLocks noChangeArrowheads="1"/>
          </p:cNvSpPr>
          <p:nvPr/>
        </p:nvSpPr>
        <p:spPr bwMode="auto">
          <a:xfrm>
            <a:off x="7924800" y="3733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solidFill>
                  <a:schemeClr val="bg1"/>
                </a:solidFill>
              </a:rPr>
              <a:t>r=3.6</a:t>
            </a:r>
            <a:endParaRPr lang="en-GB" altLang="cs-CZ" sz="2400"/>
          </a:p>
        </p:txBody>
      </p:sp>
      <p:sp>
        <p:nvSpPr>
          <p:cNvPr id="2" name="TextBox 1"/>
          <p:cNvSpPr txBox="1">
            <a:spLocks noChangeArrowheads="1"/>
          </p:cNvSpPr>
          <p:nvPr/>
        </p:nvSpPr>
        <p:spPr bwMode="auto">
          <a:xfrm>
            <a:off x="5334000" y="4267200"/>
            <a:ext cx="3429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cs-CZ" sz="2400"/>
              <a:t>Deterministický chaos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533400"/>
            <a:ext cx="78486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a:spcBef>
                <a:spcPct val="50000"/>
              </a:spcBef>
              <a:buFontTx/>
              <a:buAutoNum type="arabicPeriod"/>
              <a:defRPr/>
            </a:pPr>
            <a:r>
              <a:rPr lang="en-GB" altLang="cs-CZ" sz="2400" b="1" dirty="0" smtClean="0"/>
              <a:t>Populace s </a:t>
            </a:r>
            <a:r>
              <a:rPr lang="en-GB" altLang="cs-CZ" sz="2400" b="1" dirty="0" err="1" smtClean="0"/>
              <a:t>nepřekrývajícími</a:t>
            </a:r>
            <a:r>
              <a:rPr lang="en-GB" altLang="cs-CZ" sz="2400" b="1" dirty="0" smtClean="0"/>
              <a:t> se </a:t>
            </a:r>
            <a:r>
              <a:rPr lang="en-GB" altLang="cs-CZ" sz="2400" b="1" dirty="0" err="1" smtClean="0"/>
              <a:t>generacemi</a:t>
            </a:r>
            <a:r>
              <a:rPr lang="en-GB" altLang="cs-CZ" sz="2400" b="1" dirty="0" smtClean="0"/>
              <a:t> </a:t>
            </a:r>
            <a:endParaRPr lang="cs-CZ" altLang="cs-CZ" sz="2400" b="1" dirty="0" smtClean="0"/>
          </a:p>
          <a:p>
            <a:pPr>
              <a:spcBef>
                <a:spcPct val="50000"/>
              </a:spcBef>
              <a:buFontTx/>
              <a:buNone/>
              <a:defRPr/>
            </a:pPr>
            <a:r>
              <a:rPr lang="en-GB" altLang="cs-CZ" sz="2400" dirty="0" smtClean="0"/>
              <a:t>(</a:t>
            </a:r>
            <a:r>
              <a:rPr lang="en-GB" altLang="cs-CZ" sz="2400" dirty="0" err="1" smtClean="0"/>
              <a:t>např</a:t>
            </a:r>
            <a:r>
              <a:rPr lang="en-GB" altLang="cs-CZ" sz="2400" dirty="0" smtClean="0"/>
              <a:t>.: </a:t>
            </a:r>
            <a:r>
              <a:rPr lang="en-GB" altLang="cs-CZ" sz="2400" dirty="0" err="1" smtClean="0"/>
              <a:t>množí</a:t>
            </a:r>
            <a:r>
              <a:rPr lang="en-GB" altLang="cs-CZ" sz="2400" dirty="0" smtClean="0"/>
              <a:t> se </a:t>
            </a:r>
            <a:r>
              <a:rPr lang="en-GB" altLang="cs-CZ" sz="2400" dirty="0" err="1" smtClean="0"/>
              <a:t>sezónně</a:t>
            </a:r>
            <a:r>
              <a:rPr lang="en-GB" altLang="cs-CZ" sz="2400" dirty="0" smtClean="0"/>
              <a:t>, v </a:t>
            </a:r>
            <a:r>
              <a:rPr lang="en-GB" altLang="cs-CZ" sz="2400" dirty="0" err="1" smtClean="0"/>
              <a:t>létě</a:t>
            </a:r>
            <a:r>
              <a:rPr lang="en-GB" altLang="cs-CZ" sz="2400" dirty="0" smtClean="0"/>
              <a:t> </a:t>
            </a:r>
            <a:r>
              <a:rPr lang="en-GB" altLang="cs-CZ" sz="2400" dirty="0" err="1" smtClean="0"/>
              <a:t>nakladou</a:t>
            </a:r>
            <a:r>
              <a:rPr lang="en-GB" altLang="cs-CZ" sz="2400" dirty="0" smtClean="0"/>
              <a:t> </a:t>
            </a:r>
            <a:r>
              <a:rPr lang="en-GB" altLang="cs-CZ" sz="2400" dirty="0" err="1" smtClean="0"/>
              <a:t>vajíčka</a:t>
            </a:r>
            <a:r>
              <a:rPr lang="en-GB" altLang="cs-CZ" sz="2400" dirty="0" smtClean="0"/>
              <a:t> a </a:t>
            </a:r>
            <a:r>
              <a:rPr lang="en-GB" altLang="cs-CZ" sz="2400" dirty="0" err="1" smtClean="0"/>
              <a:t>chcípnou</a:t>
            </a:r>
            <a:r>
              <a:rPr lang="en-GB" altLang="cs-CZ" sz="2400" dirty="0" smtClean="0"/>
              <a:t>, z </a:t>
            </a:r>
            <a:r>
              <a:rPr lang="en-GB" altLang="cs-CZ" sz="2400" dirty="0" err="1" smtClean="0"/>
              <a:t>vajíček</a:t>
            </a:r>
            <a:r>
              <a:rPr lang="en-GB" altLang="cs-CZ" sz="2400" dirty="0" smtClean="0"/>
              <a:t> se </a:t>
            </a:r>
            <a:r>
              <a:rPr lang="en-GB" altLang="cs-CZ" sz="2400" dirty="0" err="1" smtClean="0"/>
              <a:t>vylíhnou</a:t>
            </a:r>
            <a:r>
              <a:rPr lang="en-GB" altLang="cs-CZ" sz="2400" dirty="0" smtClean="0"/>
              <a:t> </a:t>
            </a:r>
            <a:r>
              <a:rPr lang="en-GB" altLang="cs-CZ" sz="2400" dirty="0" err="1" smtClean="0"/>
              <a:t>housenky</a:t>
            </a:r>
            <a:r>
              <a:rPr lang="en-GB" altLang="cs-CZ" sz="2400" dirty="0" smtClean="0"/>
              <a:t>, </a:t>
            </a:r>
            <a:r>
              <a:rPr lang="en-GB" altLang="cs-CZ" sz="2400" dirty="0" err="1" smtClean="0"/>
              <a:t>které</a:t>
            </a:r>
            <a:r>
              <a:rPr lang="en-GB" altLang="cs-CZ" sz="2400" dirty="0" smtClean="0"/>
              <a:t> se </a:t>
            </a:r>
            <a:r>
              <a:rPr lang="en-GB" altLang="cs-CZ" sz="2400" dirty="0" err="1" smtClean="0"/>
              <a:t>na</a:t>
            </a:r>
            <a:r>
              <a:rPr lang="en-GB" altLang="cs-CZ" sz="2400" dirty="0" smtClean="0"/>
              <a:t> </a:t>
            </a:r>
            <a:r>
              <a:rPr lang="en-GB" altLang="cs-CZ" sz="2400" dirty="0" err="1" smtClean="0"/>
              <a:t>podzim</a:t>
            </a:r>
            <a:r>
              <a:rPr lang="en-GB" altLang="cs-CZ" sz="2400" dirty="0" smtClean="0"/>
              <a:t> </a:t>
            </a:r>
            <a:r>
              <a:rPr lang="en-GB" altLang="cs-CZ" sz="2400" dirty="0" err="1" smtClean="0"/>
              <a:t>zakuklí</a:t>
            </a:r>
            <a:r>
              <a:rPr lang="en-GB" altLang="cs-CZ" sz="2400" dirty="0" smtClean="0"/>
              <a:t>, </a:t>
            </a:r>
            <a:r>
              <a:rPr lang="en-GB" altLang="cs-CZ" sz="2400" dirty="0" err="1" smtClean="0"/>
              <a:t>kukla</a:t>
            </a:r>
            <a:r>
              <a:rPr lang="en-GB" altLang="cs-CZ" sz="2400" dirty="0" smtClean="0"/>
              <a:t> </a:t>
            </a:r>
            <a:r>
              <a:rPr lang="en-GB" altLang="cs-CZ" sz="2400" dirty="0" err="1" smtClean="0"/>
              <a:t>přežije</a:t>
            </a:r>
            <a:r>
              <a:rPr lang="en-GB" altLang="cs-CZ" sz="2400" dirty="0" smtClean="0"/>
              <a:t> </a:t>
            </a:r>
            <a:r>
              <a:rPr lang="en-GB" altLang="cs-CZ" sz="2400" dirty="0" err="1" smtClean="0"/>
              <a:t>zim</a:t>
            </a:r>
            <a:r>
              <a:rPr lang="cs-CZ" altLang="cs-CZ" sz="2400" dirty="0" smtClean="0"/>
              <a:t>u</a:t>
            </a:r>
            <a:r>
              <a:rPr lang="en-GB" altLang="cs-CZ" sz="2400" dirty="0" smtClean="0"/>
              <a:t> a </a:t>
            </a:r>
            <a:r>
              <a:rPr lang="en-GB" altLang="cs-CZ" sz="2400" dirty="0" err="1" smtClean="0"/>
              <a:t>na</a:t>
            </a:r>
            <a:r>
              <a:rPr lang="en-GB" altLang="cs-CZ" sz="2400" dirty="0" smtClean="0"/>
              <a:t> </a:t>
            </a:r>
            <a:r>
              <a:rPr lang="en-GB" altLang="cs-CZ" sz="2400" dirty="0" err="1" smtClean="0"/>
              <a:t>jaře</a:t>
            </a:r>
            <a:r>
              <a:rPr lang="en-GB" altLang="cs-CZ" sz="2400" dirty="0" smtClean="0"/>
              <a:t> se </a:t>
            </a:r>
            <a:r>
              <a:rPr lang="en-GB" altLang="cs-CZ" sz="2400" dirty="0" err="1" smtClean="0"/>
              <a:t>vylíhne</a:t>
            </a:r>
            <a:r>
              <a:rPr lang="en-GB" altLang="cs-CZ" sz="2400" dirty="0" smtClean="0"/>
              <a:t> </a:t>
            </a:r>
            <a:r>
              <a:rPr lang="en-GB" altLang="cs-CZ" sz="2400" dirty="0" err="1" smtClean="0"/>
              <a:t>dospělý</a:t>
            </a:r>
            <a:r>
              <a:rPr lang="en-GB" altLang="cs-CZ" sz="2400" dirty="0" smtClean="0"/>
              <a:t> </a:t>
            </a:r>
            <a:r>
              <a:rPr lang="en-GB" altLang="cs-CZ" sz="2400" dirty="0" err="1" smtClean="0"/>
              <a:t>motýl</a:t>
            </a:r>
            <a:r>
              <a:rPr lang="en-GB" altLang="cs-CZ" sz="2400" dirty="0" smtClean="0"/>
              <a:t>).</a:t>
            </a:r>
          </a:p>
          <a:p>
            <a:pPr>
              <a:spcBef>
                <a:spcPct val="50000"/>
              </a:spcBef>
              <a:buFontTx/>
              <a:buNone/>
              <a:defRPr/>
            </a:pPr>
            <a:r>
              <a:rPr lang="en-GB" altLang="cs-CZ" sz="2400" dirty="0" err="1" smtClean="0"/>
              <a:t>Sledujeme</a:t>
            </a:r>
            <a:r>
              <a:rPr lang="en-GB" altLang="cs-CZ" sz="2400" dirty="0" smtClean="0"/>
              <a:t>-li </a:t>
            </a:r>
            <a:r>
              <a:rPr lang="en-GB" altLang="cs-CZ" sz="2400" dirty="0" err="1" smtClean="0"/>
              <a:t>počet</a:t>
            </a:r>
            <a:r>
              <a:rPr lang="en-GB" altLang="cs-CZ" sz="2400" dirty="0" smtClean="0"/>
              <a:t> </a:t>
            </a:r>
            <a:r>
              <a:rPr lang="en-GB" altLang="cs-CZ" sz="2400" dirty="0" err="1" smtClean="0"/>
              <a:t>dospělců</a:t>
            </a:r>
            <a:r>
              <a:rPr lang="en-GB" altLang="cs-CZ" sz="2400" dirty="0" smtClean="0"/>
              <a:t> </a:t>
            </a:r>
            <a:r>
              <a:rPr lang="en-GB" altLang="cs-CZ" sz="2400" dirty="0" err="1" smtClean="0"/>
              <a:t>každý</a:t>
            </a:r>
            <a:r>
              <a:rPr lang="en-GB" altLang="cs-CZ" sz="2400" dirty="0" smtClean="0"/>
              <a:t> </a:t>
            </a:r>
            <a:r>
              <a:rPr lang="en-GB" altLang="cs-CZ" sz="2400" dirty="0" err="1" smtClean="0"/>
              <a:t>rok</a:t>
            </a:r>
            <a:r>
              <a:rPr lang="en-GB" altLang="cs-CZ" sz="2400" dirty="0" smtClean="0"/>
              <a:t>, </a:t>
            </a:r>
            <a:r>
              <a:rPr lang="en-GB" altLang="cs-CZ" sz="2400" dirty="0" err="1" smtClean="0"/>
              <a:t>potom</a:t>
            </a:r>
            <a:r>
              <a:rPr lang="en-GB" altLang="cs-CZ" sz="2400" dirty="0" smtClean="0"/>
              <a:t> </a:t>
            </a:r>
          </a:p>
        </p:txBody>
      </p:sp>
      <p:graphicFrame>
        <p:nvGraphicFramePr>
          <p:cNvPr id="8195" name="Object 3"/>
          <p:cNvGraphicFramePr>
            <a:graphicFrameLocks noChangeAspect="1"/>
          </p:cNvGraphicFramePr>
          <p:nvPr/>
        </p:nvGraphicFramePr>
        <p:xfrm>
          <a:off x="685800" y="2743200"/>
          <a:ext cx="1981200" cy="647700"/>
        </p:xfrm>
        <a:graphic>
          <a:graphicData uri="http://schemas.openxmlformats.org/presentationml/2006/ole">
            <mc:AlternateContent xmlns:mc="http://schemas.openxmlformats.org/markup-compatibility/2006">
              <mc:Choice xmlns:v="urn:schemas-microsoft-com:vml" Requires="v">
                <p:oleObj spid="_x0000_s8207" name="Rovnice" r:id="rId3" imgW="698500" imgH="228600" progId="Equation.3">
                  <p:embed/>
                </p:oleObj>
              </mc:Choice>
              <mc:Fallback>
                <p:oleObj name="Rovnice" r:id="rId3" imgW="6985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19812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4"/>
          <p:cNvSpPr txBox="1">
            <a:spLocks noChangeArrowheads="1"/>
          </p:cNvSpPr>
          <p:nvPr/>
        </p:nvSpPr>
        <p:spPr bwMode="auto">
          <a:xfrm>
            <a:off x="685800" y="3657600"/>
            <a:ext cx="6629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dirty="0" err="1">
                <a:latin typeface="Times New Roman" pitchFamily="18" charset="0"/>
              </a:rPr>
              <a:t>kde</a:t>
            </a:r>
            <a:r>
              <a:rPr lang="en-GB" altLang="cs-CZ" sz="2400" dirty="0">
                <a:latin typeface="Times New Roman" pitchFamily="18" charset="0"/>
              </a:rPr>
              <a:t> </a:t>
            </a:r>
            <a:r>
              <a:rPr lang="cs-CZ" altLang="cs-CZ" sz="2400" i="1" dirty="0">
                <a:latin typeface="Times New Roman" pitchFamily="18" charset="0"/>
                <a:sym typeface="Symbol" pitchFamily="18" charset="2"/>
              </a:rPr>
              <a:t></a:t>
            </a:r>
            <a:r>
              <a:rPr lang="en-GB" altLang="cs-CZ" sz="2400" dirty="0">
                <a:latin typeface="Times New Roman" pitchFamily="18" charset="0"/>
              </a:rPr>
              <a:t> je </a:t>
            </a:r>
            <a:r>
              <a:rPr lang="en-GB" altLang="cs-CZ" sz="2400" dirty="0" err="1">
                <a:latin typeface="Times New Roman" pitchFamily="18" charset="0"/>
              </a:rPr>
              <a:t>tzv</a:t>
            </a:r>
            <a:r>
              <a:rPr lang="en-GB" altLang="cs-CZ" sz="2400" dirty="0">
                <a:latin typeface="Times New Roman" pitchFamily="18" charset="0"/>
              </a:rPr>
              <a:t>. “</a:t>
            </a:r>
            <a:r>
              <a:rPr lang="en-GB" altLang="cs-CZ" sz="2400" dirty="0" err="1">
                <a:latin typeface="Times New Roman" pitchFamily="18" charset="0"/>
              </a:rPr>
              <a:t>konečná</a:t>
            </a:r>
            <a:r>
              <a:rPr lang="en-GB" altLang="cs-CZ" sz="2400" dirty="0">
                <a:latin typeface="Times New Roman" pitchFamily="18" charset="0"/>
              </a:rPr>
              <a:t>” </a:t>
            </a:r>
            <a:r>
              <a:rPr lang="en-GB" altLang="cs-CZ" sz="2400" dirty="0" err="1">
                <a:latin typeface="Times New Roman" pitchFamily="18" charset="0"/>
              </a:rPr>
              <a:t>rychlost</a:t>
            </a:r>
            <a:r>
              <a:rPr lang="en-GB" altLang="cs-CZ" sz="2400" dirty="0">
                <a:latin typeface="Times New Roman" pitchFamily="18" charset="0"/>
              </a:rPr>
              <a:t> </a:t>
            </a:r>
            <a:r>
              <a:rPr lang="en-GB" altLang="cs-CZ" sz="2400" dirty="0" err="1">
                <a:latin typeface="Times New Roman" pitchFamily="18" charset="0"/>
              </a:rPr>
              <a:t>růstu</a:t>
            </a:r>
            <a:r>
              <a:rPr lang="en-GB" altLang="cs-CZ" sz="2400" dirty="0">
                <a:latin typeface="Times New Roman" pitchFamily="18" charset="0"/>
              </a:rPr>
              <a:t>.  </a:t>
            </a:r>
            <a:r>
              <a:rPr lang="en-GB" altLang="cs-CZ" sz="2400" dirty="0" err="1">
                <a:latin typeface="Times New Roman" pitchFamily="18" charset="0"/>
              </a:rPr>
              <a:t>Udává</a:t>
            </a:r>
            <a:r>
              <a:rPr lang="en-GB" altLang="cs-CZ" sz="2400" dirty="0">
                <a:latin typeface="Times New Roman" pitchFamily="18" charset="0"/>
              </a:rPr>
              <a:t>, </a:t>
            </a:r>
            <a:r>
              <a:rPr lang="en-GB" altLang="cs-CZ" sz="2400" dirty="0" err="1">
                <a:latin typeface="Times New Roman" pitchFamily="18" charset="0"/>
              </a:rPr>
              <a:t>kolika</a:t>
            </a:r>
            <a:r>
              <a:rPr lang="en-GB" altLang="cs-CZ" sz="2400" dirty="0">
                <a:latin typeface="Times New Roman" pitchFamily="18" charset="0"/>
              </a:rPr>
              <a:t> </a:t>
            </a:r>
            <a:r>
              <a:rPr lang="en-GB" altLang="cs-CZ" sz="2400" dirty="0" err="1">
                <a:latin typeface="Times New Roman" pitchFamily="18" charset="0"/>
              </a:rPr>
              <a:t>dospělým</a:t>
            </a:r>
            <a:r>
              <a:rPr lang="en-GB" altLang="cs-CZ" sz="2400" dirty="0">
                <a:latin typeface="Times New Roman" pitchFamily="18" charset="0"/>
              </a:rPr>
              <a:t> </a:t>
            </a:r>
            <a:r>
              <a:rPr lang="en-GB" altLang="cs-CZ" sz="2400" dirty="0" err="1">
                <a:latin typeface="Times New Roman" pitchFamily="18" charset="0"/>
              </a:rPr>
              <a:t>jedincům</a:t>
            </a:r>
            <a:r>
              <a:rPr lang="en-GB" altLang="cs-CZ" sz="2400" dirty="0">
                <a:latin typeface="Times New Roman" pitchFamily="18" charset="0"/>
              </a:rPr>
              <a:t>, </a:t>
            </a:r>
            <a:r>
              <a:rPr lang="en-GB" altLang="cs-CZ" sz="2400" dirty="0" err="1">
                <a:latin typeface="Times New Roman" pitchFamily="18" charset="0"/>
              </a:rPr>
              <a:t>kteří</a:t>
            </a:r>
            <a:r>
              <a:rPr lang="en-GB" altLang="cs-CZ" sz="2400" dirty="0">
                <a:latin typeface="Times New Roman" pitchFamily="18" charset="0"/>
              </a:rPr>
              <a:t> se </a:t>
            </a:r>
            <a:r>
              <a:rPr lang="en-GB" altLang="cs-CZ" sz="2400" dirty="0" err="1">
                <a:latin typeface="Times New Roman" pitchFamily="18" charset="0"/>
              </a:rPr>
              <a:t>dožijí</a:t>
            </a:r>
            <a:r>
              <a:rPr lang="en-GB" altLang="cs-CZ" sz="2400" dirty="0">
                <a:latin typeface="Times New Roman" pitchFamily="18" charset="0"/>
              </a:rPr>
              <a:t> </a:t>
            </a:r>
            <a:r>
              <a:rPr lang="en-GB" altLang="cs-CZ" sz="2400" dirty="0" err="1">
                <a:latin typeface="Times New Roman" pitchFamily="18" charset="0"/>
              </a:rPr>
              <a:t>příštího</a:t>
            </a:r>
            <a:r>
              <a:rPr lang="en-GB" altLang="cs-CZ" sz="2400" dirty="0">
                <a:latin typeface="Times New Roman" pitchFamily="18" charset="0"/>
              </a:rPr>
              <a:t> </a:t>
            </a:r>
            <a:r>
              <a:rPr lang="en-GB" altLang="cs-CZ" sz="2400" dirty="0" err="1">
                <a:latin typeface="Times New Roman" pitchFamily="18" charset="0"/>
              </a:rPr>
              <a:t>roku</a:t>
            </a:r>
            <a:r>
              <a:rPr lang="en-GB" altLang="cs-CZ" sz="2400" dirty="0">
                <a:latin typeface="Times New Roman" pitchFamily="18" charset="0"/>
              </a:rPr>
              <a:t> a </a:t>
            </a:r>
            <a:r>
              <a:rPr lang="en-GB" altLang="cs-CZ" sz="2400" dirty="0" err="1">
                <a:latin typeface="Times New Roman" pitchFamily="18" charset="0"/>
              </a:rPr>
              <a:t>plodí</a:t>
            </a:r>
            <a:r>
              <a:rPr lang="en-GB" altLang="cs-CZ" sz="2400" dirty="0">
                <a:latin typeface="Times New Roman" pitchFamily="18" charset="0"/>
              </a:rPr>
              <a:t>, </a:t>
            </a:r>
            <a:r>
              <a:rPr lang="en-GB" altLang="cs-CZ" sz="2400" dirty="0" err="1">
                <a:latin typeface="Times New Roman" pitchFamily="18" charset="0"/>
              </a:rPr>
              <a:t>dá</a:t>
            </a:r>
            <a:r>
              <a:rPr lang="en-GB" altLang="cs-CZ" sz="2400" dirty="0">
                <a:latin typeface="Times New Roman" pitchFamily="18" charset="0"/>
              </a:rPr>
              <a:t> </a:t>
            </a:r>
            <a:r>
              <a:rPr lang="en-GB" altLang="cs-CZ" sz="2400" dirty="0" err="1">
                <a:latin typeface="Times New Roman" pitchFamily="18" charset="0"/>
              </a:rPr>
              <a:t>vznik</a:t>
            </a:r>
            <a:r>
              <a:rPr lang="en-GB" altLang="cs-CZ" sz="2400" dirty="0">
                <a:latin typeface="Times New Roman" pitchFamily="18" charset="0"/>
              </a:rPr>
              <a:t> </a:t>
            </a:r>
            <a:r>
              <a:rPr lang="en-GB" altLang="cs-CZ" sz="2400" dirty="0" err="1">
                <a:latin typeface="Times New Roman" pitchFamily="18" charset="0"/>
              </a:rPr>
              <a:t>jeden</a:t>
            </a:r>
            <a:r>
              <a:rPr lang="en-GB" altLang="cs-CZ" sz="2400" dirty="0">
                <a:latin typeface="Times New Roman" pitchFamily="18" charset="0"/>
              </a:rPr>
              <a:t> </a:t>
            </a:r>
            <a:r>
              <a:rPr lang="cs-CZ" altLang="cs-CZ" sz="2400" dirty="0">
                <a:latin typeface="Times New Roman" pitchFamily="18" charset="0"/>
              </a:rPr>
              <a:t>(průměrný) </a:t>
            </a:r>
            <a:r>
              <a:rPr lang="en-GB" altLang="cs-CZ" sz="2400" dirty="0" err="1">
                <a:latin typeface="Times New Roman" pitchFamily="18" charset="0"/>
              </a:rPr>
              <a:t>jedinec</a:t>
            </a:r>
            <a:r>
              <a:rPr lang="en-GB" altLang="cs-CZ" sz="2400" dirty="0">
                <a:latin typeface="Times New Roman" pitchFamily="18" charset="0"/>
              </a:rPr>
              <a:t> (</a:t>
            </a:r>
            <a:r>
              <a:rPr lang="en-GB" altLang="cs-CZ" sz="2400" dirty="0" err="1">
                <a:latin typeface="Times New Roman" pitchFamily="18" charset="0"/>
              </a:rPr>
              <a:t>všichni</a:t>
            </a:r>
            <a:r>
              <a:rPr lang="en-GB" altLang="cs-CZ" sz="2400" dirty="0">
                <a:latin typeface="Times New Roman" pitchFamily="18" charset="0"/>
              </a:rPr>
              <a:t> </a:t>
            </a:r>
            <a:r>
              <a:rPr lang="en-GB" altLang="cs-CZ" sz="2400" dirty="0" err="1">
                <a:latin typeface="Times New Roman" pitchFamily="18" charset="0"/>
              </a:rPr>
              <a:t>letošní</a:t>
            </a:r>
            <a:r>
              <a:rPr lang="en-GB" altLang="cs-CZ" sz="2400" dirty="0">
                <a:latin typeface="Times New Roman" pitchFamily="18" charset="0"/>
              </a:rPr>
              <a:t> </a:t>
            </a:r>
            <a:r>
              <a:rPr lang="en-GB" altLang="cs-CZ" sz="2400" dirty="0" err="1">
                <a:latin typeface="Times New Roman" pitchFamily="18" charset="0"/>
              </a:rPr>
              <a:t>nepřežijí</a:t>
            </a:r>
            <a:r>
              <a:rPr lang="en-GB" altLang="cs-CZ" sz="2400" dirty="0" smtClean="0">
                <a:latin typeface="Times New Roman" pitchFamily="18" charset="0"/>
              </a:rPr>
              <a:t>).</a:t>
            </a:r>
          </a:p>
          <a:p>
            <a:pPr>
              <a:spcBef>
                <a:spcPct val="50000"/>
              </a:spcBef>
              <a:buFontTx/>
              <a:buNone/>
            </a:pPr>
            <a:r>
              <a:rPr lang="en-GB" altLang="cs-CZ" sz="2400" dirty="0" err="1" smtClean="0">
                <a:latin typeface="Times New Roman" pitchFamily="18" charset="0"/>
              </a:rPr>
              <a:t>Pracujeme</a:t>
            </a:r>
            <a:r>
              <a:rPr lang="en-GB" altLang="cs-CZ" sz="2400" dirty="0" smtClean="0">
                <a:latin typeface="Times New Roman" pitchFamily="18" charset="0"/>
              </a:rPr>
              <a:t> s </a:t>
            </a:r>
            <a:r>
              <a:rPr lang="en-GB" altLang="cs-CZ" sz="2400" i="1" dirty="0" smtClean="0">
                <a:latin typeface="Times New Roman" pitchFamily="18" charset="0"/>
              </a:rPr>
              <a:t>N </a:t>
            </a:r>
            <a:r>
              <a:rPr lang="cs-CZ" altLang="cs-CZ" sz="2400" dirty="0" smtClean="0">
                <a:latin typeface="Times New Roman" pitchFamily="18" charset="0"/>
              </a:rPr>
              <a:t>jako s počtem jedinců. V mnoha případech (ne vždy) funguje i pro jiné charakteristiky, třeba pro biomasu.</a:t>
            </a:r>
            <a:endParaRPr lang="en-GB" altLang="cs-CZ" sz="2400" dirty="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4572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Podobného efektu lze dosáhnout i v diferenciální rovnici pomocí zpoždění</a:t>
            </a:r>
          </a:p>
        </p:txBody>
      </p:sp>
      <p:graphicFrame>
        <p:nvGraphicFramePr>
          <p:cNvPr id="52227" name="Object 3"/>
          <p:cNvGraphicFramePr>
            <a:graphicFrameLocks noChangeAspect="1"/>
          </p:cNvGraphicFramePr>
          <p:nvPr/>
        </p:nvGraphicFramePr>
        <p:xfrm>
          <a:off x="1690688" y="1371600"/>
          <a:ext cx="4100512" cy="1266825"/>
        </p:xfrm>
        <a:graphic>
          <a:graphicData uri="http://schemas.openxmlformats.org/presentationml/2006/ole">
            <mc:AlternateContent xmlns:mc="http://schemas.openxmlformats.org/markup-compatibility/2006">
              <mc:Choice xmlns:v="urn:schemas-microsoft-com:vml" Requires="v">
                <p:oleObj spid="_x0000_s52240" name="Rovnice" r:id="rId3" imgW="1269449" imgH="393529" progId="Equation.3">
                  <p:embed/>
                </p:oleObj>
              </mc:Choice>
              <mc:Fallback>
                <p:oleObj name="Rovnice" r:id="rId3" imgW="1269449" imgH="39352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8" y="1371600"/>
                        <a:ext cx="4100512"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22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5908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TextBox 1"/>
          <p:cNvSpPr txBox="1">
            <a:spLocks noChangeArrowheads="1"/>
          </p:cNvSpPr>
          <p:nvPr/>
        </p:nvSpPr>
        <p:spPr bwMode="auto">
          <a:xfrm>
            <a:off x="6934200" y="2209800"/>
            <a:ext cx="1828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cs-CZ" sz="2400"/>
              <a:t>Opilec jedoucí na kole – bere korekci se zpožděním, a ještě zbytečně velkou (nápad Maynard Smith)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917575" y="3095625"/>
          <a:ext cx="612775" cy="1308100"/>
        </p:xfrm>
        <a:graphic>
          <a:graphicData uri="http://schemas.openxmlformats.org/presentationml/2006/ole">
            <mc:AlternateContent xmlns:mc="http://schemas.openxmlformats.org/markup-compatibility/2006">
              <mc:Choice xmlns:v="urn:schemas-microsoft-com:vml" Requires="v">
                <p:oleObj spid="_x0000_s53267" name="Rovnice" r:id="rId3" imgW="304668" imgH="647419" progId="Equation.3">
                  <p:embed/>
                </p:oleObj>
              </mc:Choice>
              <mc:Fallback>
                <p:oleObj name="Rovnice" r:id="rId3" imgW="304668" imgH="647419"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3095625"/>
                        <a:ext cx="612775"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1" name="Rectangle 3"/>
          <p:cNvSpPr>
            <a:spLocks noChangeArrowheads="1"/>
          </p:cNvSpPr>
          <p:nvPr/>
        </p:nvSpPr>
        <p:spPr bwMode="auto">
          <a:xfrm>
            <a:off x="1828800" y="2895600"/>
            <a:ext cx="35052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cs-CZ" altLang="cs-CZ" sz="2400"/>
          </a:p>
        </p:txBody>
      </p:sp>
      <p:sp>
        <p:nvSpPr>
          <p:cNvPr id="53252" name="Text Box 4"/>
          <p:cNvSpPr txBox="1">
            <a:spLocks noChangeArrowheads="1"/>
          </p:cNvSpPr>
          <p:nvPr/>
        </p:nvSpPr>
        <p:spPr bwMode="auto">
          <a:xfrm>
            <a:off x="2819400" y="5257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N</a:t>
            </a:r>
          </a:p>
        </p:txBody>
      </p:sp>
      <p:sp>
        <p:nvSpPr>
          <p:cNvPr id="53253" name="Freeform 9"/>
          <p:cNvSpPr>
            <a:spLocks/>
          </p:cNvSpPr>
          <p:nvPr/>
        </p:nvSpPr>
        <p:spPr bwMode="auto">
          <a:xfrm>
            <a:off x="1828800" y="3035300"/>
            <a:ext cx="2438400" cy="1993900"/>
          </a:xfrm>
          <a:custGeom>
            <a:avLst/>
            <a:gdLst>
              <a:gd name="T0" fmla="*/ 0 w 1536"/>
              <a:gd name="T1" fmla="*/ 2147483647 h 1256"/>
              <a:gd name="T2" fmla="*/ 2147483647 w 1536"/>
              <a:gd name="T3" fmla="*/ 2147483647 h 1256"/>
              <a:gd name="T4" fmla="*/ 2147483647 w 1536"/>
              <a:gd name="T5" fmla="*/ 2147483647 h 1256"/>
              <a:gd name="T6" fmla="*/ 0 60000 65536"/>
              <a:gd name="T7" fmla="*/ 0 60000 65536"/>
              <a:gd name="T8" fmla="*/ 0 60000 65536"/>
            </a:gdLst>
            <a:ahLst/>
            <a:cxnLst>
              <a:cxn ang="T6">
                <a:pos x="T0" y="T1"/>
              </a:cxn>
              <a:cxn ang="T7">
                <a:pos x="T2" y="T3"/>
              </a:cxn>
              <a:cxn ang="T8">
                <a:pos x="T4" y="T5"/>
              </a:cxn>
            </a:cxnLst>
            <a:rect l="0" t="0" r="r" b="b"/>
            <a:pathLst>
              <a:path w="1536" h="1256">
                <a:moveTo>
                  <a:pt x="0" y="344"/>
                </a:moveTo>
                <a:cubicBezTo>
                  <a:pt x="16" y="172"/>
                  <a:pt x="32" y="0"/>
                  <a:pt x="288" y="152"/>
                </a:cubicBezTo>
                <a:cubicBezTo>
                  <a:pt x="544" y="304"/>
                  <a:pt x="1312" y="1056"/>
                  <a:pt x="1536" y="12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Text Box 10"/>
          <p:cNvSpPr txBox="1">
            <a:spLocks noChangeArrowheads="1"/>
          </p:cNvSpPr>
          <p:nvPr/>
        </p:nvSpPr>
        <p:spPr bwMode="auto">
          <a:xfrm>
            <a:off x="457200" y="685800"/>
            <a:ext cx="6705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Positivní density dependence je často při nízkých hustotách. U zvířat - např. obtíže s nalezením partnera, u rostlin - porost lépe odolává nepřízni prostředí (prudké větry) než soliterní jedinec. “Facilitation” je dnes populární téma.</a:t>
            </a:r>
          </a:p>
        </p:txBody>
      </p:sp>
      <p:sp>
        <p:nvSpPr>
          <p:cNvPr id="53255" name="Text Box 11"/>
          <p:cNvSpPr txBox="1">
            <a:spLocks noChangeArrowheads="1"/>
          </p:cNvSpPr>
          <p:nvPr/>
        </p:nvSpPr>
        <p:spPr bwMode="auto">
          <a:xfrm>
            <a:off x="5715000" y="3505200"/>
            <a:ext cx="266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Při vysokých hustotách obvykle převládne kompetice.</a:t>
            </a:r>
          </a:p>
        </p:txBody>
      </p:sp>
      <p:sp>
        <p:nvSpPr>
          <p:cNvPr id="53256" name="Text Box 12"/>
          <p:cNvSpPr txBox="1">
            <a:spLocks noChangeArrowheads="1"/>
          </p:cNvSpPr>
          <p:nvPr/>
        </p:nvSpPr>
        <p:spPr bwMode="auto">
          <a:xfrm>
            <a:off x="304800" y="57912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Tahle závislost je zřídkakdy lineární - nemusí být ale ani monotonní</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990600" y="609600"/>
            <a:ext cx="426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Může to ale vypadat např. </a:t>
            </a:r>
          </a:p>
          <a:p>
            <a:pPr>
              <a:spcBef>
                <a:spcPct val="50000"/>
              </a:spcBef>
              <a:buFontTx/>
              <a:buNone/>
            </a:pPr>
            <a:r>
              <a:rPr lang="en-GB" altLang="cs-CZ" sz="2400" b="1"/>
              <a:t>Allee effekt</a:t>
            </a:r>
            <a:endParaRPr lang="en-GB" altLang="cs-CZ" sz="2400"/>
          </a:p>
        </p:txBody>
      </p:sp>
      <p:sp>
        <p:nvSpPr>
          <p:cNvPr id="54275" name="Rectangle 6"/>
          <p:cNvSpPr>
            <a:spLocks noChangeArrowheads="1"/>
          </p:cNvSpPr>
          <p:nvPr/>
        </p:nvSpPr>
        <p:spPr bwMode="auto">
          <a:xfrm>
            <a:off x="1371600" y="2362200"/>
            <a:ext cx="5257800" cy="2362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cs-CZ" altLang="cs-CZ" sz="2400"/>
          </a:p>
        </p:txBody>
      </p:sp>
      <p:sp>
        <p:nvSpPr>
          <p:cNvPr id="54276" name="Freeform 7"/>
          <p:cNvSpPr>
            <a:spLocks/>
          </p:cNvSpPr>
          <p:nvPr/>
        </p:nvSpPr>
        <p:spPr bwMode="auto">
          <a:xfrm>
            <a:off x="1371600" y="3276600"/>
            <a:ext cx="4572000" cy="2311400"/>
          </a:xfrm>
          <a:custGeom>
            <a:avLst/>
            <a:gdLst>
              <a:gd name="T0" fmla="*/ 0 w 2880"/>
              <a:gd name="T1" fmla="*/ 2147483647 h 1456"/>
              <a:gd name="T2" fmla="*/ 2147483647 w 2880"/>
              <a:gd name="T3" fmla="*/ 2147483647 h 1456"/>
              <a:gd name="T4" fmla="*/ 2147483647 w 2880"/>
              <a:gd name="T5" fmla="*/ 2147483647 h 1456"/>
              <a:gd name="T6" fmla="*/ 2147483647 w 2880"/>
              <a:gd name="T7" fmla="*/ 2147483647 h 14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1456">
                <a:moveTo>
                  <a:pt x="0" y="1456"/>
                </a:moveTo>
                <a:cubicBezTo>
                  <a:pt x="84" y="936"/>
                  <a:pt x="168" y="416"/>
                  <a:pt x="432" y="208"/>
                </a:cubicBezTo>
                <a:cubicBezTo>
                  <a:pt x="696" y="0"/>
                  <a:pt x="1176" y="88"/>
                  <a:pt x="1584" y="208"/>
                </a:cubicBezTo>
                <a:cubicBezTo>
                  <a:pt x="1992" y="328"/>
                  <a:pt x="2648" y="784"/>
                  <a:pt x="2880" y="92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4277" name="Object 9"/>
          <p:cNvGraphicFramePr>
            <a:graphicFrameLocks noChangeAspect="1"/>
          </p:cNvGraphicFramePr>
          <p:nvPr/>
        </p:nvGraphicFramePr>
        <p:xfrm>
          <a:off x="609600" y="2743200"/>
          <a:ext cx="612775" cy="1308100"/>
        </p:xfrm>
        <a:graphic>
          <a:graphicData uri="http://schemas.openxmlformats.org/presentationml/2006/ole">
            <mc:AlternateContent xmlns:mc="http://schemas.openxmlformats.org/markup-compatibility/2006">
              <mc:Choice xmlns:v="urn:schemas-microsoft-com:vml" Requires="v">
                <p:oleObj spid="_x0000_s54296" name="Rovnice" r:id="rId3" imgW="304668" imgH="647419" progId="Equation.3">
                  <p:embed/>
                </p:oleObj>
              </mc:Choice>
              <mc:Fallback>
                <p:oleObj name="Rovnice" r:id="rId3" imgW="304668" imgH="647419"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43200"/>
                        <a:ext cx="612775"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 name="Text Box 10"/>
          <p:cNvSpPr txBox="1">
            <a:spLocks noChangeArrowheads="1"/>
          </p:cNvSpPr>
          <p:nvPr/>
        </p:nvSpPr>
        <p:spPr bwMode="auto">
          <a:xfrm>
            <a:off x="6477000" y="48006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i="1"/>
              <a:t>N</a:t>
            </a:r>
          </a:p>
        </p:txBody>
      </p:sp>
      <p:sp>
        <p:nvSpPr>
          <p:cNvPr id="54279" name="Text Box 11"/>
          <p:cNvSpPr txBox="1">
            <a:spLocks noChangeArrowheads="1"/>
          </p:cNvSpPr>
          <p:nvPr/>
        </p:nvSpPr>
        <p:spPr bwMode="auto">
          <a:xfrm>
            <a:off x="1143000" y="5791200"/>
            <a:ext cx="762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tj. při nízkých hustotách populace není schopná reprodukce (má zápornou růstovou rychlost) a vymírá - kritická velikost </a:t>
            </a:r>
          </a:p>
        </p:txBody>
      </p:sp>
      <p:sp>
        <p:nvSpPr>
          <p:cNvPr id="54280" name="Line 12"/>
          <p:cNvSpPr>
            <a:spLocks noChangeShapeType="1"/>
          </p:cNvSpPr>
          <p:nvPr/>
        </p:nvSpPr>
        <p:spPr bwMode="auto">
          <a:xfrm flipV="1">
            <a:off x="685800" y="51816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Text Box 13"/>
          <p:cNvSpPr txBox="1">
            <a:spLocks noChangeArrowheads="1"/>
          </p:cNvSpPr>
          <p:nvPr/>
        </p:nvSpPr>
        <p:spPr bwMode="auto">
          <a:xfrm>
            <a:off x="228600" y="49530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1400"/>
              <a:t>populace vymírá</a:t>
            </a:r>
          </a:p>
        </p:txBody>
      </p:sp>
      <p:sp>
        <p:nvSpPr>
          <p:cNvPr id="54282" name="Line 14"/>
          <p:cNvSpPr>
            <a:spLocks noChangeShapeType="1"/>
          </p:cNvSpPr>
          <p:nvPr/>
        </p:nvSpPr>
        <p:spPr bwMode="auto">
          <a:xfrm flipH="1" flipV="1">
            <a:off x="1524000" y="47244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Text Box 16"/>
          <p:cNvSpPr txBox="1">
            <a:spLocks noChangeArrowheads="1"/>
          </p:cNvSpPr>
          <p:nvPr/>
        </p:nvSpPr>
        <p:spPr bwMode="auto">
          <a:xfrm>
            <a:off x="1752600" y="48768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Nestabilní equilibrium </a:t>
            </a:r>
          </a:p>
        </p:txBody>
      </p:sp>
      <p:sp>
        <p:nvSpPr>
          <p:cNvPr id="54284" name="Line 17"/>
          <p:cNvSpPr>
            <a:spLocks noChangeShapeType="1"/>
          </p:cNvSpPr>
          <p:nvPr/>
        </p:nvSpPr>
        <p:spPr bwMode="auto">
          <a:xfrm flipH="1" flipV="1">
            <a:off x="5943600" y="4800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Text Box 18"/>
          <p:cNvSpPr txBox="1">
            <a:spLocks noChangeArrowheads="1"/>
          </p:cNvSpPr>
          <p:nvPr/>
        </p:nvSpPr>
        <p:spPr bwMode="auto">
          <a:xfrm>
            <a:off x="4953000" y="4953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t>Stabilní equilibrium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p:nvPr>
        </p:nvSpPr>
        <p:spPr>
          <a:xfrm>
            <a:off x="1042988" y="836613"/>
            <a:ext cx="7777162" cy="647700"/>
          </a:xfrm>
        </p:spPr>
        <p:txBody>
          <a:bodyPr/>
          <a:lstStyle/>
          <a:p>
            <a:pPr algn="l"/>
            <a:r>
              <a:rPr lang="en-US" altLang="cs-CZ" sz="4000" smtClean="0">
                <a:solidFill>
                  <a:srgbClr val="FFFF00"/>
                </a:solidFill>
              </a:rPr>
              <a:t>AL</a:t>
            </a:r>
            <a:r>
              <a:rPr lang="cs-CZ" altLang="cs-CZ" sz="4000" smtClean="0">
                <a:solidFill>
                  <a:srgbClr val="FFFF00"/>
                </a:solidFill>
              </a:rPr>
              <a:t>L</a:t>
            </a:r>
            <a:r>
              <a:rPr lang="en-US" altLang="cs-CZ" sz="4000" smtClean="0">
                <a:solidFill>
                  <a:srgbClr val="FFFF00"/>
                </a:solidFill>
              </a:rPr>
              <a:t>EE EFEKT</a:t>
            </a:r>
            <a:r>
              <a:rPr lang="cs-CZ" altLang="cs-CZ" sz="4000" smtClean="0">
                <a:solidFill>
                  <a:srgbClr val="FFFF00"/>
                </a:solidFill>
              </a:rPr>
              <a:t>  </a:t>
            </a:r>
          </a:p>
        </p:txBody>
      </p:sp>
      <p:sp>
        <p:nvSpPr>
          <p:cNvPr id="55300" name="Text Box 4"/>
          <p:cNvSpPr txBox="1">
            <a:spLocks noChangeArrowheads="1"/>
          </p:cNvSpPr>
          <p:nvPr/>
        </p:nvSpPr>
        <p:spPr bwMode="auto">
          <a:xfrm>
            <a:off x="1116013" y="16256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endParaRPr lang="cs-CZ" altLang="cs-CZ" sz="3600">
              <a:solidFill>
                <a:srgbClr val="FFFF00"/>
              </a:solidFill>
            </a:endParaRPr>
          </a:p>
        </p:txBody>
      </p:sp>
      <p:sp>
        <p:nvSpPr>
          <p:cNvPr id="33797" name="Text Box 5"/>
          <p:cNvSpPr txBox="1">
            <a:spLocks noChangeArrowheads="1"/>
          </p:cNvSpPr>
          <p:nvPr/>
        </p:nvSpPr>
        <p:spPr bwMode="auto">
          <a:xfrm>
            <a:off x="1116013" y="1628775"/>
            <a:ext cx="741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cs-CZ" altLang="cs-CZ" sz="2800">
                <a:solidFill>
                  <a:srgbClr val="FFFF00"/>
                </a:solidFill>
              </a:rPr>
              <a:t>Pokud populace klesne pod určitou mezní hodnotu, dochází k vyhynutí.</a:t>
            </a:r>
          </a:p>
        </p:txBody>
      </p:sp>
      <p:sp>
        <p:nvSpPr>
          <p:cNvPr id="33798" name="Rectangle 6"/>
          <p:cNvSpPr>
            <a:spLocks noChangeArrowheads="1"/>
          </p:cNvSpPr>
          <p:nvPr/>
        </p:nvSpPr>
        <p:spPr bwMode="auto">
          <a:xfrm rot="-5400000">
            <a:off x="3094832" y="656431"/>
            <a:ext cx="1441450" cy="5545137"/>
          </a:xfrm>
          <a:prstGeom prst="rect">
            <a:avLst/>
          </a:prstGeom>
          <a:solidFill>
            <a:srgbClr val="4F560A"/>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0"/>
              </a:spcBef>
              <a:buFontTx/>
              <a:buNone/>
            </a:pPr>
            <a:r>
              <a:rPr lang="en-US" altLang="cs-CZ" sz="2800">
                <a:solidFill>
                  <a:srgbClr val="FFFF00"/>
                </a:solidFill>
              </a:rPr>
              <a:t>U</a:t>
            </a:r>
            <a:r>
              <a:rPr lang="cs-CZ" altLang="cs-CZ" sz="2800">
                <a:solidFill>
                  <a:srgbClr val="FFFF00"/>
                </a:solidFill>
              </a:rPr>
              <a:t>žitečné pro předpovídání invazí.....</a:t>
            </a:r>
          </a:p>
          <a:p>
            <a:pPr>
              <a:spcBef>
                <a:spcPct val="0"/>
              </a:spcBef>
              <a:buFontTx/>
              <a:buNone/>
            </a:pPr>
            <a:endParaRPr lang="cs-CZ" altLang="cs-CZ" sz="3600">
              <a:solidFill>
                <a:srgbClr val="FFFF00"/>
              </a:solidFill>
            </a:endParaRPr>
          </a:p>
          <a:p>
            <a:pPr>
              <a:spcBef>
                <a:spcPct val="0"/>
              </a:spcBef>
              <a:buFontTx/>
              <a:buNone/>
            </a:pPr>
            <a:endParaRPr lang="cs-CZ" altLang="cs-CZ" sz="3600">
              <a:solidFill>
                <a:srgbClr val="FFFF00"/>
              </a:solidFill>
            </a:endParaRPr>
          </a:p>
        </p:txBody>
      </p:sp>
      <p:sp>
        <p:nvSpPr>
          <p:cNvPr id="33799" name="Rectangle 7"/>
          <p:cNvSpPr>
            <a:spLocks noChangeArrowheads="1"/>
          </p:cNvSpPr>
          <p:nvPr/>
        </p:nvSpPr>
        <p:spPr bwMode="auto">
          <a:xfrm rot="-5400000">
            <a:off x="4536281" y="1953419"/>
            <a:ext cx="1584325" cy="6840538"/>
          </a:xfrm>
          <a:prstGeom prst="rect">
            <a:avLst/>
          </a:prstGeom>
          <a:solidFill>
            <a:srgbClr val="4F560A"/>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lgn="r">
              <a:spcBef>
                <a:spcPct val="0"/>
              </a:spcBef>
              <a:buFontTx/>
              <a:buNone/>
            </a:pPr>
            <a:endParaRPr lang="cs-CZ" altLang="cs-CZ" sz="3600">
              <a:solidFill>
                <a:srgbClr val="FFFF00"/>
              </a:solidFill>
            </a:endParaRPr>
          </a:p>
          <a:p>
            <a:pPr algn="r">
              <a:spcBef>
                <a:spcPct val="0"/>
              </a:spcBef>
              <a:buFontTx/>
              <a:buNone/>
            </a:pPr>
            <a:r>
              <a:rPr lang="cs-CZ" altLang="cs-CZ" sz="2800">
                <a:solidFill>
                  <a:srgbClr val="FFFF00"/>
                </a:solidFill>
              </a:rPr>
              <a:t>.....a pro odhadnutí vhodného počtu </a:t>
            </a:r>
          </a:p>
          <a:p>
            <a:pPr algn="r">
              <a:spcBef>
                <a:spcPct val="0"/>
              </a:spcBef>
              <a:buFontTx/>
              <a:buNone/>
            </a:pPr>
            <a:r>
              <a:rPr lang="cs-CZ" altLang="cs-CZ" sz="2800">
                <a:solidFill>
                  <a:srgbClr val="FFFF00"/>
                </a:solidFill>
              </a:rPr>
              <a:t>jedinců pro introdukci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p:cTn id="11" dur="500" fill="hold"/>
                                        <p:tgtEl>
                                          <p:spTgt spid="33798"/>
                                        </p:tgtEl>
                                        <p:attrNameLst>
                                          <p:attrName>ppt_w</p:attrName>
                                        </p:attrNameLst>
                                      </p:cBhvr>
                                      <p:tavLst>
                                        <p:tav tm="0">
                                          <p:val>
                                            <p:fltVal val="0"/>
                                          </p:val>
                                        </p:tav>
                                        <p:tav tm="100000">
                                          <p:val>
                                            <p:strVal val="#ppt_w"/>
                                          </p:val>
                                        </p:tav>
                                      </p:tavLst>
                                    </p:anim>
                                    <p:anim calcmode="lin" valueType="num">
                                      <p:cBhvr>
                                        <p:cTn id="12" dur="500" fill="hold"/>
                                        <p:tgtEl>
                                          <p:spTgt spid="3379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3799"/>
                                        </p:tgtEl>
                                        <p:attrNameLst>
                                          <p:attrName>style.visibility</p:attrName>
                                        </p:attrNameLst>
                                      </p:cBhvr>
                                      <p:to>
                                        <p:strVal val="visible"/>
                                      </p:to>
                                    </p:set>
                                    <p:anim calcmode="lin" valueType="num">
                                      <p:cBhvr>
                                        <p:cTn id="17" dur="500" fill="hold"/>
                                        <p:tgtEl>
                                          <p:spTgt spid="33799"/>
                                        </p:tgtEl>
                                        <p:attrNameLst>
                                          <p:attrName>ppt_w</p:attrName>
                                        </p:attrNameLst>
                                      </p:cBhvr>
                                      <p:tavLst>
                                        <p:tav tm="0">
                                          <p:val>
                                            <p:fltVal val="0"/>
                                          </p:val>
                                        </p:tav>
                                        <p:tav tm="100000">
                                          <p:val>
                                            <p:strVal val="#ppt_w"/>
                                          </p:val>
                                        </p:tav>
                                      </p:tavLst>
                                    </p:anim>
                                    <p:anim calcmode="lin" valueType="num">
                                      <p:cBhvr>
                                        <p:cTn id="18" dur="500" fill="hold"/>
                                        <p:tgtEl>
                                          <p:spTgt spid="337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798" grpId="0" animBg="1" autoUpdateAnimBg="0"/>
      <p:bldP spid="33799"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p:txBody>
          <a:bodyPr/>
          <a:lstStyle/>
          <a:p>
            <a:r>
              <a:rPr lang="cs-CZ" altLang="cs-CZ" smtClean="0"/>
              <a:t>Kdy hraje malá velikost populace negativní roli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ltLang="cs-CZ" smtClean="0"/>
              <a:t>Rozmnožování</a:t>
            </a:r>
          </a:p>
        </p:txBody>
      </p:sp>
      <p:sp>
        <p:nvSpPr>
          <p:cNvPr id="57347" name="Rectangle 3"/>
          <p:cNvSpPr>
            <a:spLocks noGrp="1" noChangeArrowheads="1"/>
          </p:cNvSpPr>
          <p:nvPr>
            <p:ph type="body" idx="1"/>
          </p:nvPr>
        </p:nvSpPr>
        <p:spPr/>
        <p:txBody>
          <a:bodyPr/>
          <a:lstStyle/>
          <a:p>
            <a:r>
              <a:rPr lang="cs-CZ" altLang="cs-CZ" smtClean="0"/>
              <a:t>Šance nalézt partnera je relativně malá při nízké hustotě</a:t>
            </a:r>
          </a:p>
          <a:p>
            <a:r>
              <a:rPr lang="cs-CZ" altLang="cs-CZ" smtClean="0"/>
              <a:t>Genetická nebezpečí malých populací</a:t>
            </a:r>
          </a:p>
          <a:p>
            <a:r>
              <a:rPr lang="cs-CZ" altLang="cs-CZ" smtClean="0"/>
              <a:t>Možnost lepšího výběru partnera u větších populací</a:t>
            </a:r>
          </a:p>
          <a:p>
            <a:endParaRPr lang="cs-CZ" altLang="cs-CZ"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altLang="cs-CZ" smtClean="0"/>
              <a:t>Využívání zdrojů</a:t>
            </a:r>
          </a:p>
        </p:txBody>
      </p:sp>
      <p:sp>
        <p:nvSpPr>
          <p:cNvPr id="58371" name="Rectangle 3"/>
          <p:cNvSpPr>
            <a:spLocks noGrp="1" noChangeArrowheads="1"/>
          </p:cNvSpPr>
          <p:nvPr>
            <p:ph type="body" idx="1"/>
          </p:nvPr>
        </p:nvSpPr>
        <p:spPr/>
        <p:txBody>
          <a:bodyPr/>
          <a:lstStyle/>
          <a:p>
            <a:r>
              <a:rPr lang="cs-CZ" altLang="cs-CZ" smtClean="0"/>
              <a:t>Např. větší smečka může ulovit větší (a hodnotnější) kořist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smtClean="0">
                <a:solidFill>
                  <a:schemeClr val="tx1"/>
                </a:solidFill>
              </a:rPr>
              <a:t>Obrana</a:t>
            </a:r>
          </a:p>
        </p:txBody>
      </p:sp>
      <p:sp>
        <p:nvSpPr>
          <p:cNvPr id="59395" name="Rectangle 3"/>
          <p:cNvSpPr>
            <a:spLocks noGrp="1" noChangeArrowheads="1"/>
          </p:cNvSpPr>
          <p:nvPr>
            <p:ph type="body" sz="half" idx="1"/>
          </p:nvPr>
        </p:nvSpPr>
        <p:spPr/>
        <p:txBody>
          <a:bodyPr/>
          <a:lstStyle/>
          <a:p>
            <a:r>
              <a:rPr lang="cs-CZ" altLang="cs-CZ" sz="2400" smtClean="0"/>
              <a:t>Před predací – hlídači – čím méně nás je, tím častěji musím hlídat  (husy, surikaty)</a:t>
            </a:r>
          </a:p>
          <a:p>
            <a:r>
              <a:rPr lang="cs-CZ" altLang="cs-CZ" sz="2400" smtClean="0"/>
              <a:t>Před predací – hnízdní kolonie, pižmoni (falanga)</a:t>
            </a:r>
          </a:p>
          <a:p>
            <a:r>
              <a:rPr lang="cs-CZ" altLang="cs-CZ" sz="2400" smtClean="0"/>
              <a:t>Obrana teritoria – plocha (a tím i množství zdrojů) roste se čtvercem obvodu</a:t>
            </a:r>
          </a:p>
          <a:p>
            <a:endParaRPr lang="cs-CZ" altLang="cs-CZ" sz="2400" smtClean="0"/>
          </a:p>
        </p:txBody>
      </p:sp>
      <p:graphicFrame>
        <p:nvGraphicFramePr>
          <p:cNvPr id="37892" name="Object 4"/>
          <p:cNvGraphicFramePr>
            <a:graphicFrameLocks noGrp="1" noChangeAspect="1"/>
          </p:cNvGraphicFramePr>
          <p:nvPr>
            <p:ph sz="half" idx="2"/>
          </p:nvPr>
        </p:nvGraphicFramePr>
        <p:xfrm>
          <a:off x="4953000" y="2133600"/>
          <a:ext cx="3810000" cy="2628900"/>
        </p:xfrm>
        <a:graphic>
          <a:graphicData uri="http://schemas.openxmlformats.org/presentationml/2006/ole">
            <mc:AlternateContent xmlns:mc="http://schemas.openxmlformats.org/markup-compatibility/2006">
              <mc:Choice xmlns:v="urn:schemas-microsoft-com:vml" Requires="v">
                <p:oleObj spid="_x0000_s59407" name="Chart" r:id="rId3" imgW="4114800" imgH="2838602" progId="Excel.Chart.8">
                  <p:embed/>
                </p:oleObj>
              </mc:Choice>
              <mc:Fallback>
                <p:oleObj name="Chart" r:id="rId3" imgW="4114800" imgH="2838602"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133600"/>
                        <a:ext cx="3810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500" fill="hold"/>
                                        <p:tgtEl>
                                          <p:spTgt spid="37892"/>
                                        </p:tgtEl>
                                        <p:attrNameLst>
                                          <p:attrName>ppt_w</p:attrName>
                                        </p:attrNameLst>
                                      </p:cBhvr>
                                      <p:tavLst>
                                        <p:tav tm="0">
                                          <p:val>
                                            <p:fltVal val="0"/>
                                          </p:val>
                                        </p:tav>
                                        <p:tav tm="100000">
                                          <p:val>
                                            <p:strVal val="#ppt_w"/>
                                          </p:val>
                                        </p:tav>
                                      </p:tavLst>
                                    </p:anim>
                                    <p:anim calcmode="lin" valueType="num">
                                      <p:cBhvr>
                                        <p:cTn id="8" dur="500" fill="hold"/>
                                        <p:tgtEl>
                                          <p:spTgt spid="378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7892" grpId="0" 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cs-CZ" altLang="cs-CZ" smtClean="0"/>
          </a:p>
        </p:txBody>
      </p:sp>
      <p:pic>
        <p:nvPicPr>
          <p:cNvPr id="35844" name="Picture 4" descr="pizmon_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53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altLang="cs-CZ" sz="4000" smtClean="0">
                <a:solidFill>
                  <a:schemeClr val="tx1"/>
                </a:solidFill>
              </a:rPr>
              <a:t>Katastrofa</a:t>
            </a:r>
            <a:r>
              <a:rPr lang="cs-CZ" altLang="cs-CZ" sz="4000" smtClean="0">
                <a:solidFill>
                  <a:srgbClr val="FFFF00"/>
                </a:solidFill>
              </a:rPr>
              <a:t/>
            </a:r>
            <a:br>
              <a:rPr lang="cs-CZ" altLang="cs-CZ" sz="4000" smtClean="0">
                <a:solidFill>
                  <a:srgbClr val="FFFF00"/>
                </a:solidFill>
              </a:rPr>
            </a:br>
            <a:endParaRPr lang="cs-CZ" altLang="cs-CZ" sz="4000" smtClean="0">
              <a:solidFill>
                <a:srgbClr val="FFFF00"/>
              </a:solidFill>
            </a:endParaRPr>
          </a:p>
        </p:txBody>
      </p:sp>
      <p:sp>
        <p:nvSpPr>
          <p:cNvPr id="61443" name="Rectangle 3"/>
          <p:cNvSpPr>
            <a:spLocks noGrp="1" noChangeArrowheads="1"/>
          </p:cNvSpPr>
          <p:nvPr>
            <p:ph type="body" idx="1"/>
          </p:nvPr>
        </p:nvSpPr>
        <p:spPr/>
        <p:txBody>
          <a:bodyPr/>
          <a:lstStyle/>
          <a:p>
            <a:r>
              <a:rPr lang="cs-CZ" altLang="cs-CZ" smtClean="0"/>
              <a:t>Malá populace je náchylnější k vyhynutí vlivem nějaké katastrofy, nemoci, nebo výkyvu v parametrech prostředí (nebo i demografickou stochasticitou).</a:t>
            </a:r>
          </a:p>
          <a:p>
            <a:endParaRPr lang="cs-CZ" altLang="cs-CZ"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0"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1219200" y="2895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1"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3657600" y="4572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2"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3429000" y="1371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3"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5715000" y="5486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4"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5638800" y="388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5"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5562600"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36"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5486400" y="533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7"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5943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38"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510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39"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4267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40"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34290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41"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2590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42"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1752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43"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914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44" descr="hvezdicesupermala"/>
          <p:cNvPicPr>
            <a:picLocks noChangeAspect="1" noChangeArrowheads="1"/>
          </p:cNvPicPr>
          <p:nvPr/>
        </p:nvPicPr>
        <p:blipFill>
          <a:blip r:embed="rId2">
            <a:extLst>
              <a:ext uri="{28A0092B-C50C-407E-A947-70E740481C1C}">
                <a14:useLocalDpi xmlns:a14="http://schemas.microsoft.com/office/drawing/2010/main" val="0"/>
              </a:ext>
            </a:extLst>
          </a:blip>
          <a:srcRect l="26250" t="20000" r="21249" b="10001"/>
          <a:stretch>
            <a:fillRect/>
          </a:stretch>
        </p:blipFill>
        <p:spPr bwMode="auto">
          <a:xfrm>
            <a:off x="76962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 Box 45"/>
          <p:cNvSpPr txBox="1">
            <a:spLocks noChangeArrowheads="1"/>
          </p:cNvSpPr>
          <p:nvPr/>
        </p:nvSpPr>
        <p:spPr bwMode="auto">
          <a:xfrm>
            <a:off x="1143000" y="76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t1</a:t>
            </a:r>
          </a:p>
        </p:txBody>
      </p:sp>
      <p:sp>
        <p:nvSpPr>
          <p:cNvPr id="9234" name="Text Box 46"/>
          <p:cNvSpPr txBox="1">
            <a:spLocks noChangeArrowheads="1"/>
          </p:cNvSpPr>
          <p:nvPr/>
        </p:nvSpPr>
        <p:spPr bwMode="auto">
          <a:xfrm>
            <a:off x="3352800" y="7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t2</a:t>
            </a:r>
          </a:p>
        </p:txBody>
      </p:sp>
      <p:sp>
        <p:nvSpPr>
          <p:cNvPr id="9235" name="Text Box 47"/>
          <p:cNvSpPr txBox="1">
            <a:spLocks noChangeArrowheads="1"/>
          </p:cNvSpPr>
          <p:nvPr/>
        </p:nvSpPr>
        <p:spPr bwMode="auto">
          <a:xfrm>
            <a:off x="5638800" y="76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t3</a:t>
            </a:r>
          </a:p>
        </p:txBody>
      </p:sp>
      <p:sp>
        <p:nvSpPr>
          <p:cNvPr id="9236" name="Text Box 48"/>
          <p:cNvSpPr txBox="1">
            <a:spLocks noChangeArrowheads="1"/>
          </p:cNvSpPr>
          <p:nvPr/>
        </p:nvSpPr>
        <p:spPr bwMode="auto">
          <a:xfrm>
            <a:off x="838200" y="5181600"/>
            <a:ext cx="1676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λ=2</a:t>
            </a:r>
          </a:p>
          <a:p>
            <a:pPr>
              <a:spcBef>
                <a:spcPct val="50000"/>
              </a:spcBef>
              <a:buFontTx/>
              <a:buNone/>
            </a:pPr>
            <a:endParaRPr lang="en-GB" altLang="cs-CZ" sz="2400">
              <a:latin typeface="Times New Roman" pitchFamily="18" charset="0"/>
            </a:endParaRPr>
          </a:p>
        </p:txBody>
      </p:sp>
      <p:sp>
        <p:nvSpPr>
          <p:cNvPr id="9237" name="Line 49"/>
          <p:cNvSpPr>
            <a:spLocks noChangeShapeType="1"/>
          </p:cNvSpPr>
          <p:nvPr/>
        </p:nvSpPr>
        <p:spPr bwMode="auto">
          <a:xfrm flipV="1">
            <a:off x="2362200" y="2057400"/>
            <a:ext cx="762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Line 50"/>
          <p:cNvSpPr>
            <a:spLocks noChangeShapeType="1"/>
          </p:cNvSpPr>
          <p:nvPr/>
        </p:nvSpPr>
        <p:spPr bwMode="auto">
          <a:xfrm>
            <a:off x="2362200" y="3505200"/>
            <a:ext cx="11430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Line 51"/>
          <p:cNvSpPr>
            <a:spLocks noChangeShapeType="1"/>
          </p:cNvSpPr>
          <p:nvPr/>
        </p:nvSpPr>
        <p:spPr bwMode="auto">
          <a:xfrm flipV="1">
            <a:off x="4419600" y="990600"/>
            <a:ext cx="762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0" name="Line 52"/>
          <p:cNvSpPr>
            <a:spLocks noChangeShapeType="1"/>
          </p:cNvSpPr>
          <p:nvPr/>
        </p:nvSpPr>
        <p:spPr bwMode="auto">
          <a:xfrm>
            <a:off x="4419600" y="1905000"/>
            <a:ext cx="914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1" name="Line 53"/>
          <p:cNvSpPr>
            <a:spLocks noChangeShapeType="1"/>
          </p:cNvSpPr>
          <p:nvPr/>
        </p:nvSpPr>
        <p:spPr bwMode="auto">
          <a:xfrm flipV="1">
            <a:off x="4648200" y="42672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2" name="Line 54"/>
          <p:cNvSpPr>
            <a:spLocks noChangeShapeType="1"/>
          </p:cNvSpPr>
          <p:nvPr/>
        </p:nvSpPr>
        <p:spPr bwMode="auto">
          <a:xfrm>
            <a:off x="4648200" y="5105400"/>
            <a:ext cx="914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3" name="Line 55"/>
          <p:cNvSpPr>
            <a:spLocks noChangeShapeType="1"/>
          </p:cNvSpPr>
          <p:nvPr/>
        </p:nvSpPr>
        <p:spPr bwMode="auto">
          <a:xfrm flipV="1">
            <a:off x="6553200" y="4572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4" name="Line 56"/>
          <p:cNvSpPr>
            <a:spLocks noChangeShapeType="1"/>
          </p:cNvSpPr>
          <p:nvPr/>
        </p:nvSpPr>
        <p:spPr bwMode="auto">
          <a:xfrm>
            <a:off x="6553200" y="990600"/>
            <a:ext cx="914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5" name="Line 57"/>
          <p:cNvSpPr>
            <a:spLocks noChangeShapeType="1"/>
          </p:cNvSpPr>
          <p:nvPr/>
        </p:nvSpPr>
        <p:spPr bwMode="auto">
          <a:xfrm flipV="1">
            <a:off x="6553200" y="22098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Line 58"/>
          <p:cNvSpPr>
            <a:spLocks noChangeShapeType="1"/>
          </p:cNvSpPr>
          <p:nvPr/>
        </p:nvSpPr>
        <p:spPr bwMode="auto">
          <a:xfrm>
            <a:off x="6553200" y="27432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Line 59"/>
          <p:cNvSpPr>
            <a:spLocks noChangeShapeType="1"/>
          </p:cNvSpPr>
          <p:nvPr/>
        </p:nvSpPr>
        <p:spPr bwMode="auto">
          <a:xfrm flipV="1">
            <a:off x="6629400" y="38100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8" name="Line 60"/>
          <p:cNvSpPr>
            <a:spLocks noChangeShapeType="1"/>
          </p:cNvSpPr>
          <p:nvPr/>
        </p:nvSpPr>
        <p:spPr bwMode="auto">
          <a:xfrm>
            <a:off x="6629400" y="4495800"/>
            <a:ext cx="990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9" name="Line 61"/>
          <p:cNvSpPr>
            <a:spLocks noChangeShapeType="1"/>
          </p:cNvSpPr>
          <p:nvPr/>
        </p:nvSpPr>
        <p:spPr bwMode="auto">
          <a:xfrm flipV="1">
            <a:off x="6629400" y="5486400"/>
            <a:ext cx="990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Line 62"/>
          <p:cNvSpPr>
            <a:spLocks noChangeShapeType="1"/>
          </p:cNvSpPr>
          <p:nvPr/>
        </p:nvSpPr>
        <p:spPr bwMode="auto">
          <a:xfrm>
            <a:off x="6629400" y="60960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Text Box 63"/>
          <p:cNvSpPr txBox="1">
            <a:spLocks noChangeArrowheads="1"/>
          </p:cNvSpPr>
          <p:nvPr/>
        </p:nvSpPr>
        <p:spPr bwMode="auto">
          <a:xfrm>
            <a:off x="381000" y="5853113"/>
            <a:ext cx="50292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Pozn.: ty hvězdice to takhle nedělaj, ale ten obrázek se dobře kopíroval</a:t>
            </a:r>
          </a:p>
          <a:p>
            <a:pPr>
              <a:spcBef>
                <a:spcPct val="50000"/>
              </a:spcBef>
              <a:buFontTx/>
              <a:buNone/>
            </a:pPr>
            <a:endParaRPr lang="en-GB" altLang="cs-CZ" sz="240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a:r>
              <a:rPr lang="en-GB" altLang="cs-CZ" smtClean="0"/>
              <a:t>Předpokládá se, že pozitivní density dependence je častější v méně příznivém prostředí</a:t>
            </a:r>
          </a:p>
        </p:txBody>
      </p:sp>
      <p:sp>
        <p:nvSpPr>
          <p:cNvPr id="62467" name="Rectangle 3"/>
          <p:cNvSpPr>
            <a:spLocks noGrp="1" noChangeArrowheads="1"/>
          </p:cNvSpPr>
          <p:nvPr>
            <p:ph type="body" idx="1"/>
          </p:nvPr>
        </p:nvSpPr>
        <p:spPr>
          <a:xfrm>
            <a:off x="533400" y="2819400"/>
            <a:ext cx="7772400" cy="4114800"/>
          </a:xfrm>
        </p:spPr>
        <p:txBody>
          <a:bodyPr/>
          <a:lstStyle/>
          <a:p>
            <a:r>
              <a:rPr lang="en-GB" altLang="cs-CZ" smtClean="0"/>
              <a:t>v průběhu času se mohou pozitivní a negativní density dependence velmi rychle střídat (např. rostliny si celou dobu konkurují, ale během krátké doby v létě může zastínění kompetitorem zabránit úplnému vysušení v poledním žáru).</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cs-CZ" altLang="cs-CZ" smtClean="0"/>
              <a:t>Základní „pravdy“ k zapamatování</a:t>
            </a:r>
          </a:p>
        </p:txBody>
      </p:sp>
      <p:sp>
        <p:nvSpPr>
          <p:cNvPr id="63491" name="Content Placeholder 2"/>
          <p:cNvSpPr>
            <a:spLocks noGrp="1"/>
          </p:cNvSpPr>
          <p:nvPr>
            <p:ph idx="1"/>
          </p:nvPr>
        </p:nvSpPr>
        <p:spPr/>
        <p:txBody>
          <a:bodyPr/>
          <a:lstStyle/>
          <a:p>
            <a:r>
              <a:rPr lang="cs-CZ" altLang="cs-CZ" sz="2800" smtClean="0"/>
              <a:t>Populace neomezovaná ani zdroji, ani prostorem poroste exponenciálně a neregulovaně</a:t>
            </a:r>
          </a:p>
          <a:p>
            <a:r>
              <a:rPr lang="cs-CZ" altLang="cs-CZ" sz="2800" smtClean="0"/>
              <a:t>K regulaci populací (k dosažení nějakého rovnovážného stavu) potřebujeme negativní density dependenci – pak růst bude zhruba odpovídat logistickému růstu / diskutabilní role omezení disturbancemi</a:t>
            </a:r>
          </a:p>
          <a:p>
            <a:r>
              <a:rPr lang="cs-CZ" altLang="cs-CZ" sz="2800" smtClean="0"/>
              <a:t>Aparát, který použijeme k modelování (diferenciální vs. diferenční rovnice) je spíše metodickou záležitostí – i když diferenční rovnice mohou lépe vyhovovat naší snaze vyrovnat se se sezonalitou</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ltLang="cs-CZ" smtClean="0"/>
              <a:t>Co jsme zanedbávali</a:t>
            </a:r>
          </a:p>
        </p:txBody>
      </p:sp>
      <p:sp>
        <p:nvSpPr>
          <p:cNvPr id="64515" name="Rectangle 3"/>
          <p:cNvSpPr>
            <a:spLocks noGrp="1" noChangeArrowheads="1"/>
          </p:cNvSpPr>
          <p:nvPr>
            <p:ph type="body" idx="1"/>
          </p:nvPr>
        </p:nvSpPr>
        <p:spPr>
          <a:xfrm>
            <a:off x="762000" y="1676400"/>
            <a:ext cx="7772400" cy="4114800"/>
          </a:xfrm>
        </p:spPr>
        <p:txBody>
          <a:bodyPr/>
          <a:lstStyle/>
          <a:p>
            <a:pPr>
              <a:spcBef>
                <a:spcPct val="50000"/>
              </a:spcBef>
            </a:pPr>
            <a:r>
              <a:rPr lang="en-GB" altLang="cs-CZ" smtClean="0"/>
              <a:t>Věkovou strukturu (může být rozumné počítat jenom dospělce, ale ztrácíme určitou informaci</a:t>
            </a:r>
            <a:r>
              <a:rPr lang="cs-CZ" altLang="cs-CZ" smtClean="0"/>
              <a:t>, na druhou stranu, pokud budu charakterizovat populaci jen N, který bude obsahovat vše, tj. od mláďat po senilní jedince, moc informativní to nebude</a:t>
            </a:r>
            <a:r>
              <a:rPr lang="en-GB" altLang="cs-CZ" smtClean="0"/>
              <a:t>)</a:t>
            </a:r>
          </a:p>
          <a:p>
            <a:pPr>
              <a:spcBef>
                <a:spcPct val="50000"/>
              </a:spcBef>
            </a:pPr>
            <a:r>
              <a:rPr lang="en-GB" altLang="cs-CZ" smtClean="0"/>
              <a:t>Prostorovou strukturu (důležité zvláště u sedentárních organismů</a:t>
            </a:r>
            <a:r>
              <a:rPr lang="cs-CZ" altLang="cs-CZ" smtClean="0"/>
              <a:t>)</a:t>
            </a:r>
            <a:endParaRPr lang="en-GB" altLang="cs-CZ" smtClean="0"/>
          </a:p>
          <a:p>
            <a:pPr>
              <a:spcBef>
                <a:spcPct val="50000"/>
              </a:spcBef>
            </a:pPr>
            <a:r>
              <a:rPr lang="en-GB" altLang="cs-CZ" smtClean="0"/>
              <a:t>Vliv organismů jiných druhů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62000" y="685800"/>
            <a:ext cx="67818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Je-li velikost populace v nulté sezóně </a:t>
            </a:r>
            <a:r>
              <a:rPr lang="en-GB" altLang="cs-CZ" sz="2400" i="1">
                <a:latin typeface="Times New Roman" pitchFamily="18" charset="0"/>
              </a:rPr>
              <a:t>N</a:t>
            </a:r>
            <a:r>
              <a:rPr lang="en-GB" altLang="cs-CZ" sz="2400" i="1" baseline="-25000">
                <a:latin typeface="Times New Roman" pitchFamily="18" charset="0"/>
              </a:rPr>
              <a:t>0, </a:t>
            </a:r>
            <a:r>
              <a:rPr lang="en-GB" altLang="cs-CZ" sz="2400">
                <a:latin typeface="Times New Roman" pitchFamily="18" charset="0"/>
              </a:rPr>
              <a:t>potom v první bude</a:t>
            </a:r>
            <a:endParaRPr lang="en-GB" altLang="cs-CZ" sz="2400" i="1" baseline="-25000">
              <a:latin typeface="Times New Roman" pitchFamily="18" charset="0"/>
            </a:endParaRPr>
          </a:p>
          <a:p>
            <a:pPr lvl="2">
              <a:spcBef>
                <a:spcPts val="600"/>
              </a:spcBef>
              <a:buFontTx/>
              <a:buNone/>
            </a:pPr>
            <a:r>
              <a:rPr lang="cs-CZ" altLang="cs-CZ" i="1">
                <a:latin typeface="Times New Roman" pitchFamily="18" charset="0"/>
              </a:rPr>
              <a:t>N</a:t>
            </a:r>
            <a:r>
              <a:rPr lang="cs-CZ" altLang="cs-CZ" i="1" baseline="-25000">
                <a:latin typeface="Times New Roman" pitchFamily="18" charset="0"/>
              </a:rPr>
              <a:t>1 </a:t>
            </a:r>
            <a:r>
              <a:rPr lang="cs-CZ" altLang="cs-CZ" i="1">
                <a:latin typeface="Times New Roman" pitchFamily="18" charset="0"/>
              </a:rPr>
              <a:t>= </a:t>
            </a:r>
            <a:r>
              <a:rPr lang="cs-CZ" altLang="cs-CZ" i="1">
                <a:latin typeface="Times New Roman" pitchFamily="18" charset="0"/>
                <a:sym typeface="Symbol" pitchFamily="18" charset="2"/>
              </a:rPr>
              <a:t></a:t>
            </a:r>
            <a:r>
              <a:rPr lang="cs-CZ" altLang="cs-CZ" i="1">
                <a:latin typeface="Times New Roman" pitchFamily="18" charset="0"/>
              </a:rPr>
              <a:t> N</a:t>
            </a:r>
            <a:r>
              <a:rPr lang="cs-CZ" altLang="cs-CZ" i="1" baseline="-25000">
                <a:latin typeface="Times New Roman" pitchFamily="18" charset="0"/>
              </a:rPr>
              <a:t>0</a:t>
            </a:r>
            <a:r>
              <a:rPr lang="cs-CZ" altLang="cs-CZ" i="1">
                <a:latin typeface="Times New Roman" pitchFamily="18" charset="0"/>
              </a:rPr>
              <a:t>.</a:t>
            </a:r>
          </a:p>
          <a:p>
            <a:pPr lvl="2">
              <a:spcBef>
                <a:spcPts val="600"/>
              </a:spcBef>
              <a:buFontTx/>
              <a:buNone/>
            </a:pPr>
            <a:r>
              <a:rPr lang="cs-CZ" altLang="cs-CZ">
                <a:latin typeface="Times New Roman" pitchFamily="18" charset="0"/>
              </a:rPr>
              <a:t>V druhé sezóně bude</a:t>
            </a:r>
          </a:p>
          <a:p>
            <a:pPr lvl="2">
              <a:spcBef>
                <a:spcPts val="600"/>
              </a:spcBef>
              <a:buFontTx/>
              <a:buNone/>
            </a:pPr>
            <a:r>
              <a:rPr lang="cs-CZ" altLang="cs-CZ" i="1">
                <a:latin typeface="Times New Roman" pitchFamily="18" charset="0"/>
              </a:rPr>
              <a:t>N</a:t>
            </a:r>
            <a:r>
              <a:rPr lang="cs-CZ" altLang="cs-CZ" i="1" baseline="-25000">
                <a:latin typeface="Times New Roman" pitchFamily="18" charset="0"/>
              </a:rPr>
              <a:t>2 </a:t>
            </a:r>
            <a:r>
              <a:rPr lang="cs-CZ" altLang="cs-CZ" i="1">
                <a:latin typeface="Times New Roman" pitchFamily="18" charset="0"/>
              </a:rPr>
              <a:t>= </a:t>
            </a:r>
            <a:r>
              <a:rPr lang="cs-CZ" altLang="cs-CZ" i="1">
                <a:latin typeface="Times New Roman" pitchFamily="18" charset="0"/>
                <a:sym typeface="Symbol" pitchFamily="18" charset="2"/>
              </a:rPr>
              <a:t></a:t>
            </a:r>
            <a:r>
              <a:rPr lang="cs-CZ" altLang="cs-CZ" i="1">
                <a:latin typeface="Times New Roman" pitchFamily="18" charset="0"/>
              </a:rPr>
              <a:t> N</a:t>
            </a:r>
            <a:r>
              <a:rPr lang="cs-CZ" altLang="cs-CZ" i="1" baseline="-25000">
                <a:latin typeface="Times New Roman" pitchFamily="18" charset="0"/>
              </a:rPr>
              <a:t>1 </a:t>
            </a:r>
            <a:r>
              <a:rPr lang="cs-CZ" altLang="cs-CZ" i="1">
                <a:latin typeface="Times New Roman" pitchFamily="18" charset="0"/>
              </a:rPr>
              <a:t>= </a:t>
            </a:r>
            <a:r>
              <a:rPr lang="cs-CZ" altLang="cs-CZ" i="1">
                <a:latin typeface="Times New Roman" pitchFamily="18" charset="0"/>
                <a:sym typeface="Symbol" pitchFamily="18" charset="2"/>
              </a:rPr>
              <a:t></a:t>
            </a:r>
            <a:r>
              <a:rPr lang="cs-CZ" altLang="cs-CZ" i="1">
                <a:latin typeface="Times New Roman" pitchFamily="18" charset="0"/>
              </a:rPr>
              <a:t> (</a:t>
            </a:r>
            <a:r>
              <a:rPr lang="cs-CZ" altLang="cs-CZ" i="1">
                <a:latin typeface="Times New Roman" pitchFamily="18" charset="0"/>
                <a:sym typeface="Symbol" pitchFamily="18" charset="2"/>
              </a:rPr>
              <a:t></a:t>
            </a:r>
            <a:r>
              <a:rPr lang="cs-CZ" altLang="cs-CZ" i="1">
                <a:latin typeface="Times New Roman" pitchFamily="18" charset="0"/>
              </a:rPr>
              <a:t> N</a:t>
            </a:r>
            <a:r>
              <a:rPr lang="cs-CZ" altLang="cs-CZ" i="1" baseline="-25000">
                <a:latin typeface="Times New Roman" pitchFamily="18" charset="0"/>
              </a:rPr>
              <a:t>0</a:t>
            </a:r>
            <a:r>
              <a:rPr lang="cs-CZ" altLang="cs-CZ" i="1">
                <a:latin typeface="Times New Roman" pitchFamily="18" charset="0"/>
              </a:rPr>
              <a:t>) = </a:t>
            </a:r>
            <a:r>
              <a:rPr lang="cs-CZ" altLang="cs-CZ" i="1">
                <a:latin typeface="Times New Roman" pitchFamily="18" charset="0"/>
                <a:sym typeface="Symbol" pitchFamily="18" charset="2"/>
              </a:rPr>
              <a:t></a:t>
            </a:r>
            <a:r>
              <a:rPr lang="cs-CZ" altLang="cs-CZ" i="1" baseline="30000">
                <a:latin typeface="Times New Roman" pitchFamily="18" charset="0"/>
              </a:rPr>
              <a:t>2 </a:t>
            </a:r>
            <a:r>
              <a:rPr lang="cs-CZ" altLang="cs-CZ" i="1">
                <a:latin typeface="Times New Roman" pitchFamily="18" charset="0"/>
              </a:rPr>
              <a:t>N</a:t>
            </a:r>
            <a:r>
              <a:rPr lang="cs-CZ" altLang="cs-CZ" i="1" baseline="-25000">
                <a:latin typeface="Times New Roman" pitchFamily="18" charset="0"/>
              </a:rPr>
              <a:t>0</a:t>
            </a:r>
            <a:r>
              <a:rPr lang="cs-CZ" altLang="cs-CZ" i="1">
                <a:latin typeface="Times New Roman" pitchFamily="18" charset="0"/>
              </a:rPr>
              <a:t>,</a:t>
            </a:r>
          </a:p>
          <a:p>
            <a:pPr lvl="2">
              <a:spcBef>
                <a:spcPts val="600"/>
              </a:spcBef>
              <a:buFontTx/>
              <a:buNone/>
            </a:pPr>
            <a:r>
              <a:rPr lang="cs-CZ" altLang="cs-CZ">
                <a:latin typeface="Times New Roman" pitchFamily="18" charset="0"/>
              </a:rPr>
              <a:t>ve třetí sezóně </a:t>
            </a:r>
          </a:p>
          <a:p>
            <a:pPr lvl="2">
              <a:spcBef>
                <a:spcPts val="600"/>
              </a:spcBef>
              <a:buFontTx/>
              <a:buNone/>
            </a:pPr>
            <a:r>
              <a:rPr lang="cs-CZ" altLang="cs-CZ" i="1">
                <a:latin typeface="Times New Roman" pitchFamily="18" charset="0"/>
              </a:rPr>
              <a:t>N</a:t>
            </a:r>
            <a:r>
              <a:rPr lang="cs-CZ" altLang="cs-CZ" i="1" baseline="-25000">
                <a:latin typeface="Times New Roman" pitchFamily="18" charset="0"/>
              </a:rPr>
              <a:t>3</a:t>
            </a:r>
            <a:r>
              <a:rPr lang="cs-CZ" altLang="cs-CZ" i="1">
                <a:latin typeface="Times New Roman" pitchFamily="18" charset="0"/>
              </a:rPr>
              <a:t> = </a:t>
            </a:r>
            <a:r>
              <a:rPr lang="cs-CZ" altLang="cs-CZ" i="1">
                <a:latin typeface="Times New Roman" pitchFamily="18" charset="0"/>
                <a:sym typeface="Symbol" pitchFamily="18" charset="2"/>
              </a:rPr>
              <a:t></a:t>
            </a:r>
            <a:r>
              <a:rPr lang="cs-CZ" altLang="cs-CZ" i="1">
                <a:latin typeface="Times New Roman" pitchFamily="18" charset="0"/>
              </a:rPr>
              <a:t> N</a:t>
            </a:r>
            <a:r>
              <a:rPr lang="cs-CZ" altLang="cs-CZ" i="1" baseline="-25000">
                <a:latin typeface="Times New Roman" pitchFamily="18" charset="0"/>
              </a:rPr>
              <a:t>2</a:t>
            </a:r>
            <a:r>
              <a:rPr lang="cs-CZ" altLang="cs-CZ" i="1">
                <a:latin typeface="Times New Roman" pitchFamily="18" charset="0"/>
              </a:rPr>
              <a:t> = </a:t>
            </a:r>
            <a:r>
              <a:rPr lang="cs-CZ" altLang="cs-CZ" i="1">
                <a:latin typeface="Times New Roman" pitchFamily="18" charset="0"/>
                <a:sym typeface="Symbol" pitchFamily="18" charset="2"/>
              </a:rPr>
              <a:t></a:t>
            </a:r>
            <a:r>
              <a:rPr lang="cs-CZ" altLang="cs-CZ" i="1">
                <a:latin typeface="Times New Roman" pitchFamily="18" charset="0"/>
              </a:rPr>
              <a:t> (</a:t>
            </a:r>
            <a:r>
              <a:rPr lang="cs-CZ" altLang="cs-CZ" i="1">
                <a:latin typeface="Times New Roman" pitchFamily="18" charset="0"/>
                <a:sym typeface="Symbol" pitchFamily="18" charset="2"/>
              </a:rPr>
              <a:t></a:t>
            </a:r>
            <a:r>
              <a:rPr lang="cs-CZ" altLang="cs-CZ" i="1" baseline="30000">
                <a:latin typeface="Times New Roman" pitchFamily="18" charset="0"/>
              </a:rPr>
              <a:t>2</a:t>
            </a:r>
            <a:r>
              <a:rPr lang="cs-CZ" altLang="cs-CZ" i="1">
                <a:latin typeface="Times New Roman" pitchFamily="18" charset="0"/>
              </a:rPr>
              <a:t> N</a:t>
            </a:r>
            <a:r>
              <a:rPr lang="cs-CZ" altLang="cs-CZ" i="1" baseline="-25000">
                <a:latin typeface="Times New Roman" pitchFamily="18" charset="0"/>
              </a:rPr>
              <a:t>0</a:t>
            </a:r>
            <a:r>
              <a:rPr lang="cs-CZ" altLang="cs-CZ" i="1">
                <a:latin typeface="Times New Roman" pitchFamily="18" charset="0"/>
              </a:rPr>
              <a:t>) = </a:t>
            </a:r>
            <a:r>
              <a:rPr lang="cs-CZ" altLang="cs-CZ" i="1">
                <a:latin typeface="Times New Roman" pitchFamily="18" charset="0"/>
                <a:sym typeface="Symbol" pitchFamily="18" charset="2"/>
              </a:rPr>
              <a:t></a:t>
            </a:r>
            <a:r>
              <a:rPr lang="cs-CZ" altLang="cs-CZ" i="1" baseline="30000">
                <a:latin typeface="Times New Roman" pitchFamily="18" charset="0"/>
              </a:rPr>
              <a:t>3</a:t>
            </a:r>
            <a:r>
              <a:rPr lang="cs-CZ" altLang="cs-CZ" i="1">
                <a:latin typeface="Times New Roman" pitchFamily="18" charset="0"/>
              </a:rPr>
              <a:t> N</a:t>
            </a:r>
            <a:r>
              <a:rPr lang="cs-CZ" altLang="cs-CZ" i="1" baseline="-25000">
                <a:latin typeface="Times New Roman" pitchFamily="18" charset="0"/>
              </a:rPr>
              <a:t>0</a:t>
            </a:r>
            <a:endParaRPr lang="cs-CZ" altLang="cs-CZ" i="1">
              <a:latin typeface="Times New Roman" pitchFamily="18" charset="0"/>
            </a:endParaRPr>
          </a:p>
          <a:p>
            <a:pPr lvl="2">
              <a:spcBef>
                <a:spcPts val="600"/>
              </a:spcBef>
              <a:buFontTx/>
              <a:buNone/>
            </a:pPr>
            <a:r>
              <a:rPr lang="cs-CZ" altLang="cs-CZ">
                <a:latin typeface="Times New Roman" pitchFamily="18" charset="0"/>
              </a:rPr>
              <a:t>a obecně po </a:t>
            </a:r>
            <a:r>
              <a:rPr lang="cs-CZ" altLang="cs-CZ" i="1">
                <a:latin typeface="Times New Roman" pitchFamily="18" charset="0"/>
              </a:rPr>
              <a:t>t</a:t>
            </a:r>
            <a:r>
              <a:rPr lang="cs-CZ" altLang="cs-CZ">
                <a:latin typeface="Times New Roman" pitchFamily="18" charset="0"/>
              </a:rPr>
              <a:t> sezónách</a:t>
            </a:r>
          </a:p>
          <a:p>
            <a:pPr lvl="2">
              <a:spcBef>
                <a:spcPts val="600"/>
              </a:spcBef>
              <a:buFontTx/>
              <a:buNone/>
            </a:pPr>
            <a:r>
              <a:rPr lang="cs-CZ" altLang="cs-CZ" i="1">
                <a:latin typeface="Times New Roman" pitchFamily="18" charset="0"/>
              </a:rPr>
              <a:t>N</a:t>
            </a:r>
            <a:r>
              <a:rPr lang="cs-CZ" altLang="cs-CZ" i="1" baseline="-25000">
                <a:latin typeface="Times New Roman" pitchFamily="18" charset="0"/>
              </a:rPr>
              <a:t>t</a:t>
            </a:r>
            <a:r>
              <a:rPr lang="cs-CZ" altLang="cs-CZ" i="1">
                <a:latin typeface="Times New Roman" pitchFamily="18" charset="0"/>
              </a:rPr>
              <a:t> = </a:t>
            </a:r>
            <a:r>
              <a:rPr lang="cs-CZ" altLang="cs-CZ" i="1">
                <a:latin typeface="Times New Roman" pitchFamily="18" charset="0"/>
                <a:sym typeface="Symbol" pitchFamily="18" charset="2"/>
              </a:rPr>
              <a:t></a:t>
            </a:r>
            <a:r>
              <a:rPr lang="cs-CZ" altLang="cs-CZ" i="1" baseline="30000">
                <a:latin typeface="Times New Roman" pitchFamily="18" charset="0"/>
              </a:rPr>
              <a:t>t</a:t>
            </a:r>
            <a:r>
              <a:rPr lang="cs-CZ" altLang="cs-CZ" i="1">
                <a:latin typeface="Times New Roman" pitchFamily="18" charset="0"/>
              </a:rPr>
              <a:t> N</a:t>
            </a:r>
            <a:r>
              <a:rPr lang="cs-CZ" altLang="cs-CZ" i="1" baseline="-25000">
                <a:latin typeface="Times New Roman" pitchFamily="18" charset="0"/>
              </a:rPr>
              <a:t>0</a:t>
            </a:r>
            <a:r>
              <a:rPr lang="cs-CZ" altLang="cs-CZ">
                <a:latin typeface="Times New Roman" pitchFamily="18" charset="0"/>
              </a:rPr>
              <a:t>.                                                                                                 </a:t>
            </a:r>
          </a:p>
          <a:p>
            <a:pPr lvl="2">
              <a:spcBef>
                <a:spcPts val="600"/>
              </a:spcBef>
              <a:buFontTx/>
              <a:buNone/>
            </a:pPr>
            <a:endParaRPr lang="en-GB" altLang="cs-CZ">
              <a:latin typeface="Times New Roman" pitchFamily="18" charset="0"/>
            </a:endParaRPr>
          </a:p>
        </p:txBody>
      </p:sp>
      <p:sp>
        <p:nvSpPr>
          <p:cNvPr id="10243" name="Text Box 3"/>
          <p:cNvSpPr txBox="1">
            <a:spLocks noChangeArrowheads="1"/>
          </p:cNvSpPr>
          <p:nvPr/>
        </p:nvSpPr>
        <p:spPr bwMode="auto">
          <a:xfrm>
            <a:off x="533400" y="502920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Vidíme, že </a:t>
            </a:r>
            <a:r>
              <a:rPr lang="cs-CZ" altLang="cs-CZ" sz="2400" i="1">
                <a:latin typeface="Times New Roman" pitchFamily="18" charset="0"/>
                <a:sym typeface="Symbol" pitchFamily="18" charset="2"/>
              </a:rPr>
              <a:t> </a:t>
            </a:r>
            <a:r>
              <a:rPr lang="cs-CZ" altLang="cs-CZ" sz="2400">
                <a:latin typeface="Times New Roman" pitchFamily="18" charset="0"/>
                <a:sym typeface="Symbol" pitchFamily="18" charset="2"/>
              </a:rPr>
              <a:t>je konstanta, tj.</a:t>
            </a:r>
            <a:r>
              <a:rPr lang="cs-CZ" altLang="cs-CZ" sz="2400" i="1">
                <a:latin typeface="Times New Roman" pitchFamily="18" charset="0"/>
                <a:sym typeface="Symbol" pitchFamily="18" charset="2"/>
              </a:rPr>
              <a:t> </a:t>
            </a:r>
            <a:r>
              <a:rPr lang="cs-CZ" altLang="cs-CZ" sz="2400">
                <a:latin typeface="Times New Roman" pitchFamily="18" charset="0"/>
                <a:sym typeface="Symbol" pitchFamily="18" charset="2"/>
              </a:rPr>
              <a:t>je nezávislá na čase, velikosti populace atd. a řešení vede na exponenciální růst (pokud je </a:t>
            </a:r>
            <a:r>
              <a:rPr lang="cs-CZ" altLang="cs-CZ" sz="2400" i="1">
                <a:latin typeface="Times New Roman" pitchFamily="18" charset="0"/>
                <a:sym typeface="Symbol" pitchFamily="18" charset="2"/>
              </a:rPr>
              <a:t></a:t>
            </a:r>
            <a:r>
              <a:rPr lang="en-GB" altLang="cs-CZ" sz="2400" i="1">
                <a:latin typeface="Times New Roman" pitchFamily="18" charset="0"/>
                <a:sym typeface="Symbol" pitchFamily="18" charset="2"/>
              </a:rPr>
              <a:t>&gt;</a:t>
            </a:r>
            <a:r>
              <a:rPr lang="en-GB" altLang="cs-CZ" sz="2400">
                <a:latin typeface="Times New Roman" pitchFamily="18" charset="0"/>
                <a:sym typeface="Symbol" pitchFamily="18" charset="2"/>
              </a:rPr>
              <a:t>1), nebo exponenci</a:t>
            </a:r>
            <a:r>
              <a:rPr lang="cs-CZ" altLang="cs-CZ" sz="2400">
                <a:latin typeface="Times New Roman" pitchFamily="18" charset="0"/>
                <a:sym typeface="Symbol" pitchFamily="18" charset="2"/>
              </a:rPr>
              <a:t>ální vymírání (pokud je </a:t>
            </a:r>
            <a:r>
              <a:rPr lang="cs-CZ" altLang="cs-CZ" sz="2400" i="1">
                <a:latin typeface="Times New Roman" pitchFamily="18" charset="0"/>
                <a:sym typeface="Symbol" pitchFamily="18" charset="2"/>
              </a:rPr>
              <a:t>&lt;1</a:t>
            </a:r>
            <a:r>
              <a:rPr lang="cs-CZ" altLang="cs-CZ" sz="2400">
                <a:latin typeface="Times New Roman" pitchFamily="18" charset="0"/>
                <a:sym typeface="Symbol" pitchFamily="18" charset="2"/>
              </a:rPr>
              <a:t>)</a:t>
            </a:r>
            <a:endParaRPr lang="en-GB" altLang="cs-CZ" sz="2400" i="1">
              <a:latin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4"/>
          <p:cNvSpPr txBox="1">
            <a:spLocks noChangeArrowheads="1"/>
          </p:cNvSpPr>
          <p:nvPr/>
        </p:nvSpPr>
        <p:spPr bwMode="auto">
          <a:xfrm>
            <a:off x="457200" y="6027738"/>
            <a:ext cx="8229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Vsimněte si, že z každého roku známe jen jeden okamžik</a:t>
            </a:r>
            <a:r>
              <a:rPr lang="cs-CZ" altLang="cs-CZ" sz="2400">
                <a:latin typeface="Times New Roman" pitchFamily="18" charset="0"/>
              </a:rPr>
              <a:t> – typická diferenční rovnice </a:t>
            </a:r>
            <a:endParaRPr lang="en-GB" altLang="cs-CZ" sz="24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152400"/>
            <a:ext cx="708660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Narrow" pitchFamily="34" charset="0"/>
              </a:defRPr>
            </a:lvl1pPr>
            <a:lvl2pPr marL="742950" indent="-285750">
              <a:spcBef>
                <a:spcPct val="20000"/>
              </a:spcBef>
              <a:buChar char="–"/>
              <a:defRPr sz="2800">
                <a:solidFill>
                  <a:schemeClr val="tx1"/>
                </a:solidFill>
                <a:latin typeface="Arial Narrow" pitchFamily="34" charset="0"/>
              </a:defRPr>
            </a:lvl2pPr>
            <a:lvl3pPr marL="1143000" indent="-228600">
              <a:spcBef>
                <a:spcPct val="20000"/>
              </a:spcBef>
              <a:buChar char="•"/>
              <a:defRPr sz="2400">
                <a:solidFill>
                  <a:schemeClr val="tx1"/>
                </a:solidFill>
                <a:latin typeface="Arial Narrow" pitchFamily="34" charset="0"/>
              </a:defRPr>
            </a:lvl3pPr>
            <a:lvl4pPr marL="1600200" indent="-228600">
              <a:spcBef>
                <a:spcPct val="20000"/>
              </a:spcBef>
              <a:buChar char="–"/>
              <a:defRPr sz="2000">
                <a:solidFill>
                  <a:schemeClr val="tx1"/>
                </a:solidFill>
                <a:latin typeface="Arial Narrow" pitchFamily="34" charset="0"/>
              </a:defRPr>
            </a:lvl4pPr>
            <a:lvl5pPr marL="2057400" indent="-22860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a:spcBef>
                <a:spcPct val="50000"/>
              </a:spcBef>
              <a:buFontTx/>
              <a:buNone/>
            </a:pPr>
            <a:r>
              <a:rPr lang="en-GB" altLang="cs-CZ" sz="2400">
                <a:latin typeface="Times New Roman" pitchFamily="18" charset="0"/>
              </a:rPr>
              <a:t>Při tomto přístupu:</a:t>
            </a:r>
          </a:p>
          <a:p>
            <a:pPr>
              <a:spcBef>
                <a:spcPct val="50000"/>
              </a:spcBef>
              <a:buFontTx/>
              <a:buNone/>
            </a:pPr>
            <a:r>
              <a:rPr lang="en-GB" altLang="cs-CZ" sz="2400">
                <a:latin typeface="Times New Roman" pitchFamily="18" charset="0"/>
              </a:rPr>
              <a:t>* popisujeme jen jedno vývojové stádium (zde dospělce)</a:t>
            </a:r>
          </a:p>
          <a:p>
            <a:pPr>
              <a:spcBef>
                <a:spcPct val="50000"/>
              </a:spcBef>
              <a:buFontTx/>
              <a:buNone/>
            </a:pPr>
            <a:r>
              <a:rPr lang="en-GB" altLang="cs-CZ" sz="2400">
                <a:latin typeface="Times New Roman" pitchFamily="18" charset="0"/>
              </a:rPr>
              <a:t>* zanedbáváme </a:t>
            </a:r>
            <a:r>
              <a:rPr lang="en-GB" altLang="cs-CZ" sz="2400" i="1">
                <a:latin typeface="Times New Roman" pitchFamily="18" charset="0"/>
              </a:rPr>
              <a:t>sex ratio . </a:t>
            </a:r>
            <a:r>
              <a:rPr lang="en-GB" altLang="cs-CZ" sz="2400">
                <a:latin typeface="Times New Roman" pitchFamily="18" charset="0"/>
              </a:rPr>
              <a:t>Nejjednodušší je modelovat jen samice (“nějaký samec, co je oplodní, už se vždycky najde”). </a:t>
            </a:r>
            <a:r>
              <a:rPr lang="cs-CZ" altLang="cs-CZ" sz="2400" i="1">
                <a:latin typeface="Times New Roman" pitchFamily="18" charset="0"/>
                <a:sym typeface="Symbol" pitchFamily="18" charset="2"/>
              </a:rPr>
              <a:t> </a:t>
            </a:r>
            <a:r>
              <a:rPr lang="cs-CZ" altLang="cs-CZ" sz="2400">
                <a:latin typeface="Times New Roman" pitchFamily="18" charset="0"/>
                <a:sym typeface="Symbol" pitchFamily="18" charset="2"/>
              </a:rPr>
              <a:t>se potom vztahuje jen k počtu samic v příští generaci, kterým dá vznik jedna samice.</a:t>
            </a:r>
            <a:endParaRPr lang="en-GB" altLang="cs-CZ" sz="2400">
              <a:latin typeface="Times New Roman" pitchFamily="18" charset="0"/>
            </a:endParaRPr>
          </a:p>
          <a:p>
            <a:pPr>
              <a:spcBef>
                <a:spcPct val="50000"/>
              </a:spcBef>
              <a:buFontTx/>
              <a:buNone/>
            </a:pPr>
            <a:r>
              <a:rPr lang="en-GB" altLang="cs-CZ" sz="2400">
                <a:latin typeface="Times New Roman" pitchFamily="18" charset="0"/>
              </a:rPr>
              <a:t>* </a:t>
            </a:r>
            <a:r>
              <a:rPr lang="cs-CZ" altLang="cs-CZ" sz="2400" i="1">
                <a:latin typeface="Times New Roman" pitchFamily="18" charset="0"/>
                <a:sym typeface="Symbol" pitchFamily="18" charset="2"/>
              </a:rPr>
              <a:t></a:t>
            </a:r>
            <a:r>
              <a:rPr lang="en-GB" altLang="cs-CZ" sz="2400">
                <a:latin typeface="Times New Roman" pitchFamily="18" charset="0"/>
              </a:rPr>
              <a:t> je tedy “aggregovaným” výsledkem různých procesů v jedné sezóně, např. bychom ji mohli odhadnout jako Eggs/2*P</a:t>
            </a:r>
            <a:r>
              <a:rPr lang="en-GB" altLang="cs-CZ" sz="2400" baseline="-25000">
                <a:latin typeface="Times New Roman" pitchFamily="18" charset="0"/>
              </a:rPr>
              <a:t>1</a:t>
            </a:r>
            <a:r>
              <a:rPr lang="en-GB" altLang="cs-CZ" sz="2400">
                <a:latin typeface="Times New Roman" pitchFamily="18" charset="0"/>
              </a:rPr>
              <a:t>*P</a:t>
            </a:r>
            <a:r>
              <a:rPr lang="en-GB" altLang="cs-CZ" sz="2400" baseline="-25000">
                <a:latin typeface="Times New Roman" pitchFamily="18" charset="0"/>
              </a:rPr>
              <a:t>2</a:t>
            </a:r>
            <a:r>
              <a:rPr lang="en-GB" altLang="cs-CZ" sz="2400">
                <a:latin typeface="Times New Roman" pitchFamily="18" charset="0"/>
              </a:rPr>
              <a:t>*P</a:t>
            </a:r>
            <a:r>
              <a:rPr lang="en-GB" altLang="cs-CZ" sz="2400" baseline="-25000">
                <a:latin typeface="Times New Roman" pitchFamily="18" charset="0"/>
              </a:rPr>
              <a:t>3</a:t>
            </a:r>
            <a:r>
              <a:rPr lang="en-GB" altLang="cs-CZ" sz="2400">
                <a:latin typeface="Times New Roman" pitchFamily="18" charset="0"/>
              </a:rPr>
              <a:t>*P</a:t>
            </a:r>
            <a:r>
              <a:rPr lang="en-GB" altLang="cs-CZ" sz="2400" baseline="-25000">
                <a:latin typeface="Times New Roman" pitchFamily="18" charset="0"/>
              </a:rPr>
              <a:t>4</a:t>
            </a:r>
            <a:r>
              <a:rPr lang="en-GB" altLang="cs-CZ" sz="2400">
                <a:latin typeface="Times New Roman" pitchFamily="18" charset="0"/>
              </a:rPr>
              <a:t>,</a:t>
            </a:r>
            <a:r>
              <a:rPr lang="en-GB" altLang="cs-CZ" sz="2400" baseline="-25000">
                <a:latin typeface="Times New Roman" pitchFamily="18" charset="0"/>
              </a:rPr>
              <a:t> </a:t>
            </a:r>
            <a:r>
              <a:rPr lang="en-GB" altLang="cs-CZ" sz="2400">
                <a:latin typeface="Times New Roman" pitchFamily="18" charset="0"/>
              </a:rPr>
              <a:t> kde Eggs je počet vajíček, které naklade jedna samice (a předpokládáme polovinu samců), a P jsou postupně pravděpodobnosti, (1) </a:t>
            </a:r>
            <a:r>
              <a:rPr lang="cs-CZ" altLang="cs-CZ" sz="2400">
                <a:latin typeface="Times New Roman" pitchFamily="18" charset="0"/>
              </a:rPr>
              <a:t>že se z vajíčka vylíhne housenka, (2) že se housenka úspěšně zakuklí, (3) že kukla přežije zimu a vylítne z ní příští sezónu zdravý motýl, (4) motýl přežije do doby kladení a úspěšně vyklade vajíčka</a:t>
            </a:r>
            <a:endParaRPr lang="en-GB" altLang="cs-CZ" sz="2400">
              <a:latin typeface="Times New Roman" pitchFamily="18" charset="0"/>
            </a:endParaRPr>
          </a:p>
          <a:p>
            <a:pPr>
              <a:spcBef>
                <a:spcPct val="50000"/>
              </a:spcBef>
              <a:buFontTx/>
              <a:buNone/>
            </a:pPr>
            <a:endParaRPr lang="en-GB" altLang="cs-CZ" sz="2400">
              <a:latin typeface="Times New Roman"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Výchozí návrh">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cs-CZ"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9258</TotalTime>
  <Words>3612</Words>
  <Application>Microsoft Office PowerPoint</Application>
  <PresentationFormat>Předvádění na obrazovce (4:3)</PresentationFormat>
  <Paragraphs>294</Paragraphs>
  <Slides>62</Slides>
  <Notes>0</Notes>
  <HiddenSlides>0</HiddenSlides>
  <MMClips>0</MMClips>
  <ScaleCrop>false</ScaleCrop>
  <HeadingPairs>
    <vt:vector size="8" baseType="variant">
      <vt:variant>
        <vt:lpstr>Použitá písma</vt:lpstr>
      </vt:variant>
      <vt:variant>
        <vt:i4>10</vt:i4>
      </vt:variant>
      <vt:variant>
        <vt:lpstr>Motiv</vt:lpstr>
      </vt:variant>
      <vt:variant>
        <vt:i4>2</vt:i4>
      </vt:variant>
      <vt:variant>
        <vt:lpstr>Vložené servery OLE</vt:lpstr>
      </vt:variant>
      <vt:variant>
        <vt:i4>4</vt:i4>
      </vt:variant>
      <vt:variant>
        <vt:lpstr>Nadpisy snímků</vt:lpstr>
      </vt:variant>
      <vt:variant>
        <vt:i4>62</vt:i4>
      </vt:variant>
    </vt:vector>
  </HeadingPairs>
  <TitlesOfParts>
    <vt:vector size="78" baseType="lpstr">
      <vt:lpstr>Arial</vt:lpstr>
      <vt:lpstr>Arial Narrow</vt:lpstr>
      <vt:lpstr>Book Antiqua</vt:lpstr>
      <vt:lpstr>Calibri</vt:lpstr>
      <vt:lpstr>Lucida Sans</vt:lpstr>
      <vt:lpstr>Symbol</vt:lpstr>
      <vt:lpstr>Times New Roman</vt:lpstr>
      <vt:lpstr>Wingdings</vt:lpstr>
      <vt:lpstr>Wingdings 2</vt:lpstr>
      <vt:lpstr>Wingdings 3</vt:lpstr>
      <vt:lpstr>Výchozí návrh</vt:lpstr>
      <vt:lpstr>Apex</vt:lpstr>
      <vt:lpstr>Rovnice</vt:lpstr>
      <vt:lpstr>Equation</vt:lpstr>
      <vt:lpstr>Worksheet</vt:lpstr>
      <vt:lpstr>Chart</vt:lpstr>
      <vt:lpstr>Růst populace – základní modely</vt:lpstr>
      <vt:lpstr>Každý (normální) jedinec má tendenci se rozmnožovat</vt:lpstr>
      <vt:lpstr>Prezentace aplikace PowerPoint</vt:lpstr>
      <vt:lpstr>Parametry růstu jsou na hustotě nezávislé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Matematická vložka – diferenční a diferenciální rovnice</vt:lpstr>
      <vt:lpstr>Δt bude straně maličké</vt:lpstr>
      <vt:lpstr>Prezentace aplikace PowerPoint</vt:lpstr>
      <vt:lpstr>Prezentace aplikace PowerPoint</vt:lpstr>
      <vt:lpstr>Prezentace aplikace PowerPoint</vt:lpstr>
      <vt:lpstr>Všimněte si, že N používáme jako spojitou proměnnou</vt:lpstr>
      <vt:lpstr>Stochastické modely</vt:lpstr>
      <vt:lpstr>Výsledkem stochastického modelu je obvykle rozdělení pravděpodobností</vt:lpstr>
      <vt:lpstr>Vidíme, že velikost populace bude s největší pravděpodobností někde mezi třemi a sedmi individui, ale není vyloučeno, že populace zcela vymře. Toto je předpověď velikosti v jediném čase, takže takovýto histogram dostáváme pro každý modelovaný časový okamžik. (Deterministický model mně pro každý okamžik dá jediné číslo.)</vt:lpstr>
      <vt:lpstr>Prezentace aplikace PowerPoint</vt:lpstr>
      <vt:lpstr>Prezentace aplikace PowerPoint</vt:lpstr>
      <vt:lpstr>Pokud populace není omezována ani nedostatkem zdrojů, ani vyšší trofickou úrovní, ani katastrofami, potom exponenciálně poroste. </vt:lpstr>
      <vt:lpstr>Exponenciální růst </vt:lpstr>
      <vt:lpstr>Potenciál exponenciálního růstu</vt:lpstr>
      <vt:lpstr>Potenciál exponenciálního růstu</vt:lpstr>
      <vt:lpstr>Potenciál růstu lidské populace (zjednodušeno)</vt:lpstr>
      <vt:lpstr>Potenciál růstu lidské populace (zjednodušeno)</vt:lpstr>
      <vt:lpstr>Růst celosvětové lidské populace</vt:lpstr>
      <vt:lpstr> </vt:lpstr>
      <vt:lpstr>Prezentace aplikace PowerPoint</vt:lpstr>
      <vt:lpstr>Když je negativní density dependence</vt:lpstr>
      <vt:lpstr>Prezentace aplikace PowerPoint</vt:lpstr>
      <vt:lpstr>Může být populace „regulována“ disturbancemi / katastrofami?</vt:lpstr>
      <vt:lpstr>Přehlížená density-dependence u juvenilních stádií</vt:lpstr>
      <vt:lpstr>Prezentace aplikace PowerPoint</vt:lpstr>
      <vt:lpstr>Šlo by něco podobného udělat u mláďat v hnízdech?</vt:lpstr>
      <vt:lpstr>Prezentace aplikace PowerPoint</vt:lpstr>
      <vt:lpstr>POZOR</vt:lpstr>
      <vt:lpstr>Prezentace aplikace PowerPoint</vt:lpstr>
      <vt:lpstr>V rovnici je negativní ovlivnění per capita růstové rychlosti  (z rovnice nevyplývá, co to je)</vt:lpstr>
      <vt:lpstr>Prezentace aplikace PowerPoint</vt:lpstr>
      <vt:lpstr>Prezentace aplikace PowerPoint</vt:lpstr>
      <vt:lpstr>Takhle by mohla vypadat logistická rovnice v diferenční podobě</vt:lpstr>
      <vt:lpstr>Prezentace aplikace PowerPoint</vt:lpstr>
      <vt:lpstr>Prezentace aplikace PowerPoint</vt:lpstr>
      <vt:lpstr>Prezentace aplikace PowerPoint</vt:lpstr>
      <vt:lpstr>Prezentace aplikace PowerPoint</vt:lpstr>
      <vt:lpstr>ALLEE EFEKT  </vt:lpstr>
      <vt:lpstr>Kdy hraje malá velikost populace negativní roli</vt:lpstr>
      <vt:lpstr>Rozmnožování</vt:lpstr>
      <vt:lpstr>Využívání zdrojů</vt:lpstr>
      <vt:lpstr>Obrana</vt:lpstr>
      <vt:lpstr>Prezentace aplikace PowerPoint</vt:lpstr>
      <vt:lpstr>Katastrofa </vt:lpstr>
      <vt:lpstr>Předpokládá se, že pozitivní density dependence je častější v méně příznivém prostředí</vt:lpstr>
      <vt:lpstr>Základní „pravdy“ k zapamatování</vt:lpstr>
      <vt:lpstr>Co jsme zanedbávali</vt:lpstr>
    </vt:vector>
  </TitlesOfParts>
  <Company>BiF JčU ČB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Růst populace</dc:title>
  <dc:creator>Jan Leps</dc:creator>
  <cp:lastModifiedBy>Jan Lepš</cp:lastModifiedBy>
  <cp:revision>48</cp:revision>
  <dcterms:created xsi:type="dcterms:W3CDTF">2004-10-22T08:50:06Z</dcterms:created>
  <dcterms:modified xsi:type="dcterms:W3CDTF">2023-09-29T09:32:45Z</dcterms:modified>
</cp:coreProperties>
</file>