
<file path=[Content_Types].xml><?xml version="1.0" encoding="utf-8"?>
<Types xmlns="http://schemas.openxmlformats.org/package/2006/content-types">
  <Default Extension="bin" ContentType="application/vnd.openxmlformats-officedocument.oleObject"/>
  <Default Extension="bmp" ContentType="image/bmp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67" r:id="rId6"/>
    <p:sldId id="263" r:id="rId7"/>
    <p:sldId id="270" r:id="rId8"/>
    <p:sldId id="268" r:id="rId9"/>
    <p:sldId id="271" r:id="rId10"/>
    <p:sldId id="272" r:id="rId11"/>
    <p:sldId id="276" r:id="rId12"/>
    <p:sldId id="274" r:id="rId13"/>
    <p:sldId id="273" r:id="rId14"/>
    <p:sldId id="275" r:id="rId15"/>
    <p:sldId id="277" r:id="rId16"/>
    <p:sldId id="265" r:id="rId17"/>
    <p:sldId id="269" r:id="rId18"/>
  </p:sldIdLst>
  <p:sldSz cx="12192000" cy="6858000"/>
  <p:notesSz cx="6858000" cy="9144000"/>
  <p:defaultTextStyle>
    <a:defPPr rtl="0">
      <a:defRPr lang="cs-cz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8" autoAdjust="0"/>
    <p:restoredTop sz="90980" autoAdjust="0"/>
  </p:normalViewPr>
  <p:slideViewPr>
    <p:cSldViewPr snapToGrid="0">
      <p:cViewPr varScale="1">
        <p:scale>
          <a:sx n="52" d="100"/>
          <a:sy n="52" d="100"/>
        </p:scale>
        <p:origin x="6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94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244AA4FF-0F22-4CCE-B03B-3D558A65C3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FF0F48A-6DCD-47FD-9E2B-DC8F1CEC91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0D1D4-E83A-4911-A03B-82A8F3087156}" type="datetime1">
              <a:rPr lang="cs-CZ" smtClean="0"/>
              <a:t>27.11.2024</a:t>
            </a:fld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079E801-C00E-4FA9-A666-B428B91DF9B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DB454A3-9804-4889-83AF-FD36C512DA6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CBF98-005C-406D-BC46-38CB6C0BD2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4512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noProof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6275D-26AD-42D7-BB1D-BAA57034E9CC}" type="datetime1">
              <a:rPr lang="cs-CZ" smtClean="0"/>
              <a:pPr/>
              <a:t>27.11.2024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s-CZ" noProof="0" dirty="0"/>
              <a:t>Upravit styly předlohy textu</a:t>
            </a:r>
          </a:p>
          <a:p>
            <a:pPr lvl="1"/>
            <a:r>
              <a:rPr lang="cs-CZ" noProof="0" dirty="0"/>
              <a:t>Druhá úroveň</a:t>
            </a:r>
          </a:p>
          <a:p>
            <a:pPr lvl="2"/>
            <a:r>
              <a:rPr lang="cs-CZ" noProof="0" dirty="0"/>
              <a:t>Třetí úroveň</a:t>
            </a:r>
          </a:p>
          <a:p>
            <a:pPr lvl="3"/>
            <a:r>
              <a:rPr lang="cs-CZ" noProof="0" dirty="0"/>
              <a:t>Čtvrtá úroveň</a:t>
            </a:r>
          </a:p>
          <a:p>
            <a:pPr lvl="4"/>
            <a:r>
              <a:rPr lang="cs-CZ" noProof="0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noProof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742AF-E2E0-418B-953B-FCE994BBE061}" type="slidenum">
              <a:rPr lang="cs-CZ" noProof="0" smtClean="0"/>
              <a:t>‹#›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2425482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0742AF-E2E0-418B-953B-FCE994BBE06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9823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F0604-72A9-ECB2-2FC3-B4DFF9493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E27873C0-4AA2-6884-B998-84B40D7B8D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F338CD97-EBAB-B296-94D8-5985FDD0A4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9AA50BF-9E32-48FE-8330-03FCA246EF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0742AF-E2E0-418B-953B-FCE994BBE061}" type="slidenum">
              <a:rPr lang="cs-CZ" noProof="0" smtClean="0"/>
              <a:t>2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2440994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APOMIKTICKÁ REPRODUKCE – vývoj embrya z </a:t>
            </a:r>
            <a:r>
              <a:rPr lang="cs-CZ" dirty="0" err="1"/>
              <a:t>apomeiotické</a:t>
            </a:r>
            <a:r>
              <a:rPr lang="cs-CZ" dirty="0"/>
              <a:t> nebo somatické buňky s </a:t>
            </a:r>
            <a:r>
              <a:rPr lang="cs-CZ" dirty="0" err="1"/>
              <a:t>maternálním</a:t>
            </a:r>
            <a:r>
              <a:rPr lang="cs-CZ" dirty="0"/>
              <a:t> genomem</a:t>
            </a:r>
          </a:p>
          <a:p>
            <a:pPr marL="171450" indent="-171450">
              <a:buFontTx/>
              <a:buChar char="-"/>
            </a:pPr>
            <a:r>
              <a:rPr lang="cs-CZ" dirty="0"/>
              <a:t>Produkce semen: </a:t>
            </a:r>
            <a:r>
              <a:rPr lang="cs-CZ" dirty="0" err="1"/>
              <a:t>nucelární</a:t>
            </a:r>
            <a:r>
              <a:rPr lang="cs-CZ" dirty="0"/>
              <a:t> X </a:t>
            </a:r>
            <a:r>
              <a:rPr lang="cs-CZ" dirty="0" err="1"/>
              <a:t>integumentální</a:t>
            </a:r>
            <a:r>
              <a:rPr lang="cs-CZ" dirty="0"/>
              <a:t> iniciaci (v závislosti na tkáni vajíčka)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0742AF-E2E0-418B-953B-FCE994BBE061}" type="slidenum">
              <a:rPr lang="cs-CZ" noProof="0" smtClean="0"/>
              <a:t>3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1572969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diplosporie, aposporie (různá míra zachování sexuality)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0742AF-E2E0-418B-953B-FCE994BBE061}" type="slidenum">
              <a:rPr lang="cs-CZ" noProof="0" smtClean="0"/>
              <a:t>6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1206108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000" i="1" dirty="0" err="1"/>
              <a:t>Pilosella</a:t>
            </a:r>
            <a:endParaRPr lang="cs-CZ" sz="2000" i="1" dirty="0"/>
          </a:p>
          <a:p>
            <a:pPr lvl="1"/>
            <a:r>
              <a:rPr lang="cs-CZ" sz="1800" dirty="0"/>
              <a:t>110 pohlavně se rozmnožujících druhů</a:t>
            </a:r>
          </a:p>
          <a:p>
            <a:pPr lvl="1"/>
            <a:r>
              <a:rPr lang="cs-CZ" sz="1800" dirty="0"/>
              <a:t>700 apomiktických druhů druhů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0742AF-E2E0-418B-953B-FCE994BBE061}" type="slidenum">
              <a:rPr lang="cs-CZ" noProof="0" smtClean="0"/>
              <a:t>9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1625813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I dobří kolonizátoři – po zalednění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0742AF-E2E0-418B-953B-FCE994BBE061}" type="slidenum">
              <a:rPr lang="cs-CZ" noProof="0" smtClean="0"/>
              <a:t>10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1589730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0742AF-E2E0-418B-953B-FCE994BBE061}" type="slidenum">
              <a:rPr lang="cs-CZ" noProof="0" smtClean="0"/>
              <a:t>11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2422102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76B7A-1555-85A2-12EC-E82EF4D73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CBC4CBAA-BCCD-88AA-83B4-8C5AB9371B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FBEADFB-6E35-61FC-41C4-49A4988D2A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B08D0E8-F56B-6588-E043-290A4581A9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0742AF-E2E0-418B-953B-FCE994BBE061}" type="slidenum">
              <a:rPr lang="cs-CZ" noProof="0" smtClean="0"/>
              <a:t>12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1676451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0742AF-E2E0-418B-953B-FCE994BBE061}" type="slidenum">
              <a:rPr lang="cs-CZ" noProof="0" smtClean="0"/>
              <a:t>13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43508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délník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Obdélník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Obdélník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Obdélník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Skupina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Přímá spojnice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římá spojnice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1561708" y="2091263"/>
            <a:ext cx="9068586" cy="2590800"/>
          </a:xfrm>
        </p:spPr>
        <p:txBody>
          <a:bodyPr tIns="45720" bIns="45720"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cs-CZ" noProof="0"/>
              <a:t>Kliknutím můžete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562100" y="4682062"/>
            <a:ext cx="9070848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s-CZ" noProof="0"/>
              <a:t>Kliknutím můžete upravit styl předlohy podnadpisů.</a:t>
            </a:r>
          </a:p>
        </p:txBody>
      </p:sp>
      <p:sp>
        <p:nvSpPr>
          <p:cNvPr id="20" name="Zástupný symbol pro datum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7610C845-C2A1-4BD1-9F93-E18DBC1E3426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cs-CZ" noProof="0"/>
              <a:t>Kliknutím můžete upravit styl předlohy nadpisů.</a:t>
            </a:r>
          </a:p>
        </p:txBody>
      </p:sp>
      <p:sp>
        <p:nvSpPr>
          <p:cNvPr id="3" name="Zástupný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cs-CZ" noProof="0"/>
              <a:t>Upravit styly předlohy textu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AD3F814-C8D1-47B7-96CC-77FB9401F743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 hasCustomPrompt="1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cs-CZ" noProof="0"/>
              <a:t>Kliknutím můžete upravit styl předlohy nadpisů.</a:t>
            </a:r>
          </a:p>
        </p:txBody>
      </p:sp>
      <p:sp>
        <p:nvSpPr>
          <p:cNvPr id="3" name="Zástupný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cs-CZ" noProof="0"/>
              <a:t>Upravit styly předlohy textu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DA42A020-1F5F-4383-94F6-52D07D17CA1C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cs-CZ" noProof="0"/>
              <a:t>Kliknutím můžete upravit styl předlohy nadpisů.</a:t>
            </a:r>
          </a:p>
        </p:txBody>
      </p:sp>
      <p:sp>
        <p:nvSpPr>
          <p:cNvPr id="3" name="Zástupný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 sz="1800"/>
            </a:lvl1pPr>
          </a:lstStyle>
          <a:p>
            <a:pPr lvl="0" rtl="0"/>
            <a:r>
              <a:rPr lang="cs-CZ" noProof="0"/>
              <a:t>Upravit styly předlohy textu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D9B2A7FE-6D79-475A-84D5-D5EB0FC4F16F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Obdélník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Obdélník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Obdélník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Skupina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Přímá spojnice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římá spojnice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Přímá spojnice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1563623" y="2094309"/>
            <a:ext cx="9070848" cy="2587752"/>
          </a:xfrm>
        </p:spPr>
        <p:txBody>
          <a:bodyPr rtlCol="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cs-CZ" noProof="0"/>
              <a:t>Kliknutím můžete upravit styl předlohy nadpisů.</a:t>
            </a:r>
          </a:p>
        </p:txBody>
      </p:sp>
      <p:sp>
        <p:nvSpPr>
          <p:cNvPr id="3" name="Zástupný text 2"/>
          <p:cNvSpPr>
            <a:spLocks noGrp="1"/>
          </p:cNvSpPr>
          <p:nvPr>
            <p:ph type="body" idx="1" hasCustomPrompt="1"/>
          </p:nvPr>
        </p:nvSpPr>
        <p:spPr>
          <a:xfrm>
            <a:off x="1563624" y="4682062"/>
            <a:ext cx="9070848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noProof="0"/>
              <a:t>Upravit styly předlohy textu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343F0ED9-F23B-450A-B851-67C654B32A47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cs-CZ" noProof="0"/>
              <a:t>Kliknutím můžete upravit styl předlohy nadpisů.</a:t>
            </a:r>
          </a:p>
        </p:txBody>
      </p:sp>
      <p:sp>
        <p:nvSpPr>
          <p:cNvPr id="3" name="Zástupný obsah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cs-CZ" noProof="0"/>
              <a:t>Upravit styly předlohy textu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</a:p>
        </p:txBody>
      </p:sp>
      <p:sp>
        <p:nvSpPr>
          <p:cNvPr id="4" name="Zástupný obsah 3"/>
          <p:cNvSpPr>
            <a:spLocks noGrp="1"/>
          </p:cNvSpPr>
          <p:nvPr>
            <p:ph sz="half" idx="2" hasCustomPrompt="1"/>
          </p:nvPr>
        </p:nvSpPr>
        <p:spPr>
          <a:xfrm>
            <a:off x="6370320" y="2103120"/>
            <a:ext cx="475488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cs-CZ" noProof="0"/>
              <a:t>Upravit styly předlohy textu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8A33EAA-8866-4A8A-A91F-81BB8A1A243B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6" name="Zástupné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cs-CZ" noProof="0"/>
              <a:t>Kliknutím můžete upravit styl předlohy nadpisů.</a:t>
            </a:r>
          </a:p>
        </p:txBody>
      </p:sp>
      <p:sp>
        <p:nvSpPr>
          <p:cNvPr id="3" name="Zástupný text 2"/>
          <p:cNvSpPr>
            <a:spLocks noGrp="1"/>
          </p:cNvSpPr>
          <p:nvPr>
            <p:ph type="body" idx="1" hasCustomPrompt="1"/>
          </p:nvPr>
        </p:nvSpPr>
        <p:spPr>
          <a:xfrm>
            <a:off x="106984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s-CZ" noProof="0"/>
              <a:t>Upravit styly předlohy textu</a:t>
            </a:r>
          </a:p>
        </p:txBody>
      </p:sp>
      <p:sp>
        <p:nvSpPr>
          <p:cNvPr id="4" name="Zástupný obsah 3"/>
          <p:cNvSpPr>
            <a:spLocks noGrp="1"/>
          </p:cNvSpPr>
          <p:nvPr>
            <p:ph sz="half" idx="2" hasCustomPrompt="1"/>
          </p:nvPr>
        </p:nvSpPr>
        <p:spPr>
          <a:xfrm>
            <a:off x="1069848" y="2755898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cs-CZ" noProof="0"/>
              <a:t>Upravit styly předlohy textu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</a:p>
        </p:txBody>
      </p:sp>
      <p:sp>
        <p:nvSpPr>
          <p:cNvPr id="5" name="Zástupný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373368" y="2074334"/>
            <a:ext cx="4754880" cy="640080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s-CZ" noProof="0"/>
              <a:t>Upravit styly předlohy textu</a:t>
            </a:r>
          </a:p>
        </p:txBody>
      </p:sp>
      <p:sp>
        <p:nvSpPr>
          <p:cNvPr id="6" name="Zástupný obsah 5"/>
          <p:cNvSpPr>
            <a:spLocks noGrp="1"/>
          </p:cNvSpPr>
          <p:nvPr>
            <p:ph sz="quarter" idx="4" hasCustomPrompt="1"/>
          </p:nvPr>
        </p:nvSpPr>
        <p:spPr>
          <a:xfrm>
            <a:off x="6373368" y="2756581"/>
            <a:ext cx="4754880" cy="320040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cs-CZ" noProof="0"/>
              <a:t>Upravit styly předlohy textu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F9B794B1-718F-4356-A80C-D30A210E735F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cs-CZ" noProof="0"/>
              <a:t>Kliknutím můžete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8395CD13-8391-4BCA-ACAF-BD9185E5999C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4" name="Zástupné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2EC72A69-B2DC-4E17-BD3C-0FF5DB8B2802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Obdélník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Obdélník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9296400" y="607392"/>
            <a:ext cx="2430780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cs-CZ" noProof="0"/>
              <a:t>Kliknutím můžete upravit styl předlohy nadpisů.</a:t>
            </a:r>
          </a:p>
        </p:txBody>
      </p:sp>
      <p:sp>
        <p:nvSpPr>
          <p:cNvPr id="3" name="Zástupný obsah 2"/>
          <p:cNvSpPr>
            <a:spLocks noGrp="1"/>
          </p:cNvSpPr>
          <p:nvPr>
            <p:ph idx="1" hasCustomPrompt="1"/>
          </p:nvPr>
        </p:nvSpPr>
        <p:spPr>
          <a:xfrm>
            <a:off x="790575" y="704850"/>
            <a:ext cx="7562850" cy="51435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cs-CZ" noProof="0"/>
              <a:t>Upravit styly předlohy textu</a:t>
            </a:r>
          </a:p>
          <a:p>
            <a:pPr lvl="1" rtl="0"/>
            <a:r>
              <a:rPr lang="cs-CZ" noProof="0"/>
              <a:t>Druhá úroveň</a:t>
            </a:r>
          </a:p>
          <a:p>
            <a:pPr lvl="2" rtl="0"/>
            <a:r>
              <a:rPr lang="cs-CZ" noProof="0"/>
              <a:t>Třetí úroveň</a:t>
            </a:r>
          </a:p>
          <a:p>
            <a:pPr lvl="3" rtl="0"/>
            <a:r>
              <a:rPr lang="cs-CZ" noProof="0"/>
              <a:t>Čtvrtá úroveň</a:t>
            </a:r>
          </a:p>
          <a:p>
            <a:pPr lvl="4" rtl="0"/>
            <a:r>
              <a:rPr lang="cs-CZ" noProof="0"/>
              <a:t>Pátá úroveň</a:t>
            </a:r>
          </a:p>
        </p:txBody>
      </p:sp>
      <p:sp>
        <p:nvSpPr>
          <p:cNvPr id="4" name="Zástupný text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0780" cy="35052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cs-CZ" noProof="0"/>
              <a:t>Upravit styly předlohy textu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096DB3D9-4CB2-463E-9AA2-D6BDFEB15799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6" name="Zástupné zápatí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 rtlCol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  <p:sp>
        <p:nvSpPr>
          <p:cNvPr id="11" name="Obdélník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Obdélník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9296400" y="603504"/>
            <a:ext cx="2432304" cy="1645920"/>
          </a:xfrm>
        </p:spPr>
        <p:txBody>
          <a:bodyPr rtlCol="0" anchor="b">
            <a:noAutofit/>
          </a:bodyPr>
          <a:lstStyle>
            <a:lvl1pPr algn="l">
              <a:defRPr sz="26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cs-CZ" noProof="0" dirty="0"/>
              <a:t>Kliknutím můžete upravit styl předlohy nadpisů.</a:t>
            </a:r>
          </a:p>
        </p:txBody>
      </p:sp>
      <p:sp>
        <p:nvSpPr>
          <p:cNvPr id="3" name="Zástupný symbol obrázku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cs-CZ" noProof="0" dirty="0"/>
              <a:t>Po kliknutí na ikonu můžete přidat obrázek.</a:t>
            </a:r>
          </a:p>
        </p:txBody>
      </p:sp>
      <p:sp>
        <p:nvSpPr>
          <p:cNvPr id="4" name="Zástupný text 3"/>
          <p:cNvSpPr>
            <a:spLocks noGrp="1"/>
          </p:cNvSpPr>
          <p:nvPr>
            <p:ph type="body" sz="half" idx="2" hasCustomPrompt="1"/>
          </p:nvPr>
        </p:nvSpPr>
        <p:spPr>
          <a:xfrm>
            <a:off x="9296400" y="2286000"/>
            <a:ext cx="2432304" cy="3502152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cs-CZ" noProof="0"/>
              <a:t>Upravit styly předlohy textu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F8191F70-CFFF-418C-87B4-A54BFE1A1CAE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6" name="Zástupné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Obdélník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s-CZ" noProof="0"/>
              <a:t>Kliknutím můžete upravit styl předlohy nadpisů.</a:t>
            </a:r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s-CZ" noProof="0" dirty="0"/>
              <a:t>Upravit styly předlohy textu</a:t>
            </a:r>
          </a:p>
          <a:p>
            <a:pPr lvl="1" rtl="0"/>
            <a:r>
              <a:rPr lang="cs-CZ" noProof="0" dirty="0"/>
              <a:t>Druhá úroveň</a:t>
            </a:r>
          </a:p>
          <a:p>
            <a:pPr lvl="2" rtl="0"/>
            <a:r>
              <a:rPr lang="cs-CZ" noProof="0" dirty="0"/>
              <a:t>Třetí úroveň</a:t>
            </a:r>
          </a:p>
          <a:p>
            <a:pPr lvl="3" rtl="0"/>
            <a:r>
              <a:rPr lang="cs-CZ" noProof="0" dirty="0"/>
              <a:t>Čtvrtá úroveň</a:t>
            </a:r>
          </a:p>
          <a:p>
            <a:pPr lvl="4" rtl="0"/>
            <a:r>
              <a:rPr lang="cs-CZ" noProof="0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pPr rtl="0"/>
            <a:fld id="{20743236-C1EA-4849-A547-31FFF4D86A29}" type="datetime1">
              <a:rPr lang="cs-CZ" noProof="0" smtClean="0"/>
              <a:t>27.11.2024</a:t>
            </a:fld>
            <a:endParaRPr lang="cs-CZ" noProof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pPr rtl="0"/>
            <a:endParaRPr lang="cs-CZ" noProof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pPr rtl="0"/>
            <a:fld id="{4FAB73BC-B049-4115-A692-8D63A059BFB8}" type="slidenum">
              <a:rPr lang="cs-CZ" noProof="0" smtClean="0"/>
              <a:pPr rtl="0"/>
              <a:t>‹#›</a:t>
            </a:fld>
            <a:endParaRPr lang="cs-CZ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2.png"/><Relationship Id="rId7" Type="http://schemas.openxmlformats.org/officeDocument/2006/relationships/oleObject" Target="../embeddings/oleObject2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cub.2023.01.051" TargetMode="External"/><Relationship Id="rId2" Type="http://schemas.openxmlformats.org/officeDocument/2006/relationships/hyperlink" Target="https://doi.org/10.3390/genes1108085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eb.natur.cuni.cz/~zuzmun/populackaE.htm#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3" name="Rectangle 1030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Fotografie „Pampeliškové pole“ | Galerie Megapixel">
            <a:extLst>
              <a:ext uri="{FF2B5EF4-FFF2-40B4-BE49-F238E27FC236}">
                <a16:creationId xmlns:a16="http://schemas.microsoft.com/office/drawing/2014/main" id="{89C0848B-5099-6038-E3B5-2E5A33B65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4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" name="Rectangle 1032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D90EC3D-482A-4E73-B198-E8341A0D0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461504"/>
          </a:xfrm>
        </p:spPr>
        <p:txBody>
          <a:bodyPr rtlCol="0">
            <a:normAutofit/>
          </a:bodyPr>
          <a:lstStyle/>
          <a:p>
            <a:pPr rtl="0"/>
            <a:r>
              <a:rPr lang="cs-CZ"/>
              <a:t>APOMIXIE</a:t>
            </a:r>
          </a:p>
        </p:txBody>
      </p:sp>
      <p:sp>
        <p:nvSpPr>
          <p:cNvPr id="7" name="Podnadpis 6">
            <a:extLst>
              <a:ext uri="{FF2B5EF4-FFF2-40B4-BE49-F238E27FC236}">
                <a16:creationId xmlns:a16="http://schemas.microsoft.com/office/drawing/2014/main" id="{2048EE7C-B77F-4E59-88A7-DD66337BB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1708" y="4623127"/>
            <a:ext cx="9070848" cy="457201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r>
              <a:rPr lang="cs-CZ"/>
              <a:t>Monika Toncarová</a:t>
            </a:r>
          </a:p>
        </p:txBody>
      </p:sp>
      <p:sp>
        <p:nvSpPr>
          <p:cNvPr id="1045" name="Rectangle 1034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576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F8BED9-D36C-18E0-CFFD-F1A3A8960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u="sng" dirty="0"/>
              <a:t>DOPADY APOMIXIE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B8C8EC8-E4C2-BA81-46B9-BDF3E47ACB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omezená </a:t>
            </a:r>
            <a:r>
              <a:rPr lang="cs-CZ" sz="2800" b="1" dirty="0"/>
              <a:t>genetická variabilita </a:t>
            </a:r>
            <a:r>
              <a:rPr lang="cs-CZ" sz="2800" dirty="0"/>
              <a:t>populace</a:t>
            </a:r>
          </a:p>
          <a:p>
            <a:r>
              <a:rPr lang="cs-CZ" sz="2800" b="1" dirty="0"/>
              <a:t>akumulace mutací</a:t>
            </a:r>
          </a:p>
          <a:p>
            <a:r>
              <a:rPr lang="cs-CZ" sz="2800" dirty="0"/>
              <a:t>vysoce </a:t>
            </a:r>
            <a:r>
              <a:rPr lang="cs-CZ" sz="2800" b="1" dirty="0"/>
              <a:t>adaptibilní rostliny</a:t>
            </a:r>
          </a:p>
          <a:p>
            <a:r>
              <a:rPr lang="cs-CZ" sz="2800" dirty="0"/>
              <a:t>překvapivě </a:t>
            </a:r>
            <a:r>
              <a:rPr lang="cs-CZ" sz="2800" b="1" dirty="0"/>
              <a:t>odolné vůči stresu</a:t>
            </a:r>
          </a:p>
          <a:p>
            <a:r>
              <a:rPr lang="cs-CZ" sz="2800" b="1" dirty="0"/>
              <a:t>stabilita </a:t>
            </a:r>
            <a:r>
              <a:rPr lang="cs-CZ" sz="2800" dirty="0"/>
              <a:t>(z evolučního pohledu)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7536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447880-BD7A-85E7-B865-E081DD0A5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KLONALITA – populační genetika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AF25492-1C86-E83D-D9DC-58BA1336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819" y="2014194"/>
            <a:ext cx="10058400" cy="4401353"/>
          </a:xfrm>
        </p:spPr>
        <p:txBody>
          <a:bodyPr>
            <a:normAutofit/>
          </a:bodyPr>
          <a:lstStyle/>
          <a:p>
            <a:r>
              <a:rPr lang="cs-CZ" sz="2400" b="1" dirty="0"/>
              <a:t>Jak je daná populace geneticky bohatá? </a:t>
            </a:r>
          </a:p>
          <a:p>
            <a:r>
              <a:rPr lang="cs-CZ" sz="2400" dirty="0" err="1"/>
              <a:t>multilokusové</a:t>
            </a:r>
            <a:r>
              <a:rPr lang="cs-CZ" sz="2400" dirty="0"/>
              <a:t> genotypy</a:t>
            </a:r>
          </a:p>
          <a:p>
            <a:r>
              <a:rPr lang="cs-CZ" sz="2400" b="1" dirty="0" err="1"/>
              <a:t>Simpsonův</a:t>
            </a:r>
            <a:r>
              <a:rPr lang="cs-CZ" sz="2400" b="1" dirty="0"/>
              <a:t> index </a:t>
            </a:r>
            <a:r>
              <a:rPr lang="cs-CZ" sz="2400" dirty="0"/>
              <a:t>- =1 ve variabilní populaci</a:t>
            </a:r>
          </a:p>
          <a:p>
            <a:endParaRPr lang="cs-CZ" sz="2400" dirty="0"/>
          </a:p>
          <a:p>
            <a:endParaRPr lang="cs-CZ" sz="2400" dirty="0"/>
          </a:p>
          <a:p>
            <a:r>
              <a:rPr lang="cs-CZ" sz="2400" b="1" dirty="0"/>
              <a:t>Index klonální diverzity</a:t>
            </a:r>
          </a:p>
          <a:p>
            <a:pPr marL="0" indent="0">
              <a:buNone/>
            </a:pPr>
            <a:endParaRPr lang="cs-CZ" sz="2400" b="1" dirty="0"/>
          </a:p>
          <a:p>
            <a:r>
              <a:rPr lang="cs-CZ" sz="2400" b="1" dirty="0"/>
              <a:t>Koeficient </a:t>
            </a:r>
            <a:r>
              <a:rPr lang="cs-CZ" sz="2400" b="1" dirty="0" err="1"/>
              <a:t>inbreedingu</a:t>
            </a:r>
            <a:r>
              <a:rPr lang="cs-CZ" sz="2400" b="1" dirty="0"/>
              <a:t> </a:t>
            </a:r>
            <a:r>
              <a:rPr lang="cs-CZ" sz="2400" dirty="0"/>
              <a:t>– </a:t>
            </a:r>
            <a:r>
              <a:rPr lang="en-GB" altLang="cs-CZ" sz="2800" dirty="0"/>
              <a:t>F</a:t>
            </a:r>
            <a:r>
              <a:rPr lang="en-GB" altLang="cs-CZ" sz="2800" baseline="-25000" dirty="0"/>
              <a:t>IS</a:t>
            </a:r>
            <a:endParaRPr 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B49A94B5-8DCA-1738-10EE-715E1C4BECB9}"/>
                  </a:ext>
                </a:extLst>
              </p:cNvPr>
              <p:cNvSpPr txBox="1"/>
              <p:nvPr/>
            </p:nvSpPr>
            <p:spPr>
              <a:xfrm>
                <a:off x="5267622" y="4406696"/>
                <a:ext cx="1302793" cy="518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−1 </m:t>
                          </m:r>
                        </m:num>
                        <m:den>
                          <m: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−1 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B49A94B5-8DCA-1738-10EE-715E1C4BEC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622" y="4406696"/>
                <a:ext cx="1302793" cy="5187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>
                <a:extLst>
                  <a:ext uri="{FF2B5EF4-FFF2-40B4-BE49-F238E27FC236}">
                    <a16:creationId xmlns:a16="http://schemas.microsoft.com/office/drawing/2014/main" id="{D0EFDEAF-95FA-4653-8083-F2DFE2F09C13}"/>
                  </a:ext>
                </a:extLst>
              </p:cNvPr>
              <p:cNvSpPr txBox="1"/>
              <p:nvPr/>
            </p:nvSpPr>
            <p:spPr>
              <a:xfrm>
                <a:off x="4584606" y="4485980"/>
                <a:ext cx="535531" cy="3601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type m:val="skw"/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num>
                        <m:den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" name="TextovéPole 5">
                <a:extLst>
                  <a:ext uri="{FF2B5EF4-FFF2-40B4-BE49-F238E27FC236}">
                    <a16:creationId xmlns:a16="http://schemas.microsoft.com/office/drawing/2014/main" id="{D0EFDEAF-95FA-4653-8083-F2DFE2F09C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606" y="4485980"/>
                <a:ext cx="535531" cy="360163"/>
              </a:xfrm>
              <a:prstGeom prst="rect">
                <a:avLst/>
              </a:prstGeom>
              <a:blipFill>
                <a:blip r:embed="rId4"/>
                <a:stretch>
                  <a:fillRect l="-56818" t="-164407" r="-130682" b="-24745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>
            <a:extLst>
              <a:ext uri="{FF2B5EF4-FFF2-40B4-BE49-F238E27FC236}">
                <a16:creationId xmlns:a16="http://schemas.microsoft.com/office/drawing/2014/main" id="{90A4F464-9945-4EB9-FB75-DB020E347CE1}"/>
              </a:ext>
            </a:extLst>
          </p:cNvPr>
          <p:cNvSpPr txBox="1"/>
          <p:nvPr/>
        </p:nvSpPr>
        <p:spPr>
          <a:xfrm>
            <a:off x="6253316" y="4470158"/>
            <a:ext cx="4001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eaLnBrk="1" hangingPunct="1">
              <a:buFont typeface="Helvetica" panose="020B0604020202020204" pitchFamily="34" charset="0"/>
              <a:buNone/>
              <a:tabLst>
                <a:tab pos="2601913" algn="l"/>
              </a:tabLst>
            </a:pPr>
            <a:r>
              <a:rPr lang="en-GB" altLang="cs-CZ" dirty="0"/>
              <a:t>G – number of</a:t>
            </a:r>
            <a:r>
              <a:rPr lang="cs-CZ" altLang="cs-CZ" dirty="0"/>
              <a:t> </a:t>
            </a:r>
            <a:r>
              <a:rPr lang="en-GB" altLang="cs-CZ" dirty="0"/>
              <a:t>genotypes,</a:t>
            </a:r>
            <a:br>
              <a:rPr lang="cs-CZ" altLang="cs-CZ" dirty="0"/>
            </a:br>
            <a:r>
              <a:rPr lang="en-GB" altLang="cs-CZ" dirty="0"/>
              <a:t>N – number of individuals</a:t>
            </a:r>
          </a:p>
          <a:p>
            <a:pPr lvl="1" eaLnBrk="1" hangingPunct="1">
              <a:spcBef>
                <a:spcPct val="0"/>
              </a:spcBef>
              <a:buFont typeface="Helvetica" panose="020B0604020202020204" pitchFamily="34" charset="0"/>
              <a:buNone/>
            </a:pPr>
            <a:r>
              <a:rPr lang="en-GB" altLang="cs-CZ" dirty="0"/>
              <a:t>G = 1 is R = 0 (no diversity)</a:t>
            </a:r>
          </a:p>
          <a:p>
            <a:endParaRPr lang="cs-CZ" dirty="0"/>
          </a:p>
        </p:txBody>
      </p:sp>
      <p:grpSp>
        <p:nvGrpSpPr>
          <p:cNvPr id="10" name="Group 10">
            <a:extLst>
              <a:ext uri="{FF2B5EF4-FFF2-40B4-BE49-F238E27FC236}">
                <a16:creationId xmlns:a16="http://schemas.microsoft.com/office/drawing/2014/main" id="{8BBD434B-F90D-9085-1CE4-9D1E3C8F5DCD}"/>
              </a:ext>
            </a:extLst>
          </p:cNvPr>
          <p:cNvGrpSpPr>
            <a:grpSpLocks/>
          </p:cNvGrpSpPr>
          <p:nvPr/>
        </p:nvGrpSpPr>
        <p:grpSpPr bwMode="auto">
          <a:xfrm>
            <a:off x="1901031" y="2807198"/>
            <a:ext cx="9788937" cy="1836738"/>
            <a:chOff x="330" y="1216"/>
            <a:chExt cx="5503" cy="1157"/>
          </a:xfrm>
        </p:grpSpPr>
        <p:graphicFrame>
          <p:nvGraphicFramePr>
            <p:cNvPr id="11" name="Object 261">
              <a:extLst>
                <a:ext uri="{FF2B5EF4-FFF2-40B4-BE49-F238E27FC236}">
                  <a16:creationId xmlns:a16="http://schemas.microsoft.com/office/drawing/2014/main" id="{8F0C304B-F361-A9CF-025A-FE3DC65F619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771064"/>
                </p:ext>
              </p:extLst>
            </p:nvPr>
          </p:nvGraphicFramePr>
          <p:xfrm>
            <a:off x="330" y="1613"/>
            <a:ext cx="1134" cy="4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Rovnice" r:id="rId5" imgW="1040948" imgH="418918" progId="Equation.3">
                    <p:embed/>
                  </p:oleObj>
                </mc:Choice>
                <mc:Fallback>
                  <p:oleObj name="Rovnice" r:id="rId5" imgW="1040948" imgH="418918" progId="Equation.3">
                    <p:embed/>
                    <p:pic>
                      <p:nvPicPr>
                        <p:cNvPr id="18437" name="Object 2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0" y="1613"/>
                          <a:ext cx="1134" cy="457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262">
              <a:extLst>
                <a:ext uri="{FF2B5EF4-FFF2-40B4-BE49-F238E27FC236}">
                  <a16:creationId xmlns:a16="http://schemas.microsoft.com/office/drawing/2014/main" id="{B3D90CF1-18E5-BDAB-A60A-F008A1500DA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137372"/>
                </p:ext>
              </p:extLst>
            </p:nvPr>
          </p:nvGraphicFramePr>
          <p:xfrm>
            <a:off x="1669" y="1613"/>
            <a:ext cx="1355" cy="4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Rovnice" r:id="rId7" imgW="1244600" imgH="419100" progId="Equation.3">
                    <p:embed/>
                  </p:oleObj>
                </mc:Choice>
                <mc:Fallback>
                  <p:oleObj name="Rovnice" r:id="rId7" imgW="1244600" imgH="419100" progId="Equation.3">
                    <p:embed/>
                    <p:pic>
                      <p:nvPicPr>
                        <p:cNvPr id="18438" name="Object 2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9" y="1613"/>
                          <a:ext cx="1355" cy="457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7881D466-6781-1C11-F786-32242812FE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5" y="1216"/>
              <a:ext cx="2248" cy="1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0850" indent="-450850">
                <a:spcBef>
                  <a:spcPct val="50000"/>
                </a:spcBef>
                <a:buSzPct val="60000"/>
                <a:buFont typeface="Helvetica" panose="020B0604020202020204" pitchFamily="34" charset="0"/>
                <a:buChar char="►"/>
                <a:tabLst>
                  <a:tab pos="450850" algn="l"/>
                </a:tabLst>
                <a:defRPr sz="2400">
                  <a:solidFill>
                    <a:schemeClr val="tx1"/>
                  </a:solidFill>
                  <a:latin typeface="Helvetica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Helvetica" panose="020B0604020202020204" pitchFamily="34" charset="0"/>
                <a:buChar char="»"/>
                <a:tabLst>
                  <a:tab pos="450850" algn="l"/>
                </a:tabLst>
                <a:defRPr sz="2200">
                  <a:solidFill>
                    <a:schemeClr val="tx1"/>
                  </a:solidFill>
                  <a:latin typeface="Helvetica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450850" algn="l"/>
                </a:tabLst>
                <a:defRPr sz="2000">
                  <a:solidFill>
                    <a:schemeClr val="tx1"/>
                  </a:solidFill>
                  <a:latin typeface="Helvetica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450850" algn="l"/>
                </a:tabLst>
                <a:defRPr sz="2000">
                  <a:solidFill>
                    <a:schemeClr val="tx1"/>
                  </a:solidFill>
                  <a:latin typeface="Helvetica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450850" algn="l"/>
                </a:tabLst>
                <a:defRPr sz="2000">
                  <a:solidFill>
                    <a:schemeClr val="tx1"/>
                  </a:solidFill>
                  <a:latin typeface="Helvetica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450850" algn="l"/>
                </a:tabLst>
                <a:defRPr sz="2000">
                  <a:solidFill>
                    <a:schemeClr val="tx1"/>
                  </a:solidFill>
                  <a:latin typeface="Helvetica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450850" algn="l"/>
                </a:tabLst>
                <a:defRPr sz="2000">
                  <a:solidFill>
                    <a:schemeClr val="tx1"/>
                  </a:solidFill>
                  <a:latin typeface="Helvetica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450850" algn="l"/>
                </a:tabLst>
                <a:defRPr sz="2000">
                  <a:solidFill>
                    <a:schemeClr val="tx1"/>
                  </a:solidFill>
                  <a:latin typeface="Helvetica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450850" algn="l"/>
                </a:tabLst>
                <a:defRPr sz="2000">
                  <a:solidFill>
                    <a:schemeClr val="tx1"/>
                  </a:solidFill>
                  <a:latin typeface="Helvetica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Helvetica" panose="020B0604020202020204" pitchFamily="34" charset="0"/>
                <a:buNone/>
              </a:pPr>
              <a:r>
                <a:rPr lang="en-GB" altLang="cs-CZ" sz="2000" dirty="0" err="1">
                  <a:latin typeface="+mn-lt"/>
                </a:rPr>
                <a:t>n</a:t>
              </a:r>
              <a:r>
                <a:rPr lang="en-GB" altLang="cs-CZ" sz="2000" baseline="-25000" dirty="0" err="1">
                  <a:latin typeface="+mn-lt"/>
                </a:rPr>
                <a:t>i</a:t>
              </a:r>
              <a:r>
                <a:rPr lang="en-GB" altLang="cs-CZ" sz="2000" dirty="0">
                  <a:latin typeface="+mn-lt"/>
                </a:rPr>
                <a:t> 	no. of </a:t>
              </a:r>
              <a:r>
                <a:rPr lang="en-GB" altLang="cs-CZ" sz="2000" dirty="0" err="1">
                  <a:latin typeface="+mn-lt"/>
                </a:rPr>
                <a:t>ramets</a:t>
              </a:r>
              <a:r>
                <a:rPr lang="en-GB" altLang="cs-CZ" sz="2000" dirty="0">
                  <a:latin typeface="+mn-lt"/>
                </a:rPr>
                <a:t> of genotype </a:t>
              </a:r>
              <a:r>
                <a:rPr lang="en-GB" altLang="cs-CZ" sz="2000" i="1" dirty="0" err="1">
                  <a:latin typeface="+mn-lt"/>
                </a:rPr>
                <a:t>i</a:t>
              </a:r>
              <a:endParaRPr lang="en-GB" altLang="cs-CZ" sz="2000" dirty="0">
                <a:latin typeface="+mn-lt"/>
              </a:endParaRPr>
            </a:p>
            <a:p>
              <a:pPr eaLnBrk="1" hangingPunct="1">
                <a:spcBef>
                  <a:spcPct val="0"/>
                </a:spcBef>
                <a:buFont typeface="Helvetica" panose="020B0604020202020204" pitchFamily="34" charset="0"/>
                <a:buNone/>
              </a:pPr>
              <a:r>
                <a:rPr lang="en-GB" altLang="cs-CZ" sz="2000" dirty="0">
                  <a:latin typeface="+mn-lt"/>
                </a:rPr>
                <a:t>N 	total no of ramets</a:t>
              </a:r>
              <a:endParaRPr lang="cs-CZ" altLang="cs-CZ" sz="2000" dirty="0">
                <a:latin typeface="+mn-lt"/>
              </a:endParaRPr>
            </a:p>
            <a:p>
              <a:pPr>
                <a:spcBef>
                  <a:spcPct val="0"/>
                </a:spcBef>
                <a:buNone/>
              </a:pPr>
              <a:r>
                <a:rPr lang="en-GB" altLang="cs-CZ" sz="2000" dirty="0">
                  <a:latin typeface="+mn-lt"/>
                </a:rPr>
                <a:t>D = 0 uniform population</a:t>
              </a:r>
              <a:r>
                <a:rPr lang="cs-CZ" altLang="cs-CZ" sz="2000" dirty="0">
                  <a:latin typeface="+mn-lt"/>
                </a:rPr>
                <a:t>, </a:t>
              </a:r>
            </a:p>
            <a:p>
              <a:pPr>
                <a:spcBef>
                  <a:spcPct val="0"/>
                </a:spcBef>
                <a:buNone/>
              </a:pPr>
              <a:r>
                <a:rPr lang="en-GB" altLang="cs-CZ" sz="2000" dirty="0">
                  <a:latin typeface="+mn-lt"/>
                </a:rPr>
                <a:t>D = 1 if each ramet is of different genotype</a:t>
              </a:r>
            </a:p>
            <a:p>
              <a:pPr eaLnBrk="1" hangingPunct="1">
                <a:spcBef>
                  <a:spcPct val="0"/>
                </a:spcBef>
                <a:buFont typeface="Helvetica" panose="020B0604020202020204" pitchFamily="34" charset="0"/>
                <a:buNone/>
              </a:pPr>
              <a:endParaRPr lang="en-GB" altLang="cs-CZ" sz="2000" baseline="-250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265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0C5D7-47EA-766B-7BD8-E1A89F179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59808F-23E4-A869-82F2-F43663CD3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KLONALITA – populační genetika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4281697-68FF-FB32-051C-253468ADC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818" y="2014194"/>
            <a:ext cx="10235381" cy="4401353"/>
          </a:xfrm>
        </p:spPr>
        <p:txBody>
          <a:bodyPr>
            <a:normAutofit/>
          </a:bodyPr>
          <a:lstStyle/>
          <a:p>
            <a:r>
              <a:rPr lang="cs-CZ" sz="2400" b="1" dirty="0"/>
              <a:t>Jak je daná populace geneticky bohatá? </a:t>
            </a:r>
          </a:p>
          <a:p>
            <a:r>
              <a:rPr lang="cs-CZ" sz="2400" b="1" dirty="0" err="1"/>
              <a:t>Pgen</a:t>
            </a:r>
            <a:r>
              <a:rPr lang="cs-CZ" sz="2400" b="1" dirty="0"/>
              <a:t>, </a:t>
            </a:r>
            <a:r>
              <a:rPr lang="cs-CZ" sz="2400" b="1" dirty="0" err="1"/>
              <a:t>Psex</a:t>
            </a:r>
            <a:r>
              <a:rPr lang="cs-CZ" sz="2400" b="1" dirty="0"/>
              <a:t> statistiky</a:t>
            </a:r>
          </a:p>
          <a:p>
            <a:pPr lvl="1"/>
            <a:r>
              <a:rPr lang="cs-CZ" sz="2400" u="sng" dirty="0" err="1"/>
              <a:t>Pgen</a:t>
            </a:r>
            <a:r>
              <a:rPr lang="cs-CZ" sz="2400" dirty="0"/>
              <a:t> = frekvence genotypu při náhodném párování</a:t>
            </a:r>
          </a:p>
          <a:p>
            <a:pPr lvl="1"/>
            <a:r>
              <a:rPr lang="cs-CZ" sz="2400" u="sng" dirty="0" err="1"/>
              <a:t>Psex</a:t>
            </a:r>
            <a:r>
              <a:rPr lang="cs-CZ" sz="2400" dirty="0"/>
              <a:t> = pravděpodobnost opakovaného vzniku genotypu</a:t>
            </a:r>
          </a:p>
          <a:p>
            <a:pPr lvl="1"/>
            <a:r>
              <a:rPr lang="cs-CZ" sz="2400" dirty="0"/>
              <a:t>Stejný genotyp nemusí být </a:t>
            </a:r>
            <a:r>
              <a:rPr lang="cs-CZ" sz="2400" dirty="0" err="1"/>
              <a:t>klonace</a:t>
            </a:r>
            <a:endParaRPr lang="cs-CZ" sz="2400" dirty="0"/>
          </a:p>
          <a:p>
            <a:r>
              <a:rPr lang="cs-CZ" sz="2400" b="1" dirty="0"/>
              <a:t>Způsob sběru dat </a:t>
            </a:r>
            <a:r>
              <a:rPr lang="cs-CZ" sz="2400" dirty="0"/>
              <a:t>vliv na výsledky – </a:t>
            </a:r>
            <a:r>
              <a:rPr lang="cs-CZ" sz="2400" dirty="0" err="1"/>
              <a:t>transekt</a:t>
            </a:r>
            <a:r>
              <a:rPr lang="cs-CZ" sz="2400" dirty="0"/>
              <a:t> X síť (závisí na bodech)</a:t>
            </a:r>
          </a:p>
          <a:p>
            <a:r>
              <a:rPr lang="cs-CZ" sz="2400" b="1" dirty="0"/>
              <a:t>GENETICKÁ KONTROLA </a:t>
            </a:r>
            <a:r>
              <a:rPr lang="cs-CZ" sz="2400" dirty="0"/>
              <a:t>– genetické inženýrství – zemědělství (rýže)</a:t>
            </a:r>
          </a:p>
        </p:txBody>
      </p:sp>
    </p:spTree>
    <p:extLst>
      <p:ext uri="{BB962C8B-B14F-4D97-AF65-F5344CB8AC3E}">
        <p14:creationId xmlns:p14="http://schemas.microsoft.com/office/powerpoint/2010/main" val="3833788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47925C-0E80-D1F3-68E9-B048552D7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1193" y="634142"/>
            <a:ext cx="5449614" cy="1371600"/>
          </a:xfrm>
        </p:spPr>
        <p:txBody>
          <a:bodyPr>
            <a:normAutofit fontScale="90000"/>
          </a:bodyPr>
          <a:lstStyle/>
          <a:p>
            <a:r>
              <a:rPr lang="cs-CZ" dirty="0"/>
              <a:t>APOMIXIE - shrnutí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73A821F-ABF9-C249-5CF2-B129433CCD3E}"/>
              </a:ext>
            </a:extLst>
          </p:cNvPr>
          <p:cNvSpPr txBox="1"/>
          <p:nvPr/>
        </p:nvSpPr>
        <p:spPr>
          <a:xfrm>
            <a:off x="3454401" y="1986588"/>
            <a:ext cx="5215466" cy="523220"/>
          </a:xfrm>
          <a:custGeom>
            <a:avLst/>
            <a:gdLst>
              <a:gd name="connsiteX0" fmla="*/ 0 w 5215466"/>
              <a:gd name="connsiteY0" fmla="*/ 0 h 523220"/>
              <a:gd name="connsiteX1" fmla="*/ 527342 w 5215466"/>
              <a:gd name="connsiteY1" fmla="*/ 0 h 523220"/>
              <a:gd name="connsiteX2" fmla="*/ 1211147 w 5215466"/>
              <a:gd name="connsiteY2" fmla="*/ 0 h 523220"/>
              <a:gd name="connsiteX3" fmla="*/ 1686334 w 5215466"/>
              <a:gd name="connsiteY3" fmla="*/ 0 h 523220"/>
              <a:gd name="connsiteX4" fmla="*/ 2317985 w 5215466"/>
              <a:gd name="connsiteY4" fmla="*/ 0 h 523220"/>
              <a:gd name="connsiteX5" fmla="*/ 2741017 w 5215466"/>
              <a:gd name="connsiteY5" fmla="*/ 0 h 523220"/>
              <a:gd name="connsiteX6" fmla="*/ 3164049 w 5215466"/>
              <a:gd name="connsiteY6" fmla="*/ 0 h 523220"/>
              <a:gd name="connsiteX7" fmla="*/ 3691391 w 5215466"/>
              <a:gd name="connsiteY7" fmla="*/ 0 h 523220"/>
              <a:gd name="connsiteX8" fmla="*/ 4375196 w 5215466"/>
              <a:gd name="connsiteY8" fmla="*/ 0 h 523220"/>
              <a:gd name="connsiteX9" fmla="*/ 5215466 w 5215466"/>
              <a:gd name="connsiteY9" fmla="*/ 0 h 523220"/>
              <a:gd name="connsiteX10" fmla="*/ 5215466 w 5215466"/>
              <a:gd name="connsiteY10" fmla="*/ 523220 h 523220"/>
              <a:gd name="connsiteX11" fmla="*/ 4635970 w 5215466"/>
              <a:gd name="connsiteY11" fmla="*/ 523220 h 523220"/>
              <a:gd name="connsiteX12" fmla="*/ 4160783 w 5215466"/>
              <a:gd name="connsiteY12" fmla="*/ 523220 h 523220"/>
              <a:gd name="connsiteX13" fmla="*/ 3737751 w 5215466"/>
              <a:gd name="connsiteY13" fmla="*/ 523220 h 523220"/>
              <a:gd name="connsiteX14" fmla="*/ 3106100 w 5215466"/>
              <a:gd name="connsiteY14" fmla="*/ 523220 h 523220"/>
              <a:gd name="connsiteX15" fmla="*/ 2526604 w 5215466"/>
              <a:gd name="connsiteY15" fmla="*/ 523220 h 523220"/>
              <a:gd name="connsiteX16" fmla="*/ 1842798 w 5215466"/>
              <a:gd name="connsiteY16" fmla="*/ 523220 h 523220"/>
              <a:gd name="connsiteX17" fmla="*/ 1263302 w 5215466"/>
              <a:gd name="connsiteY17" fmla="*/ 523220 h 523220"/>
              <a:gd name="connsiteX18" fmla="*/ 579496 w 5215466"/>
              <a:gd name="connsiteY18" fmla="*/ 523220 h 523220"/>
              <a:gd name="connsiteX19" fmla="*/ 0 w 5215466"/>
              <a:gd name="connsiteY19" fmla="*/ 523220 h 523220"/>
              <a:gd name="connsiteX20" fmla="*/ 0 w 5215466"/>
              <a:gd name="connsiteY2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215466" h="523220" fill="none" extrusionOk="0">
                <a:moveTo>
                  <a:pt x="0" y="0"/>
                </a:moveTo>
                <a:cubicBezTo>
                  <a:pt x="235452" y="-13933"/>
                  <a:pt x="419902" y="8853"/>
                  <a:pt x="527342" y="0"/>
                </a:cubicBezTo>
                <a:cubicBezTo>
                  <a:pt x="634782" y="-8853"/>
                  <a:pt x="945518" y="52751"/>
                  <a:pt x="1211147" y="0"/>
                </a:cubicBezTo>
                <a:cubicBezTo>
                  <a:pt x="1476776" y="-52751"/>
                  <a:pt x="1584069" y="878"/>
                  <a:pt x="1686334" y="0"/>
                </a:cubicBezTo>
                <a:cubicBezTo>
                  <a:pt x="1788599" y="-878"/>
                  <a:pt x="2055478" y="68850"/>
                  <a:pt x="2317985" y="0"/>
                </a:cubicBezTo>
                <a:cubicBezTo>
                  <a:pt x="2580492" y="-68850"/>
                  <a:pt x="2548615" y="6263"/>
                  <a:pt x="2741017" y="0"/>
                </a:cubicBezTo>
                <a:cubicBezTo>
                  <a:pt x="2933419" y="-6263"/>
                  <a:pt x="3067260" y="48327"/>
                  <a:pt x="3164049" y="0"/>
                </a:cubicBezTo>
                <a:cubicBezTo>
                  <a:pt x="3260838" y="-48327"/>
                  <a:pt x="3443578" y="27420"/>
                  <a:pt x="3691391" y="0"/>
                </a:cubicBezTo>
                <a:cubicBezTo>
                  <a:pt x="3939204" y="-27420"/>
                  <a:pt x="4073612" y="24498"/>
                  <a:pt x="4375196" y="0"/>
                </a:cubicBezTo>
                <a:cubicBezTo>
                  <a:pt x="4676781" y="-24498"/>
                  <a:pt x="4901782" y="11458"/>
                  <a:pt x="5215466" y="0"/>
                </a:cubicBezTo>
                <a:cubicBezTo>
                  <a:pt x="5223585" y="228596"/>
                  <a:pt x="5210361" y="407712"/>
                  <a:pt x="5215466" y="523220"/>
                </a:cubicBezTo>
                <a:cubicBezTo>
                  <a:pt x="5049364" y="556161"/>
                  <a:pt x="4819286" y="510352"/>
                  <a:pt x="4635970" y="523220"/>
                </a:cubicBezTo>
                <a:cubicBezTo>
                  <a:pt x="4452654" y="536088"/>
                  <a:pt x="4352999" y="497200"/>
                  <a:pt x="4160783" y="523220"/>
                </a:cubicBezTo>
                <a:cubicBezTo>
                  <a:pt x="3968567" y="549240"/>
                  <a:pt x="3944982" y="491674"/>
                  <a:pt x="3737751" y="523220"/>
                </a:cubicBezTo>
                <a:cubicBezTo>
                  <a:pt x="3530520" y="554766"/>
                  <a:pt x="3385027" y="516044"/>
                  <a:pt x="3106100" y="523220"/>
                </a:cubicBezTo>
                <a:cubicBezTo>
                  <a:pt x="2827173" y="530396"/>
                  <a:pt x="2785024" y="508711"/>
                  <a:pt x="2526604" y="523220"/>
                </a:cubicBezTo>
                <a:cubicBezTo>
                  <a:pt x="2268184" y="537729"/>
                  <a:pt x="2111870" y="464842"/>
                  <a:pt x="1842798" y="523220"/>
                </a:cubicBezTo>
                <a:cubicBezTo>
                  <a:pt x="1573726" y="581598"/>
                  <a:pt x="1523392" y="510655"/>
                  <a:pt x="1263302" y="523220"/>
                </a:cubicBezTo>
                <a:cubicBezTo>
                  <a:pt x="1003212" y="535785"/>
                  <a:pt x="736038" y="456688"/>
                  <a:pt x="579496" y="523220"/>
                </a:cubicBezTo>
                <a:cubicBezTo>
                  <a:pt x="422954" y="589752"/>
                  <a:pt x="212534" y="494050"/>
                  <a:pt x="0" y="523220"/>
                </a:cubicBezTo>
                <a:cubicBezTo>
                  <a:pt x="-38599" y="345379"/>
                  <a:pt x="57945" y="135846"/>
                  <a:pt x="0" y="0"/>
                </a:cubicBezTo>
                <a:close/>
              </a:path>
              <a:path w="5215466" h="523220" stroke="0" extrusionOk="0">
                <a:moveTo>
                  <a:pt x="0" y="0"/>
                </a:moveTo>
                <a:cubicBezTo>
                  <a:pt x="147535" y="-11290"/>
                  <a:pt x="275253" y="38931"/>
                  <a:pt x="423032" y="0"/>
                </a:cubicBezTo>
                <a:cubicBezTo>
                  <a:pt x="570811" y="-38931"/>
                  <a:pt x="833241" y="19625"/>
                  <a:pt x="1054683" y="0"/>
                </a:cubicBezTo>
                <a:cubicBezTo>
                  <a:pt x="1276125" y="-19625"/>
                  <a:pt x="1400926" y="57272"/>
                  <a:pt x="1686334" y="0"/>
                </a:cubicBezTo>
                <a:cubicBezTo>
                  <a:pt x="1971742" y="-57272"/>
                  <a:pt x="1986622" y="27051"/>
                  <a:pt x="2109366" y="0"/>
                </a:cubicBezTo>
                <a:cubicBezTo>
                  <a:pt x="2232110" y="-27051"/>
                  <a:pt x="2361002" y="17485"/>
                  <a:pt x="2584553" y="0"/>
                </a:cubicBezTo>
                <a:cubicBezTo>
                  <a:pt x="2808104" y="-17485"/>
                  <a:pt x="3029874" y="72241"/>
                  <a:pt x="3216204" y="0"/>
                </a:cubicBezTo>
                <a:cubicBezTo>
                  <a:pt x="3402534" y="-72241"/>
                  <a:pt x="3646698" y="6812"/>
                  <a:pt x="3795700" y="0"/>
                </a:cubicBezTo>
                <a:cubicBezTo>
                  <a:pt x="3944702" y="-6812"/>
                  <a:pt x="4106217" y="8185"/>
                  <a:pt x="4218732" y="0"/>
                </a:cubicBezTo>
                <a:cubicBezTo>
                  <a:pt x="4331247" y="-8185"/>
                  <a:pt x="4744346" y="36887"/>
                  <a:pt x="5215466" y="0"/>
                </a:cubicBezTo>
                <a:cubicBezTo>
                  <a:pt x="5235608" y="194662"/>
                  <a:pt x="5159501" y="383103"/>
                  <a:pt x="5215466" y="523220"/>
                </a:cubicBezTo>
                <a:cubicBezTo>
                  <a:pt x="4960798" y="575686"/>
                  <a:pt x="4793727" y="467848"/>
                  <a:pt x="4688124" y="523220"/>
                </a:cubicBezTo>
                <a:cubicBezTo>
                  <a:pt x="4582521" y="578592"/>
                  <a:pt x="4364903" y="467380"/>
                  <a:pt x="4160783" y="523220"/>
                </a:cubicBezTo>
                <a:cubicBezTo>
                  <a:pt x="3956663" y="579060"/>
                  <a:pt x="3801615" y="483737"/>
                  <a:pt x="3685596" y="523220"/>
                </a:cubicBezTo>
                <a:cubicBezTo>
                  <a:pt x="3569577" y="562703"/>
                  <a:pt x="3303156" y="471946"/>
                  <a:pt x="3158254" y="523220"/>
                </a:cubicBezTo>
                <a:cubicBezTo>
                  <a:pt x="3013352" y="574494"/>
                  <a:pt x="2829039" y="469711"/>
                  <a:pt x="2630913" y="523220"/>
                </a:cubicBezTo>
                <a:cubicBezTo>
                  <a:pt x="2432787" y="576729"/>
                  <a:pt x="2262614" y="474444"/>
                  <a:pt x="1999262" y="523220"/>
                </a:cubicBezTo>
                <a:cubicBezTo>
                  <a:pt x="1735910" y="571996"/>
                  <a:pt x="1595950" y="492472"/>
                  <a:pt x="1367611" y="523220"/>
                </a:cubicBezTo>
                <a:cubicBezTo>
                  <a:pt x="1139272" y="553968"/>
                  <a:pt x="974969" y="515599"/>
                  <a:pt x="840270" y="523220"/>
                </a:cubicBezTo>
                <a:cubicBezTo>
                  <a:pt x="705571" y="530841"/>
                  <a:pt x="224945" y="470031"/>
                  <a:pt x="0" y="523220"/>
                </a:cubicBezTo>
                <a:cubicBezTo>
                  <a:pt x="-8752" y="312785"/>
                  <a:pt x="46577" y="16529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28575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182050842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dirty="0"/>
              <a:t>ASEXUÁLNÍ ROZMNOŽOVÁNÍ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4EAD8CF-A66F-9D1F-1A51-1B84E0DE7B65}"/>
              </a:ext>
            </a:extLst>
          </p:cNvPr>
          <p:cNvSpPr txBox="1"/>
          <p:nvPr/>
        </p:nvSpPr>
        <p:spPr>
          <a:xfrm>
            <a:off x="3505200" y="4669626"/>
            <a:ext cx="5215466" cy="523220"/>
          </a:xfrm>
          <a:custGeom>
            <a:avLst/>
            <a:gdLst>
              <a:gd name="connsiteX0" fmla="*/ 0 w 5215466"/>
              <a:gd name="connsiteY0" fmla="*/ 0 h 523220"/>
              <a:gd name="connsiteX1" fmla="*/ 527342 w 5215466"/>
              <a:gd name="connsiteY1" fmla="*/ 0 h 523220"/>
              <a:gd name="connsiteX2" fmla="*/ 1211147 w 5215466"/>
              <a:gd name="connsiteY2" fmla="*/ 0 h 523220"/>
              <a:gd name="connsiteX3" fmla="*/ 1738489 w 5215466"/>
              <a:gd name="connsiteY3" fmla="*/ 0 h 523220"/>
              <a:gd name="connsiteX4" fmla="*/ 2317985 w 5215466"/>
              <a:gd name="connsiteY4" fmla="*/ 0 h 523220"/>
              <a:gd name="connsiteX5" fmla="*/ 2845326 w 5215466"/>
              <a:gd name="connsiteY5" fmla="*/ 0 h 523220"/>
              <a:gd name="connsiteX6" fmla="*/ 3320513 w 5215466"/>
              <a:gd name="connsiteY6" fmla="*/ 0 h 523220"/>
              <a:gd name="connsiteX7" fmla="*/ 4004319 w 5215466"/>
              <a:gd name="connsiteY7" fmla="*/ 0 h 523220"/>
              <a:gd name="connsiteX8" fmla="*/ 4583815 w 5215466"/>
              <a:gd name="connsiteY8" fmla="*/ 0 h 523220"/>
              <a:gd name="connsiteX9" fmla="*/ 5215466 w 5215466"/>
              <a:gd name="connsiteY9" fmla="*/ 0 h 523220"/>
              <a:gd name="connsiteX10" fmla="*/ 5215466 w 5215466"/>
              <a:gd name="connsiteY10" fmla="*/ 523220 h 523220"/>
              <a:gd name="connsiteX11" fmla="*/ 4688124 w 5215466"/>
              <a:gd name="connsiteY11" fmla="*/ 523220 h 523220"/>
              <a:gd name="connsiteX12" fmla="*/ 4265092 w 5215466"/>
              <a:gd name="connsiteY12" fmla="*/ 523220 h 523220"/>
              <a:gd name="connsiteX13" fmla="*/ 3789905 w 5215466"/>
              <a:gd name="connsiteY13" fmla="*/ 523220 h 523220"/>
              <a:gd name="connsiteX14" fmla="*/ 3158254 w 5215466"/>
              <a:gd name="connsiteY14" fmla="*/ 523220 h 523220"/>
              <a:gd name="connsiteX15" fmla="*/ 2630913 w 5215466"/>
              <a:gd name="connsiteY15" fmla="*/ 523220 h 523220"/>
              <a:gd name="connsiteX16" fmla="*/ 2155726 w 5215466"/>
              <a:gd name="connsiteY16" fmla="*/ 523220 h 523220"/>
              <a:gd name="connsiteX17" fmla="*/ 1732694 w 5215466"/>
              <a:gd name="connsiteY17" fmla="*/ 523220 h 523220"/>
              <a:gd name="connsiteX18" fmla="*/ 1048888 w 5215466"/>
              <a:gd name="connsiteY18" fmla="*/ 523220 h 523220"/>
              <a:gd name="connsiteX19" fmla="*/ 0 w 5215466"/>
              <a:gd name="connsiteY19" fmla="*/ 523220 h 523220"/>
              <a:gd name="connsiteX20" fmla="*/ 0 w 5215466"/>
              <a:gd name="connsiteY2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215466" h="523220" fill="none" extrusionOk="0">
                <a:moveTo>
                  <a:pt x="0" y="0"/>
                </a:moveTo>
                <a:cubicBezTo>
                  <a:pt x="123899" y="-17990"/>
                  <a:pt x="365738" y="30919"/>
                  <a:pt x="527342" y="0"/>
                </a:cubicBezTo>
                <a:cubicBezTo>
                  <a:pt x="688946" y="-30919"/>
                  <a:pt x="951160" y="42701"/>
                  <a:pt x="1211147" y="0"/>
                </a:cubicBezTo>
                <a:cubicBezTo>
                  <a:pt x="1471135" y="-42701"/>
                  <a:pt x="1515039" y="5710"/>
                  <a:pt x="1738489" y="0"/>
                </a:cubicBezTo>
                <a:cubicBezTo>
                  <a:pt x="1961939" y="-5710"/>
                  <a:pt x="2183093" y="9101"/>
                  <a:pt x="2317985" y="0"/>
                </a:cubicBezTo>
                <a:cubicBezTo>
                  <a:pt x="2452877" y="-9101"/>
                  <a:pt x="2697514" y="48180"/>
                  <a:pt x="2845326" y="0"/>
                </a:cubicBezTo>
                <a:cubicBezTo>
                  <a:pt x="2993138" y="-48180"/>
                  <a:pt x="3107688" y="17158"/>
                  <a:pt x="3320513" y="0"/>
                </a:cubicBezTo>
                <a:cubicBezTo>
                  <a:pt x="3533338" y="-17158"/>
                  <a:pt x="3745731" y="33251"/>
                  <a:pt x="4004319" y="0"/>
                </a:cubicBezTo>
                <a:cubicBezTo>
                  <a:pt x="4262907" y="-33251"/>
                  <a:pt x="4392694" y="11866"/>
                  <a:pt x="4583815" y="0"/>
                </a:cubicBezTo>
                <a:cubicBezTo>
                  <a:pt x="4774936" y="-11866"/>
                  <a:pt x="5033919" y="53242"/>
                  <a:pt x="5215466" y="0"/>
                </a:cubicBezTo>
                <a:cubicBezTo>
                  <a:pt x="5218421" y="129389"/>
                  <a:pt x="5189601" y="297964"/>
                  <a:pt x="5215466" y="523220"/>
                </a:cubicBezTo>
                <a:cubicBezTo>
                  <a:pt x="5022700" y="573756"/>
                  <a:pt x="4842610" y="465695"/>
                  <a:pt x="4688124" y="523220"/>
                </a:cubicBezTo>
                <a:cubicBezTo>
                  <a:pt x="4533638" y="580745"/>
                  <a:pt x="4471584" y="478454"/>
                  <a:pt x="4265092" y="523220"/>
                </a:cubicBezTo>
                <a:cubicBezTo>
                  <a:pt x="4058600" y="567986"/>
                  <a:pt x="3984742" y="516127"/>
                  <a:pt x="3789905" y="523220"/>
                </a:cubicBezTo>
                <a:cubicBezTo>
                  <a:pt x="3595068" y="530313"/>
                  <a:pt x="3472627" y="456429"/>
                  <a:pt x="3158254" y="523220"/>
                </a:cubicBezTo>
                <a:cubicBezTo>
                  <a:pt x="2843881" y="590011"/>
                  <a:pt x="2853478" y="510699"/>
                  <a:pt x="2630913" y="523220"/>
                </a:cubicBezTo>
                <a:cubicBezTo>
                  <a:pt x="2408348" y="535741"/>
                  <a:pt x="2287819" y="507640"/>
                  <a:pt x="2155726" y="523220"/>
                </a:cubicBezTo>
                <a:cubicBezTo>
                  <a:pt x="2023633" y="538800"/>
                  <a:pt x="1863325" y="489368"/>
                  <a:pt x="1732694" y="523220"/>
                </a:cubicBezTo>
                <a:cubicBezTo>
                  <a:pt x="1602063" y="557072"/>
                  <a:pt x="1209846" y="482812"/>
                  <a:pt x="1048888" y="523220"/>
                </a:cubicBezTo>
                <a:cubicBezTo>
                  <a:pt x="887930" y="563628"/>
                  <a:pt x="432646" y="468308"/>
                  <a:pt x="0" y="523220"/>
                </a:cubicBezTo>
                <a:cubicBezTo>
                  <a:pt x="-62579" y="403553"/>
                  <a:pt x="33648" y="260334"/>
                  <a:pt x="0" y="0"/>
                </a:cubicBezTo>
                <a:close/>
              </a:path>
              <a:path w="5215466" h="523220" stroke="0" extrusionOk="0">
                <a:moveTo>
                  <a:pt x="0" y="0"/>
                </a:moveTo>
                <a:cubicBezTo>
                  <a:pt x="153312" y="-47890"/>
                  <a:pt x="252299" y="43785"/>
                  <a:pt x="423032" y="0"/>
                </a:cubicBezTo>
                <a:cubicBezTo>
                  <a:pt x="593765" y="-43785"/>
                  <a:pt x="671860" y="7303"/>
                  <a:pt x="846064" y="0"/>
                </a:cubicBezTo>
                <a:cubicBezTo>
                  <a:pt x="1020268" y="-7303"/>
                  <a:pt x="1250735" y="14131"/>
                  <a:pt x="1529870" y="0"/>
                </a:cubicBezTo>
                <a:cubicBezTo>
                  <a:pt x="1809005" y="-14131"/>
                  <a:pt x="1954148" y="58177"/>
                  <a:pt x="2161521" y="0"/>
                </a:cubicBezTo>
                <a:cubicBezTo>
                  <a:pt x="2368894" y="-58177"/>
                  <a:pt x="2502448" y="24557"/>
                  <a:pt x="2741017" y="0"/>
                </a:cubicBezTo>
                <a:cubicBezTo>
                  <a:pt x="2979586" y="-24557"/>
                  <a:pt x="3019178" y="14869"/>
                  <a:pt x="3164049" y="0"/>
                </a:cubicBezTo>
                <a:cubicBezTo>
                  <a:pt x="3308920" y="-14869"/>
                  <a:pt x="3523798" y="38422"/>
                  <a:pt x="3639236" y="0"/>
                </a:cubicBezTo>
                <a:cubicBezTo>
                  <a:pt x="3754674" y="-38422"/>
                  <a:pt x="3995027" y="52942"/>
                  <a:pt x="4166578" y="0"/>
                </a:cubicBezTo>
                <a:cubicBezTo>
                  <a:pt x="4338129" y="-52942"/>
                  <a:pt x="4800083" y="13681"/>
                  <a:pt x="5215466" y="0"/>
                </a:cubicBezTo>
                <a:cubicBezTo>
                  <a:pt x="5250210" y="178081"/>
                  <a:pt x="5181364" y="351925"/>
                  <a:pt x="5215466" y="523220"/>
                </a:cubicBezTo>
                <a:cubicBezTo>
                  <a:pt x="5106209" y="554623"/>
                  <a:pt x="4871277" y="511233"/>
                  <a:pt x="4688124" y="523220"/>
                </a:cubicBezTo>
                <a:cubicBezTo>
                  <a:pt x="4504971" y="535207"/>
                  <a:pt x="4187123" y="461393"/>
                  <a:pt x="4056474" y="523220"/>
                </a:cubicBezTo>
                <a:cubicBezTo>
                  <a:pt x="3925825" y="585047"/>
                  <a:pt x="3561029" y="518085"/>
                  <a:pt x="3424823" y="523220"/>
                </a:cubicBezTo>
                <a:cubicBezTo>
                  <a:pt x="3288617" y="528355"/>
                  <a:pt x="3002270" y="510659"/>
                  <a:pt x="2845326" y="523220"/>
                </a:cubicBezTo>
                <a:cubicBezTo>
                  <a:pt x="2688382" y="535781"/>
                  <a:pt x="2366850" y="513038"/>
                  <a:pt x="2213676" y="523220"/>
                </a:cubicBezTo>
                <a:cubicBezTo>
                  <a:pt x="2060502" y="533402"/>
                  <a:pt x="1836291" y="512526"/>
                  <a:pt x="1529870" y="523220"/>
                </a:cubicBezTo>
                <a:cubicBezTo>
                  <a:pt x="1223449" y="533914"/>
                  <a:pt x="1214332" y="489498"/>
                  <a:pt x="1002528" y="523220"/>
                </a:cubicBezTo>
                <a:cubicBezTo>
                  <a:pt x="790724" y="556942"/>
                  <a:pt x="422769" y="465515"/>
                  <a:pt x="0" y="523220"/>
                </a:cubicBezTo>
                <a:cubicBezTo>
                  <a:pt x="-47591" y="277096"/>
                  <a:pt x="34415" y="22021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28575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407321605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dirty="0"/>
              <a:t>ABSENCE GENOVÉHO TOKU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F37EDF83-350E-604E-DD5D-4AF09437206C}"/>
              </a:ext>
            </a:extLst>
          </p:cNvPr>
          <p:cNvSpPr txBox="1"/>
          <p:nvPr/>
        </p:nvSpPr>
        <p:spPr>
          <a:xfrm>
            <a:off x="3505200" y="3910015"/>
            <a:ext cx="5181600" cy="523220"/>
          </a:xfrm>
          <a:custGeom>
            <a:avLst/>
            <a:gdLst>
              <a:gd name="connsiteX0" fmla="*/ 0 w 5181600"/>
              <a:gd name="connsiteY0" fmla="*/ 0 h 523220"/>
              <a:gd name="connsiteX1" fmla="*/ 627549 w 5181600"/>
              <a:gd name="connsiteY1" fmla="*/ 0 h 523220"/>
              <a:gd name="connsiteX2" fmla="*/ 1203283 w 5181600"/>
              <a:gd name="connsiteY2" fmla="*/ 0 h 523220"/>
              <a:gd name="connsiteX3" fmla="*/ 1675384 w 5181600"/>
              <a:gd name="connsiteY3" fmla="*/ 0 h 523220"/>
              <a:gd name="connsiteX4" fmla="*/ 2147485 w 5181600"/>
              <a:gd name="connsiteY4" fmla="*/ 0 h 523220"/>
              <a:gd name="connsiteX5" fmla="*/ 2619587 w 5181600"/>
              <a:gd name="connsiteY5" fmla="*/ 0 h 523220"/>
              <a:gd name="connsiteX6" fmla="*/ 3195320 w 5181600"/>
              <a:gd name="connsiteY6" fmla="*/ 0 h 523220"/>
              <a:gd name="connsiteX7" fmla="*/ 3874685 w 5181600"/>
              <a:gd name="connsiteY7" fmla="*/ 0 h 523220"/>
              <a:gd name="connsiteX8" fmla="*/ 4450419 w 5181600"/>
              <a:gd name="connsiteY8" fmla="*/ 0 h 523220"/>
              <a:gd name="connsiteX9" fmla="*/ 5181600 w 5181600"/>
              <a:gd name="connsiteY9" fmla="*/ 0 h 523220"/>
              <a:gd name="connsiteX10" fmla="*/ 5181600 w 5181600"/>
              <a:gd name="connsiteY10" fmla="*/ 523220 h 523220"/>
              <a:gd name="connsiteX11" fmla="*/ 4709499 w 5181600"/>
              <a:gd name="connsiteY11" fmla="*/ 523220 h 523220"/>
              <a:gd name="connsiteX12" fmla="*/ 4030133 w 5181600"/>
              <a:gd name="connsiteY12" fmla="*/ 523220 h 523220"/>
              <a:gd name="connsiteX13" fmla="*/ 3609848 w 5181600"/>
              <a:gd name="connsiteY13" fmla="*/ 523220 h 523220"/>
              <a:gd name="connsiteX14" fmla="*/ 2930483 w 5181600"/>
              <a:gd name="connsiteY14" fmla="*/ 523220 h 523220"/>
              <a:gd name="connsiteX15" fmla="*/ 2302933 w 5181600"/>
              <a:gd name="connsiteY15" fmla="*/ 523220 h 523220"/>
              <a:gd name="connsiteX16" fmla="*/ 1830832 w 5181600"/>
              <a:gd name="connsiteY16" fmla="*/ 523220 h 523220"/>
              <a:gd name="connsiteX17" fmla="*/ 1151467 w 5181600"/>
              <a:gd name="connsiteY17" fmla="*/ 523220 h 523220"/>
              <a:gd name="connsiteX18" fmla="*/ 575733 w 5181600"/>
              <a:gd name="connsiteY18" fmla="*/ 523220 h 523220"/>
              <a:gd name="connsiteX19" fmla="*/ 0 w 5181600"/>
              <a:gd name="connsiteY19" fmla="*/ 523220 h 523220"/>
              <a:gd name="connsiteX20" fmla="*/ 0 w 5181600"/>
              <a:gd name="connsiteY2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181600" h="523220" fill="none" extrusionOk="0">
                <a:moveTo>
                  <a:pt x="0" y="0"/>
                </a:moveTo>
                <a:cubicBezTo>
                  <a:pt x="200929" y="-39648"/>
                  <a:pt x="387034" y="17119"/>
                  <a:pt x="627549" y="0"/>
                </a:cubicBezTo>
                <a:cubicBezTo>
                  <a:pt x="868064" y="-17119"/>
                  <a:pt x="1061541" y="26033"/>
                  <a:pt x="1203283" y="0"/>
                </a:cubicBezTo>
                <a:cubicBezTo>
                  <a:pt x="1345025" y="-26033"/>
                  <a:pt x="1449599" y="46953"/>
                  <a:pt x="1675384" y="0"/>
                </a:cubicBezTo>
                <a:cubicBezTo>
                  <a:pt x="1901169" y="-46953"/>
                  <a:pt x="2029696" y="15660"/>
                  <a:pt x="2147485" y="0"/>
                </a:cubicBezTo>
                <a:cubicBezTo>
                  <a:pt x="2265274" y="-15660"/>
                  <a:pt x="2503450" y="31261"/>
                  <a:pt x="2619587" y="0"/>
                </a:cubicBezTo>
                <a:cubicBezTo>
                  <a:pt x="2735724" y="-31261"/>
                  <a:pt x="2957896" y="43563"/>
                  <a:pt x="3195320" y="0"/>
                </a:cubicBezTo>
                <a:cubicBezTo>
                  <a:pt x="3432744" y="-43563"/>
                  <a:pt x="3587025" y="52929"/>
                  <a:pt x="3874685" y="0"/>
                </a:cubicBezTo>
                <a:cubicBezTo>
                  <a:pt x="4162345" y="-52929"/>
                  <a:pt x="4289133" y="2991"/>
                  <a:pt x="4450419" y="0"/>
                </a:cubicBezTo>
                <a:cubicBezTo>
                  <a:pt x="4611705" y="-2991"/>
                  <a:pt x="5003249" y="45421"/>
                  <a:pt x="5181600" y="0"/>
                </a:cubicBezTo>
                <a:cubicBezTo>
                  <a:pt x="5223696" y="109550"/>
                  <a:pt x="5126412" y="407357"/>
                  <a:pt x="5181600" y="523220"/>
                </a:cubicBezTo>
                <a:cubicBezTo>
                  <a:pt x="4967297" y="577377"/>
                  <a:pt x="4874019" y="522820"/>
                  <a:pt x="4709499" y="523220"/>
                </a:cubicBezTo>
                <a:cubicBezTo>
                  <a:pt x="4544979" y="523620"/>
                  <a:pt x="4327231" y="472732"/>
                  <a:pt x="4030133" y="523220"/>
                </a:cubicBezTo>
                <a:cubicBezTo>
                  <a:pt x="3733035" y="573708"/>
                  <a:pt x="3798764" y="503111"/>
                  <a:pt x="3609848" y="523220"/>
                </a:cubicBezTo>
                <a:cubicBezTo>
                  <a:pt x="3420932" y="543329"/>
                  <a:pt x="3157875" y="502552"/>
                  <a:pt x="2930483" y="523220"/>
                </a:cubicBezTo>
                <a:cubicBezTo>
                  <a:pt x="2703092" y="543888"/>
                  <a:pt x="2502071" y="475501"/>
                  <a:pt x="2302933" y="523220"/>
                </a:cubicBezTo>
                <a:cubicBezTo>
                  <a:pt x="2103795" y="570939"/>
                  <a:pt x="2000059" y="489757"/>
                  <a:pt x="1830832" y="523220"/>
                </a:cubicBezTo>
                <a:cubicBezTo>
                  <a:pt x="1661605" y="556683"/>
                  <a:pt x="1409499" y="512824"/>
                  <a:pt x="1151467" y="523220"/>
                </a:cubicBezTo>
                <a:cubicBezTo>
                  <a:pt x="893436" y="533616"/>
                  <a:pt x="848024" y="457238"/>
                  <a:pt x="575733" y="523220"/>
                </a:cubicBezTo>
                <a:cubicBezTo>
                  <a:pt x="303442" y="589202"/>
                  <a:pt x="141573" y="461726"/>
                  <a:pt x="0" y="523220"/>
                </a:cubicBezTo>
                <a:cubicBezTo>
                  <a:pt x="-39670" y="328088"/>
                  <a:pt x="49118" y="134652"/>
                  <a:pt x="0" y="0"/>
                </a:cubicBezTo>
                <a:close/>
              </a:path>
              <a:path w="5181600" h="523220" stroke="0" extrusionOk="0">
                <a:moveTo>
                  <a:pt x="0" y="0"/>
                </a:moveTo>
                <a:cubicBezTo>
                  <a:pt x="154637" y="-37344"/>
                  <a:pt x="314152" y="4233"/>
                  <a:pt x="523917" y="0"/>
                </a:cubicBezTo>
                <a:cubicBezTo>
                  <a:pt x="733682" y="-4233"/>
                  <a:pt x="826473" y="24244"/>
                  <a:pt x="1047835" y="0"/>
                </a:cubicBezTo>
                <a:cubicBezTo>
                  <a:pt x="1269197" y="-24244"/>
                  <a:pt x="1361635" y="1078"/>
                  <a:pt x="1623568" y="0"/>
                </a:cubicBezTo>
                <a:cubicBezTo>
                  <a:pt x="1885501" y="-1078"/>
                  <a:pt x="1887300" y="27756"/>
                  <a:pt x="2147485" y="0"/>
                </a:cubicBezTo>
                <a:cubicBezTo>
                  <a:pt x="2407670" y="-27756"/>
                  <a:pt x="2490553" y="44225"/>
                  <a:pt x="2723219" y="0"/>
                </a:cubicBezTo>
                <a:cubicBezTo>
                  <a:pt x="2955885" y="-44225"/>
                  <a:pt x="3117550" y="31644"/>
                  <a:pt x="3247136" y="0"/>
                </a:cubicBezTo>
                <a:cubicBezTo>
                  <a:pt x="3376722" y="-31644"/>
                  <a:pt x="3559133" y="3662"/>
                  <a:pt x="3719237" y="0"/>
                </a:cubicBezTo>
                <a:cubicBezTo>
                  <a:pt x="3879341" y="-3662"/>
                  <a:pt x="4014209" y="40006"/>
                  <a:pt x="4294971" y="0"/>
                </a:cubicBezTo>
                <a:cubicBezTo>
                  <a:pt x="4575733" y="-40006"/>
                  <a:pt x="4828495" y="35500"/>
                  <a:pt x="5181600" y="0"/>
                </a:cubicBezTo>
                <a:cubicBezTo>
                  <a:pt x="5204160" y="200251"/>
                  <a:pt x="5153798" y="348872"/>
                  <a:pt x="5181600" y="523220"/>
                </a:cubicBezTo>
                <a:cubicBezTo>
                  <a:pt x="5017637" y="546132"/>
                  <a:pt x="4845588" y="498444"/>
                  <a:pt x="4761315" y="523220"/>
                </a:cubicBezTo>
                <a:cubicBezTo>
                  <a:pt x="4677043" y="547996"/>
                  <a:pt x="4450154" y="518106"/>
                  <a:pt x="4289213" y="523220"/>
                </a:cubicBezTo>
                <a:cubicBezTo>
                  <a:pt x="4128272" y="528334"/>
                  <a:pt x="3995428" y="507032"/>
                  <a:pt x="3713480" y="523220"/>
                </a:cubicBezTo>
                <a:cubicBezTo>
                  <a:pt x="3431532" y="539408"/>
                  <a:pt x="3311295" y="513558"/>
                  <a:pt x="3137747" y="523220"/>
                </a:cubicBezTo>
                <a:cubicBezTo>
                  <a:pt x="2964199" y="532882"/>
                  <a:pt x="2633336" y="472644"/>
                  <a:pt x="2458381" y="523220"/>
                </a:cubicBezTo>
                <a:cubicBezTo>
                  <a:pt x="2283426" y="573796"/>
                  <a:pt x="2205647" y="510528"/>
                  <a:pt x="2038096" y="523220"/>
                </a:cubicBezTo>
                <a:cubicBezTo>
                  <a:pt x="1870546" y="535912"/>
                  <a:pt x="1582226" y="514762"/>
                  <a:pt x="1462363" y="523220"/>
                </a:cubicBezTo>
                <a:cubicBezTo>
                  <a:pt x="1342500" y="531678"/>
                  <a:pt x="1079186" y="467493"/>
                  <a:pt x="782997" y="523220"/>
                </a:cubicBezTo>
                <a:cubicBezTo>
                  <a:pt x="486808" y="578947"/>
                  <a:pt x="166294" y="464372"/>
                  <a:pt x="0" y="523220"/>
                </a:cubicBezTo>
                <a:cubicBezTo>
                  <a:pt x="-45704" y="314266"/>
                  <a:pt x="55081" y="15233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28575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420123730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dirty="0"/>
              <a:t>RYCHLÝ VÝVOJ ČISTÝCH LINIÍ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989600D-E2EA-2CC9-3418-6CFE904ABAE6}"/>
              </a:ext>
            </a:extLst>
          </p:cNvPr>
          <p:cNvSpPr txBox="1"/>
          <p:nvPr/>
        </p:nvSpPr>
        <p:spPr>
          <a:xfrm>
            <a:off x="3505200" y="2725484"/>
            <a:ext cx="5215466" cy="954107"/>
          </a:xfrm>
          <a:custGeom>
            <a:avLst/>
            <a:gdLst>
              <a:gd name="connsiteX0" fmla="*/ 0 w 5215466"/>
              <a:gd name="connsiteY0" fmla="*/ 0 h 954107"/>
              <a:gd name="connsiteX1" fmla="*/ 475187 w 5215466"/>
              <a:gd name="connsiteY1" fmla="*/ 0 h 954107"/>
              <a:gd name="connsiteX2" fmla="*/ 1002528 w 5215466"/>
              <a:gd name="connsiteY2" fmla="*/ 0 h 954107"/>
              <a:gd name="connsiteX3" fmla="*/ 1686334 w 5215466"/>
              <a:gd name="connsiteY3" fmla="*/ 0 h 954107"/>
              <a:gd name="connsiteX4" fmla="*/ 2109366 w 5215466"/>
              <a:gd name="connsiteY4" fmla="*/ 0 h 954107"/>
              <a:gd name="connsiteX5" fmla="*/ 2584553 w 5215466"/>
              <a:gd name="connsiteY5" fmla="*/ 0 h 954107"/>
              <a:gd name="connsiteX6" fmla="*/ 3216204 w 5215466"/>
              <a:gd name="connsiteY6" fmla="*/ 0 h 954107"/>
              <a:gd name="connsiteX7" fmla="*/ 3900010 w 5215466"/>
              <a:gd name="connsiteY7" fmla="*/ 0 h 954107"/>
              <a:gd name="connsiteX8" fmla="*/ 4583815 w 5215466"/>
              <a:gd name="connsiteY8" fmla="*/ 0 h 954107"/>
              <a:gd name="connsiteX9" fmla="*/ 5215466 w 5215466"/>
              <a:gd name="connsiteY9" fmla="*/ 0 h 954107"/>
              <a:gd name="connsiteX10" fmla="*/ 5215466 w 5215466"/>
              <a:gd name="connsiteY10" fmla="*/ 496136 h 954107"/>
              <a:gd name="connsiteX11" fmla="*/ 5215466 w 5215466"/>
              <a:gd name="connsiteY11" fmla="*/ 954107 h 954107"/>
              <a:gd name="connsiteX12" fmla="*/ 4635970 w 5215466"/>
              <a:gd name="connsiteY12" fmla="*/ 954107 h 954107"/>
              <a:gd name="connsiteX13" fmla="*/ 3952164 w 5215466"/>
              <a:gd name="connsiteY13" fmla="*/ 954107 h 954107"/>
              <a:gd name="connsiteX14" fmla="*/ 3529132 w 5215466"/>
              <a:gd name="connsiteY14" fmla="*/ 954107 h 954107"/>
              <a:gd name="connsiteX15" fmla="*/ 2845326 w 5215466"/>
              <a:gd name="connsiteY15" fmla="*/ 954107 h 954107"/>
              <a:gd name="connsiteX16" fmla="*/ 2265830 w 5215466"/>
              <a:gd name="connsiteY16" fmla="*/ 954107 h 954107"/>
              <a:gd name="connsiteX17" fmla="*/ 1738489 w 5215466"/>
              <a:gd name="connsiteY17" fmla="*/ 954107 h 954107"/>
              <a:gd name="connsiteX18" fmla="*/ 1054683 w 5215466"/>
              <a:gd name="connsiteY18" fmla="*/ 954107 h 954107"/>
              <a:gd name="connsiteX19" fmla="*/ 0 w 5215466"/>
              <a:gd name="connsiteY19" fmla="*/ 954107 h 954107"/>
              <a:gd name="connsiteX20" fmla="*/ 0 w 5215466"/>
              <a:gd name="connsiteY20" fmla="*/ 477054 h 954107"/>
              <a:gd name="connsiteX21" fmla="*/ 0 w 5215466"/>
              <a:gd name="connsiteY21" fmla="*/ 0 h 95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15466" h="954107" fill="none" extrusionOk="0">
                <a:moveTo>
                  <a:pt x="0" y="0"/>
                </a:moveTo>
                <a:cubicBezTo>
                  <a:pt x="220696" y="-41626"/>
                  <a:pt x="359927" y="10283"/>
                  <a:pt x="475187" y="0"/>
                </a:cubicBezTo>
                <a:cubicBezTo>
                  <a:pt x="590447" y="-10283"/>
                  <a:pt x="805003" y="42382"/>
                  <a:pt x="1002528" y="0"/>
                </a:cubicBezTo>
                <a:cubicBezTo>
                  <a:pt x="1200053" y="-42382"/>
                  <a:pt x="1404794" y="26132"/>
                  <a:pt x="1686334" y="0"/>
                </a:cubicBezTo>
                <a:cubicBezTo>
                  <a:pt x="1967874" y="-26132"/>
                  <a:pt x="2000122" y="28830"/>
                  <a:pt x="2109366" y="0"/>
                </a:cubicBezTo>
                <a:cubicBezTo>
                  <a:pt x="2218610" y="-28830"/>
                  <a:pt x="2467922" y="7978"/>
                  <a:pt x="2584553" y="0"/>
                </a:cubicBezTo>
                <a:cubicBezTo>
                  <a:pt x="2701184" y="-7978"/>
                  <a:pt x="2914805" y="3741"/>
                  <a:pt x="3216204" y="0"/>
                </a:cubicBezTo>
                <a:cubicBezTo>
                  <a:pt x="3517603" y="-3741"/>
                  <a:pt x="3689279" y="49340"/>
                  <a:pt x="3900010" y="0"/>
                </a:cubicBezTo>
                <a:cubicBezTo>
                  <a:pt x="4110741" y="-49340"/>
                  <a:pt x="4412334" y="47062"/>
                  <a:pt x="4583815" y="0"/>
                </a:cubicBezTo>
                <a:cubicBezTo>
                  <a:pt x="4755297" y="-47062"/>
                  <a:pt x="4933330" y="74614"/>
                  <a:pt x="5215466" y="0"/>
                </a:cubicBezTo>
                <a:cubicBezTo>
                  <a:pt x="5270311" y="163772"/>
                  <a:pt x="5167937" y="369618"/>
                  <a:pt x="5215466" y="496136"/>
                </a:cubicBezTo>
                <a:cubicBezTo>
                  <a:pt x="5262995" y="622654"/>
                  <a:pt x="5203053" y="833488"/>
                  <a:pt x="5215466" y="954107"/>
                </a:cubicBezTo>
                <a:cubicBezTo>
                  <a:pt x="4939320" y="981646"/>
                  <a:pt x="4793111" y="892214"/>
                  <a:pt x="4635970" y="954107"/>
                </a:cubicBezTo>
                <a:cubicBezTo>
                  <a:pt x="4478829" y="1016000"/>
                  <a:pt x="4293549" y="950423"/>
                  <a:pt x="3952164" y="954107"/>
                </a:cubicBezTo>
                <a:cubicBezTo>
                  <a:pt x="3610779" y="957791"/>
                  <a:pt x="3735968" y="937623"/>
                  <a:pt x="3529132" y="954107"/>
                </a:cubicBezTo>
                <a:cubicBezTo>
                  <a:pt x="3322296" y="970591"/>
                  <a:pt x="3139228" y="892211"/>
                  <a:pt x="2845326" y="954107"/>
                </a:cubicBezTo>
                <a:cubicBezTo>
                  <a:pt x="2551424" y="1016003"/>
                  <a:pt x="2487637" y="924154"/>
                  <a:pt x="2265830" y="954107"/>
                </a:cubicBezTo>
                <a:cubicBezTo>
                  <a:pt x="2044023" y="984060"/>
                  <a:pt x="1879417" y="947104"/>
                  <a:pt x="1738489" y="954107"/>
                </a:cubicBezTo>
                <a:cubicBezTo>
                  <a:pt x="1597561" y="961110"/>
                  <a:pt x="1294037" y="935122"/>
                  <a:pt x="1054683" y="954107"/>
                </a:cubicBezTo>
                <a:cubicBezTo>
                  <a:pt x="815329" y="973092"/>
                  <a:pt x="340855" y="899162"/>
                  <a:pt x="0" y="954107"/>
                </a:cubicBezTo>
                <a:cubicBezTo>
                  <a:pt x="-2718" y="730894"/>
                  <a:pt x="48668" y="650850"/>
                  <a:pt x="0" y="477054"/>
                </a:cubicBezTo>
                <a:cubicBezTo>
                  <a:pt x="-48668" y="303258"/>
                  <a:pt x="13453" y="210015"/>
                  <a:pt x="0" y="0"/>
                </a:cubicBezTo>
                <a:close/>
              </a:path>
              <a:path w="5215466" h="954107" stroke="0" extrusionOk="0">
                <a:moveTo>
                  <a:pt x="0" y="0"/>
                </a:moveTo>
                <a:cubicBezTo>
                  <a:pt x="256737" y="-44893"/>
                  <a:pt x="434471" y="5159"/>
                  <a:pt x="579496" y="0"/>
                </a:cubicBezTo>
                <a:cubicBezTo>
                  <a:pt x="724521" y="-5159"/>
                  <a:pt x="859789" y="56216"/>
                  <a:pt x="1054683" y="0"/>
                </a:cubicBezTo>
                <a:cubicBezTo>
                  <a:pt x="1249577" y="-56216"/>
                  <a:pt x="1510371" y="31587"/>
                  <a:pt x="1634179" y="0"/>
                </a:cubicBezTo>
                <a:cubicBezTo>
                  <a:pt x="1757987" y="-31587"/>
                  <a:pt x="1905514" y="36592"/>
                  <a:pt x="2109366" y="0"/>
                </a:cubicBezTo>
                <a:cubicBezTo>
                  <a:pt x="2313218" y="-36592"/>
                  <a:pt x="2604202" y="13402"/>
                  <a:pt x="2793172" y="0"/>
                </a:cubicBezTo>
                <a:cubicBezTo>
                  <a:pt x="2982142" y="-13402"/>
                  <a:pt x="3130777" y="51940"/>
                  <a:pt x="3424823" y="0"/>
                </a:cubicBezTo>
                <a:cubicBezTo>
                  <a:pt x="3718869" y="-51940"/>
                  <a:pt x="3893988" y="48354"/>
                  <a:pt x="4056474" y="0"/>
                </a:cubicBezTo>
                <a:cubicBezTo>
                  <a:pt x="4218960" y="-48354"/>
                  <a:pt x="4374449" y="45930"/>
                  <a:pt x="4479506" y="0"/>
                </a:cubicBezTo>
                <a:cubicBezTo>
                  <a:pt x="4584563" y="-45930"/>
                  <a:pt x="4918459" y="85935"/>
                  <a:pt x="5215466" y="0"/>
                </a:cubicBezTo>
                <a:cubicBezTo>
                  <a:pt x="5233800" y="181686"/>
                  <a:pt x="5185897" y="271618"/>
                  <a:pt x="5215466" y="457971"/>
                </a:cubicBezTo>
                <a:cubicBezTo>
                  <a:pt x="5245035" y="644324"/>
                  <a:pt x="5172324" y="770788"/>
                  <a:pt x="5215466" y="954107"/>
                </a:cubicBezTo>
                <a:cubicBezTo>
                  <a:pt x="5066933" y="1011292"/>
                  <a:pt x="4830220" y="889948"/>
                  <a:pt x="4583815" y="954107"/>
                </a:cubicBezTo>
                <a:cubicBezTo>
                  <a:pt x="4337410" y="1018266"/>
                  <a:pt x="4300823" y="901802"/>
                  <a:pt x="4108628" y="954107"/>
                </a:cubicBezTo>
                <a:cubicBezTo>
                  <a:pt x="3916433" y="1006412"/>
                  <a:pt x="3773185" y="935229"/>
                  <a:pt x="3685596" y="954107"/>
                </a:cubicBezTo>
                <a:cubicBezTo>
                  <a:pt x="3598007" y="972985"/>
                  <a:pt x="3381422" y="895315"/>
                  <a:pt x="3158254" y="954107"/>
                </a:cubicBezTo>
                <a:cubicBezTo>
                  <a:pt x="2935086" y="1012899"/>
                  <a:pt x="2712335" y="881218"/>
                  <a:pt x="2474449" y="954107"/>
                </a:cubicBezTo>
                <a:cubicBezTo>
                  <a:pt x="2236563" y="1026996"/>
                  <a:pt x="1984782" y="919370"/>
                  <a:pt x="1842798" y="954107"/>
                </a:cubicBezTo>
                <a:cubicBezTo>
                  <a:pt x="1700814" y="988844"/>
                  <a:pt x="1499404" y="938251"/>
                  <a:pt x="1158992" y="954107"/>
                </a:cubicBezTo>
                <a:cubicBezTo>
                  <a:pt x="818580" y="969963"/>
                  <a:pt x="832433" y="920237"/>
                  <a:pt x="579496" y="954107"/>
                </a:cubicBezTo>
                <a:cubicBezTo>
                  <a:pt x="326559" y="987977"/>
                  <a:pt x="245399" y="885856"/>
                  <a:pt x="0" y="954107"/>
                </a:cubicBezTo>
                <a:cubicBezTo>
                  <a:pt x="-6880" y="814149"/>
                  <a:pt x="35264" y="666934"/>
                  <a:pt x="0" y="496136"/>
                </a:cubicBezTo>
                <a:cubicBezTo>
                  <a:pt x="-35264" y="325338"/>
                  <a:pt x="50414" y="232922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28575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299170569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dirty="0"/>
              <a:t>SPOROFYTICKÁ APOMIXIE GAMETOFYTICKÁ APOMIXIE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52EAFF5-6681-3074-05FC-F91C8C96EA68}"/>
              </a:ext>
            </a:extLst>
          </p:cNvPr>
          <p:cNvSpPr txBox="1"/>
          <p:nvPr/>
        </p:nvSpPr>
        <p:spPr>
          <a:xfrm>
            <a:off x="3505200" y="5429238"/>
            <a:ext cx="5181600" cy="523220"/>
          </a:xfrm>
          <a:custGeom>
            <a:avLst/>
            <a:gdLst>
              <a:gd name="connsiteX0" fmla="*/ 0 w 5181600"/>
              <a:gd name="connsiteY0" fmla="*/ 0 h 523220"/>
              <a:gd name="connsiteX1" fmla="*/ 627549 w 5181600"/>
              <a:gd name="connsiteY1" fmla="*/ 0 h 523220"/>
              <a:gd name="connsiteX2" fmla="*/ 1099651 w 5181600"/>
              <a:gd name="connsiteY2" fmla="*/ 0 h 523220"/>
              <a:gd name="connsiteX3" fmla="*/ 1623568 w 5181600"/>
              <a:gd name="connsiteY3" fmla="*/ 0 h 523220"/>
              <a:gd name="connsiteX4" fmla="*/ 2302933 w 5181600"/>
              <a:gd name="connsiteY4" fmla="*/ 0 h 523220"/>
              <a:gd name="connsiteX5" fmla="*/ 2930483 w 5181600"/>
              <a:gd name="connsiteY5" fmla="*/ 0 h 523220"/>
              <a:gd name="connsiteX6" fmla="*/ 3402584 w 5181600"/>
              <a:gd name="connsiteY6" fmla="*/ 0 h 523220"/>
              <a:gd name="connsiteX7" fmla="*/ 4081949 w 5181600"/>
              <a:gd name="connsiteY7" fmla="*/ 0 h 523220"/>
              <a:gd name="connsiteX8" fmla="*/ 4605867 w 5181600"/>
              <a:gd name="connsiteY8" fmla="*/ 0 h 523220"/>
              <a:gd name="connsiteX9" fmla="*/ 5181600 w 5181600"/>
              <a:gd name="connsiteY9" fmla="*/ 0 h 523220"/>
              <a:gd name="connsiteX10" fmla="*/ 5181600 w 5181600"/>
              <a:gd name="connsiteY10" fmla="*/ 523220 h 523220"/>
              <a:gd name="connsiteX11" fmla="*/ 4502235 w 5181600"/>
              <a:gd name="connsiteY11" fmla="*/ 523220 h 523220"/>
              <a:gd name="connsiteX12" fmla="*/ 4030133 w 5181600"/>
              <a:gd name="connsiteY12" fmla="*/ 523220 h 523220"/>
              <a:gd name="connsiteX13" fmla="*/ 3402584 w 5181600"/>
              <a:gd name="connsiteY13" fmla="*/ 523220 h 523220"/>
              <a:gd name="connsiteX14" fmla="*/ 2723219 w 5181600"/>
              <a:gd name="connsiteY14" fmla="*/ 523220 h 523220"/>
              <a:gd name="connsiteX15" fmla="*/ 2199301 w 5181600"/>
              <a:gd name="connsiteY15" fmla="*/ 523220 h 523220"/>
              <a:gd name="connsiteX16" fmla="*/ 1779016 w 5181600"/>
              <a:gd name="connsiteY16" fmla="*/ 523220 h 523220"/>
              <a:gd name="connsiteX17" fmla="*/ 1203283 w 5181600"/>
              <a:gd name="connsiteY17" fmla="*/ 523220 h 523220"/>
              <a:gd name="connsiteX18" fmla="*/ 575733 w 5181600"/>
              <a:gd name="connsiteY18" fmla="*/ 523220 h 523220"/>
              <a:gd name="connsiteX19" fmla="*/ 0 w 5181600"/>
              <a:gd name="connsiteY19" fmla="*/ 523220 h 523220"/>
              <a:gd name="connsiteX20" fmla="*/ 0 w 5181600"/>
              <a:gd name="connsiteY2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181600" h="523220" fill="none" extrusionOk="0">
                <a:moveTo>
                  <a:pt x="0" y="0"/>
                </a:moveTo>
                <a:cubicBezTo>
                  <a:pt x="212952" y="-34925"/>
                  <a:pt x="349098" y="63162"/>
                  <a:pt x="627549" y="0"/>
                </a:cubicBezTo>
                <a:cubicBezTo>
                  <a:pt x="906000" y="-63162"/>
                  <a:pt x="920066" y="48559"/>
                  <a:pt x="1099651" y="0"/>
                </a:cubicBezTo>
                <a:cubicBezTo>
                  <a:pt x="1279236" y="-48559"/>
                  <a:pt x="1491750" y="48442"/>
                  <a:pt x="1623568" y="0"/>
                </a:cubicBezTo>
                <a:cubicBezTo>
                  <a:pt x="1755386" y="-48442"/>
                  <a:pt x="1963563" y="17117"/>
                  <a:pt x="2302933" y="0"/>
                </a:cubicBezTo>
                <a:cubicBezTo>
                  <a:pt x="2642303" y="-17117"/>
                  <a:pt x="2721980" y="72568"/>
                  <a:pt x="2930483" y="0"/>
                </a:cubicBezTo>
                <a:cubicBezTo>
                  <a:pt x="3138986" y="-72568"/>
                  <a:pt x="3227512" y="22618"/>
                  <a:pt x="3402584" y="0"/>
                </a:cubicBezTo>
                <a:cubicBezTo>
                  <a:pt x="3577656" y="-22618"/>
                  <a:pt x="3854396" y="23974"/>
                  <a:pt x="4081949" y="0"/>
                </a:cubicBezTo>
                <a:cubicBezTo>
                  <a:pt x="4309503" y="-23974"/>
                  <a:pt x="4351257" y="48097"/>
                  <a:pt x="4605867" y="0"/>
                </a:cubicBezTo>
                <a:cubicBezTo>
                  <a:pt x="4860477" y="-48097"/>
                  <a:pt x="4920783" y="34596"/>
                  <a:pt x="5181600" y="0"/>
                </a:cubicBezTo>
                <a:cubicBezTo>
                  <a:pt x="5243506" y="144347"/>
                  <a:pt x="5126192" y="407608"/>
                  <a:pt x="5181600" y="523220"/>
                </a:cubicBezTo>
                <a:cubicBezTo>
                  <a:pt x="4895351" y="592107"/>
                  <a:pt x="4696452" y="511168"/>
                  <a:pt x="4502235" y="523220"/>
                </a:cubicBezTo>
                <a:cubicBezTo>
                  <a:pt x="4308018" y="535272"/>
                  <a:pt x="4241820" y="490500"/>
                  <a:pt x="4030133" y="523220"/>
                </a:cubicBezTo>
                <a:cubicBezTo>
                  <a:pt x="3818446" y="555940"/>
                  <a:pt x="3676703" y="470799"/>
                  <a:pt x="3402584" y="523220"/>
                </a:cubicBezTo>
                <a:cubicBezTo>
                  <a:pt x="3128465" y="575641"/>
                  <a:pt x="2920213" y="449120"/>
                  <a:pt x="2723219" y="523220"/>
                </a:cubicBezTo>
                <a:cubicBezTo>
                  <a:pt x="2526226" y="597320"/>
                  <a:pt x="2449049" y="518227"/>
                  <a:pt x="2199301" y="523220"/>
                </a:cubicBezTo>
                <a:cubicBezTo>
                  <a:pt x="1949553" y="528213"/>
                  <a:pt x="1874554" y="488454"/>
                  <a:pt x="1779016" y="523220"/>
                </a:cubicBezTo>
                <a:cubicBezTo>
                  <a:pt x="1683479" y="557986"/>
                  <a:pt x="1443682" y="520184"/>
                  <a:pt x="1203283" y="523220"/>
                </a:cubicBezTo>
                <a:cubicBezTo>
                  <a:pt x="962884" y="526256"/>
                  <a:pt x="804969" y="507118"/>
                  <a:pt x="575733" y="523220"/>
                </a:cubicBezTo>
                <a:cubicBezTo>
                  <a:pt x="346497" y="539322"/>
                  <a:pt x="211857" y="506426"/>
                  <a:pt x="0" y="523220"/>
                </a:cubicBezTo>
                <a:cubicBezTo>
                  <a:pt x="-41977" y="416537"/>
                  <a:pt x="40436" y="164455"/>
                  <a:pt x="0" y="0"/>
                </a:cubicBezTo>
                <a:close/>
              </a:path>
              <a:path w="5181600" h="523220" stroke="0" extrusionOk="0">
                <a:moveTo>
                  <a:pt x="0" y="0"/>
                </a:moveTo>
                <a:cubicBezTo>
                  <a:pt x="144272" y="-56342"/>
                  <a:pt x="367277" y="45572"/>
                  <a:pt x="472101" y="0"/>
                </a:cubicBezTo>
                <a:cubicBezTo>
                  <a:pt x="576925" y="-45572"/>
                  <a:pt x="704024" y="14686"/>
                  <a:pt x="892387" y="0"/>
                </a:cubicBezTo>
                <a:cubicBezTo>
                  <a:pt x="1080750" y="-14686"/>
                  <a:pt x="1273971" y="49894"/>
                  <a:pt x="1416304" y="0"/>
                </a:cubicBezTo>
                <a:cubicBezTo>
                  <a:pt x="1558637" y="-49894"/>
                  <a:pt x="1804535" y="24303"/>
                  <a:pt x="1940221" y="0"/>
                </a:cubicBezTo>
                <a:cubicBezTo>
                  <a:pt x="2075907" y="-24303"/>
                  <a:pt x="2225914" y="140"/>
                  <a:pt x="2360507" y="0"/>
                </a:cubicBezTo>
                <a:cubicBezTo>
                  <a:pt x="2495100" y="-140"/>
                  <a:pt x="2669833" y="23270"/>
                  <a:pt x="2832608" y="0"/>
                </a:cubicBezTo>
                <a:cubicBezTo>
                  <a:pt x="2995383" y="-23270"/>
                  <a:pt x="3121727" y="16298"/>
                  <a:pt x="3252893" y="0"/>
                </a:cubicBezTo>
                <a:cubicBezTo>
                  <a:pt x="3384060" y="-16298"/>
                  <a:pt x="3607138" y="37791"/>
                  <a:pt x="3776811" y="0"/>
                </a:cubicBezTo>
                <a:cubicBezTo>
                  <a:pt x="3946484" y="-37791"/>
                  <a:pt x="4091258" y="30796"/>
                  <a:pt x="4248912" y="0"/>
                </a:cubicBezTo>
                <a:cubicBezTo>
                  <a:pt x="4406566" y="-30796"/>
                  <a:pt x="4872482" y="111412"/>
                  <a:pt x="5181600" y="0"/>
                </a:cubicBezTo>
                <a:cubicBezTo>
                  <a:pt x="5211653" y="220408"/>
                  <a:pt x="5146595" y="312699"/>
                  <a:pt x="5181600" y="523220"/>
                </a:cubicBezTo>
                <a:cubicBezTo>
                  <a:pt x="5019013" y="571708"/>
                  <a:pt x="4758520" y="516665"/>
                  <a:pt x="4554051" y="523220"/>
                </a:cubicBezTo>
                <a:cubicBezTo>
                  <a:pt x="4349582" y="529775"/>
                  <a:pt x="4176499" y="469744"/>
                  <a:pt x="3978317" y="523220"/>
                </a:cubicBezTo>
                <a:cubicBezTo>
                  <a:pt x="3780135" y="576696"/>
                  <a:pt x="3570361" y="463596"/>
                  <a:pt x="3350768" y="523220"/>
                </a:cubicBezTo>
                <a:cubicBezTo>
                  <a:pt x="3131175" y="582844"/>
                  <a:pt x="2860138" y="467789"/>
                  <a:pt x="2671403" y="523220"/>
                </a:cubicBezTo>
                <a:cubicBezTo>
                  <a:pt x="2482668" y="578651"/>
                  <a:pt x="2180572" y="513450"/>
                  <a:pt x="1992037" y="523220"/>
                </a:cubicBezTo>
                <a:cubicBezTo>
                  <a:pt x="1803502" y="532990"/>
                  <a:pt x="1731397" y="473349"/>
                  <a:pt x="1519936" y="523220"/>
                </a:cubicBezTo>
                <a:cubicBezTo>
                  <a:pt x="1308475" y="573091"/>
                  <a:pt x="1160650" y="469744"/>
                  <a:pt x="892387" y="523220"/>
                </a:cubicBezTo>
                <a:cubicBezTo>
                  <a:pt x="624124" y="576696"/>
                  <a:pt x="262131" y="438637"/>
                  <a:pt x="0" y="523220"/>
                </a:cubicBezTo>
                <a:cubicBezTo>
                  <a:pt x="-31784" y="413843"/>
                  <a:pt x="48776" y="1668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28575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400931978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dirty="0"/>
              <a:t>VZÁCNÉ, ŠIROKÉ </a:t>
            </a:r>
            <a:r>
              <a:rPr lang="cs-CZ" sz="2800" dirty="0" err="1"/>
              <a:t>ROZŠÍŘENí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299939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9D6868E-E5C5-E1BE-3D68-A1185B4F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Literatura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1284EB3-2AF7-EACF-E2C9-09EE92FEC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err="1"/>
              <a:t>Bicknell</a:t>
            </a:r>
            <a:r>
              <a:rPr lang="cs-CZ" dirty="0"/>
              <a:t>, R., </a:t>
            </a:r>
            <a:r>
              <a:rPr lang="cs-CZ" dirty="0" err="1"/>
              <a:t>Gaillard</a:t>
            </a:r>
            <a:r>
              <a:rPr lang="cs-CZ" dirty="0"/>
              <a:t>, M., </a:t>
            </a:r>
            <a:r>
              <a:rPr lang="cs-CZ" dirty="0" err="1"/>
              <a:t>Catanach</a:t>
            </a:r>
            <a:r>
              <a:rPr lang="cs-CZ" dirty="0"/>
              <a:t>, A., </a:t>
            </a:r>
            <a:r>
              <a:rPr lang="cs-CZ" dirty="0" err="1"/>
              <a:t>McGee</a:t>
            </a:r>
            <a:r>
              <a:rPr lang="cs-CZ" dirty="0"/>
              <a:t>, R., </a:t>
            </a:r>
            <a:r>
              <a:rPr lang="cs-CZ" dirty="0" err="1"/>
              <a:t>Erasmuson</a:t>
            </a:r>
            <a:r>
              <a:rPr lang="cs-CZ" dirty="0"/>
              <a:t>, S., </a:t>
            </a:r>
            <a:r>
              <a:rPr lang="cs-CZ" dirty="0" err="1"/>
              <a:t>Fulton</a:t>
            </a:r>
            <a:r>
              <a:rPr lang="cs-CZ" dirty="0"/>
              <a:t>, B., </a:t>
            </a:r>
            <a:r>
              <a:rPr lang="cs-CZ" dirty="0" err="1"/>
              <a:t>Winefield</a:t>
            </a:r>
            <a:r>
              <a:rPr lang="cs-CZ" dirty="0"/>
              <a:t>, C. (2023). </a:t>
            </a:r>
            <a:r>
              <a:rPr lang="cs-CZ" dirty="0" err="1"/>
              <a:t>Genetic</a:t>
            </a:r>
            <a:r>
              <a:rPr lang="cs-CZ" dirty="0"/>
              <a:t> </a:t>
            </a:r>
            <a:r>
              <a:rPr lang="cs-CZ" dirty="0" err="1"/>
              <a:t>mapping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LOSS OF PARTHENOGENESIS </a:t>
            </a:r>
            <a:r>
              <a:rPr lang="cs-CZ" dirty="0" err="1"/>
              <a:t>locus</a:t>
            </a:r>
            <a:r>
              <a:rPr lang="cs-CZ" dirty="0"/>
              <a:t> in </a:t>
            </a:r>
            <a:r>
              <a:rPr lang="cs-CZ" dirty="0" err="1"/>
              <a:t>Pilosella</a:t>
            </a:r>
            <a:r>
              <a:rPr lang="cs-CZ" dirty="0"/>
              <a:t> </a:t>
            </a:r>
            <a:r>
              <a:rPr lang="cs-CZ" dirty="0" err="1"/>
              <a:t>piloselloides</a:t>
            </a:r>
            <a:r>
              <a:rPr lang="cs-CZ" dirty="0"/>
              <a:t> and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evolution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apomixis</a:t>
            </a:r>
            <a:r>
              <a:rPr lang="cs-CZ" dirty="0"/>
              <a:t> in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Lactuceae</a:t>
            </a:r>
            <a:r>
              <a:rPr lang="cs-CZ" dirty="0"/>
              <a:t>. </a:t>
            </a:r>
            <a:r>
              <a:rPr lang="cs-CZ" dirty="0" err="1"/>
              <a:t>Frontiers</a:t>
            </a:r>
            <a:r>
              <a:rPr lang="cs-CZ" dirty="0"/>
              <a:t> in Plant Science. 14. 10.3389/fpls.2023.1239191. </a:t>
            </a:r>
          </a:p>
          <a:p>
            <a:r>
              <a:rPr lang="cs-CZ" dirty="0" err="1"/>
              <a:t>Barcaccia</a:t>
            </a:r>
            <a:r>
              <a:rPr lang="cs-CZ" dirty="0"/>
              <a:t>, G., </a:t>
            </a:r>
            <a:r>
              <a:rPr lang="cs-CZ" dirty="0" err="1"/>
              <a:t>Palumbo</a:t>
            </a:r>
            <a:r>
              <a:rPr lang="cs-CZ" dirty="0"/>
              <a:t>, F., </a:t>
            </a:r>
            <a:r>
              <a:rPr lang="cs-CZ" dirty="0" err="1"/>
              <a:t>Sgorbati</a:t>
            </a:r>
            <a:r>
              <a:rPr lang="cs-CZ" dirty="0"/>
              <a:t>, S., Albertini, E., </a:t>
            </a:r>
            <a:r>
              <a:rPr lang="cs-CZ" dirty="0" err="1"/>
              <a:t>Pupilli</a:t>
            </a:r>
            <a:r>
              <a:rPr lang="cs-CZ" dirty="0"/>
              <a:t>, F. (2020). A </a:t>
            </a:r>
            <a:r>
              <a:rPr lang="cs-CZ" dirty="0" err="1"/>
              <a:t>Reappraisal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Evolutionary</a:t>
            </a:r>
            <a:r>
              <a:rPr lang="cs-CZ" dirty="0"/>
              <a:t> and </a:t>
            </a:r>
            <a:r>
              <a:rPr lang="cs-CZ" dirty="0" err="1"/>
              <a:t>Developmental</a:t>
            </a:r>
            <a:r>
              <a:rPr lang="cs-CZ" dirty="0"/>
              <a:t> </a:t>
            </a:r>
            <a:r>
              <a:rPr lang="cs-CZ" dirty="0" err="1"/>
              <a:t>Pathway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Apomixis</a:t>
            </a:r>
            <a:r>
              <a:rPr lang="cs-CZ" dirty="0"/>
              <a:t> and </a:t>
            </a:r>
            <a:r>
              <a:rPr lang="cs-CZ" dirty="0" err="1"/>
              <a:t>Its</a:t>
            </a:r>
            <a:r>
              <a:rPr lang="cs-CZ" dirty="0"/>
              <a:t> </a:t>
            </a:r>
            <a:r>
              <a:rPr lang="cs-CZ" dirty="0" err="1"/>
              <a:t>Genetic</a:t>
            </a:r>
            <a:r>
              <a:rPr lang="cs-CZ" dirty="0"/>
              <a:t> </a:t>
            </a:r>
            <a:r>
              <a:rPr lang="cs-CZ" dirty="0" err="1"/>
              <a:t>Control</a:t>
            </a:r>
            <a:r>
              <a:rPr lang="cs-CZ" dirty="0"/>
              <a:t> in </a:t>
            </a:r>
            <a:r>
              <a:rPr lang="cs-CZ" dirty="0" err="1"/>
              <a:t>Angiosperms</a:t>
            </a:r>
            <a:r>
              <a:rPr lang="cs-CZ" dirty="0"/>
              <a:t>. </a:t>
            </a:r>
            <a:r>
              <a:rPr lang="cs-CZ" dirty="0" err="1"/>
              <a:t>Genes</a:t>
            </a:r>
            <a:r>
              <a:rPr lang="cs-CZ" dirty="0"/>
              <a:t> 2020, 11 (859). </a:t>
            </a:r>
            <a:r>
              <a:rPr lang="cs-CZ" b="1" i="0" u="sng" dirty="0">
                <a:solidFill>
                  <a:srgbClr val="4F5671"/>
                </a:solidFill>
                <a:effectLst/>
                <a:hlinkClick r:id="rId2"/>
              </a:rPr>
              <a:t>https://doi.org/10.3390/genes11080859</a:t>
            </a:r>
            <a:r>
              <a:rPr lang="cs-CZ" b="1" i="0" u="sng" dirty="0">
                <a:solidFill>
                  <a:srgbClr val="4F5671"/>
                </a:solidFill>
                <a:effectLst/>
              </a:rPr>
              <a:t> </a:t>
            </a:r>
          </a:p>
          <a:p>
            <a:r>
              <a:rPr lang="cs-CZ" dirty="0" err="1"/>
              <a:t>Wang</a:t>
            </a:r>
            <a:r>
              <a:rPr lang="cs-CZ" dirty="0"/>
              <a:t>, Y., Underwood, C. J. (2023). </a:t>
            </a:r>
            <a:r>
              <a:rPr lang="cs-CZ" dirty="0" err="1"/>
              <a:t>Apomixis</a:t>
            </a:r>
            <a:r>
              <a:rPr lang="cs-CZ" dirty="0"/>
              <a:t>. </a:t>
            </a:r>
            <a:r>
              <a:rPr lang="cs-CZ" dirty="0" err="1"/>
              <a:t>Current</a:t>
            </a:r>
            <a:r>
              <a:rPr lang="cs-CZ" dirty="0"/>
              <a:t> Biology, 33(8), </a:t>
            </a:r>
            <a:r>
              <a:rPr lang="cs-CZ" b="0" i="0" u="none" strike="noStrike" dirty="0">
                <a:solidFill>
                  <a:srgbClr val="005789"/>
                </a:solidFill>
                <a:effectLst/>
                <a:hlinkClick r:id="rId3"/>
              </a:rPr>
              <a:t>10.1016/j.cub.2023.01.051</a:t>
            </a:r>
            <a:endParaRPr lang="cs-CZ" b="0" i="0" u="none" strike="noStrike" dirty="0">
              <a:solidFill>
                <a:srgbClr val="005789"/>
              </a:solidFill>
              <a:effectLst/>
            </a:endParaRPr>
          </a:p>
          <a:p>
            <a:r>
              <a:rPr lang="cs-CZ" b="0" i="0" u="none" strike="noStrike" dirty="0" err="1">
                <a:effectLst/>
              </a:rPr>
              <a:t>Wang</a:t>
            </a:r>
            <a:r>
              <a:rPr lang="cs-CZ" b="0" i="0" u="none" strike="noStrike" dirty="0">
                <a:effectLst/>
              </a:rPr>
              <a:t>, C., </a:t>
            </a:r>
            <a:r>
              <a:rPr lang="cs-CZ" b="0" i="0" u="none" strike="noStrike" dirty="0" err="1">
                <a:effectLst/>
              </a:rPr>
              <a:t>Liu</a:t>
            </a:r>
            <a:r>
              <a:rPr lang="cs-CZ" b="0" i="0" u="none" strike="noStrike" dirty="0">
                <a:effectLst/>
              </a:rPr>
              <a:t>, Q., </a:t>
            </a:r>
            <a:r>
              <a:rPr lang="cs-CZ" b="0" i="0" u="none" strike="noStrike" dirty="0" err="1">
                <a:effectLst/>
              </a:rPr>
              <a:t>Shen</a:t>
            </a:r>
            <a:r>
              <a:rPr lang="cs-CZ" b="0" i="0" u="none" strike="noStrike" dirty="0">
                <a:effectLst/>
              </a:rPr>
              <a:t>, Y., Wand, J., Lin, J., </a:t>
            </a:r>
            <a:r>
              <a:rPr lang="cs-CZ" b="0" i="0" u="none" strike="noStrike" dirty="0" err="1">
                <a:effectLst/>
              </a:rPr>
              <a:t>Wu</a:t>
            </a:r>
            <a:r>
              <a:rPr lang="cs-CZ" b="0" i="0" u="none" strike="noStrike" dirty="0">
                <a:effectLst/>
              </a:rPr>
              <a:t>, M., Sun, T., </a:t>
            </a:r>
            <a:r>
              <a:rPr lang="cs-CZ" b="0" i="0" u="none" strike="noStrike" dirty="0" err="1">
                <a:effectLst/>
              </a:rPr>
              <a:t>Cheng</a:t>
            </a:r>
            <a:r>
              <a:rPr lang="cs-CZ" b="0" i="0" u="none" strike="noStrike" dirty="0">
                <a:effectLst/>
              </a:rPr>
              <a:t>, Z., </a:t>
            </a:r>
            <a:r>
              <a:rPr lang="cs-CZ" b="0" i="0" u="none" strike="noStrike" dirty="0" err="1">
                <a:effectLst/>
              </a:rPr>
              <a:t>Mercier</a:t>
            </a:r>
            <a:r>
              <a:rPr lang="cs-CZ" b="0" i="0" u="none" strike="noStrike" dirty="0">
                <a:effectLst/>
              </a:rPr>
              <a:t>, R., </a:t>
            </a:r>
            <a:r>
              <a:rPr lang="cs-CZ" b="0" i="0" u="none" strike="noStrike" dirty="0" err="1">
                <a:effectLst/>
              </a:rPr>
              <a:t>Wang</a:t>
            </a:r>
            <a:r>
              <a:rPr lang="cs-CZ" b="0" i="0" u="none" strike="noStrike" dirty="0">
                <a:effectLst/>
              </a:rPr>
              <a:t>, K. (2019). </a:t>
            </a:r>
            <a:r>
              <a:rPr lang="cs-CZ" b="0" i="0" u="none" strike="noStrike" dirty="0" err="1">
                <a:effectLst/>
              </a:rPr>
              <a:t>Clonal</a:t>
            </a:r>
            <a:r>
              <a:rPr lang="cs-CZ" b="0" i="0" u="none" strike="noStrike" dirty="0">
                <a:effectLst/>
              </a:rPr>
              <a:t> </a:t>
            </a:r>
            <a:r>
              <a:rPr lang="cs-CZ" b="0" i="0" u="none" strike="noStrike" dirty="0" err="1">
                <a:effectLst/>
              </a:rPr>
              <a:t>seeds</a:t>
            </a:r>
            <a:r>
              <a:rPr lang="cs-CZ" b="0" i="0" u="none" strike="noStrike" dirty="0">
                <a:effectLst/>
              </a:rPr>
              <a:t> </a:t>
            </a:r>
            <a:r>
              <a:rPr lang="cs-CZ" b="0" i="0" u="none" strike="noStrike" dirty="0" err="1">
                <a:effectLst/>
              </a:rPr>
              <a:t>from</a:t>
            </a:r>
            <a:r>
              <a:rPr lang="cs-CZ" b="0" i="0" u="none" strike="noStrike" dirty="0">
                <a:effectLst/>
              </a:rPr>
              <a:t> hybrid </a:t>
            </a:r>
            <a:r>
              <a:rPr lang="cs-CZ" b="0" i="0" u="none" strike="noStrike" dirty="0" err="1">
                <a:effectLst/>
              </a:rPr>
              <a:t>rice</a:t>
            </a:r>
            <a:r>
              <a:rPr lang="cs-CZ" b="0" i="0" u="none" strike="noStrike" dirty="0">
                <a:effectLst/>
              </a:rPr>
              <a:t> by </a:t>
            </a:r>
            <a:r>
              <a:rPr lang="cs-CZ" b="0" i="0" u="none" strike="noStrike" dirty="0" err="1">
                <a:effectLst/>
              </a:rPr>
              <a:t>simultaneous</a:t>
            </a:r>
            <a:r>
              <a:rPr lang="cs-CZ" b="0" i="0" u="none" strike="noStrike" dirty="0">
                <a:effectLst/>
              </a:rPr>
              <a:t> genome </a:t>
            </a:r>
            <a:r>
              <a:rPr lang="cs-CZ" b="0" i="0" u="none" strike="noStrike" dirty="0" err="1">
                <a:effectLst/>
              </a:rPr>
              <a:t>engineering</a:t>
            </a:r>
            <a:r>
              <a:rPr lang="cs-CZ" b="0" i="0" u="none" strike="noStrike" dirty="0">
                <a:effectLst/>
              </a:rPr>
              <a:t> </a:t>
            </a:r>
            <a:r>
              <a:rPr lang="cs-CZ" b="0" i="0" u="none" strike="noStrike" dirty="0" err="1">
                <a:effectLst/>
              </a:rPr>
              <a:t>of</a:t>
            </a:r>
            <a:r>
              <a:rPr lang="cs-CZ" b="0" i="0" u="none" strike="noStrike" dirty="0">
                <a:effectLst/>
              </a:rPr>
              <a:t> </a:t>
            </a:r>
            <a:r>
              <a:rPr lang="cs-CZ" b="0" i="0" u="none" strike="noStrike" dirty="0" err="1">
                <a:effectLst/>
              </a:rPr>
              <a:t>meiosis</a:t>
            </a:r>
            <a:r>
              <a:rPr lang="cs-CZ" b="0" i="0" u="none" strike="noStrike" dirty="0">
                <a:effectLst/>
              </a:rPr>
              <a:t> and </a:t>
            </a:r>
            <a:r>
              <a:rPr lang="cs-CZ" b="0" i="0" u="none" strike="noStrike" dirty="0" err="1">
                <a:effectLst/>
              </a:rPr>
              <a:t>fertilization</a:t>
            </a:r>
            <a:r>
              <a:rPr lang="cs-CZ" b="0" i="0" u="none" strike="noStrike" dirty="0">
                <a:effectLst/>
              </a:rPr>
              <a:t> </a:t>
            </a:r>
            <a:r>
              <a:rPr lang="cs-CZ" b="0" i="0" u="none" strike="noStrike" dirty="0" err="1">
                <a:effectLst/>
              </a:rPr>
              <a:t>genes</a:t>
            </a:r>
            <a:endParaRPr lang="cs-CZ" b="0" i="0" u="none" strike="noStrike" dirty="0">
              <a:effectLst/>
            </a:endParaRPr>
          </a:p>
          <a:p>
            <a:r>
              <a:rPr lang="cs-CZ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https://web.natur.cuni.cz/~zuzmun/populackaE.htm#7</a:t>
            </a:r>
            <a:r>
              <a:rPr lang="cs-CZ" dirty="0"/>
              <a:t> – F. Krahulec</a:t>
            </a:r>
            <a:endParaRPr lang="cs-CZ" b="1" i="0" u="sng" dirty="0">
              <a:effectLst/>
            </a:endParaRPr>
          </a:p>
          <a:p>
            <a:r>
              <a:rPr lang="cs-CZ" dirty="0"/>
              <a:t>Koutecký, P. (2022). </a:t>
            </a:r>
            <a:r>
              <a:rPr lang="cs-CZ" dirty="0" err="1"/>
              <a:t>Population</a:t>
            </a:r>
            <a:r>
              <a:rPr lang="cs-CZ" dirty="0"/>
              <a:t> </a:t>
            </a:r>
            <a:r>
              <a:rPr lang="cs-CZ" dirty="0" err="1"/>
              <a:t>genetics</a:t>
            </a:r>
            <a:r>
              <a:rPr lang="cs-CZ" dirty="0"/>
              <a:t> (intro). </a:t>
            </a:r>
            <a:r>
              <a:rPr lang="cs-CZ" dirty="0" err="1"/>
              <a:t>Molecular</a:t>
            </a:r>
            <a:r>
              <a:rPr lang="cs-CZ" dirty="0"/>
              <a:t> </a:t>
            </a:r>
            <a:r>
              <a:rPr lang="cs-CZ" dirty="0" err="1"/>
              <a:t>methods</a:t>
            </a:r>
            <a:r>
              <a:rPr lang="cs-CZ" dirty="0"/>
              <a:t> in plant ekology and </a:t>
            </a:r>
            <a:r>
              <a:rPr lang="cs-CZ" dirty="0" err="1"/>
              <a:t>systematics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6319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E0DD78-F8EC-3A6F-A566-7E7F36650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030">
            <a:extLst>
              <a:ext uri="{FF2B5EF4-FFF2-40B4-BE49-F238E27FC236}">
                <a16:creationId xmlns:a16="http://schemas.microsoft.com/office/drawing/2014/main" id="{EB78E399-2840-4DAD-BE29-23219DE39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Rectangle 1032">
            <a:extLst>
              <a:ext uri="{FF2B5EF4-FFF2-40B4-BE49-F238E27FC236}">
                <a16:creationId xmlns:a16="http://schemas.microsoft.com/office/drawing/2014/main" id="{BEA7FE3D-570B-410B-B8D3-1941BE6FE2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9450" y="237744"/>
            <a:ext cx="5377853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  <p:txBody>
          <a:bodyPr/>
          <a:lstStyle/>
          <a:p>
            <a:endParaRPr lang="cs-CZ"/>
          </a:p>
        </p:txBody>
      </p:sp>
      <p:sp>
        <p:nvSpPr>
          <p:cNvPr id="1041" name="Rectangle 1034">
            <a:extLst>
              <a:ext uri="{FF2B5EF4-FFF2-40B4-BE49-F238E27FC236}">
                <a16:creationId xmlns:a16="http://schemas.microsoft.com/office/drawing/2014/main" id="{2A701BFF-7B8D-408D-A224-2C3EAAB44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18615" y="372498"/>
            <a:ext cx="5103934" cy="61130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202D381-0B75-D3D7-0AE7-8977EBB52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cs-CZ" sz="3400" dirty="0"/>
              <a:t>APOMIXIE</a:t>
            </a:r>
            <a:br>
              <a:rPr lang="cs-CZ" sz="3400" dirty="0"/>
            </a:br>
            <a:r>
              <a:rPr lang="cs-CZ" sz="3400" b="0" i="0" dirty="0">
                <a:effectLst/>
              </a:rPr>
              <a:t>‘</a:t>
            </a:r>
            <a:r>
              <a:rPr lang="cs-CZ" sz="3400" b="0" i="0" dirty="0" err="1">
                <a:effectLst/>
              </a:rPr>
              <a:t>away</a:t>
            </a:r>
            <a:r>
              <a:rPr lang="cs-CZ" sz="3400" b="0" i="0" dirty="0">
                <a:effectLst/>
              </a:rPr>
              <a:t> </a:t>
            </a:r>
            <a:r>
              <a:rPr lang="cs-CZ" sz="3400" b="0" i="0" dirty="0" err="1">
                <a:effectLst/>
              </a:rPr>
              <a:t>from</a:t>
            </a:r>
            <a:r>
              <a:rPr lang="cs-CZ" sz="3400" b="0" i="0" dirty="0">
                <a:effectLst/>
              </a:rPr>
              <a:t> </a:t>
            </a:r>
            <a:r>
              <a:rPr lang="cs-CZ" sz="3400" b="0" i="0" dirty="0" err="1">
                <a:effectLst/>
              </a:rPr>
              <a:t>mixing</a:t>
            </a:r>
            <a:r>
              <a:rPr lang="cs-CZ" sz="3400" b="0" i="0" dirty="0">
                <a:effectLst/>
              </a:rPr>
              <a:t>’</a:t>
            </a:r>
            <a:endParaRPr lang="cs-CZ" sz="3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65F90E7-ADDB-ADA5-14E8-8510C9865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</p:spPr>
        <p:txBody>
          <a:bodyPr>
            <a:normAutofit/>
          </a:bodyPr>
          <a:lstStyle/>
          <a:p>
            <a:r>
              <a:rPr lang="cs-CZ" sz="2000" dirty="0"/>
              <a:t>Typ </a:t>
            </a:r>
            <a:r>
              <a:rPr lang="cs-CZ" sz="2000" b="1" dirty="0" err="1"/>
              <a:t>klonality</a:t>
            </a:r>
            <a:r>
              <a:rPr lang="cs-CZ" sz="2000" b="1" dirty="0"/>
              <a:t> </a:t>
            </a:r>
            <a:r>
              <a:rPr lang="cs-CZ" sz="2000" dirty="0"/>
              <a:t>– specialita rostlin</a:t>
            </a:r>
          </a:p>
          <a:p>
            <a:r>
              <a:rPr lang="en-GB" altLang="en-US" sz="2000" b="1" dirty="0" err="1"/>
              <a:t>Nepohl</a:t>
            </a:r>
            <a:r>
              <a:rPr lang="cs-CZ" altLang="en-US" sz="2000" b="1" dirty="0" err="1"/>
              <a:t>avní</a:t>
            </a:r>
            <a:r>
              <a:rPr lang="en-GB" altLang="en-US" sz="2000" b="1" dirty="0"/>
              <a:t> </a:t>
            </a:r>
            <a:r>
              <a:rPr lang="en-GB" altLang="en-US" sz="2000" dirty="0" err="1"/>
              <a:t>rozmnožování</a:t>
            </a:r>
            <a:r>
              <a:rPr lang="en-GB" altLang="en-US" sz="2000" dirty="0"/>
              <a:t> </a:t>
            </a:r>
            <a:r>
              <a:rPr lang="en-GB" altLang="en-US" sz="2000" dirty="0" err="1"/>
              <a:t>pomocí</a:t>
            </a:r>
            <a:r>
              <a:rPr lang="en-GB" altLang="en-US" sz="2000" dirty="0"/>
              <a:t> </a:t>
            </a:r>
            <a:r>
              <a:rPr lang="cs-CZ" altLang="en-US" sz="2000" b="1" dirty="0"/>
              <a:t>semen</a:t>
            </a:r>
          </a:p>
          <a:p>
            <a:r>
              <a:rPr lang="cs-CZ" altLang="en-US" sz="2000" b="1" dirty="0"/>
              <a:t>Potomci shodní s </a:t>
            </a:r>
            <a:r>
              <a:rPr lang="cs-CZ" altLang="en-US" sz="2000" b="1" dirty="0" err="1"/>
              <a:t>maternální</a:t>
            </a:r>
            <a:r>
              <a:rPr lang="cs-CZ" altLang="en-US" sz="2000" b="1" dirty="0"/>
              <a:t> rostlinou</a:t>
            </a:r>
          </a:p>
          <a:p>
            <a:pPr lvl="1"/>
            <a:r>
              <a:rPr lang="cs-CZ" altLang="en-US" sz="1800" dirty="0"/>
              <a:t>Bez genetické variability</a:t>
            </a:r>
          </a:p>
          <a:p>
            <a:r>
              <a:rPr lang="cs-CZ" altLang="en-US" sz="2000" dirty="0"/>
              <a:t>„Kříženci“ obvykle </a:t>
            </a:r>
            <a:r>
              <a:rPr lang="cs-CZ" altLang="en-US" sz="2000" dirty="0" err="1"/>
              <a:t>polyploidi</a:t>
            </a:r>
            <a:endParaRPr lang="cs-CZ" altLang="en-US" sz="2000" dirty="0"/>
          </a:p>
          <a:p>
            <a:r>
              <a:rPr lang="cs-CZ" altLang="en-US" sz="2000" dirty="0"/>
              <a:t>Genotypy semeny po několik generací</a:t>
            </a:r>
          </a:p>
          <a:p>
            <a:r>
              <a:rPr lang="cs-CZ" altLang="en-US" sz="2000" dirty="0"/>
              <a:t>Téma </a:t>
            </a:r>
            <a:r>
              <a:rPr lang="cs-CZ" altLang="en-US" sz="2000" b="1" dirty="0"/>
              <a:t>populační genetiky</a:t>
            </a:r>
          </a:p>
        </p:txBody>
      </p:sp>
      <p:grpSp>
        <p:nvGrpSpPr>
          <p:cNvPr id="9" name="Skupina 8">
            <a:extLst>
              <a:ext uri="{FF2B5EF4-FFF2-40B4-BE49-F238E27FC236}">
                <a16:creationId xmlns:a16="http://schemas.microsoft.com/office/drawing/2014/main" id="{9F8B881E-790B-6F48-B5BA-75CFAE4E8BB0}"/>
              </a:ext>
            </a:extLst>
          </p:cNvPr>
          <p:cNvGrpSpPr/>
          <p:nvPr/>
        </p:nvGrpSpPr>
        <p:grpSpPr>
          <a:xfrm>
            <a:off x="727654" y="1259051"/>
            <a:ext cx="5367165" cy="4352705"/>
            <a:chOff x="726149" y="727628"/>
            <a:chExt cx="7312678" cy="5930492"/>
          </a:xfrm>
        </p:grpSpPr>
        <p:pic>
          <p:nvPicPr>
            <p:cNvPr id="1026" name="Picture 2" descr="Obsah obrázku text, ovoce, kresba&#10;&#10;Popis byl vytvořen automaticky">
              <a:extLst>
                <a:ext uri="{FF2B5EF4-FFF2-40B4-BE49-F238E27FC236}">
                  <a16:creationId xmlns:a16="http://schemas.microsoft.com/office/drawing/2014/main" id="{1A982930-85E5-577B-FC9E-FE4C9876A5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38" r="2" b="4722"/>
            <a:stretch/>
          </p:blipFill>
          <p:spPr bwMode="auto">
            <a:xfrm>
              <a:off x="726149" y="727628"/>
              <a:ext cx="7312678" cy="54155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Obrázek 7" descr="Obsah obrázku Písmo&#10;&#10;Popis byl vytvořen automaticky">
              <a:extLst>
                <a:ext uri="{FF2B5EF4-FFF2-40B4-BE49-F238E27FC236}">
                  <a16:creationId xmlns:a16="http://schemas.microsoft.com/office/drawing/2014/main" id="{DC2CA42E-81EA-7072-7CB5-B400DB745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53852" y="5543539"/>
              <a:ext cx="6496957" cy="11145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1864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09EE64C5-58A7-47AA-A1F2-FA07DE93F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00822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3B2FAE0B-AEC0-4659-982E-957683B7D2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1157" y="237744"/>
            <a:ext cx="3426147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  <p:txBody>
          <a:bodyPr/>
          <a:lstStyle/>
          <a:p>
            <a:endParaRPr lang="cs-CZ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E37AC2B4-0F64-42FF-AFB4-62DAFFD48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83826" y="372498"/>
            <a:ext cx="3127248" cy="61130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6BA075E-2957-2D4D-B3C9-9BAD7B4B7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842" y="487517"/>
            <a:ext cx="3044231" cy="1398505"/>
          </a:xfrm>
        </p:spPr>
        <p:txBody>
          <a:bodyPr anchor="b">
            <a:normAutofit/>
          </a:bodyPr>
          <a:lstStyle/>
          <a:p>
            <a:r>
              <a:rPr lang="cs-CZ" sz="3200" dirty="0"/>
              <a:t>Klonální rozmnožování</a:t>
            </a:r>
            <a:endParaRPr lang="cs-CZ" sz="6000" dirty="0"/>
          </a:p>
        </p:txBody>
      </p:sp>
      <p:grpSp>
        <p:nvGrpSpPr>
          <p:cNvPr id="9" name="Skupina 8">
            <a:extLst>
              <a:ext uri="{FF2B5EF4-FFF2-40B4-BE49-F238E27FC236}">
                <a16:creationId xmlns:a16="http://schemas.microsoft.com/office/drawing/2014/main" id="{47B552A0-7826-A9B4-C685-71D47087A012}"/>
              </a:ext>
            </a:extLst>
          </p:cNvPr>
          <p:cNvGrpSpPr/>
          <p:nvPr/>
        </p:nvGrpSpPr>
        <p:grpSpPr>
          <a:xfrm>
            <a:off x="726149" y="727628"/>
            <a:ext cx="7312678" cy="5930492"/>
            <a:chOff x="726149" y="727628"/>
            <a:chExt cx="7312678" cy="5930492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52ECD5E0-2E94-A218-0DA0-5246838691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38" r="2" b="4722"/>
            <a:stretch/>
          </p:blipFill>
          <p:spPr bwMode="auto">
            <a:xfrm>
              <a:off x="726149" y="727628"/>
              <a:ext cx="7312678" cy="54155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Obrázek 7">
              <a:extLst>
                <a:ext uri="{FF2B5EF4-FFF2-40B4-BE49-F238E27FC236}">
                  <a16:creationId xmlns:a16="http://schemas.microsoft.com/office/drawing/2014/main" id="{D874DE11-CED3-BC33-8D3E-C2D28A820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53852" y="5543539"/>
              <a:ext cx="6496957" cy="1114581"/>
            </a:xfrm>
            <a:prstGeom prst="rect">
              <a:avLst/>
            </a:prstGeom>
          </p:spPr>
        </p:pic>
      </p:grp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D1D3629-49C5-AD02-B7BA-293DBEEE3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842" y="2123767"/>
            <a:ext cx="2704291" cy="4563865"/>
          </a:xfrm>
        </p:spPr>
        <p:txBody>
          <a:bodyPr>
            <a:normAutofit/>
          </a:bodyPr>
          <a:lstStyle/>
          <a:p>
            <a:r>
              <a:rPr lang="cs-CZ" altLang="en-US" b="1" u="sng" dirty="0"/>
              <a:t>Vynechání</a:t>
            </a:r>
            <a:br>
              <a:rPr lang="cs-CZ" altLang="en-US" dirty="0"/>
            </a:br>
            <a:r>
              <a:rPr lang="cs-CZ" altLang="en-US" dirty="0"/>
              <a:t>- meióza</a:t>
            </a:r>
            <a:br>
              <a:rPr lang="cs-CZ" altLang="en-US" dirty="0"/>
            </a:br>
            <a:r>
              <a:rPr lang="cs-CZ" altLang="en-US" dirty="0"/>
              <a:t>- oplození vajíčka</a:t>
            </a:r>
          </a:p>
          <a:p>
            <a:r>
              <a:rPr lang="cs-CZ" altLang="en-US" b="1" dirty="0"/>
              <a:t>Vynechání meiózy</a:t>
            </a:r>
            <a:br>
              <a:rPr lang="cs-CZ" altLang="en-US" dirty="0"/>
            </a:br>
            <a:r>
              <a:rPr lang="cs-CZ" altLang="en-US" dirty="0"/>
              <a:t>- bez </a:t>
            </a:r>
            <a:r>
              <a:rPr lang="cs-CZ" altLang="en-US" b="1" dirty="0"/>
              <a:t>gen. rekombinace </a:t>
            </a:r>
            <a:br>
              <a:rPr lang="cs-CZ" altLang="en-US" dirty="0"/>
            </a:br>
            <a:r>
              <a:rPr lang="cs-CZ" altLang="en-US" dirty="0"/>
              <a:t>- bez </a:t>
            </a:r>
            <a:r>
              <a:rPr lang="cs-CZ" altLang="en-US" b="1" dirty="0"/>
              <a:t>redukce ploidie </a:t>
            </a:r>
            <a:r>
              <a:rPr lang="cs-CZ" altLang="en-US" dirty="0"/>
              <a:t>buněk</a:t>
            </a:r>
          </a:p>
          <a:p>
            <a:r>
              <a:rPr lang="cs-CZ" altLang="en-US" b="1" dirty="0"/>
              <a:t>Embryogeneze bez oplození</a:t>
            </a:r>
            <a:br>
              <a:rPr lang="cs-CZ" altLang="en-US" dirty="0"/>
            </a:br>
            <a:r>
              <a:rPr lang="cs-CZ" altLang="en-US" dirty="0"/>
              <a:t>- bez </a:t>
            </a:r>
            <a:r>
              <a:rPr lang="cs-CZ" altLang="en-US" dirty="0" err="1"/>
              <a:t>paternální</a:t>
            </a:r>
            <a:r>
              <a:rPr lang="cs-CZ" altLang="en-US" dirty="0"/>
              <a:t> gen. informace </a:t>
            </a:r>
          </a:p>
          <a:p>
            <a:pPr marL="0" indent="0">
              <a:buNone/>
            </a:pPr>
            <a:r>
              <a:rPr lang="cs-CZ" altLang="en-US" b="1" u="sng" dirty="0"/>
              <a:t>=&gt; Klon </a:t>
            </a:r>
            <a:r>
              <a:rPr lang="cs-CZ" altLang="en-US" b="1" u="sng" dirty="0" err="1"/>
              <a:t>maternální</a:t>
            </a:r>
            <a:r>
              <a:rPr lang="cs-CZ" altLang="en-US" b="1" u="sng" dirty="0"/>
              <a:t> rostliny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6EC37839-B823-1B18-2A4A-B74C8D1F818B}"/>
              </a:ext>
            </a:extLst>
          </p:cNvPr>
          <p:cNvSpPr/>
          <p:nvPr/>
        </p:nvSpPr>
        <p:spPr>
          <a:xfrm>
            <a:off x="6400800" y="4866968"/>
            <a:ext cx="914400" cy="486697"/>
          </a:xfrm>
          <a:custGeom>
            <a:avLst/>
            <a:gdLst>
              <a:gd name="connsiteX0" fmla="*/ 0 w 914400"/>
              <a:gd name="connsiteY0" fmla="*/ 0 h 486697"/>
              <a:gd name="connsiteX1" fmla="*/ 448056 w 914400"/>
              <a:gd name="connsiteY1" fmla="*/ 0 h 486697"/>
              <a:gd name="connsiteX2" fmla="*/ 914400 w 914400"/>
              <a:gd name="connsiteY2" fmla="*/ 0 h 486697"/>
              <a:gd name="connsiteX3" fmla="*/ 914400 w 914400"/>
              <a:gd name="connsiteY3" fmla="*/ 486697 h 486697"/>
              <a:gd name="connsiteX4" fmla="*/ 457200 w 914400"/>
              <a:gd name="connsiteY4" fmla="*/ 486697 h 486697"/>
              <a:gd name="connsiteX5" fmla="*/ 0 w 914400"/>
              <a:gd name="connsiteY5" fmla="*/ 486697 h 486697"/>
              <a:gd name="connsiteX6" fmla="*/ 0 w 914400"/>
              <a:gd name="connsiteY6" fmla="*/ 0 h 486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" h="486697" extrusionOk="0">
                <a:moveTo>
                  <a:pt x="0" y="0"/>
                </a:moveTo>
                <a:cubicBezTo>
                  <a:pt x="186266" y="-615"/>
                  <a:pt x="267547" y="39422"/>
                  <a:pt x="448056" y="0"/>
                </a:cubicBezTo>
                <a:cubicBezTo>
                  <a:pt x="628565" y="-39422"/>
                  <a:pt x="750885" y="55716"/>
                  <a:pt x="914400" y="0"/>
                </a:cubicBezTo>
                <a:cubicBezTo>
                  <a:pt x="966792" y="125825"/>
                  <a:pt x="890329" y="380474"/>
                  <a:pt x="914400" y="486697"/>
                </a:cubicBezTo>
                <a:cubicBezTo>
                  <a:pt x="822487" y="519617"/>
                  <a:pt x="615957" y="449087"/>
                  <a:pt x="457200" y="486697"/>
                </a:cubicBezTo>
                <a:cubicBezTo>
                  <a:pt x="298443" y="524307"/>
                  <a:pt x="177507" y="466019"/>
                  <a:pt x="0" y="486697"/>
                </a:cubicBezTo>
                <a:cubicBezTo>
                  <a:pt x="-9601" y="273166"/>
                  <a:pt x="5239" y="112580"/>
                  <a:pt x="0" y="0"/>
                </a:cubicBezTo>
                <a:close/>
              </a:path>
            </a:pathLst>
          </a:custGeom>
          <a:noFill/>
          <a:ln w="762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322955260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8D001D10-8B47-7B87-0938-DB2D83A8B4C7}"/>
              </a:ext>
            </a:extLst>
          </p:cNvPr>
          <p:cNvSpPr/>
          <p:nvPr/>
        </p:nvSpPr>
        <p:spPr>
          <a:xfrm>
            <a:off x="726149" y="4871885"/>
            <a:ext cx="914400" cy="486697"/>
          </a:xfrm>
          <a:custGeom>
            <a:avLst/>
            <a:gdLst>
              <a:gd name="connsiteX0" fmla="*/ 0 w 914400"/>
              <a:gd name="connsiteY0" fmla="*/ 0 h 486697"/>
              <a:gd name="connsiteX1" fmla="*/ 448056 w 914400"/>
              <a:gd name="connsiteY1" fmla="*/ 0 h 486697"/>
              <a:gd name="connsiteX2" fmla="*/ 914400 w 914400"/>
              <a:gd name="connsiteY2" fmla="*/ 0 h 486697"/>
              <a:gd name="connsiteX3" fmla="*/ 914400 w 914400"/>
              <a:gd name="connsiteY3" fmla="*/ 486697 h 486697"/>
              <a:gd name="connsiteX4" fmla="*/ 457200 w 914400"/>
              <a:gd name="connsiteY4" fmla="*/ 486697 h 486697"/>
              <a:gd name="connsiteX5" fmla="*/ 0 w 914400"/>
              <a:gd name="connsiteY5" fmla="*/ 486697 h 486697"/>
              <a:gd name="connsiteX6" fmla="*/ 0 w 914400"/>
              <a:gd name="connsiteY6" fmla="*/ 0 h 486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" h="486697" extrusionOk="0">
                <a:moveTo>
                  <a:pt x="0" y="0"/>
                </a:moveTo>
                <a:cubicBezTo>
                  <a:pt x="186266" y="-615"/>
                  <a:pt x="267547" y="39422"/>
                  <a:pt x="448056" y="0"/>
                </a:cubicBezTo>
                <a:cubicBezTo>
                  <a:pt x="628565" y="-39422"/>
                  <a:pt x="750885" y="55716"/>
                  <a:pt x="914400" y="0"/>
                </a:cubicBezTo>
                <a:cubicBezTo>
                  <a:pt x="966792" y="125825"/>
                  <a:pt x="890329" y="380474"/>
                  <a:pt x="914400" y="486697"/>
                </a:cubicBezTo>
                <a:cubicBezTo>
                  <a:pt x="822487" y="519617"/>
                  <a:pt x="615957" y="449087"/>
                  <a:pt x="457200" y="486697"/>
                </a:cubicBezTo>
                <a:cubicBezTo>
                  <a:pt x="298443" y="524307"/>
                  <a:pt x="177507" y="466019"/>
                  <a:pt x="0" y="486697"/>
                </a:cubicBezTo>
                <a:cubicBezTo>
                  <a:pt x="-9601" y="273166"/>
                  <a:pt x="5239" y="112580"/>
                  <a:pt x="0" y="0"/>
                </a:cubicBezTo>
                <a:close/>
              </a:path>
            </a:pathLst>
          </a:custGeom>
          <a:noFill/>
          <a:ln w="762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322955260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1866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056E4C-B53F-9AFF-304E-B52477378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EB78E399-2840-4DAD-BE29-23219DE39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Genes 11 00859 g001">
            <a:extLst>
              <a:ext uri="{FF2B5EF4-FFF2-40B4-BE49-F238E27FC236}">
                <a16:creationId xmlns:a16="http://schemas.microsoft.com/office/drawing/2014/main" id="{C17C3878-D7C7-C147-9181-6E8D82639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7514" y="1810780"/>
            <a:ext cx="6408791" cy="323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Rectangle 2056">
            <a:extLst>
              <a:ext uri="{FF2B5EF4-FFF2-40B4-BE49-F238E27FC236}">
                <a16:creationId xmlns:a16="http://schemas.microsoft.com/office/drawing/2014/main" id="{BEA7FE3D-570B-410B-B8D3-1941BE6FE2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9450" y="237744"/>
            <a:ext cx="5377853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  <p:txBody>
          <a:bodyPr/>
          <a:lstStyle/>
          <a:p>
            <a:endParaRPr lang="cs-CZ"/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2A701BFF-7B8D-408D-A224-2C3EAAB44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18615" y="372498"/>
            <a:ext cx="5103934" cy="61130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09D77B0-E59F-72E5-54A0-395AAE492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cs-CZ" sz="3400" dirty="0"/>
              <a:t>APOMIXIE </a:t>
            </a:r>
            <a:endParaRPr lang="cs-CZ" sz="3400" i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3D65C23-3606-E8A9-F2C9-5C218EF73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251938"/>
            <a:ext cx="4472922" cy="3963468"/>
          </a:xfrm>
        </p:spPr>
        <p:txBody>
          <a:bodyPr>
            <a:normAutofit/>
          </a:bodyPr>
          <a:lstStyle/>
          <a:p>
            <a:r>
              <a:rPr lang="cs-CZ" sz="2400" b="1" dirty="0"/>
              <a:t>Vzácně</a:t>
            </a:r>
            <a:r>
              <a:rPr lang="cs-CZ" sz="2400" dirty="0"/>
              <a:t> – méně než </a:t>
            </a:r>
            <a:r>
              <a:rPr lang="cs-CZ" sz="2400" b="1" dirty="0"/>
              <a:t>0,1%</a:t>
            </a:r>
            <a:r>
              <a:rPr lang="cs-CZ" sz="2400" dirty="0"/>
              <a:t> druhů rostlin</a:t>
            </a:r>
          </a:p>
          <a:p>
            <a:r>
              <a:rPr lang="cs-CZ" sz="2400" dirty="0"/>
              <a:t>Kapradiny, vzácně u nahosemenných, často u krytosemenných </a:t>
            </a:r>
          </a:p>
          <a:p>
            <a:r>
              <a:rPr lang="cs-CZ" sz="2200" dirty="0"/>
              <a:t>Více než 300 rodů s širokým taxonomickým rozšířením -  méně než 40 čeledí</a:t>
            </a:r>
          </a:p>
          <a:p>
            <a:r>
              <a:rPr lang="cs-CZ" sz="2200" dirty="0"/>
              <a:t>Nejčastěji - </a:t>
            </a:r>
            <a:r>
              <a:rPr lang="cs-CZ" sz="2200" i="1" dirty="0" err="1"/>
              <a:t>Asteraceae</a:t>
            </a:r>
            <a:r>
              <a:rPr lang="cs-CZ" sz="2200" i="1" dirty="0"/>
              <a:t>, </a:t>
            </a:r>
            <a:r>
              <a:rPr lang="cs-CZ" sz="2200" i="1" dirty="0" err="1"/>
              <a:t>Rosaceae</a:t>
            </a:r>
            <a:r>
              <a:rPr lang="cs-CZ" sz="2200" i="1" dirty="0"/>
              <a:t>, </a:t>
            </a:r>
            <a:r>
              <a:rPr lang="cs-CZ" sz="2200" i="1" dirty="0" err="1"/>
              <a:t>Poaceae</a:t>
            </a:r>
            <a:endParaRPr lang="cs-CZ" sz="2200" i="1" dirty="0"/>
          </a:p>
        </p:txBody>
      </p:sp>
    </p:spTree>
    <p:extLst>
      <p:ext uri="{BB962C8B-B14F-4D97-AF65-F5344CB8AC3E}">
        <p14:creationId xmlns:p14="http://schemas.microsoft.com/office/powerpoint/2010/main" val="623687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Rectangle 2072">
            <a:extLst>
              <a:ext uri="{FF2B5EF4-FFF2-40B4-BE49-F238E27FC236}">
                <a16:creationId xmlns:a16="http://schemas.microsoft.com/office/drawing/2014/main" id="{EFF5D5D3-8E5C-431F-8A46-4EC7333E6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5" name="Rectangle 2074">
            <a:extLst>
              <a:ext uri="{FF2B5EF4-FFF2-40B4-BE49-F238E27FC236}">
                <a16:creationId xmlns:a16="http://schemas.microsoft.com/office/drawing/2014/main" id="{2EED4FE5-E011-48EB-BF16-B127FDB76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  <p:txBody>
          <a:bodyPr/>
          <a:lstStyle/>
          <a:p>
            <a:endParaRPr lang="cs-CZ"/>
          </a:p>
        </p:txBody>
      </p:sp>
      <p:sp>
        <p:nvSpPr>
          <p:cNvPr id="2077" name="Rectangle 2076">
            <a:extLst>
              <a:ext uri="{FF2B5EF4-FFF2-40B4-BE49-F238E27FC236}">
                <a16:creationId xmlns:a16="http://schemas.microsoft.com/office/drawing/2014/main" id="{7D1D3795-2AE3-4E10-B3E0-8C87DE95B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501C76A-C017-ADDB-32CE-C19CCFF06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7189" y="612843"/>
            <a:ext cx="2247091" cy="876536"/>
          </a:xfrm>
        </p:spPr>
        <p:txBody>
          <a:bodyPr anchor="b">
            <a:normAutofit/>
          </a:bodyPr>
          <a:lstStyle/>
          <a:p>
            <a:r>
              <a:rPr lang="cs-CZ" sz="2800" b="1" dirty="0"/>
              <a:t>Typy apomixie</a:t>
            </a:r>
          </a:p>
        </p:txBody>
      </p:sp>
      <p:pic>
        <p:nvPicPr>
          <p:cNvPr id="2050" name="Picture 2" descr="Genes 11 00859 g001">
            <a:extLst>
              <a:ext uri="{FF2B5EF4-FFF2-40B4-BE49-F238E27FC236}">
                <a16:creationId xmlns:a16="http://schemas.microsoft.com/office/drawing/2014/main" id="{18D8A846-2896-97D0-B5E9-10ED4D073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442" y="1189233"/>
            <a:ext cx="8870364" cy="447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AC7675A-A89E-47DF-E356-261D9CF5D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57546" y="1626539"/>
            <a:ext cx="2476734" cy="4569980"/>
          </a:xfrm>
        </p:spPr>
        <p:txBody>
          <a:bodyPr>
            <a:normAutofit fontScale="92500"/>
          </a:bodyPr>
          <a:lstStyle/>
          <a:p>
            <a:r>
              <a:rPr lang="cs-CZ" sz="1900" dirty="0"/>
              <a:t>APOSPORIE</a:t>
            </a:r>
          </a:p>
          <a:p>
            <a:r>
              <a:rPr lang="cs-CZ" sz="1900" dirty="0"/>
              <a:t>DIPLOSPORIE</a:t>
            </a:r>
          </a:p>
          <a:p>
            <a:r>
              <a:rPr lang="cs-CZ" sz="2200" b="1" dirty="0"/>
              <a:t>ADVENTIVNÍ EMBRYNIE</a:t>
            </a:r>
            <a:br>
              <a:rPr lang="cs-CZ" sz="2200" b="1" dirty="0"/>
            </a:br>
            <a:r>
              <a:rPr lang="cs-CZ" sz="1900" b="1" dirty="0"/>
              <a:t>- </a:t>
            </a:r>
            <a:r>
              <a:rPr lang="cs-CZ" sz="1900" dirty="0"/>
              <a:t>brání produkci gametofytu</a:t>
            </a:r>
            <a:br>
              <a:rPr lang="cs-CZ" sz="1900" dirty="0"/>
            </a:br>
            <a:r>
              <a:rPr lang="cs-CZ" sz="1900" dirty="0"/>
              <a:t>-  tvoří se 1/více vegetativních embryí v nucellu nebo integumentu</a:t>
            </a:r>
            <a:br>
              <a:rPr lang="cs-CZ" sz="1900" dirty="0"/>
            </a:br>
            <a:r>
              <a:rPr lang="cs-CZ" sz="1900" dirty="0"/>
              <a:t>- častěji v tropech než v mírném páse</a:t>
            </a:r>
            <a:br>
              <a:rPr lang="cs-CZ" sz="1900" dirty="0"/>
            </a:br>
            <a:r>
              <a:rPr lang="cs-CZ" sz="1900" dirty="0"/>
              <a:t>- častěji u diploidních druhů</a:t>
            </a:r>
            <a:br>
              <a:rPr lang="cs-CZ" sz="1900" dirty="0"/>
            </a:br>
            <a:r>
              <a:rPr lang="cs-CZ" sz="1900" dirty="0"/>
              <a:t>- CITRUSY, MANGA</a:t>
            </a:r>
          </a:p>
          <a:p>
            <a:pPr lvl="1"/>
            <a:endParaRPr lang="cs-CZ" sz="1400" b="1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FCB5A4A7-2734-495C-0769-CA59BD128AC1}"/>
              </a:ext>
            </a:extLst>
          </p:cNvPr>
          <p:cNvSpPr txBox="1"/>
          <p:nvPr/>
        </p:nvSpPr>
        <p:spPr>
          <a:xfrm>
            <a:off x="7270955" y="612843"/>
            <a:ext cx="1612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accent1"/>
                </a:solidFill>
              </a:rPr>
              <a:t>NEJČASTĚJI</a:t>
            </a:r>
          </a:p>
        </p:txBody>
      </p:sp>
      <p:cxnSp>
        <p:nvCxnSpPr>
          <p:cNvPr id="8" name="Přímá spojnice se šipkou 7">
            <a:extLst>
              <a:ext uri="{FF2B5EF4-FFF2-40B4-BE49-F238E27FC236}">
                <a16:creationId xmlns:a16="http://schemas.microsoft.com/office/drawing/2014/main" id="{FF64C033-481A-98EA-321A-CBE257764C96}"/>
              </a:ext>
            </a:extLst>
          </p:cNvPr>
          <p:cNvCxnSpPr>
            <a:cxnSpLocks/>
          </p:cNvCxnSpPr>
          <p:nvPr/>
        </p:nvCxnSpPr>
        <p:spPr>
          <a:xfrm>
            <a:off x="8853730" y="768654"/>
            <a:ext cx="393509" cy="185656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5657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AB9466-D4F8-D754-021C-9446997C4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GAMETOFYTICKÁ APOMIXIE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28DE846-0778-9F45-FC67-04006119E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363200" cy="4297680"/>
          </a:xfrm>
        </p:spPr>
        <p:txBody>
          <a:bodyPr>
            <a:normAutofit/>
          </a:bodyPr>
          <a:lstStyle/>
          <a:p>
            <a:r>
              <a:rPr lang="cs-CZ" sz="2000" dirty="0" err="1"/>
              <a:t>Maternální</a:t>
            </a:r>
            <a:r>
              <a:rPr lang="cs-CZ" sz="2000" dirty="0"/>
              <a:t> embryo z </a:t>
            </a:r>
            <a:r>
              <a:rPr lang="cs-CZ" sz="2000" dirty="0" err="1"/>
              <a:t>apomeiotické</a:t>
            </a:r>
            <a:r>
              <a:rPr lang="cs-CZ" sz="2000" dirty="0"/>
              <a:t> vaječné buňky -&gt; neredukovaný embryonální vak</a:t>
            </a:r>
          </a:p>
          <a:p>
            <a:r>
              <a:rPr lang="cs-CZ" sz="2000" dirty="0"/>
              <a:t>Neredukovaný embryonální vak ze somatické </a:t>
            </a:r>
            <a:r>
              <a:rPr lang="cs-CZ" sz="2000" dirty="0" err="1"/>
              <a:t>nucelární</a:t>
            </a:r>
            <a:r>
              <a:rPr lang="cs-CZ" sz="2000" dirty="0"/>
              <a:t> buňky – </a:t>
            </a:r>
            <a:r>
              <a:rPr lang="cs-CZ" sz="2000" dirty="0" err="1"/>
              <a:t>funční</a:t>
            </a:r>
            <a:r>
              <a:rPr lang="cs-CZ" sz="2000" dirty="0"/>
              <a:t> </a:t>
            </a:r>
            <a:r>
              <a:rPr lang="cs-CZ" sz="2000" dirty="0" err="1"/>
              <a:t>megaspory</a:t>
            </a:r>
            <a:r>
              <a:rPr lang="cs-CZ" sz="2000" dirty="0"/>
              <a:t>: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cs-CZ" sz="2400" b="1" dirty="0"/>
              <a:t>APOSPORIE</a:t>
            </a:r>
          </a:p>
          <a:p>
            <a:r>
              <a:rPr lang="cs-CZ" sz="2000" dirty="0" err="1"/>
              <a:t>Maternální</a:t>
            </a:r>
            <a:r>
              <a:rPr lang="cs-CZ" sz="2000" dirty="0"/>
              <a:t> buňka s potlačenou/modifikovanou meiózou – neredukované </a:t>
            </a:r>
            <a:r>
              <a:rPr lang="cs-CZ" sz="2000" dirty="0" err="1"/>
              <a:t>megaspory</a:t>
            </a:r>
            <a:r>
              <a:rPr lang="cs-CZ" sz="2000" dirty="0"/>
              <a:t>: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cs-CZ" sz="2400" b="1" dirty="0"/>
              <a:t>DIPLOSPORIE</a:t>
            </a:r>
            <a:endParaRPr lang="cs-CZ" sz="1800" dirty="0"/>
          </a:p>
          <a:p>
            <a:r>
              <a:rPr lang="cs-CZ" sz="2000" dirty="0"/>
              <a:t>Vznik vaječné buňky -&gt; mitóza/restituční meióza – vývoj embrya autonomně</a:t>
            </a:r>
          </a:p>
          <a:p>
            <a:r>
              <a:rPr lang="cs-CZ" sz="2000" u="sng" dirty="0"/>
              <a:t>PŮVODNÍ GENOTYP SE MŮŽE V PRŮBĚHU GENERACÍ DO NEKONEČNA OPAKOVAT</a:t>
            </a:r>
          </a:p>
        </p:txBody>
      </p:sp>
    </p:spTree>
    <p:extLst>
      <p:ext uri="{BB962C8B-B14F-4D97-AF65-F5344CB8AC3E}">
        <p14:creationId xmlns:p14="http://schemas.microsoft.com/office/powerpoint/2010/main" val="268679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1878858-65FE-5D36-E80C-BE23ACF52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EVOLUCE APOMIXIE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AD30249-61EE-10FE-2C50-B4DEC82B8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541" y="2203409"/>
            <a:ext cx="10935929" cy="4167260"/>
          </a:xfrm>
        </p:spPr>
        <p:txBody>
          <a:bodyPr>
            <a:normAutofit/>
          </a:bodyPr>
          <a:lstStyle/>
          <a:p>
            <a:r>
              <a:rPr lang="cs-CZ" sz="2400" dirty="0"/>
              <a:t>Jeden z </a:t>
            </a:r>
            <a:r>
              <a:rPr lang="cs-CZ" sz="2400" b="1" dirty="0"/>
              <a:t>nejnáročnějších</a:t>
            </a:r>
            <a:r>
              <a:rPr lang="cs-CZ" sz="2400" dirty="0"/>
              <a:t> jevů</a:t>
            </a:r>
          </a:p>
          <a:p>
            <a:r>
              <a:rPr lang="cs-CZ" sz="2400" dirty="0"/>
              <a:t>Nepohlavní rozmnožování </a:t>
            </a:r>
            <a:r>
              <a:rPr lang="cs-CZ" sz="2400" b="1" dirty="0"/>
              <a:t>z pohlavních linií</a:t>
            </a:r>
          </a:p>
          <a:p>
            <a:pPr lvl="1"/>
            <a:r>
              <a:rPr lang="cs-CZ" sz="2400" b="1" dirty="0"/>
              <a:t>mutace z pohlavního rozmnožování </a:t>
            </a:r>
          </a:p>
          <a:p>
            <a:r>
              <a:rPr lang="cs-CZ" sz="2400" b="1" dirty="0"/>
              <a:t>Nezávisle, opakovaně, mezi různými druhy</a:t>
            </a:r>
          </a:p>
          <a:p>
            <a:r>
              <a:rPr lang="cs-CZ" sz="2400" dirty="0"/>
              <a:t>Znovuobjevení u některých druhů / opakovaný vývoj v rámci určitých druhů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cs-CZ" sz="2400" dirty="0"/>
              <a:t>Vznik </a:t>
            </a:r>
            <a:r>
              <a:rPr lang="cs-CZ" sz="2400" b="1" dirty="0"/>
              <a:t>hybridizace</a:t>
            </a:r>
            <a:r>
              <a:rPr lang="cs-CZ" sz="2400" dirty="0"/>
              <a:t>, </a:t>
            </a:r>
            <a:r>
              <a:rPr lang="cs-CZ" sz="2400" b="1" dirty="0"/>
              <a:t>polyploidizace </a:t>
            </a:r>
            <a:r>
              <a:rPr lang="cs-CZ" sz="2400" dirty="0"/>
              <a:t>– opakovaně z </a:t>
            </a:r>
            <a:r>
              <a:rPr lang="cs-CZ" sz="2400" dirty="0" err="1"/>
              <a:t>pohl</a:t>
            </a:r>
            <a:r>
              <a:rPr lang="cs-CZ" sz="2400" dirty="0"/>
              <a:t>. r. na </a:t>
            </a:r>
            <a:r>
              <a:rPr lang="cs-CZ" sz="2400" dirty="0" err="1"/>
              <a:t>nepohl</a:t>
            </a:r>
            <a:r>
              <a:rPr lang="cs-CZ" sz="2400" dirty="0"/>
              <a:t>. r.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cs-CZ" sz="2400" dirty="0"/>
              <a:t> Často intra-/inter- specifické hybridizace</a:t>
            </a:r>
          </a:p>
        </p:txBody>
      </p:sp>
      <p:pic>
        <p:nvPicPr>
          <p:cNvPr id="4098" name="Picture 2" descr="A scheme showing a possible scenario for the evolution of apomixis based on an apomeiosis gene (A) and a parthenogenesis gene (P). Two dominant mutations occur in the same population: m 1 ; the mutation of meiosis (a) to apomeiosis (A). m 2 : the mutation from non-parthenogenetic (p) to parthenogenetic (P). Individually these mutations are deleterious: repeated back-crossing of the apomeiotic plants to sexual pollen donors results in a cycle of increasing and lethal ploidy levels. Parthenogenetic diploid plants produce weak haploid offspring, in which all recessive deleterious mutations are expressed. Intercrossing of the two mutations generates a primary apomict. Backcrossing of this primary apomict with sexual seed parents generates a series of secondary apomicts. The solid lines indicate egg cells, the dotted lines pollen grains.  ">
            <a:extLst>
              <a:ext uri="{FF2B5EF4-FFF2-40B4-BE49-F238E27FC236}">
                <a16:creationId xmlns:a16="http://schemas.microsoft.com/office/drawing/2014/main" id="{5C1DFFA6-59AB-2E6D-2D59-8B55B37CA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8377" y="487331"/>
            <a:ext cx="3747092" cy="255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832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372B45-C48E-F97B-8129-79848236C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63ECFE-5796-FD65-0C47-AB7E66C3B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EVOLUCE APOMIXIE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8CFC2C1-2E9A-895E-92F2-8C5EBF712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541" y="2203409"/>
            <a:ext cx="10935929" cy="4167260"/>
          </a:xfrm>
        </p:spPr>
        <p:txBody>
          <a:bodyPr>
            <a:normAutofit/>
          </a:bodyPr>
          <a:lstStyle/>
          <a:p>
            <a:r>
              <a:rPr lang="cs-CZ" sz="2400" dirty="0"/>
              <a:t>Většina </a:t>
            </a:r>
            <a:r>
              <a:rPr lang="cs-CZ" sz="2400" dirty="0" err="1"/>
              <a:t>apomiktů</a:t>
            </a:r>
            <a:r>
              <a:rPr lang="cs-CZ" sz="2400" dirty="0"/>
              <a:t> – </a:t>
            </a:r>
            <a:r>
              <a:rPr lang="cs-CZ" sz="2400" b="1" dirty="0"/>
              <a:t>fakultativní rozmnožování  </a:t>
            </a:r>
            <a:r>
              <a:rPr lang="cs-CZ" sz="2400" dirty="0"/>
              <a:t>(</a:t>
            </a:r>
            <a:r>
              <a:rPr lang="cs-CZ" sz="2400" b="1" dirty="0" err="1"/>
              <a:t>pohl</a:t>
            </a:r>
            <a:r>
              <a:rPr lang="cs-CZ" sz="2400" b="1" dirty="0"/>
              <a:t>. / aposporie</a:t>
            </a:r>
            <a:r>
              <a:rPr lang="cs-CZ" sz="2400" dirty="0"/>
              <a:t>) </a:t>
            </a:r>
            <a:br>
              <a:rPr lang="cs-CZ" sz="2400" dirty="0"/>
            </a:br>
            <a:r>
              <a:rPr lang="cs-CZ" sz="2400" dirty="0"/>
              <a:t> 								- </a:t>
            </a:r>
            <a:r>
              <a:rPr lang="cs-CZ" sz="2400" b="0" i="1" dirty="0" err="1">
                <a:effectLst/>
              </a:rPr>
              <a:t>Pilosella</a:t>
            </a:r>
            <a:r>
              <a:rPr lang="cs-CZ" sz="2400" b="0" i="1" dirty="0">
                <a:effectLst/>
              </a:rPr>
              <a:t>, </a:t>
            </a:r>
            <a:r>
              <a:rPr lang="cs-CZ" sz="2400" b="0" i="1" dirty="0" err="1">
                <a:effectLst/>
              </a:rPr>
              <a:t>Rubus</a:t>
            </a:r>
            <a:endParaRPr lang="cs-CZ" sz="2400" b="0" i="1" dirty="0">
              <a:effectLst/>
            </a:endParaRPr>
          </a:p>
          <a:p>
            <a:r>
              <a:rPr lang="cs-CZ" sz="2400" b="1" dirty="0" err="1"/>
              <a:t>Diplosporie</a:t>
            </a:r>
            <a:r>
              <a:rPr lang="cs-CZ" sz="2400" dirty="0"/>
              <a:t> – staré linie, bez sexuality - </a:t>
            </a:r>
            <a:r>
              <a:rPr lang="cs-CZ" sz="2400" i="1" dirty="0" err="1"/>
              <a:t>Alchemilla</a:t>
            </a:r>
            <a:r>
              <a:rPr lang="cs-CZ" sz="2400" i="1" dirty="0"/>
              <a:t>, </a:t>
            </a:r>
            <a:r>
              <a:rPr lang="cs-CZ" sz="2400" i="1" dirty="0" err="1"/>
              <a:t>Hieracium</a:t>
            </a:r>
            <a:endParaRPr lang="cs-CZ" sz="2400" i="1" dirty="0"/>
          </a:p>
          <a:p>
            <a:r>
              <a:rPr lang="cs-CZ" sz="2400" b="1" dirty="0"/>
              <a:t>Odlišný poměr pohlavního a apomiktického rozmnožování</a:t>
            </a:r>
            <a:r>
              <a:rPr lang="cs-CZ" sz="2400" dirty="0"/>
              <a:t> v rámci areálu – </a:t>
            </a:r>
            <a:r>
              <a:rPr lang="cs-CZ" sz="2400" i="1" dirty="0" err="1"/>
              <a:t>Poa</a:t>
            </a:r>
            <a:r>
              <a:rPr lang="cs-CZ" sz="2400" i="1" dirty="0"/>
              <a:t> </a:t>
            </a:r>
            <a:r>
              <a:rPr lang="cs-CZ" sz="2400" i="1" dirty="0" err="1"/>
              <a:t>pratensis</a:t>
            </a:r>
            <a:r>
              <a:rPr lang="cs-CZ" sz="2400" i="1" dirty="0"/>
              <a:t>, </a:t>
            </a:r>
            <a:r>
              <a:rPr lang="cs-CZ" sz="2400" i="1" dirty="0" err="1"/>
              <a:t>Taraxacum</a:t>
            </a:r>
            <a:endParaRPr lang="cs-CZ" sz="2400" i="1" dirty="0"/>
          </a:p>
          <a:p>
            <a:r>
              <a:rPr lang="cs-CZ" sz="2400" dirty="0"/>
              <a:t>Spíše </a:t>
            </a:r>
            <a:r>
              <a:rPr lang="cs-CZ" sz="2400" b="1" dirty="0"/>
              <a:t>reprodukční selhání </a:t>
            </a:r>
            <a:r>
              <a:rPr lang="cs-CZ" sz="2400" dirty="0"/>
              <a:t>(ztráta </a:t>
            </a:r>
            <a:r>
              <a:rPr lang="cs-CZ" sz="2400" dirty="0" err="1"/>
              <a:t>fce</a:t>
            </a:r>
            <a:r>
              <a:rPr lang="cs-CZ" sz="2400" dirty="0"/>
              <a:t>) než </a:t>
            </a:r>
            <a:r>
              <a:rPr lang="cs-CZ" sz="2400" b="1" dirty="0"/>
              <a:t>klonální úspěch </a:t>
            </a:r>
            <a:r>
              <a:rPr lang="cs-CZ" sz="2400" dirty="0"/>
              <a:t>(zisk </a:t>
            </a:r>
            <a:r>
              <a:rPr lang="cs-CZ" sz="2400" dirty="0" err="1"/>
              <a:t>fce</a:t>
            </a:r>
            <a:r>
              <a:rPr lang="cs-CZ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82761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6150">
            <a:extLst>
              <a:ext uri="{FF2B5EF4-FFF2-40B4-BE49-F238E27FC236}">
                <a16:creationId xmlns:a16="http://schemas.microsoft.com/office/drawing/2014/main" id="{EFF5D5D3-8E5C-431F-8A46-4EC7333E6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3" name="Rectangle 6152">
            <a:extLst>
              <a:ext uri="{FF2B5EF4-FFF2-40B4-BE49-F238E27FC236}">
                <a16:creationId xmlns:a16="http://schemas.microsoft.com/office/drawing/2014/main" id="{2EED4FE5-E011-48EB-BF16-B127FDB76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  <p:txBody>
          <a:bodyPr/>
          <a:lstStyle/>
          <a:p>
            <a:endParaRPr lang="cs-CZ"/>
          </a:p>
        </p:txBody>
      </p:sp>
      <p:sp>
        <p:nvSpPr>
          <p:cNvPr id="6155" name="Rectangle 6154">
            <a:extLst>
              <a:ext uri="{FF2B5EF4-FFF2-40B4-BE49-F238E27FC236}">
                <a16:creationId xmlns:a16="http://schemas.microsoft.com/office/drawing/2014/main" id="{7D1D3795-2AE3-4E10-B3E0-8C87DE95B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B1692ED-DFE0-7224-A0A3-27E024A0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7189" y="612843"/>
            <a:ext cx="2247091" cy="552280"/>
          </a:xfrm>
        </p:spPr>
        <p:txBody>
          <a:bodyPr anchor="b">
            <a:normAutofit fontScale="90000"/>
          </a:bodyPr>
          <a:lstStyle/>
          <a:p>
            <a:r>
              <a:rPr lang="cs-CZ" sz="2400" i="1" dirty="0" err="1"/>
              <a:t>Lactuceae</a:t>
            </a:r>
            <a:r>
              <a:rPr lang="cs-CZ" sz="2400" i="1" dirty="0"/>
              <a:t> = </a:t>
            </a:r>
            <a:r>
              <a:rPr lang="cs-CZ" sz="2400" i="1" dirty="0" err="1"/>
              <a:t>Cichorieae</a:t>
            </a:r>
            <a:endParaRPr lang="cs-CZ" sz="2400" i="1" dirty="0"/>
          </a:p>
        </p:txBody>
      </p:sp>
      <p:pic>
        <p:nvPicPr>
          <p:cNvPr id="6146" name="Picture 2" descr="Model for the evolution of apomixis in the Lactuceae.">
            <a:extLst>
              <a:ext uri="{FF2B5EF4-FFF2-40B4-BE49-F238E27FC236}">
                <a16:creationId xmlns:a16="http://schemas.microsoft.com/office/drawing/2014/main" id="{1C748431-46D3-615C-DA19-5FC0B4BD6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42615" y="201311"/>
            <a:ext cx="5135157" cy="641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4FBA293-F85B-CD31-7836-82577A17C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7190" y="1405647"/>
            <a:ext cx="2247090" cy="4046706"/>
          </a:xfrm>
        </p:spPr>
        <p:txBody>
          <a:bodyPr>
            <a:normAutofit/>
          </a:bodyPr>
          <a:lstStyle/>
          <a:p>
            <a:r>
              <a:rPr lang="cs-CZ" sz="2000" i="1" dirty="0" err="1"/>
              <a:t>Gundelia</a:t>
            </a:r>
            <a:endParaRPr lang="cs-CZ" sz="2000" i="1" dirty="0"/>
          </a:p>
          <a:p>
            <a:r>
              <a:rPr lang="cs-CZ" sz="2000" i="1" dirty="0" err="1"/>
              <a:t>Warionia</a:t>
            </a:r>
            <a:endParaRPr lang="cs-CZ" sz="2000" i="1" dirty="0"/>
          </a:p>
          <a:p>
            <a:r>
              <a:rPr lang="cs-CZ" sz="2000" i="1" dirty="0" err="1"/>
              <a:t>Taraxacum</a:t>
            </a:r>
            <a:endParaRPr lang="cs-CZ" sz="2000" i="1" dirty="0"/>
          </a:p>
          <a:p>
            <a:r>
              <a:rPr lang="cs-CZ" sz="2000" i="1" dirty="0" err="1"/>
              <a:t>Pilosella</a:t>
            </a:r>
            <a:endParaRPr lang="cs-CZ" sz="2000" i="1" dirty="0"/>
          </a:p>
          <a:p>
            <a:pPr lvl="1"/>
            <a:r>
              <a:rPr lang="cs-CZ" sz="1800" dirty="0"/>
              <a:t>110 PR druhů</a:t>
            </a:r>
          </a:p>
          <a:p>
            <a:pPr lvl="1"/>
            <a:r>
              <a:rPr lang="cs-CZ" sz="1800" dirty="0"/>
              <a:t>700 AR druhů</a:t>
            </a:r>
          </a:p>
        </p:txBody>
      </p:sp>
      <p:pic>
        <p:nvPicPr>
          <p:cNvPr id="6148" name="Picture 4" descr="Pilosella aurantiaca, Šediviny (okr. Rychnov nad Kněžnou): květnaté louky 300 m ZJZ od kapličky v obci, 14. 7. 2017, Jaroslav Zámečník. ">
            <a:extLst>
              <a:ext uri="{FF2B5EF4-FFF2-40B4-BE49-F238E27FC236}">
                <a16:creationId xmlns:a16="http://schemas.microsoft.com/office/drawing/2014/main" id="{C496CB33-994C-368C-8FEF-99E4D3A3C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3163" y="3734169"/>
            <a:ext cx="1808422" cy="271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170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D6F7AD-09FB-47AB-B353-D1D83850E3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C0DB4D-BE53-4100-8A0D-CEFB2E48282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4CC21C94-EC06-4610-B8F0-A456DD28CD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Návrh Zahradní savon</Template>
  <TotalTime>903</TotalTime>
  <Words>847</Words>
  <Application>Microsoft Office PowerPoint</Application>
  <PresentationFormat>Širokoúhlá obrazovka</PresentationFormat>
  <Paragraphs>113</Paragraphs>
  <Slides>14</Slides>
  <Notes>9</Notes>
  <HiddenSlides>0</HiddenSlides>
  <MMClips>0</MMClips>
  <ScaleCrop>false</ScaleCrop>
  <HeadingPairs>
    <vt:vector size="8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 Math</vt:lpstr>
      <vt:lpstr>Century Gothic</vt:lpstr>
      <vt:lpstr>Helvetica</vt:lpstr>
      <vt:lpstr>Symbol</vt:lpstr>
      <vt:lpstr>Savon</vt:lpstr>
      <vt:lpstr>Rovnice</vt:lpstr>
      <vt:lpstr>APOMIXIE</vt:lpstr>
      <vt:lpstr>APOMIXIE ‘away from mixing’</vt:lpstr>
      <vt:lpstr>Klonální rozmnožování</vt:lpstr>
      <vt:lpstr>APOMIXIE </vt:lpstr>
      <vt:lpstr>Typy apomixie</vt:lpstr>
      <vt:lpstr>GAMETOFYTICKÁ APOMIXIE</vt:lpstr>
      <vt:lpstr>EVOLUCE APOMIXIE</vt:lpstr>
      <vt:lpstr>EVOLUCE APOMIXIE</vt:lpstr>
      <vt:lpstr>Lactuceae = Cichorieae</vt:lpstr>
      <vt:lpstr>DOPADY APOMIXIE</vt:lpstr>
      <vt:lpstr>KLONALITA – populační genetika</vt:lpstr>
      <vt:lpstr>KLONALITA – populační genetika</vt:lpstr>
      <vt:lpstr>APOMIXIE - shrnutí</vt:lpstr>
      <vt:lpstr>Literatura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Toncarová Monika Bc.</dc:creator>
  <cp:lastModifiedBy>Toncarová Monika Bc.</cp:lastModifiedBy>
  <cp:revision>5</cp:revision>
  <dcterms:created xsi:type="dcterms:W3CDTF">2024-11-24T09:13:26Z</dcterms:created>
  <dcterms:modified xsi:type="dcterms:W3CDTF">2024-11-27T21:18:33Z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