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7" r:id="rId3"/>
    <p:sldId id="261" r:id="rId4"/>
    <p:sldId id="257" r:id="rId5"/>
    <p:sldId id="258" r:id="rId6"/>
    <p:sldId id="263" r:id="rId7"/>
    <p:sldId id="264" r:id="rId8"/>
    <p:sldId id="260" r:id="rId9"/>
    <p:sldId id="265" r:id="rId10"/>
    <p:sldId id="266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4317" autoAdjust="0"/>
  </p:normalViewPr>
  <p:slideViewPr>
    <p:cSldViewPr snapToGrid="0">
      <p:cViewPr varScale="1">
        <p:scale>
          <a:sx n="84" d="100"/>
          <a:sy n="84" d="100"/>
        </p:scale>
        <p:origin x="40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70C61-9B5B-4A19-9533-26D2FE29EB8A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EFC5A-6138-48B7-9577-BE792A3139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7384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Kapsaicinoidy – alkaloidy způsobující pálivost paprik, nejvýznamnější kapsaicin, dále např. </a:t>
            </a:r>
            <a:r>
              <a:rPr lang="cs-CZ" dirty="0" err="1"/>
              <a:t>nonivamid</a:t>
            </a:r>
            <a:r>
              <a:rPr lang="cs-CZ" dirty="0"/>
              <a:t> a </a:t>
            </a:r>
            <a:r>
              <a:rPr lang="cs-CZ" dirty="0" err="1"/>
              <a:t>dihydrokapsaicin</a:t>
            </a:r>
            <a:endParaRPr lang="cs-CZ" dirty="0"/>
          </a:p>
          <a:p>
            <a:r>
              <a:rPr lang="cs-CZ" dirty="0"/>
              <a:t>Výskyt pouze v plodech – v přepážkách mezi komůrkami semeníku</a:t>
            </a:r>
          </a:p>
          <a:p>
            <a:r>
              <a:rPr lang="cs-CZ" dirty="0"/>
              <a:t>Netvoří je pouze několik bazálních druhů rodu a druh </a:t>
            </a:r>
            <a:r>
              <a:rPr lang="cs-CZ" i="1" dirty="0" err="1"/>
              <a:t>Capsicum</a:t>
            </a:r>
            <a:r>
              <a:rPr lang="cs-CZ" i="1" dirty="0"/>
              <a:t> </a:t>
            </a:r>
            <a:r>
              <a:rPr lang="cs-CZ" i="1" dirty="0" err="1"/>
              <a:t>longidentatum</a:t>
            </a:r>
            <a:r>
              <a:rPr lang="cs-CZ" i="0" dirty="0"/>
              <a:t>. </a:t>
            </a:r>
          </a:p>
          <a:p>
            <a:r>
              <a:rPr lang="cs-CZ" i="0" dirty="0"/>
              <a:t>V rámci jednotlivých druhů je velká variabilita v produkci kapsaicinoidů, od téměř nepálivých až po velmi pálivé</a:t>
            </a:r>
          </a:p>
          <a:p>
            <a:r>
              <a:rPr lang="cs-CZ" i="0" dirty="0"/>
              <a:t>Nejvíce pěstovaný druh – </a:t>
            </a:r>
            <a:r>
              <a:rPr lang="cs-CZ" i="1" dirty="0" err="1"/>
              <a:t>Capsicum</a:t>
            </a:r>
            <a:r>
              <a:rPr lang="cs-CZ" i="1" dirty="0"/>
              <a:t> </a:t>
            </a:r>
            <a:r>
              <a:rPr lang="cs-CZ" i="1" dirty="0" err="1"/>
              <a:t>annuum</a:t>
            </a:r>
            <a:r>
              <a:rPr lang="cs-CZ" i="0" dirty="0"/>
              <a:t>, dále </a:t>
            </a:r>
            <a:r>
              <a:rPr lang="cs-CZ" i="1" dirty="0"/>
              <a:t>C. </a:t>
            </a:r>
            <a:r>
              <a:rPr lang="cs-CZ" i="1" dirty="0" err="1"/>
              <a:t>chinense</a:t>
            </a:r>
            <a:r>
              <a:rPr lang="cs-CZ" i="1" dirty="0"/>
              <a:t> </a:t>
            </a:r>
            <a:r>
              <a:rPr lang="cs-CZ" i="0" dirty="0"/>
              <a:t>a </a:t>
            </a:r>
            <a:r>
              <a:rPr lang="cs-CZ" i="1" dirty="0"/>
              <a:t>C. </a:t>
            </a:r>
            <a:r>
              <a:rPr lang="cs-CZ" i="1" dirty="0" err="1"/>
              <a:t>frutescens</a:t>
            </a:r>
            <a:r>
              <a:rPr lang="cs-CZ" i="0" dirty="0"/>
              <a:t>, vyšlechtěno mnoho odrůd s různým obsahem kapsaicinoidů i zcela bez něj.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530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Houbové a bakteriální infekce jsou nejčastější příčinou odumření semen papriky. Hmyz okusováním vytváří vstupní bránu pro vniknutí patogenů, zároveň sám často přímo přenáší spory hub a bakterií na svém těle. </a:t>
            </a:r>
          </a:p>
          <a:p>
            <a:r>
              <a:rPr lang="cs-CZ" dirty="0"/>
              <a:t>Hlodavci okusují plody ale zároveň rozkoušou poměrně měkká semena papriky. </a:t>
            </a:r>
          </a:p>
          <a:p>
            <a:r>
              <a:rPr lang="cs-CZ" dirty="0"/>
              <a:t>Obrázky: myš </a:t>
            </a:r>
            <a:r>
              <a:rPr lang="cs-CZ" i="1" dirty="0" err="1"/>
              <a:t>Neotoma</a:t>
            </a:r>
            <a:r>
              <a:rPr lang="cs-CZ" i="1" dirty="0"/>
              <a:t> </a:t>
            </a:r>
            <a:r>
              <a:rPr lang="cs-CZ" i="1" dirty="0" err="1"/>
              <a:t>lepida</a:t>
            </a:r>
            <a:r>
              <a:rPr lang="cs-CZ" i="0" dirty="0"/>
              <a:t>, housenka lišaje </a:t>
            </a:r>
            <a:r>
              <a:rPr lang="cs-CZ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Manduca</a:t>
            </a: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sexta,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houba rodu </a:t>
            </a:r>
            <a:r>
              <a:rPr lang="cs-CZ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Fusarium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11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Papriky mají barevné dužnaté plody vábící ptáky.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9367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Když by semena byla malá, šiřitelná vzduchem, rostlina se rozšíří dál, ale do malých semen se nevejdou zásobní látky a je málo pravděpodobné, že se uchytí, rostlina by jich musela vyprodukovat mnohem víc.</a:t>
            </a:r>
          </a:p>
          <a:p>
            <a:r>
              <a:rPr lang="cs-CZ" dirty="0"/>
              <a:t>Využít např. </a:t>
            </a:r>
            <a:r>
              <a:rPr lang="cs-CZ" dirty="0" err="1"/>
              <a:t>ektozoochorii</a:t>
            </a:r>
            <a:r>
              <a:rPr lang="cs-CZ" dirty="0"/>
              <a:t> není tak efektivní, protože je menší pravděpodobnost přenosu semen a rostlina by jich musela vyprodukovat mnohem víc</a:t>
            </a:r>
          </a:p>
          <a:p>
            <a:r>
              <a:rPr lang="cs-CZ" dirty="0"/>
              <a:t>Navíc ani jedna z těchto strategií se u nejbližších příbuzných nevyskytuje, rod </a:t>
            </a:r>
            <a:r>
              <a:rPr lang="cs-CZ" i="1" dirty="0" err="1"/>
              <a:t>Capsicum</a:t>
            </a:r>
            <a:r>
              <a:rPr lang="cs-CZ" i="0" dirty="0"/>
              <a:t> a jeho nejbližší příbuzní (rod </a:t>
            </a:r>
            <a:r>
              <a:rPr lang="cs-CZ" i="1" dirty="0" err="1"/>
              <a:t>Lycianthes</a:t>
            </a:r>
            <a:r>
              <a:rPr lang="cs-CZ" i="0" dirty="0"/>
              <a:t>) tvoří bobule a ne létavá nebo </a:t>
            </a:r>
            <a:r>
              <a:rPr lang="cs-CZ" i="0" dirty="0" err="1"/>
              <a:t>ektozoochorická</a:t>
            </a:r>
            <a:r>
              <a:rPr lang="cs-CZ" i="0" dirty="0"/>
              <a:t> semena.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6295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Pokud by plody byly jedlé a chutné, mnoho z nich by sežrali hlodavci a další savci, kteří měkká semena paprik snadno rozkoušou. Takže by rostlina musela investovat do tvrdé ochranné slupky semene. </a:t>
            </a:r>
          </a:p>
          <a:p>
            <a:r>
              <a:rPr lang="cs-CZ" dirty="0"/>
              <a:t>Navíc by nejspíš velká část plodů zplesnivěla dříve než by dozrála (jak to vidíme u paprik bez kapsaicinu), takže by rostlina musela tvořit mnohem víc plodů, aby alespoň některé přežily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630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Kapsaicinoidy – stimulace receptorů detekujících teplo a regulujících tělesnou teplotu. Na základě toho se poleptání kapsaicinem projevuje podobně jako popálenina.</a:t>
            </a:r>
          </a:p>
          <a:p>
            <a:r>
              <a:rPr lang="cs-CZ" dirty="0"/>
              <a:t>Ptáci tyto receptory nemají.</a:t>
            </a:r>
          </a:p>
          <a:p>
            <a:r>
              <a:rPr lang="cs-CZ" dirty="0"/>
              <a:t>Zřejmě pro rostlinu nejdůležitější funkce je ochrana proti houbovým patogenům a hmyzu, ochrana proti </a:t>
            </a:r>
            <a:r>
              <a:rPr lang="cs-CZ" dirty="0" err="1"/>
              <a:t>herbivorům</a:t>
            </a:r>
            <a:r>
              <a:rPr lang="cs-CZ" dirty="0"/>
              <a:t> je pravděpodobně vedlejší účinek (ovšem pro rostlinu také výhodný)</a:t>
            </a:r>
          </a:p>
          <a:p>
            <a:r>
              <a:rPr lang="cs-CZ" dirty="0"/>
              <a:t>Ptáci často přenesou semena paprik pod stromy a keře, na kterých nocují a sbírají další plody, kde jsou pro semenáčky ideální podmínky – semenáče ve stínu pod stromy nevyschnou a nespálí je přímé slunce. Pod těmito stromy a keři jsou plody paprik také méně napadány hmyzem a mají větší pravděpodobnost, že jejich plody ptáci najdou, protože jsou pod ptáky oblíbenými stromy. Pod tyto stromy a keře je zaneseno 53 % semen paprik, přestože ty tvoří okolo 5 % z celkové krajiny.</a:t>
            </a:r>
          </a:p>
          <a:p>
            <a:r>
              <a:rPr lang="cs-CZ" dirty="0"/>
              <a:t>Pták na obrázku: drozdec </a:t>
            </a:r>
            <a:r>
              <a:rPr lang="cs-CZ" dirty="0" err="1"/>
              <a:t>skvrnitoprsý</a:t>
            </a:r>
            <a:r>
              <a:rPr lang="cs-CZ" dirty="0"/>
              <a:t> </a:t>
            </a:r>
            <a:r>
              <a:rPr lang="cs-CZ" i="1" dirty="0"/>
              <a:t>(</a:t>
            </a:r>
            <a:r>
              <a:rPr lang="cs-CZ" i="1" dirty="0" err="1"/>
              <a:t>Toxostoma</a:t>
            </a:r>
            <a:r>
              <a:rPr lang="cs-CZ" i="1" dirty="0"/>
              <a:t> </a:t>
            </a:r>
            <a:r>
              <a:rPr lang="cs-CZ" i="1" dirty="0" err="1"/>
              <a:t>curvirostre</a:t>
            </a:r>
            <a:r>
              <a:rPr lang="cs-CZ" i="0" dirty="0"/>
              <a:t>)</a:t>
            </a:r>
            <a:r>
              <a:rPr lang="cs-CZ" i="1" dirty="0"/>
              <a:t>,</a:t>
            </a:r>
            <a:r>
              <a:rPr lang="cs-CZ" dirty="0"/>
              <a:t> jeden z nejvýznamnějších roznašečů semen divokých paprik v jižní Arizoně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0767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Haak, D. C., McGinnis, L. A., Levey, D. J., &amp; Tewksbury, J. J. (2011). Why are not all chilies hot? A trade-off limits pungency. Proceedings of the Royal Society B: Biological Sciences, 279(1735), 2012–2017. doi:10.1098/rspb.2011.2091 </a:t>
            </a:r>
            <a:endParaRPr lang="cs-CZ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/>
          </a:p>
          <a:p>
            <a:r>
              <a:rPr lang="cs-CZ" dirty="0"/>
              <a:t>Výroba kapsaicinoidů snižuje odolnost rostlin proti suchu, ale paprika si nemůže vybrat, jestli je tvořit bude nebo ne podle podmínek – i když má málo vody, tak jev daném množství tvořit bude, přestože jí to vyčerpává a nemůže tvořit tolik plodů (a semen)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EFC5A-6138-48B7-9577-BE792A3139D3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246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8375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765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151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25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505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65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917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124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051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214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4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D6B12-D53E-4D6D-BE79-B1D58202B886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96CF6-28A4-457B-9206-3B0118F755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847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apsaicin" TargetMode="External"/><Relationship Id="rId2" Type="http://schemas.openxmlformats.org/officeDocument/2006/relationships/hyperlink" Target="https://en.wikipedia.org/wiki/Capsicu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s.wikipedia.org/wiki/Paprik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D1B919-DEA1-F52E-3181-3524766A2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Vývoj pálivosti u chilli papriček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77403EA-EA33-F781-7C4F-53CD955AB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85260"/>
            <a:ext cx="9144000" cy="792480"/>
          </a:xfrm>
        </p:spPr>
        <p:txBody>
          <a:bodyPr>
            <a:normAutofit/>
          </a:bodyPr>
          <a:lstStyle/>
          <a:p>
            <a:r>
              <a:rPr lang="cs-CZ" sz="2800" dirty="0"/>
              <a:t>Jak se nenechat sežrat a zároveň šířit svoje semena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B03377BD-C25D-69E9-6518-FFAEE7541CB6}"/>
              </a:ext>
            </a:extLst>
          </p:cNvPr>
          <p:cNvSpPr txBox="1">
            <a:spLocks/>
          </p:cNvSpPr>
          <p:nvPr/>
        </p:nvSpPr>
        <p:spPr>
          <a:xfrm>
            <a:off x="1524000" y="5547360"/>
            <a:ext cx="9144000" cy="472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/>
              <a:t>Kateřina Pávková </a:t>
            </a:r>
          </a:p>
        </p:txBody>
      </p:sp>
    </p:spTree>
    <p:extLst>
      <p:ext uri="{BB962C8B-B14F-4D97-AF65-F5344CB8AC3E}">
        <p14:creationId xmlns:p14="http://schemas.microsoft.com/office/powerpoint/2010/main" val="1490841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E06CFDD-97F7-C819-6644-6F683DE5A4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4BC9ECFD-88DB-991E-20E6-7BB95AE47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92980"/>
            <a:ext cx="9144000" cy="464820"/>
          </a:xfrm>
        </p:spPr>
        <p:txBody>
          <a:bodyPr>
            <a:normAutofit/>
          </a:bodyPr>
          <a:lstStyle/>
          <a:p>
            <a:r>
              <a:rPr lang="cs-CZ" sz="2000" dirty="0"/>
              <a:t>Kateřina Pávková</a:t>
            </a:r>
          </a:p>
        </p:txBody>
      </p:sp>
    </p:spTree>
    <p:extLst>
      <p:ext uri="{BB962C8B-B14F-4D97-AF65-F5344CB8AC3E}">
        <p14:creationId xmlns:p14="http://schemas.microsoft.com/office/powerpoint/2010/main" val="3823449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B1B751-52FA-1F3E-B1CC-FD691A1A9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E04CBA-E9B9-CDD0-8526-3DDFC8DD0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Haak, D. C., McGinnis, L. A., Levey, D. J., &amp; Tewksbury, J. J. (2011). Why are not all chilies hot? A trade-off limits pungency. Proceedings of the Royal Society B: Biological Sciences, 279(1735), 2012–2017. doi:10.1098/rspb.2011.2091 </a:t>
            </a:r>
            <a:endParaRPr lang="cs-CZ" sz="1800" dirty="0"/>
          </a:p>
          <a:p>
            <a:r>
              <a:rPr lang="en-US" sz="1800" dirty="0"/>
              <a:t>Anderson, H. A. (2016). </a:t>
            </a:r>
            <a:r>
              <a:rPr lang="en-US" sz="1800" dirty="0" err="1"/>
              <a:t>Chillies</a:t>
            </a:r>
            <a:r>
              <a:rPr lang="en-US" sz="1800" dirty="0"/>
              <a:t>: a global history. </a:t>
            </a:r>
            <a:r>
              <a:rPr lang="en-US" sz="1800" dirty="0" err="1"/>
              <a:t>Reaktion</a:t>
            </a:r>
            <a:r>
              <a:rPr lang="en-US" sz="1800" dirty="0"/>
              <a:t> Books.</a:t>
            </a:r>
            <a:endParaRPr lang="cs-CZ" sz="1800" dirty="0"/>
          </a:p>
          <a:p>
            <a:r>
              <a:rPr lang="en-US" sz="1800" dirty="0"/>
              <a:t>Tewksbury, J. J., &amp; Nabhan, G. P. (2001). Directed deterrence by capsaicin in </a:t>
            </a:r>
            <a:r>
              <a:rPr lang="en-US" sz="1800" dirty="0" err="1"/>
              <a:t>chillies</a:t>
            </a:r>
            <a:r>
              <a:rPr lang="en-US" sz="1800" dirty="0"/>
              <a:t>. Nature, 412(6845), 403–404. doi:10.1038/35086653</a:t>
            </a:r>
            <a:endParaRPr lang="cs-CZ" sz="1800" dirty="0"/>
          </a:p>
          <a:p>
            <a:r>
              <a:rPr lang="cs-CZ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https://en.wikipedia.org/wiki/Capsicum</a:t>
            </a:r>
            <a:endParaRPr lang="cs-CZ" sz="1800" dirty="0"/>
          </a:p>
          <a:p>
            <a:r>
              <a:rPr lang="cs-CZ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https://en.wikipedia.org/wiki/Capsaicin</a:t>
            </a:r>
            <a:endParaRPr lang="cs-CZ" sz="1800" dirty="0"/>
          </a:p>
          <a:p>
            <a:r>
              <a:rPr lang="cs-CZ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https://cs.wikipedia.org/wiki/Paprika</a:t>
            </a:r>
            <a:endParaRPr lang="cs-CZ" sz="1800" dirty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77267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7030E1-C711-CBDD-249B-2989043A1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829886-110B-9118-3794-23FB30769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Paprika – čeleď </a:t>
            </a:r>
            <a:r>
              <a:rPr lang="cs-CZ" i="1" dirty="0" err="1"/>
              <a:t>Solanaceae</a:t>
            </a:r>
            <a:r>
              <a:rPr lang="cs-CZ" dirty="0"/>
              <a:t>, rod </a:t>
            </a:r>
            <a:r>
              <a:rPr lang="cs-CZ" i="1" dirty="0" err="1"/>
              <a:t>Capsicum</a:t>
            </a:r>
            <a:r>
              <a:rPr lang="cs-CZ" dirty="0"/>
              <a:t>, okolo 42 druhů, z toho 5 domestikováno</a:t>
            </a:r>
          </a:p>
          <a:p>
            <a:r>
              <a:rPr lang="cs-CZ" dirty="0"/>
              <a:t>Výskyt – tropická a subtropická Amerika</a:t>
            </a:r>
          </a:p>
          <a:p>
            <a:r>
              <a:rPr lang="cs-CZ" dirty="0"/>
              <a:t>Většina druhů obsahuje kapsaicinoidy</a:t>
            </a:r>
          </a:p>
          <a:p>
            <a:r>
              <a:rPr lang="cs-CZ" dirty="0"/>
              <a:t>Velká variabilita v produkci – nejen mezi druhy, ale i v rámci jednotlivých druhů</a:t>
            </a:r>
          </a:p>
        </p:txBody>
      </p:sp>
    </p:spTree>
    <p:extLst>
      <p:ext uri="{BB962C8B-B14F-4D97-AF65-F5344CB8AC3E}">
        <p14:creationId xmlns:p14="http://schemas.microsoft.com/office/powerpoint/2010/main" val="86424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749CB5-A77D-4492-269E-2F4E93C12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ohrožuje divokou papriku?</a:t>
            </a:r>
          </a:p>
        </p:txBody>
      </p:sp>
      <p:pic>
        <p:nvPicPr>
          <p:cNvPr id="6" name="Picture 2" descr="Capsicum spp. (cayenne and habañero) fresh fruit tincture">
            <a:extLst>
              <a:ext uri="{FF2B5EF4-FFF2-40B4-BE49-F238E27FC236}">
                <a16:creationId xmlns:a16="http://schemas.microsoft.com/office/drawing/2014/main" id="{9F9717C7-F972-6601-7AE1-4EA2B907A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5565" y="1592488"/>
            <a:ext cx="4780868" cy="4700377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92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psicum spp. (cayenne and habañero) fresh fruit tincture">
            <a:extLst>
              <a:ext uri="{FF2B5EF4-FFF2-40B4-BE49-F238E27FC236}">
                <a16:creationId xmlns:a16="http://schemas.microsoft.com/office/drawing/2014/main" id="{147CEC48-18A6-FB3D-DACD-A8C77E3ED0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5565" y="1592488"/>
            <a:ext cx="4780868" cy="4700377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3DACE2A0-D0B4-6E00-2B21-6AE9196D24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3333" r="23778" b="17889"/>
          <a:stretch/>
        </p:blipFill>
        <p:spPr bwMode="auto">
          <a:xfrm rot="5400000" flipV="1">
            <a:off x="464809" y="2899002"/>
            <a:ext cx="3156134" cy="3860962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usarium damping-off (Fusarium solani)">
            <a:extLst>
              <a:ext uri="{FF2B5EF4-FFF2-40B4-BE49-F238E27FC236}">
                <a16:creationId xmlns:a16="http://schemas.microsoft.com/office/drawing/2014/main" id="{3BDEFDCD-D046-FE1A-A549-715D4B8E9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0" y="-99238"/>
            <a:ext cx="3695635" cy="2957055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0 Common Pepper Pests and Diseases That Can Kill Your Crops">
            <a:extLst>
              <a:ext uri="{FF2B5EF4-FFF2-40B4-BE49-F238E27FC236}">
                <a16:creationId xmlns:a16="http://schemas.microsoft.com/office/drawing/2014/main" id="{D1ECE658-8A0A-E9A7-921B-FB5E79F26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10" y="76551"/>
            <a:ext cx="3118866" cy="2066249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Pseudomonas Bacterial Spot - Peppers - Ontario CropIPM">
            <a:extLst>
              <a:ext uri="{FF2B5EF4-FFF2-40B4-BE49-F238E27FC236}">
                <a16:creationId xmlns:a16="http://schemas.microsoft.com/office/drawing/2014/main" id="{DE85B1D2-C342-0EAE-F454-7D01C567E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644" y="3429000"/>
            <a:ext cx="3973355" cy="2980016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FFE956-1B5A-0344-5636-D0E2DBE906BC}"/>
              </a:ext>
            </a:extLst>
          </p:cNvPr>
          <p:cNvSpPr txBox="1"/>
          <p:nvPr/>
        </p:nvSpPr>
        <p:spPr>
          <a:xfrm>
            <a:off x="381716" y="2836234"/>
            <a:ext cx="332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Houbové infekce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35129B3-7478-325E-1825-B5B70C219148}"/>
              </a:ext>
            </a:extLst>
          </p:cNvPr>
          <p:cNvSpPr txBox="1"/>
          <p:nvPr/>
        </p:nvSpPr>
        <p:spPr>
          <a:xfrm>
            <a:off x="112395" y="6304422"/>
            <a:ext cx="377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Herbivorní hmyz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7CFD7B7-8336-0DB9-94FD-F292EB035DB8}"/>
              </a:ext>
            </a:extLst>
          </p:cNvPr>
          <p:cNvSpPr txBox="1"/>
          <p:nvPr/>
        </p:nvSpPr>
        <p:spPr>
          <a:xfrm>
            <a:off x="8757283" y="2232171"/>
            <a:ext cx="3322320" cy="369332"/>
          </a:xfrm>
          <a:prstGeom prst="rect">
            <a:avLst/>
          </a:prstGeom>
          <a:noFill/>
          <a:effectLst>
            <a:softEdge rad="635000"/>
          </a:effectLst>
        </p:spPr>
        <p:txBody>
          <a:bodyPr wrap="square" rtlCol="0">
            <a:spAutoFit/>
          </a:bodyPr>
          <a:lstStyle/>
          <a:p>
            <a:r>
              <a:rPr lang="cs-CZ" dirty="0"/>
              <a:t>Hlodavci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3E339D-AC17-4774-7B98-D4679C142589}"/>
              </a:ext>
            </a:extLst>
          </p:cNvPr>
          <p:cNvSpPr txBox="1"/>
          <p:nvPr/>
        </p:nvSpPr>
        <p:spPr>
          <a:xfrm>
            <a:off x="8308925" y="6453518"/>
            <a:ext cx="332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Patogenní bakterie</a:t>
            </a:r>
          </a:p>
        </p:txBody>
      </p:sp>
      <p:pic>
        <p:nvPicPr>
          <p:cNvPr id="3" name="Picture 4" descr="Desert Woodrat (Neotoma lepida) - Joel Sartore">
            <a:extLst>
              <a:ext uri="{FF2B5EF4-FFF2-40B4-BE49-F238E27FC236}">
                <a16:creationId xmlns:a16="http://schemas.microsoft.com/office/drawing/2014/main" id="{A6156913-4445-BC6B-B90B-7BAE4B0A9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5" r="9180"/>
          <a:stretch/>
        </p:blipFill>
        <p:spPr bwMode="auto">
          <a:xfrm flipH="1">
            <a:off x="8116656" y="-295958"/>
            <a:ext cx="4153740" cy="2696646"/>
          </a:xfrm>
          <a:prstGeom prst="rect">
            <a:avLst/>
          </a:prstGeom>
          <a:noFill/>
          <a:effectLst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33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>
            <a:extLst>
              <a:ext uri="{FF2B5EF4-FFF2-40B4-BE49-F238E27FC236}">
                <a16:creationId xmlns:a16="http://schemas.microsoft.com/office/drawing/2014/main" id="{8B7E58F3-AE5B-ACE1-6F61-379175D1D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Šíření semen</a:t>
            </a:r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7E2C69A4-D72A-A116-AC43-36FBB3C34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Endozoochorie</a:t>
            </a:r>
          </a:p>
          <a:p>
            <a:r>
              <a:rPr lang="cs-CZ" dirty="0"/>
              <a:t> Bez přenašeče semena zůstanou na mateřské rostlině nebo v její bezprostřední blízkosti</a:t>
            </a:r>
          </a:p>
          <a:p>
            <a:r>
              <a:rPr lang="cs-CZ" dirty="0"/>
              <a:t>Savci měkká semena rozkoušou</a:t>
            </a:r>
          </a:p>
          <a:p>
            <a:r>
              <a:rPr lang="cs-CZ" dirty="0"/>
              <a:t>Ideální přenašeči semen jsou drozdovití ptáci</a:t>
            </a:r>
          </a:p>
        </p:txBody>
      </p:sp>
    </p:spTree>
    <p:extLst>
      <p:ext uri="{BB962C8B-B14F-4D97-AF65-F5344CB8AC3E}">
        <p14:creationId xmlns:p14="http://schemas.microsoft.com/office/powerpoint/2010/main" val="281809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F8D686-EC45-5DD2-EFB7-3BAD8A9EE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Jaké má rostlina možnosti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61DE40-16D1-8017-AA74-7143397E7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cs-CZ" dirty="0"/>
              <a:t>Být nejedlá </a:t>
            </a:r>
          </a:p>
          <a:p>
            <a:r>
              <a:rPr lang="cs-CZ" dirty="0"/>
              <a:t>Jedovatá, nechutná, tvrdá, ostnitá…</a:t>
            </a:r>
          </a:p>
          <a:p>
            <a:r>
              <a:rPr lang="cs-CZ" dirty="0"/>
              <a:t>Nevýhody: nemůže se šířit endozoochorií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musí využít jiné strategie</a:t>
            </a:r>
          </a:p>
          <a:p>
            <a:r>
              <a:rPr lang="cs-CZ" dirty="0"/>
              <a:t>Ty nejsou tak efektivní </a:t>
            </a:r>
          </a:p>
          <a:p>
            <a:r>
              <a:rPr lang="cs-CZ" dirty="0"/>
              <a:t>Taxonomická omezení</a:t>
            </a:r>
          </a:p>
        </p:txBody>
      </p:sp>
    </p:spTree>
    <p:extLst>
      <p:ext uri="{BB962C8B-B14F-4D97-AF65-F5344CB8AC3E}">
        <p14:creationId xmlns:p14="http://schemas.microsoft.com/office/powerpoint/2010/main" val="307845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A6CC66-D0D8-8802-E9FF-1FD75A790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Jaké má rostlina možnosti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E53966-A1E5-7E2B-E6C3-654C52755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2) Být jedlá</a:t>
            </a:r>
          </a:p>
          <a:p>
            <a:r>
              <a:rPr lang="cs-CZ" dirty="0"/>
              <a:t>Jedlé a chutné plody, takže je budou živočichové dobře šířit</a:t>
            </a:r>
          </a:p>
          <a:p>
            <a:r>
              <a:rPr lang="cs-CZ" dirty="0"/>
              <a:t>Nevýhody: plísně a bakteriální infekce</a:t>
            </a:r>
          </a:p>
          <a:p>
            <a:r>
              <a:rPr lang="cs-CZ" dirty="0"/>
              <a:t>Nutnost tvořit tvrdá a pevná semena, která nerozkoušou ani hlodavci</a:t>
            </a:r>
          </a:p>
        </p:txBody>
      </p:sp>
    </p:spTree>
    <p:extLst>
      <p:ext uri="{BB962C8B-B14F-4D97-AF65-F5344CB8AC3E}">
        <p14:creationId xmlns:p14="http://schemas.microsoft.com/office/powerpoint/2010/main" val="67577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C72105-68DF-5E0E-25B4-65F0334C9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to vyřešily papriky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88E4A38-0831-19E2-89A7-35EF90F92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1825625"/>
            <a:ext cx="6697980" cy="4351338"/>
          </a:xfrm>
        </p:spPr>
        <p:txBody>
          <a:bodyPr/>
          <a:lstStyle/>
          <a:p>
            <a:r>
              <a:rPr lang="cs-CZ" dirty="0"/>
              <a:t>Kapsaicinoidy – antibakteriální a antifungální (zřejmě nejdůležitější funkce)</a:t>
            </a:r>
          </a:p>
          <a:p>
            <a:r>
              <a:rPr lang="cs-CZ" dirty="0"/>
              <a:t>Nejedlé pro hmyz a pro savce (s výjimkou člověka)</a:t>
            </a:r>
          </a:p>
          <a:p>
            <a:r>
              <a:rPr lang="cs-CZ" dirty="0"/>
              <a:t>Ptáci mají odlišné receptory, na které se kapsaicinoidy nevážou</a:t>
            </a:r>
          </a:p>
          <a:p>
            <a:r>
              <a:rPr lang="cs-CZ" dirty="0"/>
              <a:t>Ptáci přenášejí semena na vhodná stanoviště (pod plodonosné keře a stromy)</a:t>
            </a:r>
          </a:p>
        </p:txBody>
      </p:sp>
      <p:pic>
        <p:nvPicPr>
          <p:cNvPr id="7" name="Picture 6" descr="5034 Curve-billed Thrasher (Toxostoma curvirostre), South Texas ...">
            <a:extLst>
              <a:ext uri="{FF2B5EF4-FFF2-40B4-BE49-F238E27FC236}">
                <a16:creationId xmlns:a16="http://schemas.microsoft.com/office/drawing/2014/main" id="{FD6FBBD1-8E9D-6EC6-085D-37D994383C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1" t="16268" r="253"/>
          <a:stretch/>
        </p:blipFill>
        <p:spPr bwMode="auto">
          <a:xfrm>
            <a:off x="7148563" y="899160"/>
            <a:ext cx="5879865" cy="4488180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46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EF8923-56AC-E21B-E1DA-78B495B22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Trade-off</a:t>
            </a:r>
            <a:r>
              <a:rPr lang="cs-CZ" dirty="0"/>
              <a:t>: proč ne všechny papriky pálí?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27DB94-DF44-D8FF-FF7F-E94E2CD47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494520" cy="4351338"/>
          </a:xfrm>
        </p:spPr>
        <p:txBody>
          <a:bodyPr/>
          <a:lstStyle/>
          <a:p>
            <a:r>
              <a:rPr lang="cs-CZ" dirty="0"/>
              <a:t>Výroba alkaloidů je pro rostlinu náročná</a:t>
            </a:r>
          </a:p>
          <a:p>
            <a:r>
              <a:rPr lang="cs-CZ" dirty="0"/>
              <a:t>Papriky s vysokým obsahem kapsaicinoidů mají při nedostatku vody o 50 % méně semen než papriky bez nich</a:t>
            </a:r>
          </a:p>
          <a:p>
            <a:r>
              <a:rPr lang="cs-CZ" dirty="0"/>
              <a:t>Tvorba je daná genotypem </a:t>
            </a:r>
          </a:p>
          <a:p>
            <a:r>
              <a:rPr lang="cs-CZ" dirty="0"/>
              <a:t>Ve vlhkých oblastech se nepálivé papriky téměř nevyskytují</a:t>
            </a:r>
          </a:p>
          <a:p>
            <a:r>
              <a:rPr lang="cs-CZ" dirty="0"/>
              <a:t>V suchých oblastech pouze 15 – 20 % pálivých paprik</a:t>
            </a:r>
          </a:p>
        </p:txBody>
      </p:sp>
    </p:spTree>
    <p:extLst>
      <p:ext uri="{BB962C8B-B14F-4D97-AF65-F5344CB8AC3E}">
        <p14:creationId xmlns:p14="http://schemas.microsoft.com/office/powerpoint/2010/main" val="198413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iv Office">
  <a:themeElements>
    <a:clrScheme name="Vlastní 2">
      <a:dk1>
        <a:srgbClr val="3F3F3F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1706</TotalTime>
  <Words>1007</Words>
  <Application>Microsoft Office PowerPoint</Application>
  <PresentationFormat>Širokoúhlá obrazovka</PresentationFormat>
  <Paragraphs>78</Paragraphs>
  <Slides>11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Motiv Office</vt:lpstr>
      <vt:lpstr>Vývoj pálivosti u chilli papriček</vt:lpstr>
      <vt:lpstr>Úvod </vt:lpstr>
      <vt:lpstr>Co ohrožuje divokou papriku?</vt:lpstr>
      <vt:lpstr>Prezentace aplikace PowerPoint</vt:lpstr>
      <vt:lpstr>Šíření semen</vt:lpstr>
      <vt:lpstr>Jaké má rostlina možnosti</vt:lpstr>
      <vt:lpstr>Jaké má rostlina možnosti</vt:lpstr>
      <vt:lpstr>Jak to vyřešily papriky</vt:lpstr>
      <vt:lpstr>Trade-off: proč ne všechny papriky pálí?</vt:lpstr>
      <vt:lpstr>Děkuji za pozornost</vt:lpstr>
      <vt:lpstr>Zdroje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Pávková Kateřina</dc:creator>
  <cp:lastModifiedBy>Pávková Kateřina</cp:lastModifiedBy>
  <cp:revision>7</cp:revision>
  <dcterms:created xsi:type="dcterms:W3CDTF">2024-11-21T13:17:53Z</dcterms:created>
  <dcterms:modified xsi:type="dcterms:W3CDTF">2024-11-25T21:03:02Z</dcterms:modified>
</cp:coreProperties>
</file>