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64" r:id="rId5"/>
    <p:sldId id="266" r:id="rId6"/>
    <p:sldId id="265" r:id="rId7"/>
    <p:sldId id="267" r:id="rId8"/>
    <p:sldId id="268" r:id="rId9"/>
    <p:sldId id="269" r:id="rId10"/>
    <p:sldId id="262" r:id="rId11"/>
    <p:sldId id="258" r:id="rId12"/>
    <p:sldId id="270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387" autoAdjust="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080BD-1A4A-470D-95BE-6B4D461EA83A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F5588-72E3-47F0-8905-E31419574C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609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Od roku 1980 přišel o 247 mil. jedinců, což je zhruba ½ populace.</a:t>
            </a:r>
          </a:p>
          <a:p>
            <a:r>
              <a:rPr lang="cs-CZ" b="0" i="0" dirty="0">
                <a:solidFill>
                  <a:srgbClr val="404040"/>
                </a:solidFill>
                <a:effectLst/>
                <a:latin typeface="-apple-system"/>
              </a:rPr>
              <a:t>Důvody úbytku městských populací různorodé: od nedostatku potravy, hnízdních příležitostí přes šíření ptačí malárie až po vliv znečištěného ovzduší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8F5588-72E3-47F0-8905-E31419574CE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91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Obr. 2 Časový průběh změn početnosti čtyř skupin druhů ptáků v ČR rozdělených na základě hnízdního rozšíření v Evropě. Změny početnosti jsou vyjádřeny jako geometrický průměr indexů početnosti jednotlivých druhů pro jednotlivé skupiny pro každý rok v období let 1982–2006.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8F5588-72E3-47F0-8905-E31419574CE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614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1886D2-F47B-659B-77E8-96806D3A96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8CD54BB-B7B0-A08A-CBCA-6BAAA9539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9976CED-7FB5-68F1-04C7-F33E1571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832FB8A-B1FC-D03D-90A6-201C0D79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A8771B-C18F-5ED4-9BF7-69F6D2F8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500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528714-AC0E-B0B1-9692-DB903E71A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EEA2173-A1A7-7424-ACD3-8CB604C12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BF8D644-6E7E-96EE-5D5D-9314A6FCF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C20DB6E-2145-B84D-F146-A2BEE9C1E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3C23E3-D147-2AA8-8FCC-A5CADD3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439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94F673C-D3FF-0AD1-B4A5-76AB07CDFB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5038810-415B-149E-F8CA-7DCBE179CC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3312D8A-F4F2-6D57-9067-C55A936F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07E73C9-5198-2BB7-9A9D-3473308BF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B0AB977-7EAE-4BF4-9260-9A642AB01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582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F9C3D4-F03C-35BB-CA43-679987C55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FCCABE3-6363-4F75-1610-DCBE9F541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FC69F8-084C-A624-D1D9-ECA99C112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7CBFCC0-7744-FFB3-B444-03E00D6BB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A785E92-0A2B-FD6C-940F-2F74F9367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823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DFD168-D6C2-A9B6-3B4A-A4AC9CD8F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529AC98-D3F4-9C31-2748-B8E92A63F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9AC7591-C8E5-638F-E650-3A2FAADD3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0BDCE9-2D34-3105-81D9-E79B9D216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BA59AFE-25F5-83E2-AF22-D0E0DE58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922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35C279-E94A-A52C-EFCC-A74F8B2F7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EFD809-5F7A-1FF6-6021-F6E196E3C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87DD408-BED4-F02F-85A6-9EDCC8D392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5F0F700-153A-1B69-F80E-E1F8D8F4A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376CE89-641F-F42C-7A0D-60548ECFA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35C4843-9395-F94B-C644-C8B18A73E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068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422AA3-E1A6-1ECD-4B63-6315C72BB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9B09609-AEC4-1EC2-375C-033D0FC69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B238C6B-8C48-D7D3-9F1F-57DD3F620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0F95764-F091-A89F-6DB4-BB7A92863E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13CAB6F-AE0C-9828-EDCA-23F4D12CD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563AECB-EEAC-31CE-CA7D-6FC841A51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3E6B7E8-8A22-5FFF-836C-AED3D985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9B934A7-9C32-55F1-FD2F-734EBA993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2037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884031-A661-37C3-1C6D-FD76D8FD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078CBE0-BCD5-D675-2170-005B3901E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1749883-A9F2-7EA3-24B0-CEA841CB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5298EBA-CF38-A019-8988-D44AAFC07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8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4D44E06D-2279-C293-6E19-C7D3E5A97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D856D8B-CA97-C5DA-9121-54FB273E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B457958-33AB-D0B6-0824-6DF42CF6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6364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28748C-AAC9-AA43-541D-C602681AE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C0584D-8CAF-3339-685D-24B56CAA8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C935C3E-6529-AA44-ACA1-CB425AE5D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895956D-B0FD-567F-FA31-B4451C842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A73C79D-5303-CFC5-17D4-93E12695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44BF22B-16A5-3E7D-B526-AD824E5DD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08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4C82DB-FCA7-4C6E-CFA9-0A06CEB1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E36D929-31BC-8C9B-7216-C4BF0D9B7A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70C0D92-D8BB-EC45-336D-215524C7F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A4D0F9F-4046-D4CC-6EA3-A585FA8F6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FC2A0A9-1B2D-F007-E06C-40F02716D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8A5C88-D8D4-A2FC-BC82-6EC7A56CD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54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5755CDA-B2EA-E4A3-0201-10A30C6E5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59212AF-B84E-4275-BC40-7AC394B1DF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617BC36-D320-65EF-A31D-A091FA35CF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B2FBE-BEDD-476F-9687-4F72C6BDBC18}" type="datetimeFigureOut">
              <a:rPr lang="cs-CZ" smtClean="0"/>
              <a:t>28.11.2024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FC52AAC-6604-0FC5-4144-ED5C99F93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D1DE88B-F85D-1F77-32A7-39B9536C1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F811C-F31B-42F5-A0C1-C9D1B9A543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816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liberec.rozhlas.cz/sites/default/files/images/03804403.jpeg" TargetMode="External"/><Relationship Id="rId13" Type="http://schemas.openxmlformats.org/officeDocument/2006/relationships/hyperlink" Target="https://devronglf.com/cdn/shop/articles/DevGLF-UrbanHeat.png?v=1701369574&amp;width=1100" TargetMode="External"/><Relationship Id="rId3" Type="http://schemas.openxmlformats.org/officeDocument/2006/relationships/hyperlink" Target="https://www.birdlife.cz/nova-studie-odhaluje-dramaticky-ubytek-evropskych-ptaku/" TargetMode="External"/><Relationship Id="rId7" Type="http://schemas.openxmlformats.org/officeDocument/2006/relationships/hyperlink" Target="https://www.birdlife.cz/wp-content/uploads/2018/03/LSD_v_ruce_W1200.jpg" TargetMode="External"/><Relationship Id="rId12" Type="http://schemas.openxmlformats.org/officeDocument/2006/relationships/hyperlink" Target="https://www.selmy.cz/storage/app/media/press_gallery_old/full/transport-situation-svrcinovec-zmenseno.jpg" TargetMode="External"/><Relationship Id="rId2" Type="http://schemas.openxmlformats.org/officeDocument/2006/relationships/hyperlink" Target="https://www.birdlife.cz/co-se-deje-s-populacemi-ceskych-ptak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rdphoto.cz/" TargetMode="External"/><Relationship Id="rId11" Type="http://schemas.openxmlformats.org/officeDocument/2006/relationships/hyperlink" Target="https://www.zurnal.upol.cz/fileadmin/_processed_/8/1/csm_pole_3f700fd946.jpg" TargetMode="External"/><Relationship Id="rId5" Type="http://schemas.openxmlformats.org/officeDocument/2006/relationships/hyperlink" Target="https://www.casopis.ochranaprirody.cz/" TargetMode="External"/><Relationship Id="rId15" Type="http://schemas.openxmlformats.org/officeDocument/2006/relationships/hyperlink" Target="https://www.naturfoto.cz/fotografie/sevcik/strakapoud-velky--str-vel-b.jpg" TargetMode="External"/><Relationship Id="rId10" Type="http://schemas.openxmlformats.org/officeDocument/2006/relationships/hyperlink" Target="https://farmwildlife.info/wp-content/uploads/2017/11/Chestnut-farm-8-sept-14-c-Nicholas-Watts.jpg" TargetMode="External"/><Relationship Id="rId4" Type="http://schemas.openxmlformats.org/officeDocument/2006/relationships/hyperlink" Target="https://birds.cz/jpsp/" TargetMode="External"/><Relationship Id="rId9" Type="http://schemas.openxmlformats.org/officeDocument/2006/relationships/hyperlink" Target="https://upload.wikimedia.org/wikipedia/en/thumb/1/1a/RSPB_logo_2022.svg/250px-RSPB_logo_2022.svg.png" TargetMode="External"/><Relationship Id="rId14" Type="http://schemas.openxmlformats.org/officeDocument/2006/relationships/hyperlink" Target="https://www.birdlife.cz/wp-content/uploads/2017/08/%C4%8Dejka-chocholat%C3%A1Tom%C3%A1%C5%A1-B%C4%9Blka_birdphoto.cz_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882A8DFF-D2C1-6ECA-A28F-E25BFF963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0826" cy="81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7711FF20-467E-4695-269F-289412EA12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8413" y="2164583"/>
            <a:ext cx="9144000" cy="2387600"/>
          </a:xfrm>
        </p:spPr>
        <p:txBody>
          <a:bodyPr/>
          <a:lstStyle/>
          <a:p>
            <a:r>
              <a:rPr lang="pl-PL" dirty="0"/>
              <a:t>Trendy v ptačích populacích na území ČR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99D4C19-6C06-FCBF-5D63-B447892BE9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0605" y="6327057"/>
            <a:ext cx="4208207" cy="530943"/>
          </a:xfrm>
        </p:spPr>
        <p:txBody>
          <a:bodyPr>
            <a:normAutofit/>
          </a:bodyPr>
          <a:lstStyle/>
          <a:p>
            <a:r>
              <a:rPr lang="cs-CZ" sz="1800" dirty="0"/>
              <a:t>Šárka Sulanová</a:t>
            </a:r>
          </a:p>
        </p:txBody>
      </p:sp>
    </p:spTree>
    <p:extLst>
      <p:ext uri="{BB962C8B-B14F-4D97-AF65-F5344CB8AC3E}">
        <p14:creationId xmlns:p14="http://schemas.microsoft.com/office/powerpoint/2010/main" val="3106371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0F213-5232-B044-BBDE-4DD9B6FA1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2B215D-4EFC-5745-B806-C398DFCBC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Vliv klimatické změny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FA8085-9B5B-EB1B-EF12-B6031CFFC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Globální nárůst teploty</a:t>
            </a:r>
          </a:p>
          <a:p>
            <a:r>
              <a:rPr lang="cs-CZ" sz="2400" dirty="0">
                <a:latin typeface="+mj-lt"/>
              </a:rPr>
              <a:t>Dřívější nástup jara - dálkoví migranti nejsou schopni odpovídajícím způsobem přizpůsobit dobu hnízdění (= snížené hnízdní úspěšnosti)</a:t>
            </a:r>
          </a:p>
          <a:p>
            <a:r>
              <a:rPr lang="cs-CZ" sz="2400" dirty="0">
                <a:latin typeface="+mj-lt"/>
              </a:rPr>
              <a:t>Posunutí areálu rozšíření na sever</a:t>
            </a:r>
          </a:p>
          <a:p>
            <a:r>
              <a:rPr lang="cs-CZ" sz="2400" dirty="0">
                <a:latin typeface="+mj-lt"/>
              </a:rPr>
              <a:t>Trendy v ČR (za období 1982-2006):</a:t>
            </a:r>
          </a:p>
          <a:p>
            <a:pPr lvl="1"/>
            <a:r>
              <a:rPr lang="cs-CZ" sz="2000" dirty="0">
                <a:latin typeface="+mj-lt"/>
              </a:rPr>
              <a:t>Úbytek druhů se severnějším rozšířením</a:t>
            </a:r>
            <a:endParaRPr lang="cs-CZ" sz="2400" dirty="0">
              <a:latin typeface="+mj-lt"/>
            </a:endParaRPr>
          </a:p>
          <a:p>
            <a:pPr lvl="1"/>
            <a:endParaRPr lang="cs-CZ" sz="2000" dirty="0">
              <a:latin typeface="+mj-lt"/>
            </a:endParaRPr>
          </a:p>
          <a:p>
            <a:pPr lvl="1"/>
            <a:endParaRPr lang="cs-CZ" sz="2000" dirty="0">
              <a:latin typeface="+mj-lt"/>
            </a:endParaRPr>
          </a:p>
        </p:txBody>
      </p:sp>
      <p:pic>
        <p:nvPicPr>
          <p:cNvPr id="2050" name="Picture 2" descr="1,534 Bird Flying Animation Royalty-Free Images, Stock Photos &amp; Pictures |  Shutterstock">
            <a:extLst>
              <a:ext uri="{FF2B5EF4-FFF2-40B4-BE49-F238E27FC236}">
                <a16:creationId xmlns:a16="http://schemas.microsoft.com/office/drawing/2014/main" id="{0097234E-77E1-F455-883B-D175EDDFF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049" y="149193"/>
            <a:ext cx="2604951" cy="10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>
            <a:extLst>
              <a:ext uri="{FF2B5EF4-FFF2-40B4-BE49-F238E27FC236}">
                <a16:creationId xmlns:a16="http://schemas.microsoft.com/office/drawing/2014/main" id="{67D86CF2-1415-5006-A874-5589F10A9D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4BB86193-45D9-0CD7-EFB8-8AE46A49C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8958" y="2994733"/>
            <a:ext cx="5336656" cy="349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28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325B31-0DBF-C575-B1BA-D145BDAD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F1ECEAE-919E-C6D8-37AA-120148412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>
                <a:hlinkClick r:id="rId2"/>
              </a:rPr>
              <a:t>https://www.birdlife.cz/co-se-deje-s-populacemi-ceskych-ptaku/</a:t>
            </a:r>
            <a:endParaRPr lang="cs-CZ" sz="1800" dirty="0"/>
          </a:p>
          <a:p>
            <a:r>
              <a:rPr lang="cs-CZ" sz="1800" dirty="0">
                <a:hlinkClick r:id="rId3"/>
              </a:rPr>
              <a:t>https://www.birdlife.cz/nova-studie-odhaluje-dramaticky-ubytek-evropskych-ptaku/</a:t>
            </a:r>
            <a:endParaRPr lang="cs-CZ" sz="1800" dirty="0"/>
          </a:p>
          <a:p>
            <a:r>
              <a:rPr lang="cs-CZ" sz="1800" dirty="0">
                <a:hlinkClick r:id="rId4"/>
              </a:rPr>
              <a:t>https://birds.cz/jpsp/</a:t>
            </a:r>
            <a:endParaRPr lang="cs-CZ" sz="1800" dirty="0"/>
          </a:p>
          <a:p>
            <a:r>
              <a:rPr lang="cs-CZ" sz="1800">
                <a:hlinkClick r:id="rId5"/>
              </a:rPr>
              <a:t>https://www.casopis.ochranaprirody.cz/</a:t>
            </a:r>
            <a:endParaRPr lang="cs-CZ" sz="1800" dirty="0"/>
          </a:p>
          <a:p>
            <a:r>
              <a:rPr lang="cs-CZ" sz="1600" b="0" dirty="0">
                <a:solidFill>
                  <a:srgbClr val="404040"/>
                </a:solidFill>
                <a:effectLst/>
                <a:latin typeface="-apple-system"/>
                <a:hlinkClick r:id="rId6"/>
              </a:rPr>
              <a:t>www.birdphoto.cz</a:t>
            </a:r>
            <a:endParaRPr lang="cs-CZ" sz="1600" b="0" dirty="0">
              <a:solidFill>
                <a:srgbClr val="404040"/>
              </a:solidFill>
              <a:effectLst/>
              <a:latin typeface="-apple-system"/>
            </a:endParaRPr>
          </a:p>
          <a:p>
            <a:r>
              <a:rPr lang="cs-CZ" sz="1100" b="0" dirty="0">
                <a:solidFill>
                  <a:srgbClr val="404040"/>
                </a:solidFill>
                <a:effectLst/>
                <a:latin typeface="-apple-system"/>
                <a:hlinkClick r:id="rId7"/>
              </a:rPr>
              <a:t>https://www.birdlife.cz/wp-content/uploads/2018/03/LSD_v_ruce_W1200.jpg</a:t>
            </a:r>
            <a:endParaRPr lang="cs-CZ" sz="1100" b="0" dirty="0">
              <a:solidFill>
                <a:srgbClr val="404040"/>
              </a:solidFill>
              <a:effectLst/>
              <a:latin typeface="-apple-system"/>
            </a:endParaRPr>
          </a:p>
          <a:p>
            <a:r>
              <a:rPr lang="cs-CZ" sz="1100" b="0" dirty="0">
                <a:solidFill>
                  <a:srgbClr val="404040"/>
                </a:solidFill>
                <a:effectLst/>
                <a:latin typeface="-apple-system"/>
                <a:hlinkClick r:id="rId8"/>
              </a:rPr>
              <a:t>https://liberec.rozhlas.cz/sites/default/files/images/03804403.jpeg</a:t>
            </a:r>
            <a:endParaRPr lang="cs-CZ" sz="1100" b="0" dirty="0">
              <a:solidFill>
                <a:srgbClr val="404040"/>
              </a:solidFill>
              <a:effectLst/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9"/>
              </a:rPr>
              <a:t>https://upload.wikimedia.org/wikipedia/en/thumb/1/1a/RSPB_logo_2022.svg/250px-RSPB_logo_2022.svg.png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10"/>
              </a:rPr>
              <a:t>https://farmwildlife.info/wp-content/uploads/2017/11/Chestnut-farm-8-sept-14-c-Nicholas-Watts.jpg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11"/>
              </a:rPr>
              <a:t>https://www.zurnal.upol.cz/fileadmin/_processed_/8/1/csm_pole_3f700fd946.jpg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12"/>
              </a:rPr>
              <a:t>https://www.selmy.cz/storage/app/media/press_gallery_old/full/transport-situation-svrcinovec-zmenseno.jpg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13"/>
              </a:rPr>
              <a:t>https://devronglf.com/cdn/shop/articles/DevGLF-UrbanHeat.png?v=1701369574&amp;width=1100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14"/>
              </a:rPr>
              <a:t>https://www.birdlife.cz/wp-content/uploads/2017/08/%C4%8Dejka-chocholat%C3%A1Tom%C3%A1%C5%A1-B%C4%9Blka_birdphoto.cz_.jpg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r>
              <a:rPr lang="cs-CZ" sz="1100" dirty="0">
                <a:solidFill>
                  <a:srgbClr val="404040"/>
                </a:solidFill>
                <a:latin typeface="-apple-system"/>
                <a:hlinkClick r:id="rId15"/>
              </a:rPr>
              <a:t>https://www.naturfoto.cz/fotografie/sevcik/strakapoud-velky--str-vel-b.jpg</a:t>
            </a:r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endParaRPr lang="cs-CZ" sz="1100" dirty="0">
              <a:solidFill>
                <a:srgbClr val="404040"/>
              </a:solidFill>
              <a:latin typeface="-apple-system"/>
            </a:endParaRPr>
          </a:p>
          <a:p>
            <a:endParaRPr lang="cs-CZ" b="0" dirty="0">
              <a:solidFill>
                <a:srgbClr val="404040"/>
              </a:solidFill>
              <a:effectLst/>
              <a:latin typeface="-apple-system"/>
            </a:endParaRPr>
          </a:p>
          <a:p>
            <a:endParaRPr lang="cs-CZ" b="0" dirty="0">
              <a:solidFill>
                <a:srgbClr val="404040"/>
              </a:solidFill>
              <a:effectLst/>
              <a:latin typeface="-apple-system"/>
            </a:endParaRPr>
          </a:p>
          <a:p>
            <a:endParaRPr lang="cs-CZ" b="0" i="1" dirty="0">
              <a:solidFill>
                <a:srgbClr val="404040"/>
              </a:solidFill>
              <a:effectLst/>
              <a:latin typeface="-apple-system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8331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94F6B-43CE-2F9B-E7FB-8FEE3B7A7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96C0F418-2D69-C111-FDFC-FEA2D7251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0826" cy="816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CCF80CD0-2F1C-6309-0479-AD0D67779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8413" y="2164583"/>
            <a:ext cx="9144000" cy="2387600"/>
          </a:xfrm>
        </p:spPr>
        <p:txBody>
          <a:bodyPr/>
          <a:lstStyle/>
          <a:p>
            <a:r>
              <a:rPr lang="pl-PL" dirty="0"/>
              <a:t>DĚKUJI ZA POZORNOST!</a:t>
            </a:r>
            <a:endParaRPr lang="cs-CZ" dirty="0"/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D6BBA232-ECBF-2C97-F4DE-BF60A01043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6155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308A88-CD93-C307-7130-70E34B2B8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Sběr dat, monitoring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143B9F-001A-F1FA-4DBC-CE83A8A79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Ptáci jsou atraktivní, lidé je rádi pozorují</a:t>
            </a:r>
          </a:p>
          <a:p>
            <a:r>
              <a:rPr lang="cs-CZ" sz="2400" dirty="0">
                <a:latin typeface="+mj-lt"/>
              </a:rPr>
              <a:t>Specificky chráněné – Směrnice o ptácích  </a:t>
            </a:r>
          </a:p>
          <a:p>
            <a:r>
              <a:rPr lang="cs-CZ" sz="2400" dirty="0">
                <a:latin typeface="+mj-lt"/>
              </a:rPr>
              <a:t>V ČR dlouholetá tradice (= data)</a:t>
            </a:r>
          </a:p>
          <a:p>
            <a:pPr lvl="1"/>
            <a:r>
              <a:rPr lang="cs-CZ" sz="2000" dirty="0">
                <a:latin typeface="+mj-lt"/>
              </a:rPr>
              <a:t>Atlasy hnízdního rozšíření</a:t>
            </a:r>
          </a:p>
          <a:p>
            <a:pPr lvl="1"/>
            <a:r>
              <a:rPr lang="cs-CZ" sz="2000" dirty="0" err="1">
                <a:latin typeface="+mj-lt"/>
              </a:rPr>
              <a:t>Avif</a:t>
            </a:r>
            <a:r>
              <a:rPr lang="cs-CZ" sz="2000" dirty="0">
                <a:latin typeface="+mj-lt"/>
              </a:rPr>
              <a:t>, JPSP (Jednotný program sčítání ptáků)</a:t>
            </a:r>
          </a:p>
          <a:p>
            <a:pPr lvl="1"/>
            <a:r>
              <a:rPr lang="cs-CZ" sz="2000" dirty="0">
                <a:latin typeface="+mj-lt"/>
              </a:rPr>
              <a:t>Kroužkování </a:t>
            </a:r>
            <a:endParaRPr lang="cs-CZ" sz="2400" dirty="0">
              <a:latin typeface="+mj-lt"/>
            </a:endParaRPr>
          </a:p>
          <a:p>
            <a:r>
              <a:rPr lang="cs-CZ" sz="2400" dirty="0">
                <a:latin typeface="+mj-lt"/>
              </a:rPr>
              <a:t>Dělení dle krajinné matrix</a:t>
            </a:r>
          </a:p>
          <a:p>
            <a:pPr lvl="1"/>
            <a:r>
              <a:rPr lang="cs-CZ" sz="2000" dirty="0">
                <a:latin typeface="+mj-lt"/>
              </a:rPr>
              <a:t>Lesní druhy</a:t>
            </a:r>
          </a:p>
          <a:p>
            <a:pPr lvl="1"/>
            <a:r>
              <a:rPr lang="cs-CZ" sz="2000" dirty="0">
                <a:latin typeface="+mj-lt"/>
              </a:rPr>
              <a:t>Ptáci zemědělské krajiny</a:t>
            </a:r>
          </a:p>
          <a:p>
            <a:pPr lvl="1"/>
            <a:r>
              <a:rPr lang="cs-CZ" sz="2000" dirty="0">
                <a:latin typeface="+mj-lt"/>
              </a:rPr>
              <a:t>(Urbánní prostředí)</a:t>
            </a:r>
          </a:p>
          <a:p>
            <a:pPr lvl="1"/>
            <a:endParaRPr lang="cs-CZ" sz="2000" dirty="0">
              <a:latin typeface="+mj-lt"/>
            </a:endParaRPr>
          </a:p>
        </p:txBody>
      </p:sp>
      <p:pic>
        <p:nvPicPr>
          <p:cNvPr id="2050" name="Picture 2" descr="1,534 Bird Flying Animation Royalty-Free Images, Stock Photos &amp; Pictures |  Shutterstock">
            <a:extLst>
              <a:ext uri="{FF2B5EF4-FFF2-40B4-BE49-F238E27FC236}">
                <a16:creationId xmlns:a16="http://schemas.microsoft.com/office/drawing/2014/main" id="{0BB76979-248D-FB6A-F7FE-5BD2F10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049" y="149193"/>
            <a:ext cx="2604951" cy="10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rvní sčítání ptáků na krmítkách v Česku. Zapojte se i vy | Liberec">
            <a:extLst>
              <a:ext uri="{FF2B5EF4-FFF2-40B4-BE49-F238E27FC236}">
                <a16:creationId xmlns:a16="http://schemas.microsoft.com/office/drawing/2014/main" id="{7EAB531A-9E97-0123-EE5B-0749CBB8E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072" y="2715586"/>
            <a:ext cx="3261084" cy="218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oyal Society for the Protection of Birds - Wikipedia">
            <a:extLst>
              <a:ext uri="{FF2B5EF4-FFF2-40B4-BE49-F238E27FC236}">
                <a16:creationId xmlns:a16="http://schemas.microsoft.com/office/drawing/2014/main" id="{22E63194-6CC0-2B49-4376-0B69BD79B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491448"/>
            <a:ext cx="1937552" cy="193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se Study: Do we really need to feed the birds? - Farm Wildlife">
            <a:extLst>
              <a:ext uri="{FF2B5EF4-FFF2-40B4-BE49-F238E27FC236}">
                <a16:creationId xmlns:a16="http://schemas.microsoft.com/office/drawing/2014/main" id="{603968EB-403C-CD3A-1F2F-326B202C3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605" y="4237081"/>
            <a:ext cx="3374463" cy="207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6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4A1BC-8ADB-71B1-7A72-988626913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98DBD2-CE5E-27F8-4565-9AD2C94B1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Vytrácí se s krajinou…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599839B-C8D5-731A-20E2-09B2F44C3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Úbytek </a:t>
            </a:r>
            <a:r>
              <a:rPr lang="cs-CZ" sz="2400" b="1" dirty="0">
                <a:latin typeface="+mj-lt"/>
              </a:rPr>
              <a:t>běžných</a:t>
            </a:r>
            <a:r>
              <a:rPr lang="cs-CZ" sz="2400" dirty="0">
                <a:latin typeface="+mj-lt"/>
              </a:rPr>
              <a:t> a </a:t>
            </a:r>
            <a:r>
              <a:rPr lang="cs-CZ" sz="2400" b="1" dirty="0">
                <a:latin typeface="+mj-lt"/>
              </a:rPr>
              <a:t>hojných</a:t>
            </a:r>
            <a:r>
              <a:rPr lang="cs-CZ" sz="2400" dirty="0">
                <a:latin typeface="+mj-lt"/>
              </a:rPr>
              <a:t> druhů ptáků</a:t>
            </a:r>
          </a:p>
          <a:p>
            <a:r>
              <a:rPr lang="cs-CZ" sz="2400" dirty="0">
                <a:latin typeface="+mj-lt"/>
              </a:rPr>
              <a:t>V EU populační pokles </a:t>
            </a:r>
            <a:r>
              <a:rPr lang="cs-CZ" sz="2400" dirty="0" err="1">
                <a:latin typeface="+mj-lt"/>
              </a:rPr>
              <a:t>evrop</a:t>
            </a:r>
            <a:r>
              <a:rPr lang="cs-CZ" sz="2400" dirty="0">
                <a:latin typeface="+mj-lt"/>
              </a:rPr>
              <a:t>. druhů o 17-19% (za roky 1980-2017)</a:t>
            </a:r>
          </a:p>
          <a:p>
            <a:r>
              <a:rPr lang="cs-CZ" sz="2400" dirty="0">
                <a:latin typeface="+mj-lt"/>
              </a:rPr>
              <a:t>S čím se populace potýkají?</a:t>
            </a:r>
          </a:p>
          <a:p>
            <a:pPr lvl="1"/>
            <a:r>
              <a:rPr lang="cs-CZ" sz="2000" dirty="0">
                <a:latin typeface="+mj-lt"/>
              </a:rPr>
              <a:t>Monokulturní hospodaření (v lesích i zemědělství)</a:t>
            </a:r>
          </a:p>
          <a:p>
            <a:pPr lvl="1"/>
            <a:r>
              <a:rPr lang="cs-CZ" sz="2000" dirty="0">
                <a:latin typeface="+mj-lt"/>
              </a:rPr>
              <a:t>Znečištění (např. ovzduší)</a:t>
            </a:r>
          </a:p>
          <a:p>
            <a:pPr lvl="1"/>
            <a:r>
              <a:rPr lang="cs-CZ" sz="2000" dirty="0">
                <a:latin typeface="+mj-lt"/>
              </a:rPr>
              <a:t>Zvyšující se zástavba</a:t>
            </a:r>
          </a:p>
          <a:p>
            <a:pPr lvl="1"/>
            <a:r>
              <a:rPr lang="cs-CZ" sz="2000" dirty="0">
                <a:latin typeface="+mj-lt"/>
              </a:rPr>
              <a:t>Fragmentace krajiny (hlavně u dálkových migrantů)</a:t>
            </a:r>
          </a:p>
          <a:p>
            <a:pPr lvl="1"/>
            <a:r>
              <a:rPr lang="cs-CZ" sz="2000" dirty="0">
                <a:latin typeface="+mj-lt"/>
              </a:rPr>
              <a:t>Klimatická změna, aj. (vs.↑ teplomilných druhů)</a:t>
            </a:r>
          </a:p>
        </p:txBody>
      </p:sp>
      <p:pic>
        <p:nvPicPr>
          <p:cNvPr id="2050" name="Picture 2" descr="1,534 Bird Flying Animation Royalty-Free Images, Stock Photos &amp; Pictures |  Shutterstock">
            <a:extLst>
              <a:ext uri="{FF2B5EF4-FFF2-40B4-BE49-F238E27FC236}">
                <a16:creationId xmlns:a16="http://schemas.microsoft.com/office/drawing/2014/main" id="{54925CA3-3099-1D86-5580-3D9C00FC4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049" y="149193"/>
            <a:ext cx="2604951" cy="10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Vědci zjistili, že intenzivnější zemědělství uškodí přírodě méně než  rozšiřování polí: Žurnál Online / Zpravodajství z UP">
            <a:extLst>
              <a:ext uri="{FF2B5EF4-FFF2-40B4-BE49-F238E27FC236}">
                <a16:creationId xmlns:a16="http://schemas.microsoft.com/office/drawing/2014/main" id="{B290B169-D9D5-46AA-527E-D69D55DB4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344" y="2946208"/>
            <a:ext cx="3589354" cy="269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046F6465-80D0-0145-BD21-C4C867C6A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52052"/>
            <a:ext cx="1756810" cy="117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aveGREEN: Důsledky fragmentace krajiny v pilotní oblasti Beskydy-Kysuce -  Šelmy.cz">
            <a:extLst>
              <a:ext uri="{FF2B5EF4-FFF2-40B4-BE49-F238E27FC236}">
                <a16:creationId xmlns:a16="http://schemas.microsoft.com/office/drawing/2014/main" id="{085FD970-4060-D079-C753-71F8BE13C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804" y="4872828"/>
            <a:ext cx="2821642" cy="186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The Urban Heat Island Effect: A Call for Sustainable Solutions – Devron GLF">
            <a:extLst>
              <a:ext uri="{FF2B5EF4-FFF2-40B4-BE49-F238E27FC236}">
                <a16:creationId xmlns:a16="http://schemas.microsoft.com/office/drawing/2014/main" id="{6294FB35-B4AF-96C4-384E-FB6BD9FEB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951" y="4872828"/>
            <a:ext cx="3237955" cy="186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58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48D5F-9888-5427-A511-7D119EBE1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3A5AC1-1D8D-2782-49A8-5C723EA97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Vytrácí se s krajinou…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837498-306D-E265-187D-6F3953795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>
                <a:latin typeface="+mj-lt"/>
              </a:rPr>
              <a:t>vrabec domácí </a:t>
            </a:r>
            <a:r>
              <a:rPr lang="cs-CZ" sz="2400" dirty="0">
                <a:latin typeface="+mj-lt"/>
              </a:rPr>
              <a:t>(v EU nejvíce zasažený: - 247 milionů jedinců)</a:t>
            </a:r>
          </a:p>
          <a:p>
            <a:r>
              <a:rPr lang="cs-CZ" sz="2400" dirty="0">
                <a:latin typeface="+mj-lt"/>
              </a:rPr>
              <a:t>v ČR: mírný pokles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FBE9BCC6-3264-79F7-2F5E-FA5FD0965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220" y="582646"/>
            <a:ext cx="2388819" cy="15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DA6B125-D153-1E0F-2A6D-C4DC8D792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16" y="2836224"/>
            <a:ext cx="10282084" cy="379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796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9306E-9B3C-FDCD-ACF5-8FBB3279A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A41AD0-8206-AB74-D17E-184E0079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Vytrácí se s </a:t>
            </a:r>
            <a:r>
              <a:rPr lang="cs-CZ" sz="3600" i="1" dirty="0"/>
              <a:t>českou</a:t>
            </a:r>
            <a:r>
              <a:rPr lang="cs-CZ" sz="3600" dirty="0"/>
              <a:t> krajinou…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8044B0-0E47-CE96-76C4-4B2306808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Dlouhodobě se celkový počet všech ptáků u nás skoro nemění</a:t>
            </a:r>
          </a:p>
          <a:p>
            <a:pPr marL="0" indent="0">
              <a:buNone/>
            </a:pPr>
            <a:r>
              <a:rPr lang="cs-CZ" sz="2400" dirty="0">
                <a:latin typeface="+mj-lt"/>
              </a:rPr>
              <a:t>→ </a:t>
            </a:r>
            <a:r>
              <a:rPr lang="cs-CZ" sz="2400" b="1" dirty="0">
                <a:latin typeface="+mj-lt"/>
              </a:rPr>
              <a:t>výrazně se mění početnost některých skupin</a:t>
            </a:r>
          </a:p>
          <a:p>
            <a:r>
              <a:rPr lang="cs-CZ" sz="2400" dirty="0">
                <a:latin typeface="+mj-lt"/>
              </a:rPr>
              <a:t>Nejvíce ohroženi:</a:t>
            </a:r>
          </a:p>
          <a:p>
            <a:pPr lvl="1"/>
            <a:r>
              <a:rPr lang="cs-CZ" sz="2000" dirty="0">
                <a:latin typeface="+mj-lt"/>
              </a:rPr>
              <a:t>ptáci zemědělské krajiny (čejka chocholatá, skřivan polní)</a:t>
            </a:r>
          </a:p>
          <a:p>
            <a:pPr lvl="1"/>
            <a:r>
              <a:rPr lang="cs-CZ" sz="2000" dirty="0">
                <a:latin typeface="+mj-lt"/>
              </a:rPr>
              <a:t>dálkoví migranti (budníček větší, konipas luční) </a:t>
            </a:r>
          </a:p>
          <a:p>
            <a:r>
              <a:rPr lang="cs-CZ" sz="2400" dirty="0">
                <a:latin typeface="+mj-lt"/>
              </a:rPr>
              <a:t>Dálková migrace nejdůležitějším faktorem ovlivňujícím populační pokles </a:t>
            </a:r>
          </a:p>
          <a:p>
            <a:r>
              <a:rPr lang="cs-CZ" sz="2400" dirty="0">
                <a:latin typeface="+mj-lt"/>
              </a:rPr>
              <a:t>Opačné trendy:</a:t>
            </a:r>
          </a:p>
          <a:p>
            <a:pPr lvl="1"/>
            <a:r>
              <a:rPr lang="cs-CZ" sz="2000" dirty="0">
                <a:latin typeface="+mj-lt"/>
              </a:rPr>
              <a:t>Nárůst teplomilných druhů (žluva hajní, vlha pestrá)</a:t>
            </a:r>
          </a:p>
          <a:p>
            <a:pPr lvl="1"/>
            <a:r>
              <a:rPr lang="cs-CZ" sz="2000" dirty="0">
                <a:latin typeface="+mj-lt"/>
              </a:rPr>
              <a:t>Zhruba stabilní populace ptáků </a:t>
            </a:r>
            <a:r>
              <a:rPr lang="cs-CZ" sz="2000" dirty="0" err="1">
                <a:latin typeface="+mj-lt"/>
              </a:rPr>
              <a:t>jehlič</a:t>
            </a:r>
            <a:r>
              <a:rPr lang="cs-CZ" sz="2000" dirty="0">
                <a:latin typeface="+mj-lt"/>
              </a:rPr>
              <a:t>. lesů (strakapoud velký)</a:t>
            </a:r>
          </a:p>
          <a:p>
            <a:pPr lvl="1"/>
            <a:endParaRPr lang="cs-CZ" sz="2000" dirty="0">
              <a:latin typeface="+mj-lt"/>
            </a:endParaRPr>
          </a:p>
          <a:p>
            <a:pPr lvl="1"/>
            <a:endParaRPr lang="cs-CZ" sz="2000" dirty="0">
              <a:latin typeface="+mj-lt"/>
            </a:endParaRPr>
          </a:p>
          <a:p>
            <a:pPr lvl="1"/>
            <a:endParaRPr lang="cs-CZ" sz="1600" dirty="0">
              <a:latin typeface="+mj-lt"/>
            </a:endParaRPr>
          </a:p>
        </p:txBody>
      </p:sp>
      <p:pic>
        <p:nvPicPr>
          <p:cNvPr id="2050" name="Picture 2" descr="1,534 Bird Flying Animation Royalty-Free Images, Stock Photos &amp; Pictures |  Shutterstock">
            <a:extLst>
              <a:ext uri="{FF2B5EF4-FFF2-40B4-BE49-F238E27FC236}">
                <a16:creationId xmlns:a16="http://schemas.microsoft.com/office/drawing/2014/main" id="{56A5F5E7-05AE-B55F-CA8A-9FCCB76C8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049" y="149193"/>
            <a:ext cx="2604951" cy="10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6AEB69E2-7606-5935-4752-074775FEE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9520" y="1665682"/>
            <a:ext cx="1927860" cy="128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Čejka chocholatá: &quot;černobílá akrobatka s chocholkou&quot; • Česká společnost  ornitologická">
            <a:extLst>
              <a:ext uri="{FF2B5EF4-FFF2-40B4-BE49-F238E27FC236}">
                <a16:creationId xmlns:a16="http://schemas.microsoft.com/office/drawing/2014/main" id="{4A3C3713-9801-4B64-387C-1A004F865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352" y="2265680"/>
            <a:ext cx="2049606" cy="156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Strakapoud velký | Naturfoto.cz">
            <a:extLst>
              <a:ext uri="{FF2B5EF4-FFF2-40B4-BE49-F238E27FC236}">
                <a16:creationId xmlns:a16="http://schemas.microsoft.com/office/drawing/2014/main" id="{6AED20A9-F544-EEE2-1447-3F7D4E9BD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867" y="4409565"/>
            <a:ext cx="1552575" cy="220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03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DBE46-DBC1-B5DC-3D63-0423CD8B1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F842E0-9A2E-DFF6-52A1-6E1D0FE3E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Čejka chocholatá </a:t>
            </a:r>
            <a:r>
              <a:rPr lang="cs-CZ" sz="3600" i="1" dirty="0"/>
              <a:t>(</a:t>
            </a:r>
            <a:r>
              <a:rPr lang="cs-CZ" sz="3600" i="1" dirty="0" err="1"/>
              <a:t>Vanellus</a:t>
            </a:r>
            <a:r>
              <a:rPr lang="cs-CZ" sz="3600" i="1" dirty="0"/>
              <a:t> </a:t>
            </a:r>
            <a:r>
              <a:rPr lang="cs-CZ" sz="3600" i="1" dirty="0" err="1"/>
              <a:t>vanellus</a:t>
            </a:r>
            <a:r>
              <a:rPr lang="cs-CZ" sz="3600" i="1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47A159F-E411-0E05-25D7-613C066D6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v ČR: mírný pokles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E3E2D8F-5CF3-698E-EE42-1ADAE1EE6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22537"/>
            <a:ext cx="10796238" cy="398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Čejka chocholatá: &quot;černobílá akrobatka s chocholkou&quot; • Česká společnost  ornitologická">
            <a:extLst>
              <a:ext uri="{FF2B5EF4-FFF2-40B4-BE49-F238E27FC236}">
                <a16:creationId xmlns:a16="http://schemas.microsoft.com/office/drawing/2014/main" id="{3C5BB9F8-0519-8FA7-415D-7F703FB07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520" y="355283"/>
            <a:ext cx="2412280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52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7D135-58E2-3A2B-3DF0-71E52EB15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2283C7-CA05-8E50-5AE5-ECE4F9671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Konipas luční </a:t>
            </a:r>
            <a:r>
              <a:rPr lang="cs-CZ" sz="3600" i="1" dirty="0"/>
              <a:t>(</a:t>
            </a:r>
            <a:r>
              <a:rPr lang="cs-CZ" sz="3600" i="1" dirty="0" err="1"/>
              <a:t>Motacilla</a:t>
            </a:r>
            <a:r>
              <a:rPr lang="cs-CZ" sz="3600" i="1" dirty="0"/>
              <a:t> </a:t>
            </a:r>
            <a:r>
              <a:rPr lang="cs-CZ" sz="3600" i="1" dirty="0" err="1"/>
              <a:t>flava</a:t>
            </a:r>
            <a:r>
              <a:rPr lang="cs-CZ" sz="3600" i="1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35DC15-9CA7-7130-D342-081942993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v ČR: mírný pokles (v EU: - 97 milionů)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1BE86C7-A2CA-4D87-21C0-1CCF800BB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71817"/>
            <a:ext cx="10907121" cy="402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2752B8-DF57-BC6D-05C4-9F9FE9CE6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820" y="518680"/>
            <a:ext cx="2567940" cy="171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631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CD390-41CE-7EC0-96C1-14C69E3D7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E8513E-B6B8-73CE-8F0D-C02CEF37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Žluva hajní </a:t>
            </a:r>
            <a:r>
              <a:rPr lang="cs-CZ" sz="3600" i="1" dirty="0"/>
              <a:t>(</a:t>
            </a:r>
            <a:r>
              <a:rPr lang="cs-CZ" sz="3600" i="1" dirty="0" err="1"/>
              <a:t>Oriolus</a:t>
            </a:r>
            <a:r>
              <a:rPr lang="cs-CZ" sz="3600" i="1" dirty="0"/>
              <a:t> </a:t>
            </a:r>
            <a:r>
              <a:rPr lang="cs-CZ" sz="3600" i="1" dirty="0" err="1"/>
              <a:t>oriolus</a:t>
            </a:r>
            <a:r>
              <a:rPr lang="cs-CZ" sz="3600" i="1" dirty="0"/>
              <a:t>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2737969-2108-01F3-6B7A-8A54067EB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v ČR: mírný vzestup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103FBB2-C510-F3B7-7E17-E9618769B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471816"/>
            <a:ext cx="10416225" cy="384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Žluva hajní | Témata">
            <a:extLst>
              <a:ext uri="{FF2B5EF4-FFF2-40B4-BE49-F238E27FC236}">
                <a16:creationId xmlns:a16="http://schemas.microsoft.com/office/drawing/2014/main" id="{3B5B4522-4804-1EAE-6B22-1700B847D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960" y="501235"/>
            <a:ext cx="2397759" cy="179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408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AD0BA-D6B3-83BB-5D82-243D29E50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4D0DB-3794-FFE7-E5FF-60DD99DE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Strakapoud velký </a:t>
            </a:r>
            <a:r>
              <a:rPr lang="cs-CZ" sz="3600" i="1" dirty="0"/>
              <a:t>(</a:t>
            </a:r>
            <a:r>
              <a:rPr lang="cs-CZ" sz="3600" i="1" dirty="0" err="1"/>
              <a:t>Dendrocopos</a:t>
            </a:r>
            <a:r>
              <a:rPr lang="cs-CZ" sz="3600" i="1" dirty="0"/>
              <a:t> major)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4D3F49-1043-4AAE-6E4C-5FD86D405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v ČR: mírný vzestup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1DBAD6AE-CEAA-865E-2D7B-33743405F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67604"/>
            <a:ext cx="10647298" cy="392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D4893F88-2C17-C5DA-8EEA-0C9F8D4D8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834" y="365125"/>
            <a:ext cx="2329605" cy="174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58944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666</Words>
  <Application>Microsoft Office PowerPoint</Application>
  <PresentationFormat>Širokoúhlá obrazovka</PresentationFormat>
  <Paragraphs>78</Paragraphs>
  <Slides>12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-apple-system</vt:lpstr>
      <vt:lpstr>Arial</vt:lpstr>
      <vt:lpstr>Calibri</vt:lpstr>
      <vt:lpstr>Calibri Light</vt:lpstr>
      <vt:lpstr>Open Sans</vt:lpstr>
      <vt:lpstr>Motiv Office</vt:lpstr>
      <vt:lpstr>Trendy v ptačích populacích na území ČR</vt:lpstr>
      <vt:lpstr>Sběr dat, monitoring</vt:lpstr>
      <vt:lpstr>Vytrácí se s krajinou…</vt:lpstr>
      <vt:lpstr>Vytrácí se s krajinou…</vt:lpstr>
      <vt:lpstr>Vytrácí se s českou krajinou…</vt:lpstr>
      <vt:lpstr>Čejka chocholatá (Vanellus vanellus)</vt:lpstr>
      <vt:lpstr>Konipas luční (Motacilla flava)</vt:lpstr>
      <vt:lpstr>Žluva hajní (Oriolus oriolus)</vt:lpstr>
      <vt:lpstr>Strakapoud velký (Dendrocopos major)</vt:lpstr>
      <vt:lpstr>Vliv klimatické změny</vt:lpstr>
      <vt:lpstr>Zdroje:</vt:lpstr>
      <vt:lpstr>DĚKUJI ZA POZORNOST!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Sulanová Šárka Bc.</dc:creator>
  <cp:lastModifiedBy>Sulanová Šárka Bc.</cp:lastModifiedBy>
  <cp:revision>2</cp:revision>
  <dcterms:created xsi:type="dcterms:W3CDTF">2024-11-27T20:21:26Z</dcterms:created>
  <dcterms:modified xsi:type="dcterms:W3CDTF">2024-11-28T06:46:44Z</dcterms:modified>
</cp:coreProperties>
</file>