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257" r:id="rId3"/>
    <p:sldId id="262" r:id="rId4"/>
    <p:sldId id="258" r:id="rId5"/>
    <p:sldId id="260" r:id="rId6"/>
    <p:sldId id="259" r:id="rId7"/>
    <p:sldId id="261" r:id="rId8"/>
    <p:sldId id="263" r:id="rId9"/>
    <p:sldId id="264" r:id="rId10"/>
    <p:sldId id="265" r:id="rId11"/>
    <p:sldId id="267" r:id="rId12"/>
    <p:sldId id="266" r:id="rId13"/>
    <p:sldId id="286" r:id="rId14"/>
    <p:sldId id="287" r:id="rId15"/>
    <p:sldId id="268" r:id="rId16"/>
    <p:sldId id="303" r:id="rId17"/>
    <p:sldId id="331" r:id="rId18"/>
    <p:sldId id="335" r:id="rId19"/>
    <p:sldId id="269" r:id="rId20"/>
    <p:sldId id="271" r:id="rId21"/>
    <p:sldId id="280" r:id="rId22"/>
    <p:sldId id="279" r:id="rId23"/>
    <p:sldId id="302" r:id="rId24"/>
    <p:sldId id="272" r:id="rId25"/>
    <p:sldId id="290" r:id="rId26"/>
    <p:sldId id="291" r:id="rId27"/>
    <p:sldId id="270" r:id="rId28"/>
    <p:sldId id="292" r:id="rId29"/>
    <p:sldId id="304" r:id="rId30"/>
    <p:sldId id="288" r:id="rId31"/>
    <p:sldId id="360" r:id="rId32"/>
    <p:sldId id="293" r:id="rId33"/>
    <p:sldId id="333" r:id="rId34"/>
    <p:sldId id="346" r:id="rId35"/>
    <p:sldId id="323" r:id="rId36"/>
    <p:sldId id="362" r:id="rId37"/>
    <p:sldId id="361" r:id="rId38"/>
    <p:sldId id="363" r:id="rId39"/>
    <p:sldId id="347" r:id="rId40"/>
    <p:sldId id="321" r:id="rId41"/>
    <p:sldId id="275" r:id="rId42"/>
    <p:sldId id="289" r:id="rId43"/>
    <p:sldId id="322" r:id="rId44"/>
    <p:sldId id="297" r:id="rId45"/>
    <p:sldId id="294" r:id="rId46"/>
    <p:sldId id="295" r:id="rId47"/>
    <p:sldId id="299" r:id="rId48"/>
    <p:sldId id="355" r:id="rId49"/>
    <p:sldId id="356" r:id="rId50"/>
    <p:sldId id="357" r:id="rId51"/>
    <p:sldId id="358" r:id="rId52"/>
    <p:sldId id="300" r:id="rId53"/>
    <p:sldId id="276" r:id="rId54"/>
    <p:sldId id="332" r:id="rId55"/>
    <p:sldId id="277" r:id="rId56"/>
    <p:sldId id="301" r:id="rId57"/>
    <p:sldId id="307" r:id="rId58"/>
    <p:sldId id="348" r:id="rId59"/>
    <p:sldId id="283" r:id="rId60"/>
    <p:sldId id="345" r:id="rId61"/>
    <p:sldId id="325" r:id="rId62"/>
    <p:sldId id="328" r:id="rId63"/>
    <p:sldId id="306" r:id="rId64"/>
    <p:sldId id="359" r:id="rId65"/>
    <p:sldId id="308" r:id="rId66"/>
    <p:sldId id="314" r:id="rId67"/>
    <p:sldId id="309" r:id="rId68"/>
    <p:sldId id="310" r:id="rId69"/>
    <p:sldId id="319" r:id="rId70"/>
    <p:sldId id="318" r:id="rId71"/>
    <p:sldId id="317" r:id="rId72"/>
    <p:sldId id="326" r:id="rId73"/>
    <p:sldId id="364" r:id="rId74"/>
    <p:sldId id="327" r:id="rId75"/>
    <p:sldId id="311" r:id="rId76"/>
    <p:sldId id="312" r:id="rId77"/>
    <p:sldId id="313" r:id="rId78"/>
    <p:sldId id="334" r:id="rId79"/>
    <p:sldId id="336" r:id="rId80"/>
    <p:sldId id="337" r:id="rId81"/>
    <p:sldId id="338" r:id="rId82"/>
    <p:sldId id="339" r:id="rId83"/>
    <p:sldId id="340" r:id="rId84"/>
    <p:sldId id="341" r:id="rId85"/>
    <p:sldId id="342" r:id="rId86"/>
    <p:sldId id="343" r:id="rId87"/>
    <p:sldId id="344" r:id="rId88"/>
    <p:sldId id="349" r:id="rId89"/>
    <p:sldId id="350" r:id="rId90"/>
    <p:sldId id="351" r:id="rId91"/>
    <p:sldId id="352" r:id="rId92"/>
    <p:sldId id="353" r:id="rId93"/>
    <p:sldId id="354" r:id="rId94"/>
    <p:sldId id="285" r:id="rId95"/>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p:cViewPr varScale="1">
        <p:scale>
          <a:sx n="83" d="100"/>
          <a:sy n="83" d="100"/>
        </p:scale>
        <p:origin x="1200" y="5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95E19C4-3184-4A9F-8423-849A3D82EE6B}" type="datetimeFigureOut">
              <a:rPr lang="cs-CZ"/>
              <a:pPr>
                <a:defRPr/>
              </a:pPr>
              <a:t>01.11.2023</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cs-CZ"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8E768BD-E73E-4E81-A0EB-7CF09DE6956A}"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AC96C3-7023-4AD2-8CAA-1BB57CF07624}" type="slidenum">
              <a:rPr lang="cs-CZ" altLang="en-US" smtClean="0"/>
              <a:pPr>
                <a:spcBef>
                  <a:spcPct val="0"/>
                </a:spcBef>
              </a:pPr>
              <a:t>12</a:t>
            </a:fld>
            <a:endParaRPr lang="cs-CZ"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22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B96DC4B-C3A8-4FB7-9100-9C8A20945682}" type="slidenum">
              <a:rPr lang="cs-CZ" altLang="en-US" smtClean="0"/>
              <a:pPr/>
              <a:t>51</a:t>
            </a:fld>
            <a:endParaRPr lang="cs-CZ"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C40FF6-9E88-4058-8F5D-6103916AB1A8}" type="slidenum">
              <a:rPr lang="en-US" altLang="en-US" smtClean="0"/>
              <a:pPr>
                <a:spcBef>
                  <a:spcPct val="0"/>
                </a:spcBef>
              </a:pPr>
              <a:t>71</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cs-CZ"/>
          </a:p>
        </p:txBody>
      </p:sp>
      <p:sp>
        <p:nvSpPr>
          <p:cNvPr id="4" name="Date Placeholder 3"/>
          <p:cNvSpPr>
            <a:spLocks noGrp="1"/>
          </p:cNvSpPr>
          <p:nvPr>
            <p:ph type="dt" sz="half" idx="10"/>
          </p:nvPr>
        </p:nvSpPr>
        <p:spPr/>
        <p:txBody>
          <a:bodyPr/>
          <a:lstStyle>
            <a:lvl1pPr>
              <a:defRPr/>
            </a:lvl1pPr>
          </a:lstStyle>
          <a:p>
            <a:pPr>
              <a:defRPr/>
            </a:pPr>
            <a:fld id="{02D6A90E-9D88-4BC2-8F9C-4E2BAB8E1050}" type="datetimeFigureOut">
              <a:rPr lang="cs-CZ"/>
              <a:pPr>
                <a:defRPr/>
              </a:pPr>
              <a:t>01.11.2023</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99856E5A-09A8-47BA-9E1D-7CCD2663D354}" type="slidenum">
              <a:rPr lang="cs-CZ" altLang="en-US"/>
              <a:pPr>
                <a:defRPr/>
              </a:pPr>
              <a:t>‹#›</a:t>
            </a:fld>
            <a:endParaRPr lang="cs-CZ" altLang="en-US"/>
          </a:p>
        </p:txBody>
      </p:sp>
    </p:spTree>
    <p:extLst>
      <p:ext uri="{BB962C8B-B14F-4D97-AF65-F5344CB8AC3E}">
        <p14:creationId xmlns:p14="http://schemas.microsoft.com/office/powerpoint/2010/main" val="79992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lvl1pPr>
              <a:defRPr/>
            </a:lvl1pPr>
          </a:lstStyle>
          <a:p>
            <a:pPr>
              <a:defRPr/>
            </a:pPr>
            <a:fld id="{DB755BDF-7B41-4576-A832-8DD0F4346A3D}" type="datetimeFigureOut">
              <a:rPr lang="cs-CZ"/>
              <a:pPr>
                <a:defRPr/>
              </a:pPr>
              <a:t>01.11.2023</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3AA31752-D879-4119-B89D-DF8D7516C2EA}" type="slidenum">
              <a:rPr lang="cs-CZ" altLang="en-US"/>
              <a:pPr>
                <a:defRPr/>
              </a:pPr>
              <a:t>‹#›</a:t>
            </a:fld>
            <a:endParaRPr lang="cs-CZ" altLang="en-US"/>
          </a:p>
        </p:txBody>
      </p:sp>
    </p:spTree>
    <p:extLst>
      <p:ext uri="{BB962C8B-B14F-4D97-AF65-F5344CB8AC3E}">
        <p14:creationId xmlns:p14="http://schemas.microsoft.com/office/powerpoint/2010/main" val="1902492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lvl1pPr>
              <a:defRPr/>
            </a:lvl1pPr>
          </a:lstStyle>
          <a:p>
            <a:pPr>
              <a:defRPr/>
            </a:pPr>
            <a:fld id="{335B8EB4-ACBA-46C2-B69F-B04698F3AC5B}" type="datetimeFigureOut">
              <a:rPr lang="cs-CZ"/>
              <a:pPr>
                <a:defRPr/>
              </a:pPr>
              <a:t>01.11.2023</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DD1EFC5B-7EEC-4778-8E14-A24C9B3E4A57}" type="slidenum">
              <a:rPr lang="cs-CZ" altLang="en-US"/>
              <a:pPr>
                <a:defRPr/>
              </a:pPr>
              <a:t>‹#›</a:t>
            </a:fld>
            <a:endParaRPr lang="cs-CZ" altLang="en-US"/>
          </a:p>
        </p:txBody>
      </p:sp>
    </p:spTree>
    <p:extLst>
      <p:ext uri="{BB962C8B-B14F-4D97-AF65-F5344CB8AC3E}">
        <p14:creationId xmlns:p14="http://schemas.microsoft.com/office/powerpoint/2010/main" val="3489526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lvl1pPr>
              <a:defRPr/>
            </a:lvl1pPr>
          </a:lstStyle>
          <a:p>
            <a:pPr>
              <a:defRPr/>
            </a:pPr>
            <a:fld id="{41FF8D0C-D31F-40CA-BFD0-0E8DF6A84992}" type="datetimeFigureOut">
              <a:rPr lang="cs-CZ"/>
              <a:pPr>
                <a:defRPr/>
              </a:pPr>
              <a:t>01.11.2023</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AEC4F8EB-F45E-47C2-9903-90415B030EDA}" type="slidenum">
              <a:rPr lang="cs-CZ" altLang="en-US"/>
              <a:pPr>
                <a:defRPr/>
              </a:pPr>
              <a:t>‹#›</a:t>
            </a:fld>
            <a:endParaRPr lang="cs-CZ" altLang="en-US"/>
          </a:p>
        </p:txBody>
      </p:sp>
    </p:spTree>
    <p:extLst>
      <p:ext uri="{BB962C8B-B14F-4D97-AF65-F5344CB8AC3E}">
        <p14:creationId xmlns:p14="http://schemas.microsoft.com/office/powerpoint/2010/main" val="186036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AF1207F-77C4-4B5E-B8C7-12F2141DBEBF}" type="datetimeFigureOut">
              <a:rPr lang="cs-CZ"/>
              <a:pPr>
                <a:defRPr/>
              </a:pPr>
              <a:t>01.11.2023</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15B2B352-B1DF-4392-8F50-9D92766A0509}" type="slidenum">
              <a:rPr lang="cs-CZ" altLang="en-US"/>
              <a:pPr>
                <a:defRPr/>
              </a:pPr>
              <a:t>‹#›</a:t>
            </a:fld>
            <a:endParaRPr lang="cs-CZ" altLang="en-US"/>
          </a:p>
        </p:txBody>
      </p:sp>
    </p:spTree>
    <p:extLst>
      <p:ext uri="{BB962C8B-B14F-4D97-AF65-F5344CB8AC3E}">
        <p14:creationId xmlns:p14="http://schemas.microsoft.com/office/powerpoint/2010/main" val="402848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Date Placeholder 3"/>
          <p:cNvSpPr>
            <a:spLocks noGrp="1"/>
          </p:cNvSpPr>
          <p:nvPr>
            <p:ph type="dt" sz="half" idx="10"/>
          </p:nvPr>
        </p:nvSpPr>
        <p:spPr/>
        <p:txBody>
          <a:bodyPr/>
          <a:lstStyle>
            <a:lvl1pPr>
              <a:defRPr/>
            </a:lvl1pPr>
          </a:lstStyle>
          <a:p>
            <a:pPr>
              <a:defRPr/>
            </a:pPr>
            <a:fld id="{976EF6C1-B6B3-4F4C-B1D7-295013671EC8}" type="datetimeFigureOut">
              <a:rPr lang="cs-CZ"/>
              <a:pPr>
                <a:defRPr/>
              </a:pPr>
              <a:t>01.11.2023</a:t>
            </a:fld>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B1138792-1DDB-489D-B367-44D0F98DE86B}" type="slidenum">
              <a:rPr lang="cs-CZ" altLang="en-US"/>
              <a:pPr>
                <a:defRPr/>
              </a:pPr>
              <a:t>‹#›</a:t>
            </a:fld>
            <a:endParaRPr lang="cs-CZ" altLang="en-US"/>
          </a:p>
        </p:txBody>
      </p:sp>
    </p:spTree>
    <p:extLst>
      <p:ext uri="{BB962C8B-B14F-4D97-AF65-F5344CB8AC3E}">
        <p14:creationId xmlns:p14="http://schemas.microsoft.com/office/powerpoint/2010/main" val="3157512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Date Placeholder 3"/>
          <p:cNvSpPr>
            <a:spLocks noGrp="1"/>
          </p:cNvSpPr>
          <p:nvPr>
            <p:ph type="dt" sz="half" idx="10"/>
          </p:nvPr>
        </p:nvSpPr>
        <p:spPr/>
        <p:txBody>
          <a:bodyPr/>
          <a:lstStyle>
            <a:lvl1pPr>
              <a:defRPr/>
            </a:lvl1pPr>
          </a:lstStyle>
          <a:p>
            <a:pPr>
              <a:defRPr/>
            </a:pPr>
            <a:fld id="{885FF287-4277-4C5E-B8EC-ED545A2F8ED2}" type="datetimeFigureOut">
              <a:rPr lang="cs-CZ"/>
              <a:pPr>
                <a:defRPr/>
              </a:pPr>
              <a:t>01.11.2023</a:t>
            </a:fld>
            <a:endParaRPr lang="cs-CZ"/>
          </a:p>
        </p:txBody>
      </p:sp>
      <p:sp>
        <p:nvSpPr>
          <p:cNvPr id="8" name="Footer Placeholder 4"/>
          <p:cNvSpPr>
            <a:spLocks noGrp="1"/>
          </p:cNvSpPr>
          <p:nvPr>
            <p:ph type="ftr" sz="quarter" idx="11"/>
          </p:nvPr>
        </p:nvSpPr>
        <p:spPr/>
        <p:txBody>
          <a:bodyPr/>
          <a:lstStyle>
            <a:lvl1pPr>
              <a:defRPr/>
            </a:lvl1pPr>
          </a:lstStyle>
          <a:p>
            <a:pPr>
              <a:defRPr/>
            </a:pPr>
            <a:endParaRPr lang="cs-CZ"/>
          </a:p>
        </p:txBody>
      </p:sp>
      <p:sp>
        <p:nvSpPr>
          <p:cNvPr id="9" name="Slide Number Placeholder 5"/>
          <p:cNvSpPr>
            <a:spLocks noGrp="1"/>
          </p:cNvSpPr>
          <p:nvPr>
            <p:ph type="sldNum" sz="quarter" idx="12"/>
          </p:nvPr>
        </p:nvSpPr>
        <p:spPr/>
        <p:txBody>
          <a:bodyPr/>
          <a:lstStyle>
            <a:lvl1pPr>
              <a:defRPr/>
            </a:lvl1pPr>
          </a:lstStyle>
          <a:p>
            <a:pPr>
              <a:defRPr/>
            </a:pPr>
            <a:fld id="{54944967-F675-4E72-8404-3C9C2A7F883A}" type="slidenum">
              <a:rPr lang="cs-CZ" altLang="en-US"/>
              <a:pPr>
                <a:defRPr/>
              </a:pPr>
              <a:t>‹#›</a:t>
            </a:fld>
            <a:endParaRPr lang="cs-CZ" altLang="en-US"/>
          </a:p>
        </p:txBody>
      </p:sp>
    </p:spTree>
    <p:extLst>
      <p:ext uri="{BB962C8B-B14F-4D97-AF65-F5344CB8AC3E}">
        <p14:creationId xmlns:p14="http://schemas.microsoft.com/office/powerpoint/2010/main" val="11010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Date Placeholder 3"/>
          <p:cNvSpPr>
            <a:spLocks noGrp="1"/>
          </p:cNvSpPr>
          <p:nvPr>
            <p:ph type="dt" sz="half" idx="10"/>
          </p:nvPr>
        </p:nvSpPr>
        <p:spPr/>
        <p:txBody>
          <a:bodyPr/>
          <a:lstStyle>
            <a:lvl1pPr>
              <a:defRPr/>
            </a:lvl1pPr>
          </a:lstStyle>
          <a:p>
            <a:pPr>
              <a:defRPr/>
            </a:pPr>
            <a:fld id="{D1C5AE86-6026-42AA-968A-759CC7FD7B2D}" type="datetimeFigureOut">
              <a:rPr lang="cs-CZ"/>
              <a:pPr>
                <a:defRPr/>
              </a:pPr>
              <a:t>01.11.2023</a:t>
            </a:fld>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41549C27-5A05-403C-B8B2-C3A47359F555}" type="slidenum">
              <a:rPr lang="cs-CZ" altLang="en-US"/>
              <a:pPr>
                <a:defRPr/>
              </a:pPr>
              <a:t>‹#›</a:t>
            </a:fld>
            <a:endParaRPr lang="cs-CZ" altLang="en-US"/>
          </a:p>
        </p:txBody>
      </p:sp>
    </p:spTree>
    <p:extLst>
      <p:ext uri="{BB962C8B-B14F-4D97-AF65-F5344CB8AC3E}">
        <p14:creationId xmlns:p14="http://schemas.microsoft.com/office/powerpoint/2010/main" val="7481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EDFEFAE-5FC0-4DCA-AE92-BFE415B2BAA2}" type="datetimeFigureOut">
              <a:rPr lang="cs-CZ"/>
              <a:pPr>
                <a:defRPr/>
              </a:pPr>
              <a:t>01.11.2023</a:t>
            </a:fld>
            <a:endParaRPr lang="cs-CZ"/>
          </a:p>
        </p:txBody>
      </p:sp>
      <p:sp>
        <p:nvSpPr>
          <p:cNvPr id="3" name="Footer Placeholder 4"/>
          <p:cNvSpPr>
            <a:spLocks noGrp="1"/>
          </p:cNvSpPr>
          <p:nvPr>
            <p:ph type="ftr" sz="quarter" idx="11"/>
          </p:nvPr>
        </p:nvSpPr>
        <p:spPr/>
        <p:txBody>
          <a:bodyPr/>
          <a:lstStyle>
            <a:lvl1pPr>
              <a:defRPr/>
            </a:lvl1pPr>
          </a:lstStyle>
          <a:p>
            <a:pPr>
              <a:defRPr/>
            </a:pPr>
            <a:endParaRPr lang="cs-CZ"/>
          </a:p>
        </p:txBody>
      </p:sp>
      <p:sp>
        <p:nvSpPr>
          <p:cNvPr id="4" name="Slide Number Placeholder 5"/>
          <p:cNvSpPr>
            <a:spLocks noGrp="1"/>
          </p:cNvSpPr>
          <p:nvPr>
            <p:ph type="sldNum" sz="quarter" idx="12"/>
          </p:nvPr>
        </p:nvSpPr>
        <p:spPr/>
        <p:txBody>
          <a:bodyPr/>
          <a:lstStyle>
            <a:lvl1pPr>
              <a:defRPr/>
            </a:lvl1pPr>
          </a:lstStyle>
          <a:p>
            <a:pPr>
              <a:defRPr/>
            </a:pPr>
            <a:fld id="{D060068F-97FA-42B9-9664-74DED8BFAB31}" type="slidenum">
              <a:rPr lang="cs-CZ" altLang="en-US"/>
              <a:pPr>
                <a:defRPr/>
              </a:pPr>
              <a:t>‹#›</a:t>
            </a:fld>
            <a:endParaRPr lang="cs-CZ" altLang="en-US"/>
          </a:p>
        </p:txBody>
      </p:sp>
    </p:spTree>
    <p:extLst>
      <p:ext uri="{BB962C8B-B14F-4D97-AF65-F5344CB8AC3E}">
        <p14:creationId xmlns:p14="http://schemas.microsoft.com/office/powerpoint/2010/main" val="81524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F64570-45A5-4A38-8DC9-C214A75FDDC7}" type="datetimeFigureOut">
              <a:rPr lang="cs-CZ"/>
              <a:pPr>
                <a:defRPr/>
              </a:pPr>
              <a:t>01.11.2023</a:t>
            </a:fld>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97FA2F90-0DE7-4E3C-B6C1-2105616EAEC9}" type="slidenum">
              <a:rPr lang="cs-CZ" altLang="en-US"/>
              <a:pPr>
                <a:defRPr/>
              </a:pPr>
              <a:t>‹#›</a:t>
            </a:fld>
            <a:endParaRPr lang="cs-CZ" altLang="en-US"/>
          </a:p>
        </p:txBody>
      </p:sp>
    </p:spTree>
    <p:extLst>
      <p:ext uri="{BB962C8B-B14F-4D97-AF65-F5344CB8AC3E}">
        <p14:creationId xmlns:p14="http://schemas.microsoft.com/office/powerpoint/2010/main" val="195908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10461F-E614-4A67-B029-BA915193817C}" type="datetimeFigureOut">
              <a:rPr lang="cs-CZ"/>
              <a:pPr>
                <a:defRPr/>
              </a:pPr>
              <a:t>01.11.2023</a:t>
            </a:fld>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EB146CA3-0ABC-47D5-9B5D-243B1760A822}" type="slidenum">
              <a:rPr lang="cs-CZ" altLang="en-US"/>
              <a:pPr>
                <a:defRPr/>
              </a:pPr>
              <a:t>‹#›</a:t>
            </a:fld>
            <a:endParaRPr lang="cs-CZ" altLang="en-US"/>
          </a:p>
        </p:txBody>
      </p:sp>
    </p:spTree>
    <p:extLst>
      <p:ext uri="{BB962C8B-B14F-4D97-AF65-F5344CB8AC3E}">
        <p14:creationId xmlns:p14="http://schemas.microsoft.com/office/powerpoint/2010/main" val="1970256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alpha val="30196"/>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cs-CZ"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cs-CZ"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FD27F5B-5817-46EC-A31C-A7E5C908757A}" type="datetimeFigureOut">
              <a:rPr lang="cs-CZ"/>
              <a:pPr>
                <a:defRPr/>
              </a:pPr>
              <a:t>01.11.2023</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6D42DC9-3115-4DDB-80C6-4B8A3148A45C}"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hyperlink" Target="http://botanika.bf.jcu.cz/suspa/FunctDiv.php" TargetMode="External"/><Relationship Id="rId4" Type="http://schemas.openxmlformats.org/officeDocument/2006/relationships/image" Target="../media/image16.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17.wmf"/></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18.wmf"/></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3.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3.wmf"/></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3.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3.wmf"/><Relationship Id="rId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6.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11188" y="1484313"/>
            <a:ext cx="7847012" cy="2116137"/>
          </a:xfrm>
        </p:spPr>
        <p:txBody>
          <a:bodyPr/>
          <a:lstStyle/>
          <a:p>
            <a:pPr eaLnBrk="1" hangingPunct="1"/>
            <a:r>
              <a:rPr lang="en-US" altLang="en-US" smtClean="0"/>
              <a:t>Functional traits – their use </a:t>
            </a:r>
            <a:r>
              <a:rPr lang="cs-CZ" altLang="en-US" smtClean="0"/>
              <a:t>in</a:t>
            </a:r>
            <a:r>
              <a:rPr lang="en-US" altLang="en-US" smtClean="0"/>
              <a:t> community ecology</a:t>
            </a:r>
            <a:r>
              <a:rPr lang="cs-CZ" altLang="en-US" smtClean="0"/>
              <a:t/>
            </a:r>
            <a:br>
              <a:rPr lang="cs-CZ" altLang="en-US" smtClean="0"/>
            </a:br>
            <a:endParaRPr lang="cs-CZ" altLang="en-US" smtClean="0"/>
          </a:p>
        </p:txBody>
      </p:sp>
      <p:sp>
        <p:nvSpPr>
          <p:cNvPr id="3075" name="Subtitle 2"/>
          <p:cNvSpPr>
            <a:spLocks noGrp="1"/>
          </p:cNvSpPr>
          <p:nvPr>
            <p:ph type="subTitle" idx="1"/>
          </p:nvPr>
        </p:nvSpPr>
        <p:spPr/>
        <p:txBody>
          <a:bodyPr/>
          <a:lstStyle/>
          <a:p>
            <a:pPr eaLnBrk="1" hangingPunct="1"/>
            <a:r>
              <a:rPr lang="en-US" altLang="en-US" smtClean="0">
                <a:solidFill>
                  <a:schemeClr val="tx1"/>
                </a:solidFill>
              </a:rPr>
              <a:t>And using patterns to infer mechanisms / using the null models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smtClean="0"/>
              <a:t>What are </a:t>
            </a:r>
            <a:r>
              <a:rPr lang="cs-CZ" altLang="en-US" i="1" smtClean="0"/>
              <a:t>functional traits</a:t>
            </a:r>
            <a:endParaRPr lang="cs-CZ" altLang="en-US" smtClean="0"/>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defRPr/>
            </a:pPr>
            <a:r>
              <a:rPr lang="en-US" dirty="0" smtClean="0"/>
              <a:t>Is morphology a good enough to characterize a function (e.g. resource acquisition) </a:t>
            </a:r>
          </a:p>
          <a:p>
            <a:pPr lvl="1" eaLnBrk="1" fontAlgn="auto" hangingPunct="1">
              <a:spcAft>
                <a:spcPts val="0"/>
              </a:spcAft>
              <a:defRPr/>
            </a:pPr>
            <a:r>
              <a:rPr lang="en-US" dirty="0" smtClean="0"/>
              <a:t>Animals (beak depth), plants (SLA)</a:t>
            </a:r>
          </a:p>
          <a:p>
            <a:pPr lvl="1" eaLnBrk="1" fontAlgn="auto" hangingPunct="1">
              <a:spcAft>
                <a:spcPts val="0"/>
              </a:spcAft>
              <a:defRPr/>
            </a:pPr>
            <a:r>
              <a:rPr lang="en-US" dirty="0" smtClean="0">
                <a:solidFill>
                  <a:srgbClr val="FF0000"/>
                </a:solidFill>
              </a:rPr>
              <a:t>In population studies, I can investigate directly birds food, in community with many species, traits are useful surrogate</a:t>
            </a:r>
          </a:p>
          <a:p>
            <a:pPr marL="342900" lvl="1" indent="-342900" eaLnBrk="1" fontAlgn="auto" hangingPunct="1">
              <a:spcAft>
                <a:spcPts val="0"/>
              </a:spcAft>
              <a:buFont typeface="Arial" panose="020B0604020202020204" pitchFamily="34" charset="0"/>
              <a:buChar char="•"/>
              <a:defRPr/>
            </a:pPr>
            <a:r>
              <a:rPr lang="en-US" sz="3200" i="1" dirty="0" smtClean="0"/>
              <a:t>Hard traits </a:t>
            </a:r>
            <a:r>
              <a:rPr lang="en-US" sz="3200" dirty="0" smtClean="0"/>
              <a:t>x </a:t>
            </a:r>
            <a:r>
              <a:rPr lang="en-US" sz="3200" i="1" dirty="0" smtClean="0"/>
              <a:t>soft traits</a:t>
            </a:r>
          </a:p>
          <a:p>
            <a:pPr marL="857250" lvl="2" indent="-457200" eaLnBrk="1" fontAlgn="auto" hangingPunct="1">
              <a:spcAft>
                <a:spcPts val="0"/>
              </a:spcAft>
              <a:buFontTx/>
              <a:buChar char="-"/>
              <a:defRPr/>
            </a:pPr>
            <a:r>
              <a:rPr lang="en-US" sz="2800" dirty="0" smtClean="0"/>
              <a:t>I need </a:t>
            </a:r>
            <a:r>
              <a:rPr lang="en-US" sz="2800" dirty="0" smtClean="0">
                <a:solidFill>
                  <a:srgbClr val="FF0000"/>
                </a:solidFill>
              </a:rPr>
              <a:t>functional </a:t>
            </a:r>
            <a:r>
              <a:rPr lang="en-US" sz="2800" dirty="0" smtClean="0"/>
              <a:t>traits, but I also need matrix without gaps</a:t>
            </a:r>
          </a:p>
          <a:p>
            <a:pPr eaLnBrk="1" fontAlgn="auto" hangingPunct="1">
              <a:spcAft>
                <a:spcPts val="0"/>
              </a:spcAft>
              <a:defRPr/>
            </a:pPr>
            <a:r>
              <a:rPr lang="en-US" i="1" dirty="0" smtClean="0"/>
              <a:t>Response traits x effect traits </a:t>
            </a:r>
            <a:r>
              <a:rPr lang="en-US" dirty="0" smtClean="0"/>
              <a:t>(distinction often problematic)</a:t>
            </a:r>
            <a:endParaRPr lang="en-US" i="1" dirty="0" smtClean="0"/>
          </a:p>
          <a:p>
            <a:pPr lvl="1" eaLnBrk="1" fontAlgn="auto" hangingPunct="1">
              <a:spcAft>
                <a:spcPts val="0"/>
              </a:spcAft>
              <a:defRPr/>
            </a:pPr>
            <a:r>
              <a:rPr lang="en-US" dirty="0" smtClean="0"/>
              <a:t>Response  – respond to environment </a:t>
            </a:r>
          </a:p>
          <a:p>
            <a:pPr lvl="1" eaLnBrk="1" fontAlgn="auto" hangingPunct="1">
              <a:spcAft>
                <a:spcPts val="0"/>
              </a:spcAft>
              <a:defRPr/>
            </a:pPr>
            <a:r>
              <a:rPr lang="en-US" dirty="0" smtClean="0"/>
              <a:t>Effect – affect the ecosystem functioning</a:t>
            </a:r>
          </a:p>
          <a:p>
            <a:pPr eaLnBrk="1" fontAlgn="auto" hangingPunct="1">
              <a:spcAft>
                <a:spcPts val="0"/>
              </a:spcAft>
              <a:defRPr/>
            </a:pPr>
            <a:r>
              <a:rPr lang="en-US" dirty="0" smtClean="0"/>
              <a:t>Measured data vs. Database data / intraspecific variability of </a:t>
            </a:r>
            <a:r>
              <a:rPr lang="en-US" i="1" dirty="0" smtClean="0"/>
              <a:t>traits</a:t>
            </a:r>
          </a:p>
          <a:p>
            <a:pPr marL="0" indent="0" eaLnBrk="1" fontAlgn="auto" hangingPunct="1">
              <a:spcAft>
                <a:spcPts val="0"/>
              </a:spcAft>
              <a:buFont typeface="Arial" panose="020B0604020202020204" pitchFamily="34" charset="0"/>
              <a:buNone/>
              <a:defRPr/>
            </a:pPr>
            <a:endParaRPr lang="cs-CZ" i="1" dirty="0" smtClean="0"/>
          </a:p>
          <a:p>
            <a:pPr marL="457200" lvl="1" indent="0" eaLnBrk="1" fontAlgn="auto" hangingPunct="1">
              <a:spcAft>
                <a:spcPts val="0"/>
              </a:spcAft>
              <a:buFont typeface="Arial" panose="020B0604020202020204" pitchFamily="34" charset="0"/>
              <a:buNone/>
              <a:defRPr/>
            </a:pPr>
            <a:endParaRPr lang="cs-CZ"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smtClean="0"/>
              <a:t>Analysis of three matrices</a:t>
            </a:r>
            <a:endParaRPr lang="cs-CZ" altLang="en-US" smtClean="0"/>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smtClean="0"/>
              <a:t>Which traits predict ecological behavior of species</a:t>
            </a:r>
            <a:r>
              <a:rPr lang="cs-CZ" dirty="0" smtClean="0"/>
              <a:t>?</a:t>
            </a:r>
          </a:p>
          <a:p>
            <a:pPr eaLnBrk="1" fontAlgn="auto" hangingPunct="1">
              <a:spcAft>
                <a:spcPts val="0"/>
              </a:spcAft>
              <a:defRPr/>
            </a:pPr>
            <a:r>
              <a:rPr lang="en-US" dirty="0" smtClean="0"/>
              <a:t>How does the trait </a:t>
            </a:r>
            <a:r>
              <a:rPr lang="en-US" smtClean="0"/>
              <a:t>composition change </a:t>
            </a:r>
            <a:r>
              <a:rPr lang="en-US" dirty="0" smtClean="0"/>
              <a:t>along gradients (community weighted means and Functional diversity)</a:t>
            </a:r>
            <a:endParaRPr lang="cs-CZ" dirty="0" smtClean="0"/>
          </a:p>
          <a:p>
            <a:pPr eaLnBrk="1" fontAlgn="auto" hangingPunct="1">
              <a:spcAft>
                <a:spcPts val="0"/>
              </a:spcAft>
              <a:defRPr/>
            </a:pPr>
            <a:endParaRPr lang="cs-CZ" dirty="0"/>
          </a:p>
          <a:p>
            <a:pPr marL="0" indent="0" eaLnBrk="1" fontAlgn="auto" hangingPunct="1">
              <a:spcAft>
                <a:spcPts val="0"/>
              </a:spcAft>
              <a:buFont typeface="Arial" panose="020B0604020202020204" pitchFamily="34" charset="0"/>
              <a:buNone/>
              <a:defRPr/>
            </a:pPr>
            <a:endParaRPr lang="cs-CZ"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l="25044" t="17537" r="13303" b="53107"/>
          <a:stretch>
            <a:fillRect/>
          </a:stretch>
        </p:blipFill>
        <p:spPr bwMode="auto">
          <a:xfrm>
            <a:off x="-11113" y="0"/>
            <a:ext cx="8543926" cy="228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4"/>
          <p:cNvPicPr>
            <a:picLocks noChangeAspect="1" noChangeArrowheads="1"/>
          </p:cNvPicPr>
          <p:nvPr/>
        </p:nvPicPr>
        <p:blipFill>
          <a:blip r:embed="rId4">
            <a:extLst>
              <a:ext uri="{28A0092B-C50C-407E-A947-70E740481C1C}">
                <a14:useLocalDpi xmlns:a14="http://schemas.microsoft.com/office/drawing/2010/main" val="0"/>
              </a:ext>
            </a:extLst>
          </a:blip>
          <a:srcRect l="9216" t="18759" r="13583" b="30777"/>
          <a:stretch>
            <a:fillRect/>
          </a:stretch>
        </p:blipFill>
        <p:spPr bwMode="auto">
          <a:xfrm>
            <a:off x="468313" y="2287588"/>
            <a:ext cx="7980362"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0" name="TextBox 1"/>
          <p:cNvSpPr txBox="1">
            <a:spLocks noChangeArrowheads="1"/>
          </p:cNvSpPr>
          <p:nvPr/>
        </p:nvSpPr>
        <p:spPr bwMode="auto">
          <a:xfrm>
            <a:off x="611188" y="5661025"/>
            <a:ext cx="813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b="1"/>
              <a:t>Šmilauer and Lepš 2014. Multivariate analysis of ecological data using CANOCO5. – Cambridge Univ. Press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381000" y="647700"/>
          <a:ext cx="8153400" cy="6115050"/>
        </p:xfrm>
        <a:graphic>
          <a:graphicData uri="http://schemas.openxmlformats.org/presentationml/2006/ole">
            <mc:AlternateContent xmlns:mc="http://schemas.openxmlformats.org/markup-compatibility/2006">
              <mc:Choice xmlns:v="urn:schemas-microsoft-com:vml" Requires="v">
                <p:oleObj spid="_x0000_s16393" name="Graph" r:id="rId3" imgW="3657600" imgH="2743200" progId="STATISTICA.Graph">
                  <p:embed/>
                </p:oleObj>
              </mc:Choice>
              <mc:Fallback>
                <p:oleObj name="Graph" r:id="rId3" imgW="3657600" imgH="2743200" progId="STATISTICA.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47700"/>
                        <a:ext cx="815340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5"/>
          <p:cNvSpPr txBox="1">
            <a:spLocks noChangeArrowheads="1"/>
          </p:cNvSpPr>
          <p:nvPr/>
        </p:nvSpPr>
        <p:spPr bwMode="auto">
          <a:xfrm>
            <a:off x="152400" y="0"/>
            <a:ext cx="8534400" cy="12001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GB" altLang="cs-CZ" sz="2400">
                <a:latin typeface="Times New Roman" panose="02020603050405020304" pitchFamily="18" charset="0"/>
              </a:rPr>
              <a:t>Species response to fertilization (RDA score, positive values mean that the species gains from fertilization)</a:t>
            </a:r>
            <a:r>
              <a:rPr lang="cs-CZ" altLang="cs-CZ" sz="2400">
                <a:latin typeface="Times New Roman" panose="02020603050405020304" pitchFamily="18" charset="0"/>
              </a:rPr>
              <a:t> – </a:t>
            </a:r>
            <a:r>
              <a:rPr lang="cs-CZ" altLang="cs-CZ" sz="2400">
                <a:solidFill>
                  <a:srgbClr val="FF0000"/>
                </a:solidFill>
                <a:latin typeface="Times New Roman" panose="02020603050405020304" pitchFamily="18" charset="0"/>
              </a:rPr>
              <a:t>need for „phylogenetic correction“?</a:t>
            </a:r>
            <a:endParaRPr lang="en-GB" altLang="cs-CZ" sz="2400">
              <a:solidFill>
                <a:srgbClr val="FF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It is believed that the traits have </a:t>
            </a:r>
            <a:r>
              <a:rPr lang="en-US" dirty="0" err="1" smtClean="0"/>
              <a:t>ecophysiological</a:t>
            </a:r>
            <a:r>
              <a:rPr lang="en-US" dirty="0" smtClean="0"/>
              <a:t> meaning</a:t>
            </a:r>
            <a:endParaRPr lang="cs-CZ" dirty="0"/>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dirty="0" smtClean="0"/>
              <a:t>E.g. Plant height – competition for light – taller plants outcompete the low ones</a:t>
            </a:r>
          </a:p>
          <a:p>
            <a:pPr eaLnBrk="1" fontAlgn="auto" hangingPunct="1">
              <a:spcAft>
                <a:spcPts val="0"/>
              </a:spcAft>
              <a:defRPr/>
            </a:pPr>
            <a:r>
              <a:rPr lang="en-US" dirty="0" smtClean="0"/>
              <a:t>SLA – high SLA means high photosynthesis efficiency, but low resistance to drought</a:t>
            </a:r>
          </a:p>
          <a:p>
            <a:pPr eaLnBrk="1" fontAlgn="auto" hangingPunct="1">
              <a:spcAft>
                <a:spcPts val="0"/>
              </a:spcAft>
              <a:defRPr/>
            </a:pPr>
            <a:r>
              <a:rPr lang="en-US" dirty="0" smtClean="0"/>
              <a:t>So, we can have mechanistic explanations and predictions, which could be tested: in this case, if increased nutrients cause switch from competition for nutrients to competition for light, then height should be good predictor of species response</a:t>
            </a:r>
            <a:endParaRPr lang="en-US" dirty="0"/>
          </a:p>
        </p:txBody>
      </p:sp>
      <p:sp>
        <p:nvSpPr>
          <p:cNvPr id="17412" name="TextovéPole 3"/>
          <p:cNvSpPr txBox="1">
            <a:spLocks noChangeArrowheads="1"/>
          </p:cNvSpPr>
          <p:nvPr/>
        </p:nvSpPr>
        <p:spPr bwMode="auto">
          <a:xfrm>
            <a:off x="900113" y="5949950"/>
            <a:ext cx="7786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But see: </a:t>
            </a:r>
            <a:r>
              <a:rPr lang="en-US" altLang="en-US" sz="1400"/>
              <a:t>Májeková, M., Hájek, T., Albert, A.J., de Bello, F., Doležal, J., Götzenberger, L., Janeček, Š., Lepš, J., Liancourt, P. and Mudrák, O., 2021. Weak coordination between leaf drought tolerance and proxy traits in herbaceous plants. </a:t>
            </a:r>
            <a:r>
              <a:rPr lang="en-US" altLang="en-US" sz="1400" i="1"/>
              <a:t>Functional Ecology</a:t>
            </a:r>
            <a:r>
              <a:rPr lang="en-US" altLang="en-US" sz="1400"/>
              <a:t>, </a:t>
            </a:r>
            <a:r>
              <a:rPr lang="en-US" altLang="en-US" sz="1400" i="1"/>
              <a:t>35</a:t>
            </a:r>
            <a:r>
              <a:rPr lang="en-US" altLang="en-US" sz="1400"/>
              <a:t>(6), pp.1299-1311.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Species traits that predict species response to grazing</a:t>
            </a:r>
            <a:r>
              <a:rPr lang="cs-CZ" dirty="0" smtClean="0"/>
              <a:t>?</a:t>
            </a:r>
            <a:endParaRPr lang="cs-CZ" dirty="0"/>
          </a:p>
        </p:txBody>
      </p:sp>
      <p:sp>
        <p:nvSpPr>
          <p:cNvPr id="18435" name="TextBox 2"/>
          <p:cNvSpPr txBox="1">
            <a:spLocks noChangeArrowheads="1"/>
          </p:cNvSpPr>
          <p:nvPr/>
        </p:nvSpPr>
        <p:spPr bwMode="auto">
          <a:xfrm>
            <a:off x="307975" y="5805488"/>
            <a:ext cx="83518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n-US" sz="1800"/>
              <a:t>FRANCESCO DE BELLO,</a:t>
            </a:r>
            <a:r>
              <a:rPr lang="cs-CZ" altLang="en-US" sz="1800"/>
              <a:t> </a:t>
            </a:r>
            <a:r>
              <a:rPr lang="es-ES" altLang="en-US" sz="1800"/>
              <a:t>JAN LEP</a:t>
            </a:r>
            <a:r>
              <a:rPr lang="cs-CZ" altLang="en-US" sz="1800"/>
              <a:t>S, and MARIA-TERESA SEBASTIÀ 2005 </a:t>
            </a:r>
            <a:r>
              <a:rPr lang="en-US" altLang="en-US" sz="1800" b="1"/>
              <a:t>Predictive value of plant traits to grazing along a climatic</a:t>
            </a:r>
            <a:r>
              <a:rPr lang="cs-CZ" altLang="en-US" sz="1800" b="1"/>
              <a:t> gradient in the Mediterranean. - </a:t>
            </a:r>
            <a:r>
              <a:rPr lang="cs-CZ" altLang="en-US" sz="1800" i="1"/>
              <a:t>Journal of Applied Ecology</a:t>
            </a:r>
            <a:endParaRPr lang="cs-CZ" altLang="en-US" sz="1800" b="1"/>
          </a:p>
        </p:txBody>
      </p:sp>
      <p:pic>
        <p:nvPicPr>
          <p:cNvPr id="1843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2972" t="65758" b="2484"/>
          <a:stretch>
            <a:fillRect/>
          </a:stretch>
        </p:blipFill>
        <p:spPr bwMode="auto">
          <a:xfrm>
            <a:off x="2124075" y="1557338"/>
            <a:ext cx="4248150" cy="414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cs-CZ" altLang="en-US" smtClean="0"/>
              <a:t>Concept of Community Weighted Mean</a:t>
            </a:r>
            <a:endParaRPr lang="en-US" altLang="en-US" smtClean="0"/>
          </a:p>
        </p:txBody>
      </p:sp>
      <p:sp>
        <p:nvSpPr>
          <p:cNvPr id="19459" name="TextBox 2"/>
          <p:cNvSpPr txBox="1">
            <a:spLocks noChangeArrowheads="1"/>
          </p:cNvSpPr>
          <p:nvPr/>
        </p:nvSpPr>
        <p:spPr bwMode="auto">
          <a:xfrm>
            <a:off x="539750" y="2133600"/>
            <a:ext cx="8280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4000" dirty="0"/>
              <a:t>(</a:t>
            </a:r>
            <a:r>
              <a:rPr lang="cs-CZ" altLang="en-US" sz="4000" dirty="0" err="1"/>
              <a:t>Weighted</a:t>
            </a:r>
            <a:r>
              <a:rPr lang="cs-CZ" altLang="en-US" sz="4000" dirty="0"/>
              <a:t>) </a:t>
            </a:r>
            <a:r>
              <a:rPr lang="cs-CZ" altLang="en-US" sz="4000" dirty="0" err="1"/>
              <a:t>average</a:t>
            </a:r>
            <a:r>
              <a:rPr lang="cs-CZ" altLang="en-US" sz="4000" dirty="0"/>
              <a:t> </a:t>
            </a:r>
            <a:r>
              <a:rPr lang="cs-CZ" altLang="en-US" sz="4000" dirty="0" err="1"/>
              <a:t>of</a:t>
            </a:r>
            <a:r>
              <a:rPr lang="cs-CZ" altLang="en-US" sz="4000" dirty="0"/>
              <a:t> </a:t>
            </a:r>
            <a:r>
              <a:rPr lang="cs-CZ" altLang="en-US" sz="4000" dirty="0" err="1"/>
              <a:t>trait</a:t>
            </a:r>
            <a:r>
              <a:rPr lang="cs-CZ" altLang="en-US" sz="4000" dirty="0"/>
              <a:t> </a:t>
            </a:r>
            <a:r>
              <a:rPr lang="cs-CZ" altLang="en-US" sz="4000" dirty="0" err="1"/>
              <a:t>values</a:t>
            </a:r>
            <a:r>
              <a:rPr lang="cs-CZ" altLang="en-US" sz="4000" dirty="0"/>
              <a:t> </a:t>
            </a:r>
            <a:r>
              <a:rPr lang="cs-CZ" altLang="en-US" sz="4000" dirty="0" err="1"/>
              <a:t>of</a:t>
            </a:r>
            <a:r>
              <a:rPr lang="cs-CZ" altLang="en-US" sz="4000" dirty="0"/>
              <a:t> </a:t>
            </a:r>
            <a:r>
              <a:rPr lang="cs-CZ" altLang="en-US" sz="4000" dirty="0" err="1"/>
              <a:t>all</a:t>
            </a:r>
            <a:r>
              <a:rPr lang="cs-CZ" altLang="en-US" sz="4000" dirty="0"/>
              <a:t> </a:t>
            </a:r>
            <a:r>
              <a:rPr lang="cs-CZ" altLang="en-US" sz="4000" dirty="0" err="1"/>
              <a:t>the</a:t>
            </a:r>
            <a:r>
              <a:rPr lang="cs-CZ" altLang="en-US" sz="4000" dirty="0"/>
              <a:t> species in </a:t>
            </a:r>
            <a:r>
              <a:rPr lang="cs-CZ" altLang="en-US" sz="4000" dirty="0" err="1"/>
              <a:t>the</a:t>
            </a:r>
            <a:r>
              <a:rPr lang="cs-CZ" altLang="en-US" sz="4000" dirty="0"/>
              <a:t> </a:t>
            </a:r>
            <a:r>
              <a:rPr lang="cs-CZ" altLang="en-US" sz="4000" dirty="0" err="1"/>
              <a:t>community</a:t>
            </a:r>
            <a:endParaRPr lang="cs-CZ" altLang="en-US" sz="4000" dirty="0"/>
          </a:p>
          <a:p>
            <a:pPr eaLnBrk="1" hangingPunct="1">
              <a:spcBef>
                <a:spcPct val="0"/>
              </a:spcBef>
              <a:buFontTx/>
              <a:buNone/>
            </a:pPr>
            <a:r>
              <a:rPr lang="cs-CZ" altLang="en-US" sz="4000" b="1" dirty="0" err="1"/>
              <a:t>Weighted</a:t>
            </a:r>
            <a:r>
              <a:rPr lang="cs-CZ" altLang="en-US" sz="4000" b="1" dirty="0"/>
              <a:t> </a:t>
            </a:r>
            <a:r>
              <a:rPr lang="cs-CZ" altLang="en-US" sz="4000" dirty="0"/>
              <a:t>– </a:t>
            </a:r>
            <a:r>
              <a:rPr lang="cs-CZ" altLang="en-US" sz="4000" dirty="0" err="1"/>
              <a:t>the</a:t>
            </a:r>
            <a:r>
              <a:rPr lang="cs-CZ" altLang="en-US" sz="4000" dirty="0"/>
              <a:t> </a:t>
            </a:r>
            <a:r>
              <a:rPr lang="cs-CZ" altLang="en-US" sz="4000" dirty="0" err="1"/>
              <a:t>dominants</a:t>
            </a:r>
            <a:r>
              <a:rPr lang="cs-CZ" altLang="en-US" sz="4000" dirty="0"/>
              <a:t> are more </a:t>
            </a:r>
            <a:r>
              <a:rPr lang="cs-CZ" altLang="en-US" sz="4000" dirty="0" err="1"/>
              <a:t>important</a:t>
            </a:r>
            <a:r>
              <a:rPr lang="cs-CZ" altLang="en-US" sz="4000" dirty="0"/>
              <a:t> </a:t>
            </a:r>
            <a:r>
              <a:rPr lang="en-US" altLang="en-US" sz="4000" dirty="0" smtClean="0"/>
              <a:t>-</a:t>
            </a:r>
            <a:r>
              <a:rPr lang="cs-CZ" altLang="en-US" sz="4000" dirty="0" smtClean="0"/>
              <a:t> </a:t>
            </a:r>
            <a:r>
              <a:rPr lang="cs-CZ" altLang="en-US" sz="4000" dirty="0" err="1"/>
              <a:t>if</a:t>
            </a:r>
            <a:r>
              <a:rPr lang="cs-CZ" altLang="en-US" sz="4000" dirty="0"/>
              <a:t> </a:t>
            </a:r>
            <a:r>
              <a:rPr lang="cs-CZ" altLang="en-US" sz="4000" dirty="0" err="1"/>
              <a:t>weighted</a:t>
            </a:r>
            <a:r>
              <a:rPr lang="cs-CZ" altLang="en-US" sz="4000" dirty="0"/>
              <a:t> by </a:t>
            </a:r>
            <a:r>
              <a:rPr lang="cs-CZ" altLang="en-US" sz="4000" dirty="0" err="1"/>
              <a:t>number</a:t>
            </a:r>
            <a:r>
              <a:rPr lang="cs-CZ" altLang="en-US" sz="4000" dirty="0"/>
              <a:t> </a:t>
            </a:r>
            <a:r>
              <a:rPr lang="cs-CZ" altLang="en-US" sz="4000" dirty="0" err="1"/>
              <a:t>of</a:t>
            </a:r>
            <a:r>
              <a:rPr lang="cs-CZ" altLang="en-US" sz="4000" dirty="0"/>
              <a:t> </a:t>
            </a:r>
            <a:r>
              <a:rPr lang="cs-CZ" altLang="en-US" sz="4000" dirty="0" err="1"/>
              <a:t>individuals</a:t>
            </a:r>
            <a:r>
              <a:rPr lang="cs-CZ" altLang="en-US" sz="4000" dirty="0"/>
              <a:t>, </a:t>
            </a:r>
            <a:r>
              <a:rPr lang="cs-CZ" altLang="en-US" sz="4000" dirty="0" err="1"/>
              <a:t>it</a:t>
            </a:r>
            <a:r>
              <a:rPr lang="cs-CZ" altLang="en-US" sz="4000" dirty="0"/>
              <a:t> </a:t>
            </a:r>
            <a:r>
              <a:rPr lang="cs-CZ" altLang="en-US" sz="4000" dirty="0" err="1"/>
              <a:t>is</a:t>
            </a:r>
            <a:r>
              <a:rPr lang="cs-CZ" altLang="en-US" sz="4000" dirty="0"/>
              <a:t> </a:t>
            </a:r>
            <a:r>
              <a:rPr lang="cs-CZ" altLang="en-US" sz="4000" dirty="0" err="1"/>
              <a:t>average</a:t>
            </a:r>
            <a:r>
              <a:rPr lang="cs-CZ" altLang="en-US" sz="4000" dirty="0"/>
              <a:t> </a:t>
            </a:r>
            <a:r>
              <a:rPr lang="cs-CZ" altLang="en-US" sz="4000" dirty="0" err="1"/>
              <a:t>of</a:t>
            </a:r>
            <a:r>
              <a:rPr lang="cs-CZ" altLang="en-US" sz="4000" dirty="0"/>
              <a:t> </a:t>
            </a:r>
            <a:r>
              <a:rPr lang="cs-CZ" altLang="en-US" sz="4000" dirty="0" err="1"/>
              <a:t>all</a:t>
            </a:r>
            <a:r>
              <a:rPr lang="cs-CZ" altLang="en-US" sz="4000" dirty="0"/>
              <a:t> </a:t>
            </a:r>
            <a:r>
              <a:rPr lang="cs-CZ" altLang="en-US" sz="4000" dirty="0" err="1"/>
              <a:t>individuals</a:t>
            </a:r>
            <a:r>
              <a:rPr lang="cs-CZ" altLang="en-US" sz="4000" dirty="0"/>
              <a:t> in a </a:t>
            </a:r>
            <a:r>
              <a:rPr lang="cs-CZ" altLang="en-US" sz="4000" dirty="0" err="1"/>
              <a:t>community</a:t>
            </a:r>
            <a:r>
              <a:rPr lang="en-US" altLang="en-US" sz="4000" dirty="0"/>
              <a:t> (Grime’s mass ratio)</a:t>
            </a:r>
            <a:endParaRPr lang="en-US" altLang="en-US" sz="40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CWM</a:t>
            </a:r>
          </a:p>
        </p:txBody>
      </p:sp>
      <p:sp>
        <p:nvSpPr>
          <p:cNvPr id="20483" name="Content Placeholder 2"/>
          <p:cNvSpPr>
            <a:spLocks noGrp="1"/>
          </p:cNvSpPr>
          <p:nvPr>
            <p:ph idx="1"/>
          </p:nvPr>
        </p:nvSpPr>
        <p:spPr/>
        <p:txBody>
          <a:bodyPr/>
          <a:lstStyle/>
          <a:p>
            <a:r>
              <a:rPr lang="en-US" altLang="en-US" smtClean="0"/>
              <a:t>CWM – its significant change can be a result of reaction of a single dominant species</a:t>
            </a:r>
          </a:p>
          <a:p>
            <a:r>
              <a:rPr lang="en-US" altLang="en-US" smtClean="0"/>
              <a:t>If dandelions will prevail in fertilized plots, we will have positive response of yellow flowering species as a response to fertilization</a:t>
            </a:r>
          </a:p>
          <a:p>
            <a:r>
              <a:rPr lang="en-US" altLang="en-US" smtClean="0"/>
              <a:t>Also, decrease of CWM of plant height from 1100 m a.s.l. to 1500 m, a.s.l. is caused by the decrease of cover of spruce in most Czech mountains</a:t>
            </a:r>
          </a:p>
          <a:p>
            <a:endParaRPr lang="en-US" alt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cs-CZ" altLang="en-US" smtClean="0"/>
              <a:t>Recently</a:t>
            </a:r>
            <a:endParaRPr lang="en-US" altLang="en-US" smtClean="0"/>
          </a:p>
        </p:txBody>
      </p:sp>
      <p:sp>
        <p:nvSpPr>
          <p:cNvPr id="21507" name="Content Placeholder 2"/>
          <p:cNvSpPr>
            <a:spLocks noGrp="1"/>
          </p:cNvSpPr>
          <p:nvPr>
            <p:ph idx="1"/>
          </p:nvPr>
        </p:nvSpPr>
        <p:spPr/>
        <p:txBody>
          <a:bodyPr/>
          <a:lstStyle/>
          <a:p>
            <a:r>
              <a:rPr lang="cs-CZ" altLang="en-US" dirty="0" err="1" smtClean="0"/>
              <a:t>Controverses</a:t>
            </a:r>
            <a:r>
              <a:rPr lang="cs-CZ" altLang="en-US" dirty="0" smtClean="0"/>
              <a:t> </a:t>
            </a:r>
            <a:r>
              <a:rPr lang="cs-CZ" altLang="en-US" dirty="0" err="1" smtClean="0"/>
              <a:t>regardin</a:t>
            </a:r>
            <a:r>
              <a:rPr lang="cs-CZ" altLang="en-US" dirty="0" smtClean="0"/>
              <a:t> </a:t>
            </a:r>
            <a:r>
              <a:rPr lang="cs-CZ" altLang="en-US" dirty="0" err="1" smtClean="0"/>
              <a:t>the</a:t>
            </a:r>
            <a:r>
              <a:rPr lang="cs-CZ" altLang="en-US" dirty="0" smtClean="0"/>
              <a:t> use </a:t>
            </a:r>
            <a:r>
              <a:rPr lang="cs-CZ" altLang="en-US" dirty="0" err="1" smtClean="0"/>
              <a:t>of</a:t>
            </a:r>
            <a:r>
              <a:rPr lang="cs-CZ" altLang="en-US" dirty="0" smtClean="0"/>
              <a:t> CWM</a:t>
            </a:r>
          </a:p>
          <a:p>
            <a:endParaRPr lang="cs-CZ" altLang="en-US" dirty="0" smtClean="0"/>
          </a:p>
          <a:p>
            <a:r>
              <a:rPr lang="cs-CZ" altLang="en-US" dirty="0" err="1" smtClean="0"/>
              <a:t>Depends</a:t>
            </a:r>
            <a:r>
              <a:rPr lang="cs-CZ" altLang="en-US" dirty="0" smtClean="0"/>
              <a:t> on </a:t>
            </a:r>
            <a:r>
              <a:rPr lang="cs-CZ" altLang="en-US" dirty="0" err="1" smtClean="0"/>
              <a:t>the</a:t>
            </a:r>
            <a:r>
              <a:rPr lang="cs-CZ" altLang="en-US" dirty="0" smtClean="0"/>
              <a:t> </a:t>
            </a:r>
            <a:r>
              <a:rPr lang="cs-CZ" altLang="en-US" dirty="0" err="1" smtClean="0"/>
              <a:t>questions</a:t>
            </a:r>
            <a:r>
              <a:rPr lang="cs-CZ" altLang="en-US" dirty="0" smtClean="0"/>
              <a:t> </a:t>
            </a:r>
            <a:r>
              <a:rPr lang="cs-CZ" altLang="en-US" dirty="0" err="1" smtClean="0"/>
              <a:t>asked</a:t>
            </a:r>
            <a:r>
              <a:rPr lang="cs-CZ" altLang="en-US" dirty="0" smtClean="0"/>
              <a:t> – </a:t>
            </a:r>
            <a:r>
              <a:rPr lang="cs-CZ" altLang="en-US" dirty="0" err="1" smtClean="0"/>
              <a:t>change</a:t>
            </a:r>
            <a:r>
              <a:rPr lang="cs-CZ" altLang="en-US" dirty="0" smtClean="0"/>
              <a:t> in CWM </a:t>
            </a:r>
            <a:r>
              <a:rPr lang="cs-CZ" altLang="en-US" dirty="0" err="1" smtClean="0"/>
              <a:t>is</a:t>
            </a:r>
            <a:r>
              <a:rPr lang="cs-CZ" altLang="en-US" dirty="0" smtClean="0"/>
              <a:t> not </a:t>
            </a:r>
            <a:r>
              <a:rPr lang="cs-CZ" altLang="en-US" dirty="0" err="1" smtClean="0"/>
              <a:t>indication</a:t>
            </a:r>
            <a:r>
              <a:rPr lang="cs-CZ" altLang="en-US" dirty="0" smtClean="0"/>
              <a:t> </a:t>
            </a:r>
            <a:r>
              <a:rPr lang="cs-CZ" altLang="en-US" dirty="0" err="1" smtClean="0"/>
              <a:t>that</a:t>
            </a:r>
            <a:r>
              <a:rPr lang="cs-CZ" altLang="en-US" dirty="0" smtClean="0"/>
              <a:t> </a:t>
            </a:r>
            <a:r>
              <a:rPr lang="cs-CZ" altLang="en-US" dirty="0" err="1" smtClean="0"/>
              <a:t>given</a:t>
            </a:r>
            <a:r>
              <a:rPr lang="cs-CZ" altLang="en-US" dirty="0" smtClean="0"/>
              <a:t> </a:t>
            </a:r>
            <a:r>
              <a:rPr lang="cs-CZ" altLang="en-US" dirty="0" err="1" smtClean="0"/>
              <a:t>trait</a:t>
            </a:r>
            <a:r>
              <a:rPr lang="cs-CZ" altLang="en-US" dirty="0" smtClean="0"/>
              <a:t> has </a:t>
            </a:r>
            <a:r>
              <a:rPr lang="cs-CZ" altLang="en-US" dirty="0" err="1" smtClean="0"/>
              <a:t>addaptive</a:t>
            </a:r>
            <a:r>
              <a:rPr lang="cs-CZ" altLang="en-US" dirty="0" smtClean="0"/>
              <a:t> </a:t>
            </a:r>
            <a:r>
              <a:rPr lang="cs-CZ" altLang="en-US" dirty="0" err="1" smtClean="0"/>
              <a:t>significance</a:t>
            </a:r>
            <a:r>
              <a:rPr lang="cs-CZ" altLang="en-US" dirty="0" smtClean="0"/>
              <a:t> </a:t>
            </a:r>
            <a:r>
              <a:rPr lang="en-US" altLang="en-US" dirty="0" smtClean="0"/>
              <a:t>(for this, you need species based approaches)</a:t>
            </a:r>
            <a:endParaRPr lang="cs-CZ" altLang="en-US" dirty="0" smtClean="0"/>
          </a:p>
          <a:p>
            <a:r>
              <a:rPr lang="cs-CZ" altLang="en-US" dirty="0" err="1" smtClean="0"/>
              <a:t>Analyses</a:t>
            </a:r>
            <a:r>
              <a:rPr lang="cs-CZ" altLang="en-US" dirty="0" smtClean="0"/>
              <a:t> </a:t>
            </a:r>
            <a:r>
              <a:rPr lang="cs-CZ" altLang="en-US" dirty="0" err="1" smtClean="0"/>
              <a:t>of</a:t>
            </a:r>
            <a:r>
              <a:rPr lang="cs-CZ" altLang="en-US" dirty="0" smtClean="0"/>
              <a:t> CWM </a:t>
            </a:r>
            <a:r>
              <a:rPr lang="cs-CZ" altLang="en-US" dirty="0" err="1" smtClean="0"/>
              <a:t>should</a:t>
            </a:r>
            <a:r>
              <a:rPr lang="cs-CZ" altLang="en-US" dirty="0" smtClean="0"/>
              <a:t> </a:t>
            </a:r>
            <a:r>
              <a:rPr lang="cs-CZ" altLang="en-US" dirty="0" err="1" smtClean="0"/>
              <a:t>be</a:t>
            </a:r>
            <a:r>
              <a:rPr lang="cs-CZ" altLang="en-US" dirty="0" smtClean="0"/>
              <a:t> </a:t>
            </a:r>
            <a:r>
              <a:rPr lang="cs-CZ" altLang="en-US" dirty="0" err="1" smtClean="0"/>
              <a:t>accompanied</a:t>
            </a:r>
            <a:r>
              <a:rPr lang="cs-CZ" altLang="en-US" dirty="0" smtClean="0"/>
              <a:t> by </a:t>
            </a:r>
            <a:r>
              <a:rPr lang="cs-CZ" altLang="en-US" dirty="0" err="1" smtClean="0"/>
              <a:t>coresp</a:t>
            </a:r>
            <a:r>
              <a:rPr lang="en-US" altLang="en-US" dirty="0" smtClean="0"/>
              <a:t>o</a:t>
            </a:r>
            <a:r>
              <a:rPr lang="cs-CZ" altLang="en-US" dirty="0" err="1" smtClean="0"/>
              <a:t>nding</a:t>
            </a:r>
            <a:r>
              <a:rPr lang="cs-CZ" altLang="en-US" dirty="0" smtClean="0"/>
              <a:t> </a:t>
            </a:r>
            <a:r>
              <a:rPr lang="cs-CZ" altLang="en-US" dirty="0" err="1" smtClean="0"/>
              <a:t>analyses</a:t>
            </a:r>
            <a:r>
              <a:rPr lang="cs-CZ" altLang="en-US" dirty="0" smtClean="0"/>
              <a:t> </a:t>
            </a:r>
            <a:r>
              <a:rPr lang="cs-CZ" altLang="en-US" dirty="0" err="1" smtClean="0"/>
              <a:t>of</a:t>
            </a:r>
            <a:r>
              <a:rPr lang="cs-CZ" altLang="en-US" dirty="0" smtClean="0"/>
              <a:t> FD</a:t>
            </a:r>
            <a:endParaRPr lang="en-US" altLang="en-US" dirty="0" smtClean="0"/>
          </a:p>
        </p:txBody>
      </p:sp>
      <p:pic>
        <p:nvPicPr>
          <p:cNvPr id="4" name="Obrázek 3"/>
          <p:cNvPicPr/>
          <p:nvPr/>
        </p:nvPicPr>
        <p:blipFill rotWithShape="1">
          <a:blip r:embed="rId2"/>
          <a:srcRect l="26929" t="11880" r="11794" b="8298"/>
          <a:stretch/>
        </p:blipFill>
        <p:spPr bwMode="auto">
          <a:xfrm>
            <a:off x="1115616" y="2060548"/>
            <a:ext cx="6912768" cy="4762500"/>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0" y="274638"/>
            <a:ext cx="4114800" cy="4011612"/>
          </a:xfrm>
        </p:spPr>
        <p:txBody>
          <a:bodyPr/>
          <a:lstStyle/>
          <a:p>
            <a:pPr eaLnBrk="1" hangingPunct="1"/>
            <a:r>
              <a:rPr lang="en-US" altLang="en-US" dirty="0" smtClean="0"/>
              <a:t>Changes of cwm along fertilization gradient</a:t>
            </a:r>
            <a:r>
              <a:rPr lang="cs-CZ" altLang="en-US" dirty="0" smtClean="0"/>
              <a:t>?</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476250"/>
            <a:ext cx="4711700" cy="618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2" name="TextBox 2"/>
          <p:cNvSpPr txBox="1">
            <a:spLocks noChangeArrowheads="1"/>
          </p:cNvSpPr>
          <p:nvPr/>
        </p:nvSpPr>
        <p:spPr bwMode="auto">
          <a:xfrm>
            <a:off x="5076056" y="3861048"/>
            <a:ext cx="39592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Re-analysis of data from </a:t>
            </a:r>
            <a:r>
              <a:rPr lang="en-US" altLang="en-US" sz="1800" dirty="0" err="1"/>
              <a:t>Py</a:t>
            </a:r>
            <a:r>
              <a:rPr lang="cs-CZ" altLang="en-US" sz="1800" dirty="0"/>
              <a:t>š</a:t>
            </a:r>
            <a:r>
              <a:rPr lang="en-US" altLang="en-US" sz="1800" dirty="0" err="1"/>
              <a:t>ek</a:t>
            </a:r>
            <a:r>
              <a:rPr lang="en-US" altLang="en-US" sz="1800" dirty="0"/>
              <a:t> P. &amp; </a:t>
            </a:r>
            <a:r>
              <a:rPr lang="en-US" altLang="en-US" sz="1800" dirty="0" err="1"/>
              <a:t>Lep</a:t>
            </a:r>
            <a:r>
              <a:rPr lang="cs-CZ" altLang="en-US" sz="1800" dirty="0"/>
              <a:t>š</a:t>
            </a:r>
            <a:r>
              <a:rPr lang="en-US" altLang="en-US" sz="1800" dirty="0"/>
              <a:t> J. (1991):</a:t>
            </a:r>
            <a:r>
              <a:rPr lang="cs-CZ" altLang="en-US" sz="1800" dirty="0"/>
              <a:t> </a:t>
            </a:r>
            <a:r>
              <a:rPr lang="en-US" altLang="en-US" sz="1800" i="1" dirty="0"/>
              <a:t>Response of a weed community to nitrogen fertilizer: a </a:t>
            </a:r>
            <a:r>
              <a:rPr lang="cs-CZ" altLang="en-US" sz="1800" i="1" dirty="0"/>
              <a:t>m</a:t>
            </a:r>
            <a:r>
              <a:rPr lang="en-US" altLang="en-US" sz="1800" i="1" dirty="0" err="1"/>
              <a:t>ultivariate</a:t>
            </a:r>
            <a:r>
              <a:rPr lang="en-US" altLang="en-US" sz="1800" i="1" dirty="0"/>
              <a:t> analysis.</a:t>
            </a:r>
            <a:r>
              <a:rPr lang="cs-CZ" altLang="en-US" sz="1800" i="1" dirty="0"/>
              <a:t> </a:t>
            </a:r>
            <a:r>
              <a:rPr lang="en-US" altLang="en-US" sz="1800" b="1" dirty="0"/>
              <a:t>J. </a:t>
            </a:r>
            <a:r>
              <a:rPr lang="en-US" altLang="en-US" sz="1800" b="1" dirty="0" err="1"/>
              <a:t>Veget</a:t>
            </a:r>
            <a:r>
              <a:rPr lang="en-US" altLang="en-US" sz="1800" b="1" dirty="0"/>
              <a:t>. Sci.</a:t>
            </a:r>
            <a:r>
              <a:rPr lang="en-US" altLang="en-US" sz="1800" dirty="0"/>
              <a:t> 2: 237-244.</a:t>
            </a:r>
            <a:br>
              <a:rPr lang="en-US" altLang="en-US" sz="1800" dirty="0"/>
            </a:br>
            <a:endParaRPr lang="cs-CZ" altLang="en-US" sz="1800" dirty="0"/>
          </a:p>
        </p:txBody>
      </p:sp>
      <p:sp>
        <p:nvSpPr>
          <p:cNvPr id="2" name="TextovéPole 1"/>
          <p:cNvSpPr txBox="1"/>
          <p:nvPr/>
        </p:nvSpPr>
        <p:spPr>
          <a:xfrm>
            <a:off x="5148064" y="5445224"/>
            <a:ext cx="3600400" cy="1200329"/>
          </a:xfrm>
          <a:prstGeom prst="rect">
            <a:avLst/>
          </a:prstGeom>
          <a:noFill/>
        </p:spPr>
        <p:txBody>
          <a:bodyPr wrap="square" rtlCol="0">
            <a:spAutoFit/>
          </a:bodyPr>
          <a:lstStyle/>
          <a:p>
            <a:r>
              <a:rPr lang="en-US" dirty="0" smtClean="0"/>
              <a:t>Does not necessarily mean that high seed weight has adaptive value under high cover of the crop. (Nevertheless, it is still possible.)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smtClean="0"/>
              <a:t>“Classical” community ecology</a:t>
            </a:r>
            <a:endParaRPr lang="cs-CZ" altLang="en-US" smtClean="0"/>
          </a:p>
        </p:txBody>
      </p:sp>
      <p:sp>
        <p:nvSpPr>
          <p:cNvPr id="3" name="Content Placeholder 2"/>
          <p:cNvSpPr>
            <a:spLocks noGrp="1"/>
          </p:cNvSpPr>
          <p:nvPr>
            <p:ph idx="1"/>
          </p:nvPr>
        </p:nvSpPr>
        <p:spPr/>
        <p:txBody>
          <a:bodyPr rtlCol="0">
            <a:normAutofit fontScale="92500"/>
          </a:bodyPr>
          <a:lstStyle/>
          <a:p>
            <a:pPr eaLnBrk="1" fontAlgn="auto" hangingPunct="1">
              <a:spcAft>
                <a:spcPts val="0"/>
              </a:spcAft>
              <a:defRPr/>
            </a:pPr>
            <a:r>
              <a:rPr lang="en-US" dirty="0" smtClean="0"/>
              <a:t>“All species are equal” – i.e. basic community characteristics is quantified composition of species, and so also “classical” diversity indices</a:t>
            </a:r>
            <a:endParaRPr lang="cs-CZ" dirty="0" smtClean="0"/>
          </a:p>
          <a:p>
            <a:pPr eaLnBrk="1" fontAlgn="auto" hangingPunct="1">
              <a:spcAft>
                <a:spcPts val="0"/>
              </a:spcAft>
              <a:defRPr/>
            </a:pPr>
            <a:endParaRPr lang="cs-CZ" dirty="0"/>
          </a:p>
          <a:p>
            <a:pPr eaLnBrk="1" fontAlgn="auto" hangingPunct="1">
              <a:spcAft>
                <a:spcPts val="0"/>
              </a:spcAft>
              <a:defRPr/>
            </a:pPr>
            <a:r>
              <a:rPr lang="en-US" dirty="0" smtClean="0"/>
              <a:t>Typical tasks</a:t>
            </a:r>
            <a:endParaRPr lang="cs-CZ" dirty="0" smtClean="0"/>
          </a:p>
          <a:p>
            <a:pPr lvl="1" eaLnBrk="1" fontAlgn="auto" hangingPunct="1">
              <a:spcAft>
                <a:spcPts val="0"/>
              </a:spcAft>
              <a:defRPr/>
            </a:pPr>
            <a:r>
              <a:rPr lang="cs-CZ" dirty="0" smtClean="0"/>
              <a:t> </a:t>
            </a:r>
            <a:r>
              <a:rPr lang="en-US" dirty="0" smtClean="0"/>
              <a:t>how the species community richness, diversity and composition changes along environmental gradients</a:t>
            </a:r>
            <a:endParaRPr lang="cs-CZ" dirty="0" smtClean="0"/>
          </a:p>
          <a:p>
            <a:pPr lvl="1" eaLnBrk="1" fontAlgn="auto" hangingPunct="1">
              <a:spcAft>
                <a:spcPts val="0"/>
              </a:spcAft>
              <a:defRPr/>
            </a:pPr>
            <a:r>
              <a:rPr lang="en-US" dirty="0" smtClean="0"/>
              <a:t>How do these characteristics affect “ecosystem functioning”</a:t>
            </a:r>
            <a:endParaRPr lang="cs-CZ" dirty="0" smtClean="0"/>
          </a:p>
          <a:p>
            <a:pPr lvl="1" eaLnBrk="1" fontAlgn="auto" hangingPunct="1">
              <a:spcAft>
                <a:spcPts val="0"/>
              </a:spcAft>
              <a:defRPr/>
            </a:pPr>
            <a:endParaRPr lang="cs-CZ" dirty="0" smtClean="0"/>
          </a:p>
          <a:p>
            <a:pPr eaLnBrk="1" fontAlgn="auto" hangingPunct="1">
              <a:spcAft>
                <a:spcPts val="0"/>
              </a:spcAft>
              <a:defRPr/>
            </a:pPr>
            <a:endParaRPr lang="cs-CZ" dirty="0"/>
          </a:p>
          <a:p>
            <a:pPr eaLnBrk="1" fontAlgn="auto" hangingPunct="1">
              <a:spcAft>
                <a:spcPts val="0"/>
              </a:spcAft>
              <a:defRPr/>
            </a:pPr>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cs-CZ" altLang="en-US" i="1" smtClean="0"/>
              <a:t>Traits</a:t>
            </a:r>
            <a:r>
              <a:rPr lang="cs-CZ" altLang="en-US" smtClean="0"/>
              <a:t>, strategie</a:t>
            </a:r>
            <a:r>
              <a:rPr lang="en-US" altLang="en-US" smtClean="0"/>
              <a:t>s</a:t>
            </a:r>
            <a:r>
              <a:rPr lang="cs-CZ" altLang="en-US" smtClean="0"/>
              <a:t>, </a:t>
            </a:r>
            <a:r>
              <a:rPr lang="en-US" altLang="en-US" smtClean="0"/>
              <a:t>indicator values</a:t>
            </a:r>
            <a:endParaRPr lang="cs-CZ" altLang="en-US" i="1" smtClean="0"/>
          </a:p>
        </p:txBody>
      </p:sp>
      <p:sp>
        <p:nvSpPr>
          <p:cNvPr id="3" name="Content Placeholder 2"/>
          <p:cNvSpPr>
            <a:spLocks noGrp="1"/>
          </p:cNvSpPr>
          <p:nvPr>
            <p:ph idx="1"/>
          </p:nvPr>
        </p:nvSpPr>
        <p:spPr/>
        <p:txBody>
          <a:bodyPr/>
          <a:lstStyle/>
          <a:p>
            <a:pPr eaLnBrk="1" hangingPunct="1"/>
            <a:r>
              <a:rPr lang="en-US" altLang="en-US" dirty="0" smtClean="0"/>
              <a:t>Databases include all of them, but their use and particularly interpretation is different</a:t>
            </a:r>
            <a:endParaRPr lang="cs-CZ" altLang="en-US" dirty="0" smtClean="0"/>
          </a:p>
          <a:p>
            <a:pPr eaLnBrk="1" hangingPunct="1"/>
            <a:r>
              <a:rPr lang="en-US" altLang="en-US" dirty="0" smtClean="0"/>
              <a:t>Differentiate – </a:t>
            </a:r>
            <a:r>
              <a:rPr lang="cs-CZ" altLang="en-US" dirty="0" err="1" smtClean="0"/>
              <a:t>characteristi</a:t>
            </a:r>
            <a:r>
              <a:rPr lang="en-US" altLang="en-US" dirty="0" err="1" smtClean="0"/>
              <a:t>cs</a:t>
            </a:r>
            <a:r>
              <a:rPr lang="en-US" altLang="en-US" dirty="0" smtClean="0"/>
              <a:t> directly measured</a:t>
            </a:r>
            <a:r>
              <a:rPr lang="cs-CZ" altLang="en-US" dirty="0" smtClean="0"/>
              <a:t>, </a:t>
            </a:r>
            <a:r>
              <a:rPr lang="en-US" altLang="en-US" dirty="0" smtClean="0"/>
              <a:t>and characteristics derived from species behavior in nature</a:t>
            </a:r>
            <a:endParaRPr lang="cs-CZ" altLang="en-US" dirty="0" smtClean="0"/>
          </a:p>
          <a:p>
            <a:pPr eaLnBrk="1" hangingPunct="1"/>
            <a:r>
              <a:rPr lang="cs-CZ" altLang="en-US" dirty="0" smtClean="0"/>
              <a:t>Grime CSR, i </a:t>
            </a:r>
            <a:r>
              <a:rPr lang="cs-CZ" altLang="en-US" dirty="0" err="1" smtClean="0"/>
              <a:t>Ellenberg</a:t>
            </a:r>
            <a:r>
              <a:rPr lang="cs-CZ" altLang="en-US" dirty="0" smtClean="0"/>
              <a:t> </a:t>
            </a:r>
            <a:r>
              <a:rPr lang="en-US" altLang="en-US" dirty="0" smtClean="0"/>
              <a:t>indicator values are derived from intimate knowledge of their ecological behavior in nature – if used as explanation of species ecological behavior, danger of circular reasoning</a:t>
            </a:r>
            <a:endParaRPr lang="cs-CZ"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4"/>
          <p:cNvSpPr txBox="1">
            <a:spLocks noChangeArrowheads="1"/>
          </p:cNvSpPr>
          <p:nvPr/>
        </p:nvSpPr>
        <p:spPr bwMode="auto">
          <a:xfrm>
            <a:off x="755650" y="260350"/>
            <a:ext cx="7056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en-US" sz="6000">
                <a:solidFill>
                  <a:schemeClr val="bg1"/>
                </a:solidFill>
              </a:rPr>
              <a:t>Diversity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788" y="0"/>
            <a:ext cx="10315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04800"/>
            <a:ext cx="7772400" cy="755650"/>
          </a:xfrm>
        </p:spPr>
        <p:txBody>
          <a:bodyPr rtlCol="0">
            <a:normAutofit fontScale="90000"/>
          </a:bodyPr>
          <a:lstStyle/>
          <a:p>
            <a:pPr eaLnBrk="1" fontAlgn="auto" hangingPunct="1">
              <a:spcAft>
                <a:spcPts val="0"/>
              </a:spcAft>
              <a:defRPr/>
            </a:pPr>
            <a:r>
              <a:rPr lang="cs-CZ" altLang="cs-CZ" dirty="0" smtClean="0"/>
              <a:t>Diversity just by species proportions</a:t>
            </a:r>
            <a:endParaRPr lang="en-GB" altLang="cs-CZ" dirty="0" smtClean="0"/>
          </a:p>
        </p:txBody>
      </p:sp>
      <p:graphicFrame>
        <p:nvGraphicFramePr>
          <p:cNvPr id="26627" name="Object 3"/>
          <p:cNvGraphicFramePr>
            <a:graphicFrameLocks noChangeAspect="1"/>
          </p:cNvGraphicFramePr>
          <p:nvPr/>
        </p:nvGraphicFramePr>
        <p:xfrm>
          <a:off x="677863" y="1144588"/>
          <a:ext cx="7759700" cy="4768850"/>
        </p:xfrm>
        <a:graphic>
          <a:graphicData uri="http://schemas.openxmlformats.org/presentationml/2006/ole">
            <mc:AlternateContent xmlns:mc="http://schemas.openxmlformats.org/markup-compatibility/2006">
              <mc:Choice xmlns:v="urn:schemas-microsoft-com:vml" Requires="v">
                <p:oleObj spid="_x0000_s26633" name="Worksheet" r:id="rId3" imgW="10989000" imgH="6328080" progId="Excel.Sheet.8">
                  <p:embed/>
                </p:oleObj>
              </mc:Choice>
              <mc:Fallback>
                <p:oleObj name="Worksheet" r:id="rId3" imgW="10989000" imgH="632808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863" y="1144588"/>
                        <a:ext cx="77597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cs-CZ" altLang="en-US" smtClean="0"/>
              <a:t>Functional diversity</a:t>
            </a:r>
          </a:p>
        </p:txBody>
      </p:sp>
      <p:sp>
        <p:nvSpPr>
          <p:cNvPr id="27651" name="Content Placeholder 2"/>
          <p:cNvSpPr>
            <a:spLocks noGrp="1"/>
          </p:cNvSpPr>
          <p:nvPr>
            <p:ph idx="1"/>
          </p:nvPr>
        </p:nvSpPr>
        <p:spPr/>
        <p:txBody>
          <a:bodyPr/>
          <a:lstStyle/>
          <a:p>
            <a:pPr eaLnBrk="1" hangingPunct="1"/>
            <a:r>
              <a:rPr lang="en-US" altLang="en-US" smtClean="0"/>
              <a:t>All the theories connected with diversity are based on the assumption that species are different</a:t>
            </a:r>
          </a:p>
          <a:p>
            <a:pPr eaLnBrk="1" hangingPunct="1"/>
            <a:r>
              <a:rPr lang="en-US" altLang="en-US" smtClean="0"/>
              <a:t>Limiting similarity concept </a:t>
            </a:r>
          </a:p>
          <a:p>
            <a:pPr eaLnBrk="1" hangingPunct="1"/>
            <a:r>
              <a:rPr lang="en-US" altLang="en-US" smtClean="0"/>
              <a:t>Biodiversity experiments (BEF – Biodiversity – Ecosystem function) explicitly expect that the species are different (only th</a:t>
            </a:r>
            <a:r>
              <a:rPr lang="cs-CZ" altLang="en-US" smtClean="0"/>
              <a:t>e</a:t>
            </a:r>
            <a:r>
              <a:rPr lang="en-US" altLang="en-US" smtClean="0"/>
              <a:t>n they can be, e.g. complementary in the resource use)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152400"/>
            <a:ext cx="7772400" cy="1143000"/>
          </a:xfrm>
        </p:spPr>
        <p:txBody>
          <a:bodyPr rtlCol="0">
            <a:normAutofit fontScale="90000"/>
          </a:bodyPr>
          <a:lstStyle/>
          <a:p>
            <a:pPr eaLnBrk="1" fontAlgn="auto" hangingPunct="1">
              <a:spcAft>
                <a:spcPts val="0"/>
              </a:spcAft>
              <a:defRPr/>
            </a:pPr>
            <a:r>
              <a:rPr lang="en-GB" altLang="cs-CZ" smtClean="0"/>
              <a:t>Functional and phylogenetic diversity</a:t>
            </a:r>
          </a:p>
        </p:txBody>
      </p:sp>
      <p:sp>
        <p:nvSpPr>
          <p:cNvPr id="28675" name="Rectangle 3"/>
          <p:cNvSpPr>
            <a:spLocks noGrp="1" noChangeArrowheads="1"/>
          </p:cNvSpPr>
          <p:nvPr>
            <p:ph type="body" idx="1"/>
          </p:nvPr>
        </p:nvSpPr>
        <p:spPr>
          <a:xfrm>
            <a:off x="685800" y="1524000"/>
            <a:ext cx="7772400" cy="4114800"/>
          </a:xfrm>
        </p:spPr>
        <p:txBody>
          <a:bodyPr/>
          <a:lstStyle/>
          <a:p>
            <a:pPr eaLnBrk="1" hangingPunct="1"/>
            <a:r>
              <a:rPr lang="en-GB" altLang="cs-CZ" dirty="0" smtClean="0"/>
              <a:t>Representation of life forms </a:t>
            </a:r>
          </a:p>
          <a:p>
            <a:pPr eaLnBrk="1" hangingPunct="1"/>
            <a:r>
              <a:rPr lang="en-GB" altLang="cs-CZ" dirty="0" err="1" smtClean="0"/>
              <a:t>Diveristy</a:t>
            </a:r>
            <a:r>
              <a:rPr lang="en-GB" altLang="cs-CZ" dirty="0" smtClean="0"/>
              <a:t> of genera, families etc.</a:t>
            </a:r>
          </a:p>
          <a:p>
            <a:pPr eaLnBrk="1" hangingPunct="1"/>
            <a:r>
              <a:rPr lang="en-GB" altLang="cs-CZ" sz="2000" dirty="0" smtClean="0"/>
              <a:t>Example: community composed of 37 species of dandelions </a:t>
            </a:r>
            <a:r>
              <a:rPr lang="en-GB" altLang="cs-CZ" sz="2000" i="1" dirty="0" err="1" smtClean="0"/>
              <a:t>Taraxacum</a:t>
            </a:r>
            <a:r>
              <a:rPr lang="en-GB" altLang="cs-CZ" sz="2000" i="1" dirty="0" smtClean="0"/>
              <a:t> </a:t>
            </a:r>
            <a:r>
              <a:rPr lang="en-GB" altLang="cs-CZ" sz="2000" i="1" dirty="0" err="1" smtClean="0"/>
              <a:t>officinale</a:t>
            </a:r>
            <a:r>
              <a:rPr lang="en-GB" altLang="cs-CZ" sz="2000" i="1" dirty="0" smtClean="0"/>
              <a:t> </a:t>
            </a:r>
            <a:r>
              <a:rPr lang="en-GB" altLang="cs-CZ" sz="2000" dirty="0" err="1" smtClean="0"/>
              <a:t>agg</a:t>
            </a:r>
            <a:r>
              <a:rPr lang="en-GB" altLang="cs-CZ" sz="2000" dirty="0" smtClean="0"/>
              <a:t>.</a:t>
            </a:r>
            <a:r>
              <a:rPr lang="en-GB" altLang="cs-CZ" sz="2000" i="1" dirty="0" smtClean="0"/>
              <a:t> </a:t>
            </a:r>
            <a:r>
              <a:rPr lang="en-GB" altLang="cs-CZ" sz="2000" dirty="0" smtClean="0"/>
              <a:t>will have lower phylogenetic and functional diversity of community composed of “normal” species. </a:t>
            </a:r>
          </a:p>
          <a:p>
            <a:pPr eaLnBrk="1" hangingPunct="1"/>
            <a:r>
              <a:rPr lang="en-GB" altLang="cs-CZ" sz="2800" dirty="0" smtClean="0"/>
              <a:t>Functional diversity should not be affected by the ability of “splitters taxonomists” to distinguish several functionally identical species</a:t>
            </a:r>
            <a:endParaRPr lang="en-GB" altLang="cs-CZ" sz="36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altLang="cs-CZ" smtClean="0"/>
              <a:t>First posibility – Functional groups</a:t>
            </a:r>
          </a:p>
        </p:txBody>
      </p:sp>
      <p:sp>
        <p:nvSpPr>
          <p:cNvPr id="29699" name="Rectangle 3"/>
          <p:cNvSpPr>
            <a:spLocks noGrp="1" noChangeArrowheads="1"/>
          </p:cNvSpPr>
          <p:nvPr>
            <p:ph type="body" idx="1"/>
          </p:nvPr>
        </p:nvSpPr>
        <p:spPr/>
        <p:txBody>
          <a:bodyPr/>
          <a:lstStyle/>
          <a:p>
            <a:pPr eaLnBrk="1" hangingPunct="1"/>
            <a:r>
              <a:rPr lang="en-GB" altLang="cs-CZ" smtClean="0"/>
              <a:t>Problem – how to define functional group, what to do with hierarchical classifications, relevance of traits used for functional classification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smtClean="0"/>
              <a:t>Functional diversity</a:t>
            </a:r>
            <a:endParaRPr lang="cs-CZ" altLang="en-US" smtClean="0"/>
          </a:p>
        </p:txBody>
      </p:sp>
      <p:sp>
        <p:nvSpPr>
          <p:cNvPr id="30723" name="TextBox 2"/>
          <p:cNvSpPr txBox="1">
            <a:spLocks noChangeArrowheads="1"/>
          </p:cNvSpPr>
          <p:nvPr/>
        </p:nvSpPr>
        <p:spPr bwMode="auto">
          <a:xfrm>
            <a:off x="1042988" y="1341438"/>
            <a:ext cx="4537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t>Rao (entropy)</a:t>
            </a:r>
          </a:p>
        </p:txBody>
      </p:sp>
      <p:sp>
        <p:nvSpPr>
          <p:cNvPr id="30724" name="TextBox 3"/>
          <p:cNvSpPr txBox="1">
            <a:spLocks noChangeArrowheads="1"/>
          </p:cNvSpPr>
          <p:nvPr/>
        </p:nvSpPr>
        <p:spPr bwMode="auto">
          <a:xfrm>
            <a:off x="107950" y="3052763"/>
            <a:ext cx="88820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i="1"/>
              <a:t>q</a:t>
            </a:r>
            <a:r>
              <a:rPr lang="cs-CZ" altLang="en-US" i="1" baseline="-25000"/>
              <a:t>ij</a:t>
            </a:r>
            <a:r>
              <a:rPr lang="cs-CZ" altLang="en-US" i="1" baseline="30000"/>
              <a:t>  </a:t>
            </a:r>
            <a:r>
              <a:rPr lang="cs-CZ" altLang="en-US" i="1"/>
              <a:t>- </a:t>
            </a:r>
            <a:r>
              <a:rPr lang="cs-CZ" altLang="en-US"/>
              <a:t>difference of two species (calculated from </a:t>
            </a:r>
            <a:r>
              <a:rPr lang="cs-CZ" altLang="en-US" i="1"/>
              <a:t>traits</a:t>
            </a:r>
            <a:r>
              <a:rPr lang="cs-CZ" altLang="en-US"/>
              <a:t>)</a:t>
            </a:r>
            <a:endParaRPr lang="cs-CZ" altLang="en-US" i="1"/>
          </a:p>
          <a:p>
            <a:pPr eaLnBrk="1" hangingPunct="1">
              <a:spcBef>
                <a:spcPct val="0"/>
              </a:spcBef>
              <a:buFontTx/>
              <a:buNone/>
            </a:pPr>
            <a:r>
              <a:rPr lang="cs-CZ" altLang="en-US" i="1"/>
              <a:t>- </a:t>
            </a:r>
            <a:r>
              <a:rPr lang="en-US" altLang="en-US"/>
              <a:t>Selection of traits – and how to calculate the difference on the basis of traits</a:t>
            </a:r>
            <a:endParaRPr lang="cs-CZ" altLang="en-US" i="1"/>
          </a:p>
        </p:txBody>
      </p:sp>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l="18990" t="21454" r="14861" b="38068"/>
          <a:stretch>
            <a:fillRect/>
          </a:stretch>
        </p:blipFill>
        <p:spPr bwMode="auto">
          <a:xfrm>
            <a:off x="0" y="4492625"/>
            <a:ext cx="6875463" cy="236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726" name="Object 4"/>
          <p:cNvGraphicFramePr>
            <a:graphicFrameLocks noChangeAspect="1"/>
          </p:cNvGraphicFramePr>
          <p:nvPr/>
        </p:nvGraphicFramePr>
        <p:xfrm>
          <a:off x="974725" y="1341438"/>
          <a:ext cx="5683250" cy="1852612"/>
        </p:xfrm>
        <a:graphic>
          <a:graphicData uri="http://schemas.openxmlformats.org/presentationml/2006/ole">
            <mc:AlternateContent xmlns:mc="http://schemas.openxmlformats.org/markup-compatibility/2006">
              <mc:Choice xmlns:v="urn:schemas-microsoft-com:vml" Requires="v">
                <p:oleObj spid="_x0000_s30732" name="Equation" r:id="rId4" imgW="1358310" imgH="444307" progId="Equation.3">
                  <p:embed/>
                </p:oleObj>
              </mc:Choice>
              <mc:Fallback>
                <p:oleObj name="Equation" r:id="rId4" imgW="1358310" imgH="444307"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725" y="1341438"/>
                        <a:ext cx="5683250" cy="185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685800" y="2057400"/>
            <a:ext cx="7772400" cy="2590800"/>
          </a:xfrm>
        </p:spPr>
        <p:txBody>
          <a:bodyPr rtlCol="0">
            <a:normAutofit fontScale="85000" lnSpcReduction="10000"/>
          </a:bodyPr>
          <a:lstStyle/>
          <a:p>
            <a:pPr eaLnBrk="1" fontAlgn="auto" hangingPunct="1">
              <a:spcAft>
                <a:spcPts val="0"/>
              </a:spcAft>
              <a:defRPr/>
            </a:pPr>
            <a:r>
              <a:rPr lang="en-GB" altLang="cs-CZ" i="1" dirty="0" err="1" smtClean="0"/>
              <a:t>q</a:t>
            </a:r>
            <a:r>
              <a:rPr lang="en-GB" altLang="cs-CZ" i="1" baseline="-25000" dirty="0" err="1" smtClean="0"/>
              <a:t>i,j</a:t>
            </a:r>
            <a:r>
              <a:rPr lang="en-GB" altLang="cs-CZ" i="1" dirty="0" smtClean="0"/>
              <a:t> – </a:t>
            </a:r>
            <a:r>
              <a:rPr lang="en-GB" altLang="cs-CZ" dirty="0" smtClean="0"/>
              <a:t>dissimilarity of two species </a:t>
            </a:r>
          </a:p>
          <a:p>
            <a:pPr eaLnBrk="1" fontAlgn="auto" hangingPunct="1">
              <a:spcAft>
                <a:spcPts val="0"/>
              </a:spcAft>
              <a:defRPr/>
            </a:pPr>
            <a:r>
              <a:rPr lang="en-GB" altLang="cs-CZ" i="1" dirty="0" smtClean="0"/>
              <a:t>p</a:t>
            </a:r>
            <a:r>
              <a:rPr lang="en-GB" altLang="cs-CZ" i="1" baseline="-25000" dirty="0" smtClean="0"/>
              <a:t>i</a:t>
            </a:r>
            <a:r>
              <a:rPr lang="en-GB" altLang="cs-CZ" i="1" dirty="0" smtClean="0"/>
              <a:t> – </a:t>
            </a:r>
            <a:r>
              <a:rPr lang="en-GB" altLang="cs-CZ" dirty="0" smtClean="0"/>
              <a:t>relative representation of a species </a:t>
            </a:r>
          </a:p>
          <a:p>
            <a:pPr eaLnBrk="1" fontAlgn="auto" hangingPunct="1">
              <a:spcAft>
                <a:spcPts val="0"/>
              </a:spcAft>
              <a:defRPr/>
            </a:pPr>
            <a:r>
              <a:rPr lang="en-GB" altLang="cs-CZ" dirty="0" smtClean="0"/>
              <a:t>If </a:t>
            </a:r>
            <a:r>
              <a:rPr lang="en-GB" altLang="cs-CZ" i="1" dirty="0" err="1" smtClean="0"/>
              <a:t>q</a:t>
            </a:r>
            <a:r>
              <a:rPr lang="en-GB" altLang="cs-CZ" i="1" baseline="-25000" dirty="0" err="1" smtClean="0"/>
              <a:t>i,j</a:t>
            </a:r>
            <a:r>
              <a:rPr lang="en-GB" altLang="cs-CZ" i="1" baseline="-25000" dirty="0" smtClean="0"/>
              <a:t> </a:t>
            </a:r>
            <a:r>
              <a:rPr lang="en-GB" altLang="cs-CZ" i="1" dirty="0" smtClean="0"/>
              <a:t>=</a:t>
            </a:r>
            <a:r>
              <a:rPr lang="en-GB" altLang="cs-CZ" dirty="0" smtClean="0"/>
              <a:t> 1 for all species pairs, FD equals to Simpson diversity, i.e..  1-Simpson dominance</a:t>
            </a:r>
          </a:p>
          <a:p>
            <a:pPr eaLnBrk="1" fontAlgn="auto" hangingPunct="1">
              <a:spcAft>
                <a:spcPts val="0"/>
              </a:spcAft>
              <a:defRPr/>
            </a:pPr>
            <a:r>
              <a:rPr lang="en-GB" altLang="cs-CZ" dirty="0" smtClean="0"/>
              <a:t>If </a:t>
            </a:r>
            <a:r>
              <a:rPr lang="en-GB" altLang="cs-CZ" i="1" dirty="0" smtClean="0"/>
              <a:t>p </a:t>
            </a:r>
            <a:r>
              <a:rPr lang="en-GB" altLang="cs-CZ" dirty="0" smtClean="0"/>
              <a:t>is proportion of individuals, then </a:t>
            </a:r>
            <a:r>
              <a:rPr lang="en-GB" altLang="cs-CZ" i="1" dirty="0" smtClean="0"/>
              <a:t>FD </a:t>
            </a:r>
            <a:r>
              <a:rPr lang="en-GB" altLang="cs-CZ" dirty="0" smtClean="0"/>
              <a:t>is expected dissimilarity of two randomly chosen individuals</a:t>
            </a:r>
          </a:p>
        </p:txBody>
      </p:sp>
      <p:graphicFrame>
        <p:nvGraphicFramePr>
          <p:cNvPr id="31747" name="Object 4"/>
          <p:cNvGraphicFramePr>
            <a:graphicFrameLocks noChangeAspect="1"/>
          </p:cNvGraphicFramePr>
          <p:nvPr/>
        </p:nvGraphicFramePr>
        <p:xfrm>
          <a:off x="1006475" y="304800"/>
          <a:ext cx="5683250" cy="1852613"/>
        </p:xfrm>
        <a:graphic>
          <a:graphicData uri="http://schemas.openxmlformats.org/presentationml/2006/ole">
            <mc:AlternateContent xmlns:mc="http://schemas.openxmlformats.org/markup-compatibility/2006">
              <mc:Choice xmlns:v="urn:schemas-microsoft-com:vml" Requires="v">
                <p:oleObj spid="_x0000_s31755" name="Equation" r:id="rId3" imgW="1358310" imgH="444307" progId="Equation.3">
                  <p:embed/>
                </p:oleObj>
              </mc:Choice>
              <mc:Fallback>
                <p:oleObj name="Equation" r:id="rId3" imgW="1358310" imgH="444307"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75" y="304800"/>
                        <a:ext cx="5683250" cy="185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48" name="Text Box 5"/>
          <p:cNvSpPr txBox="1">
            <a:spLocks noChangeArrowheads="1"/>
          </p:cNvSpPr>
          <p:nvPr/>
        </p:nvSpPr>
        <p:spPr bwMode="auto">
          <a:xfrm>
            <a:off x="217571" y="5013176"/>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cs-CZ" sz="2400" dirty="0">
                <a:latin typeface="Times New Roman" panose="02020603050405020304" pitchFamily="18" charset="0"/>
              </a:rPr>
              <a:t>Macro at </a:t>
            </a:r>
            <a:r>
              <a:rPr lang="en-GB" altLang="cs-CZ" sz="2400" dirty="0">
                <a:latin typeface="Times New Roman" panose="02020603050405020304" pitchFamily="18" charset="0"/>
                <a:hlinkClick r:id="rId5"/>
              </a:rPr>
              <a:t>http://</a:t>
            </a:r>
            <a:r>
              <a:rPr lang="en-GB" altLang="cs-CZ" sz="2400" dirty="0" smtClean="0">
                <a:latin typeface="Times New Roman" panose="02020603050405020304" pitchFamily="18" charset="0"/>
                <a:hlinkClick r:id="rId5"/>
              </a:rPr>
              <a:t>botanika.bf.jcu.cz/suspa/FunctDiv.php</a:t>
            </a:r>
            <a:r>
              <a:rPr lang="en-GB" altLang="cs-CZ" sz="2400" dirty="0" smtClean="0">
                <a:latin typeface="Times New Roman" panose="02020603050405020304" pitchFamily="18" charset="0"/>
              </a:rPr>
              <a:t> (now mainly for educational purposes, otherwise it is more handy to use R)</a:t>
            </a:r>
            <a:endParaRPr lang="en-GB" altLang="cs-CZ" sz="2400" dirty="0">
              <a:latin typeface="Times New Roman" panose="02020603050405020304" pitchFamily="18" charset="0"/>
            </a:endParaRPr>
          </a:p>
        </p:txBody>
      </p:sp>
      <p:sp>
        <p:nvSpPr>
          <p:cNvPr id="31749" name="Text Box 6"/>
          <p:cNvSpPr txBox="1">
            <a:spLocks noChangeArrowheads="1"/>
          </p:cNvSpPr>
          <p:nvPr/>
        </p:nvSpPr>
        <p:spPr bwMode="auto">
          <a:xfrm>
            <a:off x="228600" y="6019800"/>
            <a:ext cx="876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cs-CZ" sz="1600">
                <a:latin typeface="Times New Roman" panose="02020603050405020304" pitchFamily="18" charset="0"/>
              </a:rPr>
              <a:t>See also: Leps J., de Bello F., Lavorel S., Berman S. (2006): </a:t>
            </a:r>
            <a:r>
              <a:rPr lang="en-GB" altLang="cs-CZ" sz="1600" i="1">
                <a:latin typeface="Times New Roman" panose="02020603050405020304" pitchFamily="18" charset="0"/>
              </a:rPr>
              <a:t>Quantifying and interpreting functional diversity of natural communities: practical considerations matter.</a:t>
            </a:r>
            <a:r>
              <a:rPr lang="en-GB" altLang="cs-CZ" sz="1600">
                <a:latin typeface="Times New Roman" panose="02020603050405020304" pitchFamily="18" charset="0"/>
              </a:rPr>
              <a:t> </a:t>
            </a:r>
            <a:r>
              <a:rPr lang="en-GB" altLang="cs-CZ" sz="1600" b="1">
                <a:latin typeface="Times New Roman" panose="02020603050405020304" pitchFamily="18" charset="0"/>
              </a:rPr>
              <a:t>Preslia</a:t>
            </a:r>
            <a:r>
              <a:rPr lang="en-GB" altLang="cs-CZ" sz="1600">
                <a:latin typeface="Times New Roman" panose="02020603050405020304" pitchFamily="18" charset="0"/>
              </a:rPr>
              <a:t> 78: 481-501.</a:t>
            </a:r>
            <a:endParaRPr lang="en-GB" altLang="cs-CZ"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395288" y="2205038"/>
          <a:ext cx="8262937" cy="1557337"/>
        </p:xfrm>
        <a:graphic>
          <a:graphicData uri="http://schemas.openxmlformats.org/presentationml/2006/ole">
            <mc:AlternateContent xmlns:mc="http://schemas.openxmlformats.org/markup-compatibility/2006">
              <mc:Choice xmlns:v="urn:schemas-microsoft-com:vml" Requires="v">
                <p:oleObj spid="_x0000_s32780" name="Equation" r:id="rId3" imgW="2349500" imgH="444500" progId="Equation.3">
                  <p:embed/>
                </p:oleObj>
              </mc:Choice>
              <mc:Fallback>
                <p:oleObj name="Equation" r:id="rId3" imgW="2349500" imgH="4445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205038"/>
                        <a:ext cx="826293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1" name="TextBox 3"/>
          <p:cNvSpPr txBox="1">
            <a:spLocks noChangeArrowheads="1"/>
          </p:cNvSpPr>
          <p:nvPr/>
        </p:nvSpPr>
        <p:spPr bwMode="auto">
          <a:xfrm>
            <a:off x="684213" y="836613"/>
            <a:ext cx="6335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4000"/>
              <a:t>Note that</a:t>
            </a:r>
            <a:endParaRPr lang="en-US" altLang="en-US" sz="4000"/>
          </a:p>
        </p:txBody>
      </p:sp>
      <p:sp>
        <p:nvSpPr>
          <p:cNvPr id="32772" name="TextBox 7"/>
          <p:cNvSpPr txBox="1">
            <a:spLocks noChangeArrowheads="1"/>
          </p:cNvSpPr>
          <p:nvPr/>
        </p:nvSpPr>
        <p:spPr bwMode="auto">
          <a:xfrm>
            <a:off x="1476375" y="4005263"/>
            <a:ext cx="30241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2800"/>
              <a:t>For 3 species</a:t>
            </a:r>
          </a:p>
          <a:p>
            <a:pPr eaLnBrk="1" hangingPunct="1">
              <a:spcBef>
                <a:spcPct val="0"/>
              </a:spcBef>
              <a:buFontTx/>
              <a:buNone/>
            </a:pPr>
            <a:r>
              <a:rPr lang="cs-CZ" altLang="en-US" sz="2800"/>
              <a:t>1-2, 1-3, 2-3</a:t>
            </a:r>
          </a:p>
          <a:p>
            <a:pPr eaLnBrk="1" hangingPunct="1">
              <a:spcBef>
                <a:spcPct val="0"/>
              </a:spcBef>
              <a:buFontTx/>
              <a:buNone/>
            </a:pPr>
            <a:r>
              <a:rPr lang="cs-CZ" altLang="en-US" sz="2800"/>
              <a:t>Multiply by 2</a:t>
            </a:r>
          </a:p>
          <a:p>
            <a:pPr eaLnBrk="1" hangingPunct="1">
              <a:spcBef>
                <a:spcPct val="0"/>
              </a:spcBef>
              <a:buFontTx/>
              <a:buNone/>
            </a:pPr>
            <a:endParaRPr lang="en-US" altLang="en-US" sz="1800"/>
          </a:p>
        </p:txBody>
      </p:sp>
      <p:sp>
        <p:nvSpPr>
          <p:cNvPr id="32773" name="TextBox 8"/>
          <p:cNvSpPr txBox="1">
            <a:spLocks noChangeArrowheads="1"/>
          </p:cNvSpPr>
          <p:nvPr/>
        </p:nvSpPr>
        <p:spPr bwMode="auto">
          <a:xfrm>
            <a:off x="5795963" y="4008438"/>
            <a:ext cx="302418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2800"/>
              <a:t>For 3 species</a:t>
            </a:r>
          </a:p>
          <a:p>
            <a:pPr eaLnBrk="1" hangingPunct="1">
              <a:spcBef>
                <a:spcPct val="0"/>
              </a:spcBef>
              <a:buFontTx/>
              <a:buNone/>
            </a:pPr>
            <a:r>
              <a:rPr lang="cs-CZ" altLang="en-US" sz="2800">
                <a:solidFill>
                  <a:srgbClr val="FF0000"/>
                </a:solidFill>
              </a:rPr>
              <a:t>1-1</a:t>
            </a:r>
            <a:r>
              <a:rPr lang="cs-CZ" altLang="en-US" sz="2800"/>
              <a:t>, 1-2, 1-3, </a:t>
            </a:r>
          </a:p>
          <a:p>
            <a:pPr eaLnBrk="1" hangingPunct="1">
              <a:spcBef>
                <a:spcPct val="0"/>
              </a:spcBef>
              <a:buFontTx/>
              <a:buNone/>
            </a:pPr>
            <a:r>
              <a:rPr lang="cs-CZ" altLang="en-US" sz="2800"/>
              <a:t>2-1, </a:t>
            </a:r>
            <a:r>
              <a:rPr lang="cs-CZ" altLang="en-US" sz="2800">
                <a:solidFill>
                  <a:srgbClr val="FF0000"/>
                </a:solidFill>
              </a:rPr>
              <a:t>2-2</a:t>
            </a:r>
            <a:r>
              <a:rPr lang="cs-CZ" altLang="en-US" sz="2800"/>
              <a:t>, 2-3</a:t>
            </a:r>
          </a:p>
          <a:p>
            <a:pPr eaLnBrk="1" hangingPunct="1">
              <a:spcBef>
                <a:spcPct val="0"/>
              </a:spcBef>
              <a:buFontTx/>
              <a:buNone/>
            </a:pPr>
            <a:r>
              <a:rPr lang="cs-CZ" altLang="en-US" sz="2800"/>
              <a:t>3-1, 3-2, </a:t>
            </a:r>
            <a:r>
              <a:rPr lang="cs-CZ" altLang="en-US" sz="2800">
                <a:solidFill>
                  <a:srgbClr val="FF0000"/>
                </a:solidFill>
              </a:rPr>
              <a:t>3-3</a:t>
            </a:r>
          </a:p>
          <a:p>
            <a:pPr eaLnBrk="1" hangingPunct="1">
              <a:spcBef>
                <a:spcPct val="0"/>
              </a:spcBef>
              <a:buFontTx/>
              <a:buNone/>
            </a:pPr>
            <a:endParaRPr lang="en-US" altLang="en-US" sz="1800"/>
          </a:p>
        </p:txBody>
      </p:sp>
      <p:sp>
        <p:nvSpPr>
          <p:cNvPr id="32774" name="TextBox 9"/>
          <p:cNvSpPr txBox="1">
            <a:spLocks noChangeArrowheads="1"/>
          </p:cNvSpPr>
          <p:nvPr/>
        </p:nvSpPr>
        <p:spPr bwMode="auto">
          <a:xfrm>
            <a:off x="5795963" y="6021388"/>
            <a:ext cx="2808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2400" i="1"/>
              <a:t>q</a:t>
            </a:r>
            <a:r>
              <a:rPr lang="cs-CZ" altLang="en-US" sz="2400" i="1" baseline="-25000"/>
              <a:t>ii</a:t>
            </a:r>
            <a:r>
              <a:rPr lang="cs-CZ" altLang="en-US" sz="2400" i="1"/>
              <a:t>=0 by definition</a:t>
            </a:r>
            <a:endParaRPr lang="en-US" altLang="en-US" sz="2400" i="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875"/>
            <a:ext cx="9156700"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3" name="Title 1"/>
          <p:cNvSpPr>
            <a:spLocks noGrp="1"/>
          </p:cNvSpPr>
          <p:nvPr>
            <p:ph type="title"/>
          </p:nvPr>
        </p:nvSpPr>
        <p:spPr>
          <a:xfrm>
            <a:off x="0" y="23813"/>
            <a:ext cx="8229600" cy="1143000"/>
          </a:xfrm>
        </p:spPr>
        <p:txBody>
          <a:bodyPr/>
          <a:lstStyle/>
          <a:p>
            <a:pPr eaLnBrk="1" hangingPunct="1"/>
            <a:r>
              <a:rPr lang="en-US" altLang="en-US" smtClean="0"/>
              <a:t>Changes on elevational gradient</a:t>
            </a:r>
            <a:endParaRPr lang="cs-CZ" alt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smtClean="0"/>
              <a:t>Functional diversity</a:t>
            </a:r>
            <a:endParaRPr lang="cs-CZ" altLang="en-US" smtClean="0"/>
          </a:p>
        </p:txBody>
      </p:sp>
      <p:sp>
        <p:nvSpPr>
          <p:cNvPr id="33795" name="TextBox 2"/>
          <p:cNvSpPr txBox="1">
            <a:spLocks noChangeArrowheads="1"/>
          </p:cNvSpPr>
          <p:nvPr/>
        </p:nvSpPr>
        <p:spPr bwMode="auto">
          <a:xfrm>
            <a:off x="939800" y="1155700"/>
            <a:ext cx="453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t>Rao (entropy)</a:t>
            </a:r>
          </a:p>
        </p:txBody>
      </p:sp>
      <p:sp>
        <p:nvSpPr>
          <p:cNvPr id="33796" name="TextBox 4"/>
          <p:cNvSpPr txBox="1">
            <a:spLocks noChangeArrowheads="1"/>
          </p:cNvSpPr>
          <p:nvPr/>
        </p:nvSpPr>
        <p:spPr bwMode="auto">
          <a:xfrm>
            <a:off x="107504" y="2924944"/>
            <a:ext cx="888206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t>In fact, we get the “morphological diversity” –  how “functional” it is depends on our selection of traits </a:t>
            </a:r>
          </a:p>
          <a:p>
            <a:pPr eaLnBrk="1" hangingPunct="1">
              <a:spcBef>
                <a:spcPct val="0"/>
              </a:spcBef>
              <a:buFontTx/>
              <a:buNone/>
            </a:pPr>
            <a:r>
              <a:rPr lang="en-US" altLang="en-US" b="1" dirty="0"/>
              <a:t>Rao formula is very general,</a:t>
            </a:r>
            <a:r>
              <a:rPr lang="en-US" altLang="en-US" b="1" i="1" dirty="0"/>
              <a:t> </a:t>
            </a:r>
            <a:r>
              <a:rPr lang="en-US" altLang="en-US" b="1" i="1" dirty="0" err="1"/>
              <a:t>d</a:t>
            </a:r>
            <a:r>
              <a:rPr lang="en-US" altLang="en-US" b="1" i="1" baseline="-25000" dirty="0" err="1"/>
              <a:t>ij</a:t>
            </a:r>
            <a:r>
              <a:rPr lang="en-US" altLang="en-US" b="1" i="1" baseline="-25000" dirty="0"/>
              <a:t>  </a:t>
            </a:r>
            <a:r>
              <a:rPr lang="en-US" altLang="en-US" b="1" dirty="0"/>
              <a:t>can be phylogenetic distance (we will get phylogenetic diversity)</a:t>
            </a:r>
          </a:p>
          <a:p>
            <a:pPr eaLnBrk="1" hangingPunct="1">
              <a:spcBef>
                <a:spcPct val="0"/>
              </a:spcBef>
              <a:buFontTx/>
              <a:buNone/>
            </a:pPr>
            <a:r>
              <a:rPr lang="en-US" altLang="en-US" b="1" dirty="0" smtClean="0"/>
              <a:t>There are other formulas (e.g. mean pairwise distance) but the results are mainly affected by the way </a:t>
            </a:r>
            <a:r>
              <a:rPr lang="en-US" altLang="en-US" b="1" dirty="0"/>
              <a:t>how we define the difference of two species (i.e. species dissimilarity)</a:t>
            </a:r>
          </a:p>
          <a:p>
            <a:pPr eaLnBrk="1" hangingPunct="1">
              <a:spcBef>
                <a:spcPct val="0"/>
              </a:spcBef>
              <a:buFontTx/>
              <a:buNone/>
            </a:pPr>
            <a:endParaRPr lang="cs-CZ" altLang="en-US" sz="2400" b="1" dirty="0"/>
          </a:p>
        </p:txBody>
      </p:sp>
      <p:graphicFrame>
        <p:nvGraphicFramePr>
          <p:cNvPr id="33797" name="Object 5"/>
          <p:cNvGraphicFramePr>
            <a:graphicFrameLocks noChangeAspect="1"/>
          </p:cNvGraphicFramePr>
          <p:nvPr/>
        </p:nvGraphicFramePr>
        <p:xfrm>
          <a:off x="728663" y="1187450"/>
          <a:ext cx="5683250" cy="1852613"/>
        </p:xfrm>
        <a:graphic>
          <a:graphicData uri="http://schemas.openxmlformats.org/presentationml/2006/ole">
            <mc:AlternateContent xmlns:mc="http://schemas.openxmlformats.org/markup-compatibility/2006">
              <mc:Choice xmlns:v="urn:schemas-microsoft-com:vml" Requires="v">
                <p:oleObj spid="_x0000_s33803" name="Equation" r:id="rId3" imgW="1358310" imgH="444307" progId="Equation.3">
                  <p:embed/>
                </p:oleObj>
              </mc:Choice>
              <mc:Fallback>
                <p:oleObj name="Equation" r:id="rId3" imgW="1358310" imgH="444307"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3" y="1187450"/>
                        <a:ext cx="5683250" cy="185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620688"/>
            <a:ext cx="8013576" cy="864096"/>
          </a:xfrm>
        </p:spPr>
        <p:txBody>
          <a:bodyPr/>
          <a:lstStyle/>
          <a:p>
            <a:r>
              <a:rPr lang="en-US" dirty="0" smtClean="0"/>
              <a:t>[technical?] Problem – the traits are correlated, some redundant, have different distribution</a:t>
            </a:r>
            <a:endParaRPr lang="en-US" dirty="0"/>
          </a:p>
        </p:txBody>
      </p:sp>
      <p:sp>
        <p:nvSpPr>
          <p:cNvPr id="3" name="Zástupný symbol pro obsah 2"/>
          <p:cNvSpPr>
            <a:spLocks noGrp="1"/>
          </p:cNvSpPr>
          <p:nvPr>
            <p:ph idx="1"/>
          </p:nvPr>
        </p:nvSpPr>
        <p:spPr>
          <a:xfrm>
            <a:off x="375213" y="2359995"/>
            <a:ext cx="8229600" cy="4525963"/>
          </a:xfrm>
        </p:spPr>
        <p:txBody>
          <a:bodyPr/>
          <a:lstStyle/>
          <a:p>
            <a:r>
              <a:rPr lang="en-US" dirty="0" smtClean="0"/>
              <a:t>How to assure that all the traits have the same weight</a:t>
            </a:r>
            <a:endParaRPr lang="en-US" dirty="0"/>
          </a:p>
        </p:txBody>
      </p:sp>
      <p:pic>
        <p:nvPicPr>
          <p:cNvPr id="4" name="Obrázek 3"/>
          <p:cNvPicPr/>
          <p:nvPr/>
        </p:nvPicPr>
        <p:blipFill rotWithShape="1">
          <a:blip r:embed="rId2"/>
          <a:srcRect l="26838" t="5863" r="21233" b="31461"/>
          <a:stretch/>
        </p:blipFill>
        <p:spPr bwMode="auto">
          <a:xfrm>
            <a:off x="375213" y="2060848"/>
            <a:ext cx="8085219" cy="47525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387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GB" altLang="cs-CZ" smtClean="0"/>
              <a:t>Usually [but not necessarily]</a:t>
            </a:r>
          </a:p>
        </p:txBody>
      </p:sp>
      <p:sp>
        <p:nvSpPr>
          <p:cNvPr id="41987" name="Rectangle 3"/>
          <p:cNvSpPr>
            <a:spLocks noGrp="1" noChangeArrowheads="1"/>
          </p:cNvSpPr>
          <p:nvPr>
            <p:ph type="body" idx="1"/>
          </p:nvPr>
        </p:nvSpPr>
        <p:spPr/>
        <p:txBody>
          <a:bodyPr rtlCol="0">
            <a:normAutofit fontScale="85000" lnSpcReduction="20000"/>
          </a:bodyPr>
          <a:lstStyle/>
          <a:p>
            <a:pPr eaLnBrk="1" fontAlgn="auto" hangingPunct="1">
              <a:spcAft>
                <a:spcPts val="0"/>
              </a:spcAft>
              <a:defRPr/>
            </a:pPr>
            <a:r>
              <a:rPr lang="en-GB" altLang="cs-CZ" dirty="0" smtClean="0"/>
              <a:t>Two functionally identical species: </a:t>
            </a:r>
            <a:r>
              <a:rPr lang="en-GB" altLang="cs-CZ" i="1" dirty="0" smtClean="0"/>
              <a:t>q</a:t>
            </a:r>
            <a:r>
              <a:rPr lang="en-GB" altLang="cs-CZ" dirty="0" smtClean="0"/>
              <a:t>=0</a:t>
            </a:r>
            <a:endParaRPr lang="en-GB" altLang="cs-CZ" i="1" dirty="0" smtClean="0"/>
          </a:p>
          <a:p>
            <a:pPr eaLnBrk="1" fontAlgn="auto" hangingPunct="1">
              <a:spcAft>
                <a:spcPts val="0"/>
              </a:spcAft>
              <a:defRPr/>
            </a:pPr>
            <a:r>
              <a:rPr lang="en-GB" altLang="cs-CZ" dirty="0" smtClean="0"/>
              <a:t>Two completely different species: </a:t>
            </a:r>
            <a:r>
              <a:rPr lang="en-GB" altLang="cs-CZ" i="1" dirty="0" smtClean="0"/>
              <a:t>q=</a:t>
            </a:r>
            <a:r>
              <a:rPr lang="en-GB" altLang="cs-CZ" dirty="0" smtClean="0"/>
              <a:t>1</a:t>
            </a:r>
          </a:p>
          <a:p>
            <a:pPr marL="0" indent="0" eaLnBrk="1" fontAlgn="auto" hangingPunct="1">
              <a:spcAft>
                <a:spcPts val="0"/>
              </a:spcAft>
              <a:buFont typeface="Arial" charset="0"/>
              <a:buNone/>
              <a:defRPr/>
            </a:pPr>
            <a:r>
              <a:rPr lang="en-GB" altLang="cs-CZ" dirty="0" smtClean="0">
                <a:solidFill>
                  <a:srgbClr val="FF0000"/>
                </a:solidFill>
              </a:rPr>
              <a:t>(you can always standardize the dissimilarity so, that the maximum value is one </a:t>
            </a:r>
            <a:r>
              <a:rPr lang="en-GB" altLang="cs-CZ" smtClean="0">
                <a:solidFill>
                  <a:srgbClr val="FF0000"/>
                </a:solidFill>
              </a:rPr>
              <a:t>and minimum zero</a:t>
            </a:r>
            <a:r>
              <a:rPr lang="en-GB" altLang="cs-CZ" dirty="0" smtClean="0">
                <a:solidFill>
                  <a:srgbClr val="FF0000"/>
                </a:solidFill>
              </a:rPr>
              <a:t>)</a:t>
            </a:r>
          </a:p>
          <a:p>
            <a:pPr eaLnBrk="1" fontAlgn="auto" hangingPunct="1">
              <a:spcAft>
                <a:spcPts val="0"/>
              </a:spcAft>
              <a:defRPr/>
            </a:pPr>
            <a:r>
              <a:rPr lang="en-GB" altLang="cs-CZ" dirty="0" smtClean="0"/>
              <a:t>Acceptable dissimilarity measure [qualitative traits]</a:t>
            </a:r>
          </a:p>
          <a:p>
            <a:pPr eaLnBrk="1" fontAlgn="auto" hangingPunct="1">
              <a:spcAft>
                <a:spcPts val="0"/>
              </a:spcAft>
              <a:defRPr/>
            </a:pPr>
            <a:r>
              <a:rPr lang="en-GB" altLang="cs-CZ" sz="2400" dirty="0" smtClean="0"/>
              <a:t>1-(no. of identical traits/no. of all traits)</a:t>
            </a:r>
          </a:p>
          <a:p>
            <a:pPr eaLnBrk="1" fontAlgn="auto" hangingPunct="1">
              <a:spcAft>
                <a:spcPts val="0"/>
              </a:spcAft>
              <a:defRPr/>
            </a:pPr>
            <a:r>
              <a:rPr lang="en-GB" altLang="cs-CZ" sz="2400" dirty="0" smtClean="0"/>
              <a:t>Use of multiple traits is often a challenge (Gower distance is available for mixture of qualitative and quantitative traits, but scaling is often a problem)</a:t>
            </a:r>
          </a:p>
          <a:p>
            <a:pPr eaLnBrk="1" fontAlgn="auto" hangingPunct="1">
              <a:spcAft>
                <a:spcPts val="0"/>
              </a:spcAft>
              <a:defRPr/>
            </a:pPr>
            <a:r>
              <a:rPr lang="en-GB" altLang="cs-CZ" dirty="0" smtClean="0"/>
              <a:t>Similar scaling useful also for </a:t>
            </a:r>
            <a:r>
              <a:rPr lang="cs-CZ" altLang="cs-CZ" dirty="0" smtClean="0"/>
              <a:t>phylogenetic</a:t>
            </a:r>
            <a:r>
              <a:rPr lang="en-GB" altLang="cs-CZ" dirty="0" smtClean="0"/>
              <a:t> dissimilarity</a:t>
            </a:r>
            <a:r>
              <a:rPr lang="cs-CZ" altLang="cs-CZ" dirty="0" smtClean="0"/>
              <a:t> (question – how to derive phylogenetic dissimilarity from the phylogenetic tree – importance of scaling)</a:t>
            </a:r>
            <a:endParaRPr lang="en-GB" altLang="cs-CZ"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84188" y="25400"/>
            <a:ext cx="8229600" cy="1143000"/>
          </a:xfrm>
        </p:spPr>
        <p:txBody>
          <a:bodyPr/>
          <a:lstStyle/>
          <a:p>
            <a:r>
              <a:rPr lang="en-US" altLang="en-US" sz="3600" smtClean="0"/>
              <a:t>Distance based on the trait values overlap</a:t>
            </a:r>
          </a:p>
        </p:txBody>
      </p:sp>
      <p:sp>
        <p:nvSpPr>
          <p:cNvPr id="35843" name="Content Placeholder 2"/>
          <p:cNvSpPr>
            <a:spLocks noGrp="1"/>
          </p:cNvSpPr>
          <p:nvPr>
            <p:ph idx="1"/>
          </p:nvPr>
        </p:nvSpPr>
        <p:spPr/>
        <p:txBody>
          <a:bodyPr/>
          <a:lstStyle/>
          <a:p>
            <a:endParaRPr lang="en-US" altLang="en-US" smtClean="0"/>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l="14142" t="25446" r="11716" b="13483"/>
          <a:stretch>
            <a:fillRect/>
          </a:stretch>
        </p:blipFill>
        <p:spPr bwMode="auto">
          <a:xfrm>
            <a:off x="79375" y="901700"/>
            <a:ext cx="9040813" cy="595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Intraspecific Trait Variability (ITV)</a:t>
            </a:r>
          </a:p>
        </p:txBody>
      </p:sp>
      <p:sp>
        <p:nvSpPr>
          <p:cNvPr id="3" name="Content Placeholder 2"/>
          <p:cNvSpPr>
            <a:spLocks noGrp="1"/>
          </p:cNvSpPr>
          <p:nvPr>
            <p:ph idx="1"/>
          </p:nvPr>
        </p:nvSpPr>
        <p:spPr/>
        <p:txBody>
          <a:bodyPr/>
          <a:lstStyle/>
          <a:p>
            <a:pPr>
              <a:buFont typeface="Arial" charset="0"/>
              <a:buChar char="•"/>
              <a:defRPr/>
            </a:pPr>
            <a:r>
              <a:rPr lang="en-US" dirty="0" smtClean="0"/>
              <a:t>Part of the trait variability</a:t>
            </a:r>
          </a:p>
          <a:p>
            <a:pPr>
              <a:buFont typeface="Arial" charset="0"/>
              <a:buChar char="•"/>
              <a:defRPr/>
            </a:pPr>
            <a:r>
              <a:rPr lang="en-US" dirty="0" smtClean="0"/>
              <a:t>Ignored by some approaches (one species -&gt; one trait value)</a:t>
            </a:r>
          </a:p>
          <a:p>
            <a:pPr>
              <a:buFont typeface="Arial" charset="0"/>
              <a:buChar char="•"/>
              <a:defRPr/>
            </a:pPr>
            <a:r>
              <a:rPr lang="en-US" dirty="0" smtClean="0"/>
              <a:t>Assumption: Interspecific trait variability is larger than intraspecific TV</a:t>
            </a:r>
          </a:p>
          <a:p>
            <a:pPr marL="0" indent="0">
              <a:buFont typeface="Arial" charset="0"/>
              <a:buNone/>
              <a:defRPr/>
            </a:pPr>
            <a:endParaRPr lang="en-US" dirty="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l="25822" t="13527" r="26624" b="64093"/>
          <a:stretch>
            <a:fillRect/>
          </a:stretch>
        </p:blipFill>
        <p:spPr bwMode="auto">
          <a:xfrm>
            <a:off x="107950" y="4284663"/>
            <a:ext cx="6840538" cy="257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cs-CZ" altLang="en-US" smtClean="0"/>
              <a:t>Similarly as with a species diversity</a:t>
            </a:r>
            <a:endParaRPr lang="en-US" altLang="en-US" smtClean="0"/>
          </a:p>
        </p:txBody>
      </p:sp>
      <p:sp>
        <p:nvSpPr>
          <p:cNvPr id="37891" name="Content Placeholder 2"/>
          <p:cNvSpPr>
            <a:spLocks noGrp="1"/>
          </p:cNvSpPr>
          <p:nvPr>
            <p:ph idx="1"/>
          </p:nvPr>
        </p:nvSpPr>
        <p:spPr/>
        <p:txBody>
          <a:bodyPr/>
          <a:lstStyle/>
          <a:p>
            <a:r>
              <a:rPr lang="en-US" altLang="en-US" dirty="0" smtClean="0"/>
              <a:t>Functional diversity can be partitioned into </a:t>
            </a:r>
          </a:p>
          <a:p>
            <a:r>
              <a:rPr lang="en-US" altLang="en-US" dirty="0" smtClean="0"/>
              <a:t>Alpha</a:t>
            </a:r>
          </a:p>
          <a:p>
            <a:r>
              <a:rPr lang="en-US" altLang="en-US" dirty="0" smtClean="0"/>
              <a:t>Beta </a:t>
            </a:r>
          </a:p>
          <a:p>
            <a:r>
              <a:rPr lang="en-US" altLang="en-US" dirty="0" smtClean="0"/>
              <a:t>Gama diversity</a:t>
            </a:r>
          </a:p>
          <a:p>
            <a:r>
              <a:rPr lang="en-US" altLang="en-US" dirty="0" smtClean="0"/>
              <a:t>Relatively low alpha diversity and high beta diversity (trait convergence) suggests </a:t>
            </a:r>
            <a:r>
              <a:rPr lang="en-US" altLang="en-US" b="1" dirty="0" smtClean="0"/>
              <a:t>environmental filtering</a:t>
            </a:r>
          </a:p>
          <a:p>
            <a:r>
              <a:rPr lang="en-US" altLang="en-US" dirty="0" smtClean="0"/>
              <a:t>Relatively high alpha (trait divergence) and low beta diversity suggests </a:t>
            </a:r>
            <a:r>
              <a:rPr lang="en-US" altLang="en-US" b="1" dirty="0" smtClean="0"/>
              <a:t>limiting similarity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If environmental filtering works, and we have dry and wet sites</a:t>
            </a:r>
            <a:endParaRPr lang="en-US" dirty="0"/>
          </a:p>
        </p:txBody>
      </p:sp>
      <p:sp>
        <p:nvSpPr>
          <p:cNvPr id="3" name="Zástupný symbol pro obsah 2"/>
          <p:cNvSpPr>
            <a:spLocks noGrp="1"/>
          </p:cNvSpPr>
          <p:nvPr>
            <p:ph idx="1"/>
          </p:nvPr>
        </p:nvSpPr>
        <p:spPr/>
        <p:txBody>
          <a:bodyPr/>
          <a:lstStyle/>
          <a:p>
            <a:r>
              <a:rPr lang="en-US" dirty="0" smtClean="0"/>
              <a:t>All species in dry sites will have high LDMC</a:t>
            </a:r>
          </a:p>
          <a:p>
            <a:r>
              <a:rPr lang="en-US" dirty="0" smtClean="0"/>
              <a:t>All species in wet site will have low LDMC</a:t>
            </a:r>
          </a:p>
          <a:p>
            <a:r>
              <a:rPr lang="en-US" dirty="0" smtClean="0"/>
              <a:t>Species will be similar within sites but dissimilar between sites (trait convergence) </a:t>
            </a:r>
            <a:endParaRPr lang="en-US" dirty="0"/>
          </a:p>
        </p:txBody>
      </p:sp>
    </p:spTree>
    <p:extLst>
      <p:ext uri="{BB962C8B-B14F-4D97-AF65-F5344CB8AC3E}">
        <p14:creationId xmlns:p14="http://schemas.microsoft.com/office/powerpoint/2010/main" val="2655111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Limiting similarity concept</a:t>
            </a:r>
            <a:endParaRPr lang="en-US" dirty="0"/>
          </a:p>
        </p:txBody>
      </p:sp>
      <p:sp>
        <p:nvSpPr>
          <p:cNvPr id="3" name="Zástupný symbol pro obsah 2"/>
          <p:cNvSpPr>
            <a:spLocks noGrp="1"/>
          </p:cNvSpPr>
          <p:nvPr>
            <p:ph idx="1"/>
          </p:nvPr>
        </p:nvSpPr>
        <p:spPr/>
        <p:txBody>
          <a:bodyPr/>
          <a:lstStyle/>
          <a:p>
            <a:r>
              <a:rPr lang="en-US" dirty="0"/>
              <a:t>MacArthur, R and R </a:t>
            </a:r>
            <a:r>
              <a:rPr lang="en-US" dirty="0" err="1"/>
              <a:t>Levins</a:t>
            </a:r>
            <a:r>
              <a:rPr lang="en-US" dirty="0"/>
              <a:t>. 1967. The Limiting Similarity, Convergence, and Divergence of Coexisting Species. The American Naturalist 101(921): 377–385</a:t>
            </a:r>
            <a:r>
              <a:rPr lang="en-US" dirty="0" smtClean="0"/>
              <a:t>.</a:t>
            </a:r>
          </a:p>
          <a:p>
            <a:r>
              <a:rPr lang="en-US" dirty="0" smtClean="0"/>
              <a:t>Derived from </a:t>
            </a:r>
            <a:r>
              <a:rPr lang="en-US" dirty="0" err="1" smtClean="0"/>
              <a:t>Gausse</a:t>
            </a:r>
            <a:r>
              <a:rPr lang="en-US" dirty="0" smtClean="0"/>
              <a:t> competitive exclusion principle</a:t>
            </a:r>
          </a:p>
          <a:p>
            <a:r>
              <a:rPr lang="en-US" dirty="0" smtClean="0"/>
              <a:t>If species have completely overlapping niches, they cannot coexist</a:t>
            </a:r>
          </a:p>
          <a:p>
            <a:r>
              <a:rPr lang="en-US" dirty="0" smtClean="0"/>
              <a:t>Within site, the species cannot be too similar to avoid competitive exclusion</a:t>
            </a:r>
            <a:endParaRPr lang="en-US" dirty="0"/>
          </a:p>
        </p:txBody>
      </p:sp>
    </p:spTree>
    <p:extLst>
      <p:ext uri="{BB962C8B-B14F-4D97-AF65-F5344CB8AC3E}">
        <p14:creationId xmlns:p14="http://schemas.microsoft.com/office/powerpoint/2010/main" val="2961547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Does not work very well, (but is still used)</a:t>
            </a:r>
            <a:endParaRPr lang="en-US" dirty="0"/>
          </a:p>
        </p:txBody>
      </p:sp>
      <p:sp>
        <p:nvSpPr>
          <p:cNvPr id="3" name="Zástupný symbol pro obsah 2"/>
          <p:cNvSpPr>
            <a:spLocks noGrp="1"/>
          </p:cNvSpPr>
          <p:nvPr>
            <p:ph idx="1"/>
          </p:nvPr>
        </p:nvSpPr>
        <p:spPr>
          <a:xfrm>
            <a:off x="0" y="1600200"/>
            <a:ext cx="9036496" cy="4525963"/>
          </a:xfrm>
        </p:spPr>
        <p:txBody>
          <a:bodyPr/>
          <a:lstStyle/>
          <a:p>
            <a:r>
              <a:rPr lang="en-US" dirty="0" smtClean="0"/>
              <a:t>Weaker competitor exclusion:</a:t>
            </a:r>
          </a:p>
          <a:p>
            <a:r>
              <a:rPr lang="en-US" dirty="0" smtClean="0"/>
              <a:t>In more productive sites – the species with low competitive ability for light will be outcompeted – they will be present in the less productive sites</a:t>
            </a:r>
          </a:p>
          <a:p>
            <a:r>
              <a:rPr lang="en-US" dirty="0" smtClean="0"/>
              <a:t>This will lead to trait convergence</a:t>
            </a:r>
          </a:p>
          <a:p>
            <a:endParaRPr lang="en-US" dirty="0"/>
          </a:p>
          <a:p>
            <a:r>
              <a:rPr lang="en-US" dirty="0" smtClean="0"/>
              <a:t>Spatial scale dependence of convergence/ divergence  - </a:t>
            </a:r>
            <a:r>
              <a:rPr lang="en-US" b="1" dirty="0" smtClean="0"/>
              <a:t>extend and grain</a:t>
            </a:r>
            <a:endParaRPr lang="en-US" dirty="0"/>
          </a:p>
        </p:txBody>
      </p:sp>
    </p:spTree>
    <p:extLst>
      <p:ext uri="{BB962C8B-B14F-4D97-AF65-F5344CB8AC3E}">
        <p14:creationId xmlns:p14="http://schemas.microsoft.com/office/powerpoint/2010/main" val="30812758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TPD – Trait Probability Density</a:t>
            </a:r>
          </a:p>
        </p:txBody>
      </p:sp>
      <p:sp>
        <p:nvSpPr>
          <p:cNvPr id="38915" name="Content Placeholder 2"/>
          <p:cNvSpPr>
            <a:spLocks noGrp="1"/>
          </p:cNvSpPr>
          <p:nvPr>
            <p:ph idx="1"/>
          </p:nvPr>
        </p:nvSpPr>
        <p:spPr/>
        <p:txBody>
          <a:bodyPr/>
          <a:lstStyle/>
          <a:p>
            <a:r>
              <a:rPr lang="en-US" altLang="en-US" smtClean="0"/>
              <a:t>An integrative concept enabling to describe various levels of trait variability, and to partition it into inter- and intraspecific part, and also to describe its spatial components</a:t>
            </a: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l="4822" t="15536" r="10426" b="34792"/>
          <a:stretch>
            <a:fillRect/>
          </a:stretch>
        </p:blipFill>
        <p:spPr bwMode="auto">
          <a:xfrm>
            <a:off x="0" y="3616325"/>
            <a:ext cx="6911975" cy="324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smtClean="0"/>
              <a:t>Classical results</a:t>
            </a:r>
            <a:endParaRPr lang="cs-CZ" altLang="en-US" smtClean="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96975"/>
            <a:ext cx="8208963"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p:txBody>
          <a:bodyPr/>
          <a:lstStyle/>
          <a:p>
            <a:r>
              <a:rPr lang="cs-CZ" altLang="en-US" smtClean="0"/>
              <a:t>Null models in community ecology</a:t>
            </a:r>
            <a:endParaRPr lang="en-US" altLang="en-US" smtClean="0"/>
          </a:p>
        </p:txBody>
      </p:sp>
      <p:sp>
        <p:nvSpPr>
          <p:cNvPr id="4" name="Subtitle 3"/>
          <p:cNvSpPr>
            <a:spLocks noGrp="1"/>
          </p:cNvSpPr>
          <p:nvPr>
            <p:ph type="subTitle" idx="1"/>
          </p:nvPr>
        </p:nvSpPr>
        <p:spPr/>
        <p:txBody>
          <a:bodyPr/>
          <a:lstStyle/>
          <a:p>
            <a:pPr>
              <a:defRPr/>
            </a:pPr>
            <a:r>
              <a:rPr lang="cs-CZ" dirty="0" smtClean="0"/>
              <a:t>Attempts to test for the mechanisms</a:t>
            </a:r>
          </a:p>
          <a:p>
            <a:pPr>
              <a:defRPr/>
            </a:pPr>
            <a:r>
              <a:rPr lang="cs-CZ" dirty="0" smtClean="0"/>
              <a:t>(as a counterpart to tests using the manipulative experiments)</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274638"/>
            <a:ext cx="8147050" cy="2146300"/>
          </a:xfrm>
        </p:spPr>
        <p:txBody>
          <a:bodyPr/>
          <a:lstStyle/>
          <a:p>
            <a:pPr eaLnBrk="1" hangingPunct="1"/>
            <a:r>
              <a:rPr lang="en-US" altLang="en-US" smtClean="0"/>
              <a:t>Null models – testing for mechanisms governing assembly of communities</a:t>
            </a:r>
            <a:endParaRPr lang="cs-CZ" altLang="en-US" smtClean="0"/>
          </a:p>
        </p:txBody>
      </p:sp>
      <p:sp>
        <p:nvSpPr>
          <p:cNvPr id="3" name="Content Placeholder 2"/>
          <p:cNvSpPr>
            <a:spLocks noGrp="1"/>
          </p:cNvSpPr>
          <p:nvPr>
            <p:ph idx="1"/>
          </p:nvPr>
        </p:nvSpPr>
        <p:spPr>
          <a:xfrm>
            <a:off x="323850" y="2565400"/>
            <a:ext cx="8229600" cy="4525963"/>
          </a:xfrm>
        </p:spPr>
        <p:txBody>
          <a:bodyPr rtlCol="0">
            <a:normAutofit fontScale="92500"/>
          </a:bodyPr>
          <a:lstStyle/>
          <a:p>
            <a:pPr eaLnBrk="1" fontAlgn="auto" hangingPunct="1">
              <a:spcAft>
                <a:spcPts val="0"/>
              </a:spcAft>
              <a:defRPr/>
            </a:pPr>
            <a:r>
              <a:rPr lang="en-US" dirty="0" smtClean="0"/>
              <a:t>The basic idea – construct a model, which includes only other mechanisms than the tested one(s) [=null model]</a:t>
            </a:r>
          </a:p>
          <a:p>
            <a:pPr eaLnBrk="1" fontAlgn="auto" hangingPunct="1">
              <a:spcAft>
                <a:spcPts val="0"/>
              </a:spcAft>
              <a:defRPr/>
            </a:pPr>
            <a:r>
              <a:rPr lang="en-US" dirty="0" smtClean="0"/>
              <a:t>Predict a community pattern with the null model</a:t>
            </a:r>
          </a:p>
          <a:p>
            <a:pPr eaLnBrk="1" fontAlgn="auto" hangingPunct="1">
              <a:spcAft>
                <a:spcPts val="0"/>
              </a:spcAft>
              <a:defRPr/>
            </a:pPr>
            <a:r>
              <a:rPr lang="en-US" dirty="0" smtClean="0"/>
              <a:t>Compare predicted and real patterns - Pattern different from the predicted one suggests that the tested mechanism has some effect [but…. There are many mechanisms not included in the null model] </a:t>
            </a:r>
            <a:endParaRPr lang="cs-CZ"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Classical example – “variance deficit”</a:t>
            </a:r>
            <a:endParaRPr lang="cs-CZ" dirty="0"/>
          </a:p>
        </p:txBody>
      </p:sp>
      <p:sp>
        <p:nvSpPr>
          <p:cNvPr id="41987" name="Content Placeholder 2"/>
          <p:cNvSpPr>
            <a:spLocks noGrp="1"/>
          </p:cNvSpPr>
          <p:nvPr>
            <p:ph idx="1"/>
          </p:nvPr>
        </p:nvSpPr>
        <p:spPr/>
        <p:txBody>
          <a:bodyPr/>
          <a:lstStyle/>
          <a:p>
            <a:pPr eaLnBrk="1" hangingPunct="1"/>
            <a:r>
              <a:rPr lang="en-US" altLang="en-US" smtClean="0"/>
              <a:t>One matrix only is available – species x samples</a:t>
            </a:r>
            <a:endParaRPr lang="cs-CZ" altLang="en-US" smtClean="0"/>
          </a:p>
          <a:p>
            <a:pPr eaLnBrk="1" hangingPunct="1"/>
            <a:r>
              <a:rPr lang="cs-CZ" altLang="en-US" smtClean="0"/>
              <a:t>Null model – the species are assembeld completely randomly (but there must be some constraints – in this case, usually the frequency of the species is kept constant)</a:t>
            </a:r>
          </a:p>
          <a:p>
            <a:pPr eaLnBrk="1" hangingPunct="1"/>
            <a:r>
              <a:rPr lang="en-US" altLang="en-US" smtClean="0"/>
              <a:t>Pattern (the criterion) – variance of the number of species in individual samples</a:t>
            </a:r>
          </a:p>
          <a:p>
            <a:pPr eaLnBrk="1" hangingPunct="1"/>
            <a:endParaRPr lang="cs-CZ" alt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cs-CZ" altLang="en-US" smtClean="0"/>
              <a:t>The hypothes</a:t>
            </a:r>
            <a:r>
              <a:rPr lang="en-US" altLang="en-US" smtClean="0"/>
              <a:t>e</a:t>
            </a:r>
            <a:r>
              <a:rPr lang="cs-CZ" altLang="en-US" smtClean="0"/>
              <a:t>s</a:t>
            </a:r>
            <a:endParaRPr lang="en-US" altLang="en-US" smtClean="0"/>
          </a:p>
        </p:txBody>
      </p:sp>
      <p:sp>
        <p:nvSpPr>
          <p:cNvPr id="43011" name="Content Placeholder 2"/>
          <p:cNvSpPr>
            <a:spLocks noGrp="1"/>
          </p:cNvSpPr>
          <p:nvPr>
            <p:ph idx="1"/>
          </p:nvPr>
        </p:nvSpPr>
        <p:spPr/>
        <p:txBody>
          <a:bodyPr/>
          <a:lstStyle/>
          <a:p>
            <a:r>
              <a:rPr lang="cs-CZ" altLang="en-US" sz="2800" smtClean="0"/>
              <a:t>If there is a mechanisms limiting number of niches at a site, then the number of species should be less variable than without this mechanism</a:t>
            </a:r>
          </a:p>
          <a:p>
            <a:r>
              <a:rPr lang="cs-CZ" altLang="en-US" sz="2800" smtClean="0"/>
              <a:t>If there are positive relationships between species, then presence of one species will increase the probability of presence of another species, and thus, the variability (variance) in species number should be high</a:t>
            </a:r>
            <a:r>
              <a:rPr lang="en-US" altLang="en-US" sz="2800" smtClean="0"/>
              <a:t>. The same effect might have environmental heterogeneity, with favourable and unfavourable spots.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95288" y="333375"/>
          <a:ext cx="7489825" cy="5688018"/>
        </p:xfrm>
        <a:graphic>
          <a:graphicData uri="http://schemas.openxmlformats.org/drawingml/2006/table">
            <a:tbl>
              <a:tblPr>
                <a:tableStyleId>{5C22544A-7EE6-4342-B048-85BDC9FD1C3A}</a:tableStyleId>
              </a:tblPr>
              <a:tblGrid>
                <a:gridCol w="1235435">
                  <a:extLst>
                    <a:ext uri="{9D8B030D-6E8A-4147-A177-3AD203B41FA5}">
                      <a16:colId xmlns:a16="http://schemas.microsoft.com/office/drawing/2014/main" val="20000"/>
                    </a:ext>
                  </a:extLst>
                </a:gridCol>
                <a:gridCol w="1312650">
                  <a:extLst>
                    <a:ext uri="{9D8B030D-6E8A-4147-A177-3AD203B41FA5}">
                      <a16:colId xmlns:a16="http://schemas.microsoft.com/office/drawing/2014/main" val="20001"/>
                    </a:ext>
                  </a:extLst>
                </a:gridCol>
                <a:gridCol w="1235435">
                  <a:extLst>
                    <a:ext uri="{9D8B030D-6E8A-4147-A177-3AD203B41FA5}">
                      <a16:colId xmlns:a16="http://schemas.microsoft.com/office/drawing/2014/main" val="20002"/>
                    </a:ext>
                  </a:extLst>
                </a:gridCol>
                <a:gridCol w="1235435">
                  <a:extLst>
                    <a:ext uri="{9D8B030D-6E8A-4147-A177-3AD203B41FA5}">
                      <a16:colId xmlns:a16="http://schemas.microsoft.com/office/drawing/2014/main" val="20003"/>
                    </a:ext>
                  </a:extLst>
                </a:gridCol>
                <a:gridCol w="1235435">
                  <a:extLst>
                    <a:ext uri="{9D8B030D-6E8A-4147-A177-3AD203B41FA5}">
                      <a16:colId xmlns:a16="http://schemas.microsoft.com/office/drawing/2014/main" val="20004"/>
                    </a:ext>
                  </a:extLst>
                </a:gridCol>
                <a:gridCol w="1235435">
                  <a:extLst>
                    <a:ext uri="{9D8B030D-6E8A-4147-A177-3AD203B41FA5}">
                      <a16:colId xmlns:a16="http://schemas.microsoft.com/office/drawing/2014/main" val="20005"/>
                    </a:ext>
                  </a:extLst>
                </a:gridCol>
              </a:tblGrid>
              <a:tr h="470084">
                <a:tc>
                  <a:txBody>
                    <a:bodyPr/>
                    <a:lstStyle/>
                    <a:p>
                      <a:pPr algn="l" fontAlgn="b"/>
                      <a:endParaRPr lang="cs-CZ" sz="1800" b="0" i="0" u="none" strike="noStrike" dirty="0">
                        <a:solidFill>
                          <a:srgbClr val="FF0000"/>
                        </a:solidFill>
                        <a:effectLst/>
                        <a:latin typeface="Calibri"/>
                      </a:endParaRPr>
                    </a:p>
                  </a:txBody>
                  <a:tcPr marL="9526" marR="9526" marT="9524" marB="0" anchor="b"/>
                </a:tc>
                <a:tc>
                  <a:txBody>
                    <a:bodyPr/>
                    <a:lstStyle/>
                    <a:p>
                      <a:pPr algn="l" fontAlgn="b"/>
                      <a:r>
                        <a:rPr lang="cs-CZ" sz="1800" u="none" strike="noStrike" dirty="0" smtClean="0">
                          <a:solidFill>
                            <a:srgbClr val="FF0000"/>
                          </a:solidFill>
                          <a:effectLst/>
                        </a:rPr>
                        <a:t>spec1</a:t>
                      </a:r>
                      <a:endParaRPr lang="cs-CZ" sz="1800" b="0" i="0" u="none" strike="noStrike" dirty="0">
                        <a:solidFill>
                          <a:srgbClr val="FF0000"/>
                        </a:solidFill>
                        <a:effectLst/>
                        <a:latin typeface="Calibri"/>
                      </a:endParaRPr>
                    </a:p>
                  </a:txBody>
                  <a:tcPr marL="9526" marR="9526" marT="9524" marB="0" anchor="b"/>
                </a:tc>
                <a:tc>
                  <a:txBody>
                    <a:bodyPr/>
                    <a:lstStyle/>
                    <a:p>
                      <a:pPr algn="l" fontAlgn="b"/>
                      <a:r>
                        <a:rPr lang="cs-CZ" sz="1800" u="none" strike="noStrike" smtClean="0">
                          <a:solidFill>
                            <a:srgbClr val="FF0000"/>
                          </a:solidFill>
                          <a:effectLst/>
                        </a:rPr>
                        <a:t>spec2</a:t>
                      </a:r>
                      <a:endParaRPr lang="cs-CZ" sz="1800" b="0" i="0" u="none" strike="noStrike">
                        <a:solidFill>
                          <a:srgbClr val="FF0000"/>
                        </a:solidFill>
                        <a:effectLst/>
                        <a:latin typeface="Calibri"/>
                      </a:endParaRPr>
                    </a:p>
                  </a:txBody>
                  <a:tcPr marL="9526" marR="9526" marT="9524" marB="0" anchor="b"/>
                </a:tc>
                <a:tc>
                  <a:txBody>
                    <a:bodyPr/>
                    <a:lstStyle/>
                    <a:p>
                      <a:pPr algn="l" fontAlgn="b"/>
                      <a:r>
                        <a:rPr lang="cs-CZ" sz="1800" u="none" strike="noStrike" smtClean="0">
                          <a:solidFill>
                            <a:srgbClr val="FF0000"/>
                          </a:solidFill>
                          <a:effectLst/>
                        </a:rPr>
                        <a:t>spec3</a:t>
                      </a:r>
                      <a:endParaRPr lang="cs-CZ" sz="1800" b="0" i="0" u="none" strike="noStrike">
                        <a:solidFill>
                          <a:srgbClr val="FF0000"/>
                        </a:solidFill>
                        <a:effectLst/>
                        <a:latin typeface="Calibri"/>
                      </a:endParaRPr>
                    </a:p>
                  </a:txBody>
                  <a:tcPr marL="9526" marR="9526" marT="9524" marB="0" anchor="b"/>
                </a:tc>
                <a:tc>
                  <a:txBody>
                    <a:bodyPr/>
                    <a:lstStyle/>
                    <a:p>
                      <a:pPr algn="l" fontAlgn="b"/>
                      <a:r>
                        <a:rPr lang="cs-CZ" sz="1800" u="none" strike="noStrike" smtClean="0">
                          <a:solidFill>
                            <a:srgbClr val="FF0000"/>
                          </a:solidFill>
                          <a:effectLst/>
                        </a:rPr>
                        <a:t>spec4</a:t>
                      </a:r>
                      <a:endParaRPr lang="cs-CZ" sz="1800" b="0" i="0" u="none" strike="noStrike">
                        <a:solidFill>
                          <a:srgbClr val="FF0000"/>
                        </a:solidFill>
                        <a:effectLst/>
                        <a:latin typeface="Calibri"/>
                      </a:endParaRPr>
                    </a:p>
                  </a:txBody>
                  <a:tcPr marL="9526" marR="9526" marT="9524" marB="0" anchor="b"/>
                </a:tc>
                <a:tc>
                  <a:txBody>
                    <a:bodyPr/>
                    <a:lstStyle/>
                    <a:p>
                      <a:pPr algn="l" fontAlgn="b"/>
                      <a:r>
                        <a:rPr lang="cs-CZ" sz="1800" u="none" strike="noStrike" smtClean="0">
                          <a:effectLst/>
                        </a:rPr>
                        <a:t>nsp</a:t>
                      </a:r>
                      <a:endParaRPr lang="cs-CZ" sz="1800" b="0" i="0" u="none" strike="noStrike">
                        <a:solidFill>
                          <a:srgbClr val="000000"/>
                        </a:solidFill>
                        <a:effectLst/>
                        <a:latin typeface="Calibri"/>
                      </a:endParaRPr>
                    </a:p>
                  </a:txBody>
                  <a:tcPr marL="9526" marR="9526" marT="9524" marB="0" anchor="b"/>
                </a:tc>
                <a:extLst>
                  <a:ext uri="{0D108BD9-81ED-4DB2-BD59-A6C34878D82A}">
                    <a16:rowId xmlns:a16="http://schemas.microsoft.com/office/drawing/2014/main" val="10000"/>
                  </a:ext>
                </a:extLst>
              </a:tr>
              <a:tr h="470084">
                <a:tc>
                  <a:txBody>
                    <a:bodyPr/>
                    <a:lstStyle/>
                    <a:p>
                      <a:pPr algn="l" fontAlgn="b"/>
                      <a:r>
                        <a:rPr lang="cs-CZ" sz="1800" u="none" strike="noStrike" dirty="0" smtClean="0">
                          <a:solidFill>
                            <a:srgbClr val="FF0000"/>
                          </a:solidFill>
                          <a:effectLst/>
                        </a:rPr>
                        <a:t>Sample1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01"/>
                  </a:ext>
                </a:extLst>
              </a:tr>
              <a:tr h="470084">
                <a:tc>
                  <a:txBody>
                    <a:bodyPr/>
                    <a:lstStyle/>
                    <a:p>
                      <a:pPr algn="l" fontAlgn="b"/>
                      <a:r>
                        <a:rPr lang="cs-CZ" sz="1800" u="none" strike="noStrike" smtClean="0">
                          <a:solidFill>
                            <a:srgbClr val="FF0000"/>
                          </a:solidFill>
                          <a:effectLst/>
                        </a:rPr>
                        <a:t>Sample2</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3</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02"/>
                  </a:ext>
                </a:extLst>
              </a:tr>
              <a:tr h="470084">
                <a:tc>
                  <a:txBody>
                    <a:bodyPr/>
                    <a:lstStyle/>
                    <a:p>
                      <a:pPr algn="l" fontAlgn="b"/>
                      <a:r>
                        <a:rPr lang="cs-CZ" sz="1800" u="none" strike="noStrike" smtClean="0">
                          <a:solidFill>
                            <a:srgbClr val="FF0000"/>
                          </a:solidFill>
                          <a:effectLst/>
                        </a:rPr>
                        <a:t>Sample3</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4</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03"/>
                  </a:ext>
                </a:extLst>
              </a:tr>
              <a:tr h="470084">
                <a:tc>
                  <a:txBody>
                    <a:bodyPr/>
                    <a:lstStyle/>
                    <a:p>
                      <a:pPr algn="l" fontAlgn="b"/>
                      <a:r>
                        <a:rPr lang="cs-CZ" sz="1800" u="none" strike="noStrike" smtClean="0">
                          <a:solidFill>
                            <a:srgbClr val="FF0000"/>
                          </a:solidFill>
                          <a:effectLst/>
                        </a:rPr>
                        <a:t>Sample4</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1</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04"/>
                  </a:ext>
                </a:extLst>
              </a:tr>
              <a:tr h="470084">
                <a:tc>
                  <a:txBody>
                    <a:bodyPr/>
                    <a:lstStyle/>
                    <a:p>
                      <a:pPr algn="l" fontAlgn="b"/>
                      <a:r>
                        <a:rPr lang="cs-CZ" sz="1800" u="none" strike="noStrike" smtClean="0">
                          <a:solidFill>
                            <a:srgbClr val="FF0000"/>
                          </a:solidFill>
                          <a:effectLst/>
                        </a:rPr>
                        <a:t>Sample5</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1</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05"/>
                  </a:ext>
                </a:extLst>
              </a:tr>
              <a:tr h="470084">
                <a:tc>
                  <a:txBody>
                    <a:bodyPr/>
                    <a:lstStyle/>
                    <a:p>
                      <a:pPr algn="l" fontAlgn="b"/>
                      <a:r>
                        <a:rPr lang="cs-CZ" sz="1800" u="none" strike="noStrike" smtClean="0">
                          <a:solidFill>
                            <a:srgbClr val="FF0000"/>
                          </a:solidFill>
                          <a:effectLst/>
                        </a:rPr>
                        <a:t>Sample6</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06"/>
                  </a:ext>
                </a:extLst>
              </a:tr>
              <a:tr h="470084">
                <a:tc>
                  <a:txBody>
                    <a:bodyPr/>
                    <a:lstStyle/>
                    <a:p>
                      <a:pPr algn="l" fontAlgn="b"/>
                      <a:r>
                        <a:rPr lang="cs-CZ" sz="1800" u="none" strike="noStrike" smtClean="0">
                          <a:solidFill>
                            <a:srgbClr val="FF0000"/>
                          </a:solidFill>
                          <a:effectLst/>
                        </a:rPr>
                        <a:t>Sample7</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07"/>
                  </a:ext>
                </a:extLst>
              </a:tr>
              <a:tr h="470084">
                <a:tc>
                  <a:txBody>
                    <a:bodyPr/>
                    <a:lstStyle/>
                    <a:p>
                      <a:pPr algn="l" fontAlgn="b"/>
                      <a:r>
                        <a:rPr lang="cs-CZ" sz="1800" u="none" strike="noStrike" smtClean="0">
                          <a:solidFill>
                            <a:srgbClr val="FF0000"/>
                          </a:solidFill>
                          <a:effectLst/>
                        </a:rPr>
                        <a:t>Sample8</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08"/>
                  </a:ext>
                </a:extLst>
              </a:tr>
              <a:tr h="470084">
                <a:tc>
                  <a:txBody>
                    <a:bodyPr/>
                    <a:lstStyle/>
                    <a:p>
                      <a:pPr algn="l" fontAlgn="b"/>
                      <a:r>
                        <a:rPr lang="cs-CZ" sz="1800" u="none" strike="noStrike" smtClean="0">
                          <a:solidFill>
                            <a:srgbClr val="FF0000"/>
                          </a:solidFill>
                          <a:effectLst/>
                        </a:rPr>
                        <a:t>Sample9</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09"/>
                  </a:ext>
                </a:extLst>
              </a:tr>
              <a:tr h="493589">
                <a:tc>
                  <a:txBody>
                    <a:bodyPr/>
                    <a:lstStyle/>
                    <a:p>
                      <a:pPr algn="l" fontAlgn="b"/>
                      <a:r>
                        <a:rPr lang="cs-CZ" sz="1800" u="none" strike="noStrike" smtClean="0">
                          <a:solidFill>
                            <a:srgbClr val="FF0000"/>
                          </a:solidFill>
                          <a:effectLst/>
                        </a:rPr>
                        <a:t>Sample10</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0</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a:solidFill>
                          <a:srgbClr val="FF0000"/>
                        </a:solidFill>
                        <a:effectLst/>
                        <a:latin typeface="Calibri"/>
                      </a:endParaRPr>
                    </a:p>
                  </a:txBody>
                  <a:tcPr marL="9526" marR="9526" marT="9524" marB="0" anchor="b"/>
                </a:tc>
                <a:tc>
                  <a:txBody>
                    <a:bodyPr/>
                    <a:lstStyle/>
                    <a:p>
                      <a:pPr algn="r" fontAlgn="b"/>
                      <a:r>
                        <a:rPr lang="cs-CZ" sz="1800" u="none" strike="noStrike" smtClean="0">
                          <a:solidFill>
                            <a:srgbClr val="FF0000"/>
                          </a:solidFill>
                          <a:effectLst/>
                        </a:rPr>
                        <a:t>1</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u="none" strike="noStrike" dirty="0" smtClean="0">
                          <a:solidFill>
                            <a:srgbClr val="FF0000"/>
                          </a:solidFill>
                          <a:effectLst/>
                        </a:rPr>
                        <a:t>0</a:t>
                      </a:r>
                      <a:endParaRPr lang="cs-CZ" sz="1800" b="0" i="0" u="none" strike="noStrike" dirty="0">
                        <a:solidFill>
                          <a:srgbClr val="FF0000"/>
                        </a:solidFill>
                        <a:effectLst/>
                        <a:latin typeface="Calibri"/>
                      </a:endParaRPr>
                    </a:p>
                  </a:txBody>
                  <a:tcPr marL="9526" marR="9526" marT="9524"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6" marR="9526" marT="9524" marB="0" anchor="b"/>
                </a:tc>
                <a:extLst>
                  <a:ext uri="{0D108BD9-81ED-4DB2-BD59-A6C34878D82A}">
                    <a16:rowId xmlns:a16="http://schemas.microsoft.com/office/drawing/2014/main" val="10010"/>
                  </a:ext>
                </a:extLst>
              </a:tr>
              <a:tr h="493589">
                <a:tc>
                  <a:txBody>
                    <a:bodyPr/>
                    <a:lstStyle/>
                    <a:p>
                      <a:pPr algn="l" fontAlgn="b"/>
                      <a:r>
                        <a:rPr lang="cs-CZ" sz="1800" u="none" strike="noStrike" smtClean="0">
                          <a:effectLst/>
                        </a:rPr>
                        <a:t>spec freq</a:t>
                      </a:r>
                      <a:endParaRPr lang="cs-CZ" sz="1800" b="0" i="0" u="none" strike="noStrike">
                        <a:solidFill>
                          <a:srgbClr val="000000"/>
                        </a:solidFill>
                        <a:effectLst/>
                        <a:latin typeface="Calibri"/>
                      </a:endParaRPr>
                    </a:p>
                  </a:txBody>
                  <a:tcPr marL="9526" marR="9526" marT="9524" marB="0" anchor="b"/>
                </a:tc>
                <a:tc>
                  <a:txBody>
                    <a:bodyPr/>
                    <a:lstStyle/>
                    <a:p>
                      <a:pPr algn="r" fontAlgn="b"/>
                      <a:r>
                        <a:rPr lang="cs-CZ" sz="1800" b="1" u="none" strike="noStrike" dirty="0" smtClean="0">
                          <a:effectLst/>
                        </a:rPr>
                        <a:t>5</a:t>
                      </a:r>
                      <a:endParaRPr lang="cs-CZ" sz="1800" b="1" i="0" u="none" strike="noStrike" dirty="0">
                        <a:solidFill>
                          <a:srgbClr val="000000"/>
                        </a:solidFill>
                        <a:effectLst/>
                        <a:latin typeface="Calibri"/>
                      </a:endParaRPr>
                    </a:p>
                  </a:txBody>
                  <a:tcPr marL="9526" marR="9526" marT="9524" marB="0" anchor="b"/>
                </a:tc>
                <a:tc>
                  <a:txBody>
                    <a:bodyPr/>
                    <a:lstStyle/>
                    <a:p>
                      <a:pPr algn="r" fontAlgn="b"/>
                      <a:r>
                        <a:rPr lang="cs-CZ" sz="1800" b="1" u="none" strike="noStrike" dirty="0" smtClean="0">
                          <a:effectLst/>
                        </a:rPr>
                        <a:t>6</a:t>
                      </a:r>
                      <a:endParaRPr lang="cs-CZ" sz="1800" b="1" i="0" u="none" strike="noStrike" dirty="0">
                        <a:solidFill>
                          <a:srgbClr val="000000"/>
                        </a:solidFill>
                        <a:effectLst/>
                        <a:latin typeface="Calibri"/>
                      </a:endParaRPr>
                    </a:p>
                  </a:txBody>
                  <a:tcPr marL="9526" marR="9526" marT="9524" marB="0" anchor="b"/>
                </a:tc>
                <a:tc>
                  <a:txBody>
                    <a:bodyPr/>
                    <a:lstStyle/>
                    <a:p>
                      <a:pPr algn="r" fontAlgn="b"/>
                      <a:r>
                        <a:rPr lang="cs-CZ" sz="1800" b="1" u="none" strike="noStrike" dirty="0" smtClean="0">
                          <a:effectLst/>
                        </a:rPr>
                        <a:t>4</a:t>
                      </a:r>
                      <a:endParaRPr lang="cs-CZ" sz="1800" b="1" i="0" u="none" strike="noStrike" dirty="0">
                        <a:solidFill>
                          <a:srgbClr val="000000"/>
                        </a:solidFill>
                        <a:effectLst/>
                        <a:latin typeface="Calibri"/>
                      </a:endParaRPr>
                    </a:p>
                  </a:txBody>
                  <a:tcPr marL="9526" marR="9526" marT="9524" marB="0" anchor="b"/>
                </a:tc>
                <a:tc>
                  <a:txBody>
                    <a:bodyPr/>
                    <a:lstStyle/>
                    <a:p>
                      <a:pPr algn="r" fontAlgn="b"/>
                      <a:r>
                        <a:rPr lang="cs-CZ" sz="1800" b="1" u="none" strike="noStrike" dirty="0" smtClean="0">
                          <a:effectLst/>
                        </a:rPr>
                        <a:t>6</a:t>
                      </a:r>
                      <a:endParaRPr lang="cs-CZ" sz="1800" b="1" i="0" u="none" strike="noStrike" dirty="0">
                        <a:solidFill>
                          <a:srgbClr val="000000"/>
                        </a:solidFill>
                        <a:effectLst/>
                        <a:latin typeface="Calibri"/>
                      </a:endParaRPr>
                    </a:p>
                  </a:txBody>
                  <a:tcPr marL="9526" marR="9526" marT="9524" marB="0" anchor="b"/>
                </a:tc>
                <a:tc>
                  <a:txBody>
                    <a:bodyPr/>
                    <a:lstStyle/>
                    <a:p>
                      <a:pPr algn="r" fontAlgn="b"/>
                      <a:r>
                        <a:rPr lang="cs-CZ" sz="1800" b="1" u="none" strike="noStrike" dirty="0" smtClean="0">
                          <a:solidFill>
                            <a:srgbClr val="FF0000"/>
                          </a:solidFill>
                          <a:effectLst/>
                        </a:rPr>
                        <a:t>0.766667</a:t>
                      </a:r>
                      <a:endParaRPr lang="cs-CZ" sz="1800" b="1" i="0" u="none" strike="noStrike" dirty="0">
                        <a:solidFill>
                          <a:srgbClr val="FF0000"/>
                        </a:solidFill>
                        <a:effectLst/>
                        <a:latin typeface="Calibri"/>
                      </a:endParaRPr>
                    </a:p>
                  </a:txBody>
                  <a:tcPr marL="9526" marR="9526" marT="9524" marB="0" anchor="b"/>
                </a:tc>
                <a:extLst>
                  <a:ext uri="{0D108BD9-81ED-4DB2-BD59-A6C34878D82A}">
                    <a16:rowId xmlns:a16="http://schemas.microsoft.com/office/drawing/2014/main" val="10011"/>
                  </a:ext>
                </a:extLst>
              </a:tr>
            </a:tbl>
          </a:graphicData>
        </a:graphic>
      </p:graphicFrame>
      <p:sp>
        <p:nvSpPr>
          <p:cNvPr id="3" name="Oval 2"/>
          <p:cNvSpPr/>
          <p:nvPr/>
        </p:nvSpPr>
        <p:spPr>
          <a:xfrm>
            <a:off x="6875463" y="5589588"/>
            <a:ext cx="1296987" cy="647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4128" name="TextBox 3"/>
          <p:cNvSpPr txBox="1">
            <a:spLocks noChangeArrowheads="1"/>
          </p:cNvSpPr>
          <p:nvPr/>
        </p:nvSpPr>
        <p:spPr bwMode="auto">
          <a:xfrm>
            <a:off x="6659563" y="6381750"/>
            <a:ext cx="216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Var nsp</a:t>
            </a:r>
            <a:endParaRPr lang="cs-CZ"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229600" cy="1143000"/>
          </a:xfrm>
        </p:spPr>
        <p:txBody>
          <a:bodyPr rtlCol="0">
            <a:normAutofit fontScale="90000"/>
          </a:bodyPr>
          <a:lstStyle/>
          <a:p>
            <a:pPr eaLnBrk="1" fontAlgn="auto" hangingPunct="1">
              <a:spcAft>
                <a:spcPts val="0"/>
              </a:spcAft>
              <a:defRPr/>
            </a:pPr>
            <a:r>
              <a:rPr lang="en-US" dirty="0" smtClean="0"/>
              <a:t>Basic idea if no. of species is limited by no. of niches, then </a:t>
            </a:r>
            <a:r>
              <a:rPr lang="en-US" dirty="0" err="1" smtClean="0"/>
              <a:t>var</a:t>
            </a:r>
            <a:r>
              <a:rPr lang="en-US" dirty="0" smtClean="0"/>
              <a:t> is low </a:t>
            </a:r>
            <a:endParaRPr lang="cs-CZ" dirty="0"/>
          </a:p>
        </p:txBody>
      </p:sp>
      <p:graphicFrame>
        <p:nvGraphicFramePr>
          <p:cNvPr id="4" name="Content Placeholder 3"/>
          <p:cNvGraphicFramePr>
            <a:graphicFrameLocks noGrp="1"/>
          </p:cNvGraphicFramePr>
          <p:nvPr>
            <p:ph idx="1"/>
          </p:nvPr>
        </p:nvGraphicFramePr>
        <p:xfrm>
          <a:off x="900113" y="1268413"/>
          <a:ext cx="7632700" cy="5184777"/>
        </p:xfrm>
        <a:graphic>
          <a:graphicData uri="http://schemas.openxmlformats.org/drawingml/2006/table">
            <a:tbl>
              <a:tblPr>
                <a:tableStyleId>{5C22544A-7EE6-4342-B048-85BDC9FD1C3A}</a:tableStyleId>
              </a:tblPr>
              <a:tblGrid>
                <a:gridCol w="2441228">
                  <a:extLst>
                    <a:ext uri="{9D8B030D-6E8A-4147-A177-3AD203B41FA5}">
                      <a16:colId xmlns:a16="http://schemas.microsoft.com/office/drawing/2014/main" val="20000"/>
                    </a:ext>
                  </a:extLst>
                </a:gridCol>
                <a:gridCol w="2657539">
                  <a:extLst>
                    <a:ext uri="{9D8B030D-6E8A-4147-A177-3AD203B41FA5}">
                      <a16:colId xmlns:a16="http://schemas.microsoft.com/office/drawing/2014/main" val="20001"/>
                    </a:ext>
                  </a:extLst>
                </a:gridCol>
                <a:gridCol w="2533933">
                  <a:extLst>
                    <a:ext uri="{9D8B030D-6E8A-4147-A177-3AD203B41FA5}">
                      <a16:colId xmlns:a16="http://schemas.microsoft.com/office/drawing/2014/main" val="20002"/>
                    </a:ext>
                  </a:extLst>
                </a:gridCol>
              </a:tblGrid>
              <a:tr h="398829">
                <a:tc>
                  <a:txBody>
                    <a:bodyPr/>
                    <a:lstStyle/>
                    <a:p>
                      <a:pPr algn="l" fontAlgn="b"/>
                      <a:endParaRPr lang="cs-CZ" sz="2400" b="0" i="0" u="none" strike="noStrike" dirty="0">
                        <a:solidFill>
                          <a:srgbClr val="000000"/>
                        </a:solidFill>
                        <a:effectLst/>
                        <a:latin typeface="Calibri"/>
                      </a:endParaRPr>
                    </a:p>
                  </a:txBody>
                  <a:tcPr marL="9525" marR="9525" marT="9525" marB="0" anchor="b"/>
                </a:tc>
                <a:tc>
                  <a:txBody>
                    <a:bodyPr/>
                    <a:lstStyle/>
                    <a:p>
                      <a:pPr algn="l" fontAlgn="b"/>
                      <a:r>
                        <a:rPr lang="cs-CZ" sz="2400" u="none" strike="noStrike">
                          <a:effectLst/>
                        </a:rPr>
                        <a:t>high nsp variance</a:t>
                      </a:r>
                      <a:endParaRPr lang="cs-CZ" sz="2400" b="0" i="0" u="none" strike="noStrike">
                        <a:solidFill>
                          <a:srgbClr val="000000"/>
                        </a:solidFill>
                        <a:effectLst/>
                        <a:latin typeface="Calibri"/>
                      </a:endParaRPr>
                    </a:p>
                  </a:txBody>
                  <a:tcPr marL="9525" marR="9525" marT="9525" marB="0" anchor="b"/>
                </a:tc>
                <a:tc>
                  <a:txBody>
                    <a:bodyPr/>
                    <a:lstStyle/>
                    <a:p>
                      <a:pPr algn="l" fontAlgn="b"/>
                      <a:r>
                        <a:rPr lang="cs-CZ" sz="2400" u="none" strike="noStrike">
                          <a:effectLst/>
                        </a:rPr>
                        <a:t>low nsp variance</a:t>
                      </a:r>
                      <a:endParaRPr lang="cs-CZ" sz="2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98829">
                <a:tc>
                  <a:txBody>
                    <a:bodyPr/>
                    <a:lstStyle/>
                    <a:p>
                      <a:pPr algn="l" fontAlgn="b"/>
                      <a:endParaRPr lang="cs-CZ" sz="2400" b="0" i="0" u="none" strike="noStrike" dirty="0">
                        <a:solidFill>
                          <a:srgbClr val="000000"/>
                        </a:solidFill>
                        <a:effectLst/>
                        <a:latin typeface="Calibri"/>
                      </a:endParaRPr>
                    </a:p>
                  </a:txBody>
                  <a:tcPr marL="9525" marR="9525" marT="9525" marB="0" anchor="b"/>
                </a:tc>
                <a:tc>
                  <a:txBody>
                    <a:bodyPr/>
                    <a:lstStyle/>
                    <a:p>
                      <a:pPr algn="l" fontAlgn="b"/>
                      <a:r>
                        <a:rPr lang="cs-CZ" sz="2400" u="none" strike="noStrike" dirty="0">
                          <a:effectLst/>
                        </a:rPr>
                        <a:t>no. of species </a:t>
                      </a:r>
                      <a:endParaRPr lang="cs-CZ" sz="2400" b="0" i="0" u="none" strike="noStrike" dirty="0">
                        <a:solidFill>
                          <a:srgbClr val="000000"/>
                        </a:solidFill>
                        <a:effectLst/>
                        <a:latin typeface="Calibri"/>
                      </a:endParaRPr>
                    </a:p>
                  </a:txBody>
                  <a:tcPr marL="9525" marR="9525" marT="9525" marB="0" anchor="b"/>
                </a:tc>
                <a:tc>
                  <a:txBody>
                    <a:bodyPr/>
                    <a:lstStyle/>
                    <a:p>
                      <a:pPr algn="l" fontAlgn="b"/>
                      <a:r>
                        <a:rPr lang="cs-CZ" sz="2400" u="none" strike="noStrike">
                          <a:effectLst/>
                        </a:rPr>
                        <a:t>no. of species</a:t>
                      </a:r>
                      <a:endParaRPr lang="cs-CZ" sz="24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398829">
                <a:tc>
                  <a:txBody>
                    <a:bodyPr/>
                    <a:lstStyle/>
                    <a:p>
                      <a:pPr algn="l" fontAlgn="b"/>
                      <a:r>
                        <a:rPr lang="cs-CZ" sz="2400" u="none" strike="noStrike">
                          <a:effectLst/>
                        </a:rPr>
                        <a:t>Sample1</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10</a:t>
                      </a:r>
                      <a:endParaRPr lang="cs-CZ" sz="2400" b="0" i="0" u="none" strike="noStrike" dirty="0">
                        <a:solidFill>
                          <a:srgbClr val="000000"/>
                        </a:solidFill>
                        <a:effectLst/>
                        <a:latin typeface="Calibri"/>
                      </a:endParaRPr>
                    </a:p>
                  </a:txBody>
                  <a:tcPr marL="9525" marR="9525" marT="9525" marB="0" anchor="b"/>
                </a:tc>
                <a:tc>
                  <a:txBody>
                    <a:bodyPr/>
                    <a:lstStyle/>
                    <a:p>
                      <a:pPr algn="r" fontAlgn="b"/>
                      <a:r>
                        <a:rPr lang="cs-CZ" sz="2400" u="none" strike="noStrike" dirty="0">
                          <a:effectLst/>
                        </a:rPr>
                        <a:t>5</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398829">
                <a:tc>
                  <a:txBody>
                    <a:bodyPr/>
                    <a:lstStyle/>
                    <a:p>
                      <a:pPr algn="l" fontAlgn="b"/>
                      <a:r>
                        <a:rPr lang="cs-CZ" sz="2400" u="none" strike="noStrike">
                          <a:effectLst/>
                        </a:rPr>
                        <a:t>Sample2</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9</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5</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398829">
                <a:tc>
                  <a:txBody>
                    <a:bodyPr/>
                    <a:lstStyle/>
                    <a:p>
                      <a:pPr algn="l" fontAlgn="b"/>
                      <a:r>
                        <a:rPr lang="cs-CZ" sz="2400" u="none" strike="noStrike">
                          <a:effectLst/>
                        </a:rPr>
                        <a:t>Sample3</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1</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4</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398829">
                <a:tc>
                  <a:txBody>
                    <a:bodyPr/>
                    <a:lstStyle/>
                    <a:p>
                      <a:pPr algn="l" fontAlgn="b"/>
                      <a:r>
                        <a:rPr lang="cs-CZ" sz="2400" u="none" strike="noStrike">
                          <a:effectLst/>
                        </a:rPr>
                        <a:t>Sample4</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2</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6</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398829">
                <a:tc>
                  <a:txBody>
                    <a:bodyPr/>
                    <a:lstStyle/>
                    <a:p>
                      <a:pPr algn="l" fontAlgn="b"/>
                      <a:r>
                        <a:rPr lang="cs-CZ" sz="2400" u="none" strike="noStrike">
                          <a:effectLst/>
                        </a:rPr>
                        <a:t>Sample5</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1</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5</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398829">
                <a:tc>
                  <a:txBody>
                    <a:bodyPr/>
                    <a:lstStyle/>
                    <a:p>
                      <a:pPr algn="l" fontAlgn="b"/>
                      <a:r>
                        <a:rPr lang="cs-CZ" sz="2400" u="none" strike="noStrike">
                          <a:effectLst/>
                        </a:rPr>
                        <a:t>Sample6</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8</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5</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398829">
                <a:tc>
                  <a:txBody>
                    <a:bodyPr/>
                    <a:lstStyle/>
                    <a:p>
                      <a:pPr algn="l" fontAlgn="b"/>
                      <a:r>
                        <a:rPr lang="cs-CZ" sz="2400" u="none" strike="noStrike">
                          <a:effectLst/>
                        </a:rPr>
                        <a:t>Sample7</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6</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4</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r h="398829">
                <a:tc>
                  <a:txBody>
                    <a:bodyPr/>
                    <a:lstStyle/>
                    <a:p>
                      <a:pPr algn="l" fontAlgn="b"/>
                      <a:r>
                        <a:rPr lang="cs-CZ" sz="2400" u="none" strike="noStrike">
                          <a:effectLst/>
                        </a:rPr>
                        <a:t>Sample8</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0</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5</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9"/>
                  </a:ext>
                </a:extLst>
              </a:tr>
              <a:tr h="398829">
                <a:tc>
                  <a:txBody>
                    <a:bodyPr/>
                    <a:lstStyle/>
                    <a:p>
                      <a:pPr algn="l" fontAlgn="b"/>
                      <a:r>
                        <a:rPr lang="cs-CZ" sz="2400" u="none" strike="noStrike">
                          <a:effectLst/>
                        </a:rPr>
                        <a:t>Sample9</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1</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5</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0"/>
                  </a:ext>
                </a:extLst>
              </a:tr>
              <a:tr h="398829">
                <a:tc>
                  <a:txBody>
                    <a:bodyPr/>
                    <a:lstStyle/>
                    <a:p>
                      <a:pPr algn="l" fontAlgn="b"/>
                      <a:r>
                        <a:rPr lang="cs-CZ" sz="2400" u="none" strike="noStrike">
                          <a:effectLst/>
                        </a:rPr>
                        <a:t>Sample10</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11</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6</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1"/>
                  </a:ext>
                </a:extLst>
              </a:tr>
              <a:tr h="398829">
                <a:tc>
                  <a:txBody>
                    <a:bodyPr/>
                    <a:lstStyle/>
                    <a:p>
                      <a:pPr algn="l" fontAlgn="b"/>
                      <a:r>
                        <a:rPr lang="cs-CZ" sz="2400" u="none" strike="noStrike">
                          <a:effectLst/>
                        </a:rPr>
                        <a:t>variance</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a:effectLst/>
                        </a:rPr>
                        <a:t>18.76666667</a:t>
                      </a:r>
                      <a:endParaRPr lang="cs-CZ" sz="2400" b="0" i="0" u="none" strike="noStrike">
                        <a:solidFill>
                          <a:srgbClr val="000000"/>
                        </a:solidFill>
                        <a:effectLst/>
                        <a:latin typeface="Calibri"/>
                      </a:endParaRPr>
                    </a:p>
                  </a:txBody>
                  <a:tcPr marL="9525" marR="9525" marT="9525" marB="0" anchor="b"/>
                </a:tc>
                <a:tc>
                  <a:txBody>
                    <a:bodyPr/>
                    <a:lstStyle/>
                    <a:p>
                      <a:pPr algn="r" fontAlgn="b"/>
                      <a:r>
                        <a:rPr lang="cs-CZ" sz="2400" u="none" strike="noStrike" dirty="0">
                          <a:effectLst/>
                        </a:rPr>
                        <a:t>0.444444444</a:t>
                      </a:r>
                      <a:endParaRPr lang="cs-CZ" sz="24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2"/>
                  </a:ext>
                </a:extLst>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3412"/>
          </a:xfrm>
        </p:spPr>
        <p:txBody>
          <a:bodyPr rtlCol="0">
            <a:normAutofit fontScale="90000"/>
          </a:bodyPr>
          <a:lstStyle/>
          <a:p>
            <a:pPr eaLnBrk="1" fontAlgn="auto" hangingPunct="1">
              <a:spcAft>
                <a:spcPts val="0"/>
              </a:spcAft>
              <a:defRPr/>
            </a:pPr>
            <a:r>
              <a:rPr lang="en-US" dirty="0" smtClean="0"/>
              <a:t>Compared against the “null model”</a:t>
            </a:r>
            <a:endParaRPr lang="cs-CZ" dirty="0"/>
          </a:p>
        </p:txBody>
      </p:sp>
      <p:graphicFrame>
        <p:nvGraphicFramePr>
          <p:cNvPr id="3" name="Table 2"/>
          <p:cNvGraphicFramePr>
            <a:graphicFrameLocks noGrp="1"/>
          </p:cNvGraphicFramePr>
          <p:nvPr/>
        </p:nvGraphicFramePr>
        <p:xfrm>
          <a:off x="1187450" y="1146175"/>
          <a:ext cx="6376989" cy="4926016"/>
        </p:xfrm>
        <a:graphic>
          <a:graphicData uri="http://schemas.openxmlformats.org/drawingml/2006/table">
            <a:tbl>
              <a:tblPr>
                <a:tableStyleId>{5C22544A-7EE6-4342-B048-85BDC9FD1C3A}</a:tableStyleId>
              </a:tblPr>
              <a:tblGrid>
                <a:gridCol w="869606">
                  <a:extLst>
                    <a:ext uri="{9D8B030D-6E8A-4147-A177-3AD203B41FA5}">
                      <a16:colId xmlns:a16="http://schemas.microsoft.com/office/drawing/2014/main" val="20000"/>
                    </a:ext>
                  </a:extLst>
                </a:gridCol>
                <a:gridCol w="1155871">
                  <a:extLst>
                    <a:ext uri="{9D8B030D-6E8A-4147-A177-3AD203B41FA5}">
                      <a16:colId xmlns:a16="http://schemas.microsoft.com/office/drawing/2014/main" val="20001"/>
                    </a:ext>
                  </a:extLst>
                </a:gridCol>
                <a:gridCol w="1087878">
                  <a:extLst>
                    <a:ext uri="{9D8B030D-6E8A-4147-A177-3AD203B41FA5}">
                      <a16:colId xmlns:a16="http://schemas.microsoft.com/office/drawing/2014/main" val="20002"/>
                    </a:ext>
                  </a:extLst>
                </a:gridCol>
                <a:gridCol w="1087878">
                  <a:extLst>
                    <a:ext uri="{9D8B030D-6E8A-4147-A177-3AD203B41FA5}">
                      <a16:colId xmlns:a16="http://schemas.microsoft.com/office/drawing/2014/main" val="20003"/>
                    </a:ext>
                  </a:extLst>
                </a:gridCol>
                <a:gridCol w="1087878">
                  <a:extLst>
                    <a:ext uri="{9D8B030D-6E8A-4147-A177-3AD203B41FA5}">
                      <a16:colId xmlns:a16="http://schemas.microsoft.com/office/drawing/2014/main" val="20004"/>
                    </a:ext>
                  </a:extLst>
                </a:gridCol>
                <a:gridCol w="1087878">
                  <a:extLst>
                    <a:ext uri="{9D8B030D-6E8A-4147-A177-3AD203B41FA5}">
                      <a16:colId xmlns:a16="http://schemas.microsoft.com/office/drawing/2014/main" val="20005"/>
                    </a:ext>
                  </a:extLst>
                </a:gridCol>
              </a:tblGrid>
              <a:tr h="380946">
                <a:tc>
                  <a:txBody>
                    <a:bodyPr/>
                    <a:lstStyle/>
                    <a:p>
                      <a:pPr algn="l" fontAlgn="b"/>
                      <a:endParaRPr lang="cs-CZ" sz="1800" b="0" i="0" u="none" strike="noStrike" dirty="0">
                        <a:solidFill>
                          <a:srgbClr val="000000"/>
                        </a:solidFill>
                        <a:effectLst/>
                        <a:latin typeface="Calibri"/>
                      </a:endParaRPr>
                    </a:p>
                  </a:txBody>
                  <a:tcPr marL="9525" marR="9525" marT="9527" marB="0" anchor="b"/>
                </a:tc>
                <a:tc>
                  <a:txBody>
                    <a:bodyPr/>
                    <a:lstStyle/>
                    <a:p>
                      <a:pPr algn="l" fontAlgn="b"/>
                      <a:r>
                        <a:rPr lang="cs-CZ" sz="1800" u="none" strike="noStrike" smtClean="0">
                          <a:effectLst/>
                        </a:rPr>
                        <a:t>spec1</a:t>
                      </a:r>
                      <a:endParaRPr lang="cs-CZ" sz="1800" b="0" i="0" u="none" strike="noStrike">
                        <a:solidFill>
                          <a:srgbClr val="000000"/>
                        </a:solidFill>
                        <a:effectLst/>
                        <a:latin typeface="Calibri"/>
                      </a:endParaRPr>
                    </a:p>
                  </a:txBody>
                  <a:tcPr marL="9525" marR="9525" marT="9527" marB="0" anchor="b"/>
                </a:tc>
                <a:tc>
                  <a:txBody>
                    <a:bodyPr/>
                    <a:lstStyle/>
                    <a:p>
                      <a:pPr algn="l" fontAlgn="b"/>
                      <a:r>
                        <a:rPr lang="cs-CZ" sz="1800" u="none" strike="noStrike" smtClean="0">
                          <a:effectLst/>
                        </a:rPr>
                        <a:t>spec2</a:t>
                      </a:r>
                      <a:endParaRPr lang="cs-CZ" sz="1800" b="0" i="0" u="none" strike="noStrike">
                        <a:solidFill>
                          <a:srgbClr val="000000"/>
                        </a:solidFill>
                        <a:effectLst/>
                        <a:latin typeface="Calibri"/>
                      </a:endParaRPr>
                    </a:p>
                  </a:txBody>
                  <a:tcPr marL="9525" marR="9525" marT="9527" marB="0" anchor="b"/>
                </a:tc>
                <a:tc>
                  <a:txBody>
                    <a:bodyPr/>
                    <a:lstStyle/>
                    <a:p>
                      <a:pPr algn="l" fontAlgn="b"/>
                      <a:r>
                        <a:rPr lang="cs-CZ" sz="1800" u="none" strike="noStrike" dirty="0" smtClean="0">
                          <a:effectLst/>
                        </a:rPr>
                        <a:t>spec3</a:t>
                      </a:r>
                      <a:endParaRPr lang="cs-CZ" sz="1800" b="0" i="0" u="none" strike="noStrike" dirty="0">
                        <a:solidFill>
                          <a:srgbClr val="000000"/>
                        </a:solidFill>
                        <a:effectLst/>
                        <a:latin typeface="Calibri"/>
                      </a:endParaRPr>
                    </a:p>
                  </a:txBody>
                  <a:tcPr marL="9525" marR="9525" marT="9527" marB="0" anchor="b"/>
                </a:tc>
                <a:tc>
                  <a:txBody>
                    <a:bodyPr/>
                    <a:lstStyle/>
                    <a:p>
                      <a:pPr algn="l" fontAlgn="b"/>
                      <a:r>
                        <a:rPr lang="cs-CZ" sz="1800" u="none" strike="noStrike" smtClean="0">
                          <a:effectLst/>
                        </a:rPr>
                        <a:t>spec4</a:t>
                      </a:r>
                      <a:endParaRPr lang="cs-CZ" sz="1800" b="0" i="0" u="none" strike="noStrike">
                        <a:solidFill>
                          <a:srgbClr val="000000"/>
                        </a:solidFill>
                        <a:effectLst/>
                        <a:latin typeface="Calibri"/>
                      </a:endParaRPr>
                    </a:p>
                  </a:txBody>
                  <a:tcPr marL="9525" marR="9525" marT="9527" marB="0" anchor="b"/>
                </a:tc>
                <a:tc>
                  <a:txBody>
                    <a:bodyPr/>
                    <a:lstStyle/>
                    <a:p>
                      <a:pPr algn="l" fontAlgn="b"/>
                      <a:r>
                        <a:rPr lang="cs-CZ" sz="1800" u="none" strike="noStrike" smtClean="0">
                          <a:effectLst/>
                        </a:rPr>
                        <a:t>nsp</a:t>
                      </a:r>
                      <a:endParaRPr lang="cs-CZ" sz="1800" b="0" i="0" u="none" strike="noStrike">
                        <a:solidFill>
                          <a:srgbClr val="000000"/>
                        </a:solidFill>
                        <a:effectLst/>
                        <a:latin typeface="Calibri"/>
                      </a:endParaRPr>
                    </a:p>
                  </a:txBody>
                  <a:tcPr marL="9525" marR="9525" marT="9527" marB="0" anchor="b"/>
                </a:tc>
                <a:extLst>
                  <a:ext uri="{0D108BD9-81ED-4DB2-BD59-A6C34878D82A}">
                    <a16:rowId xmlns:a16="http://schemas.microsoft.com/office/drawing/2014/main" val="10000"/>
                  </a:ext>
                </a:extLst>
              </a:tr>
              <a:tr h="380946">
                <a:tc>
                  <a:txBody>
                    <a:bodyPr/>
                    <a:lstStyle/>
                    <a:p>
                      <a:pPr algn="l" fontAlgn="b"/>
                      <a:r>
                        <a:rPr lang="cs-CZ" sz="1800" u="none" strike="noStrike" dirty="0" smtClean="0">
                          <a:effectLst/>
                        </a:rPr>
                        <a:t>Sample1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01"/>
                  </a:ext>
                </a:extLst>
              </a:tr>
              <a:tr h="380946">
                <a:tc>
                  <a:txBody>
                    <a:bodyPr/>
                    <a:lstStyle/>
                    <a:p>
                      <a:pPr algn="l" fontAlgn="b"/>
                      <a:r>
                        <a:rPr lang="cs-CZ" sz="1800" u="none" strike="noStrike" smtClean="0">
                          <a:effectLst/>
                        </a:rPr>
                        <a:t>Sample2</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3</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02"/>
                  </a:ext>
                </a:extLst>
              </a:tr>
              <a:tr h="380946">
                <a:tc>
                  <a:txBody>
                    <a:bodyPr/>
                    <a:lstStyle/>
                    <a:p>
                      <a:pPr algn="l" fontAlgn="b"/>
                      <a:r>
                        <a:rPr lang="cs-CZ" sz="1800" u="none" strike="noStrike" smtClean="0">
                          <a:effectLst/>
                        </a:rPr>
                        <a:t>Sample3</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4</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03"/>
                  </a:ext>
                </a:extLst>
              </a:tr>
              <a:tr h="380946">
                <a:tc>
                  <a:txBody>
                    <a:bodyPr/>
                    <a:lstStyle/>
                    <a:p>
                      <a:pPr algn="l" fontAlgn="b"/>
                      <a:r>
                        <a:rPr lang="cs-CZ" sz="1800" u="none" strike="noStrike" smtClean="0">
                          <a:effectLst/>
                        </a:rPr>
                        <a:t>Sample4</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1</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04"/>
                  </a:ext>
                </a:extLst>
              </a:tr>
              <a:tr h="380946">
                <a:tc>
                  <a:txBody>
                    <a:bodyPr/>
                    <a:lstStyle/>
                    <a:p>
                      <a:pPr algn="l" fontAlgn="b"/>
                      <a:r>
                        <a:rPr lang="cs-CZ" sz="1800" u="none" strike="noStrike" smtClean="0">
                          <a:effectLst/>
                        </a:rPr>
                        <a:t>Sample5</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1</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05"/>
                  </a:ext>
                </a:extLst>
              </a:tr>
              <a:tr h="380946">
                <a:tc>
                  <a:txBody>
                    <a:bodyPr/>
                    <a:lstStyle/>
                    <a:p>
                      <a:pPr algn="l" fontAlgn="b"/>
                      <a:r>
                        <a:rPr lang="cs-CZ" sz="1800" u="none" strike="noStrike" smtClean="0">
                          <a:effectLst/>
                        </a:rPr>
                        <a:t>Sample6</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06"/>
                  </a:ext>
                </a:extLst>
              </a:tr>
              <a:tr h="380946">
                <a:tc>
                  <a:txBody>
                    <a:bodyPr/>
                    <a:lstStyle/>
                    <a:p>
                      <a:pPr algn="l" fontAlgn="b"/>
                      <a:r>
                        <a:rPr lang="cs-CZ" sz="1800" u="none" strike="noStrike" dirty="0" smtClean="0">
                          <a:effectLst/>
                        </a:rPr>
                        <a:t>Sample7</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07"/>
                  </a:ext>
                </a:extLst>
              </a:tr>
              <a:tr h="380946">
                <a:tc>
                  <a:txBody>
                    <a:bodyPr/>
                    <a:lstStyle/>
                    <a:p>
                      <a:pPr algn="l" fontAlgn="b"/>
                      <a:r>
                        <a:rPr lang="cs-CZ" sz="1800" u="none" strike="noStrike" smtClean="0">
                          <a:effectLst/>
                        </a:rPr>
                        <a:t>Sample8</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08"/>
                  </a:ext>
                </a:extLst>
              </a:tr>
              <a:tr h="380946">
                <a:tc>
                  <a:txBody>
                    <a:bodyPr/>
                    <a:lstStyle/>
                    <a:p>
                      <a:pPr algn="l" fontAlgn="b"/>
                      <a:r>
                        <a:rPr lang="cs-CZ" sz="1800" u="none" strike="noStrike" smtClean="0">
                          <a:effectLst/>
                        </a:rPr>
                        <a:t>Sample9</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dirty="0" smtClean="0">
                          <a:effectLst/>
                        </a:rPr>
                        <a:t>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09"/>
                  </a:ext>
                </a:extLst>
              </a:tr>
              <a:tr h="558278">
                <a:tc>
                  <a:txBody>
                    <a:bodyPr/>
                    <a:lstStyle/>
                    <a:p>
                      <a:pPr algn="l" fontAlgn="b"/>
                      <a:r>
                        <a:rPr lang="cs-CZ" sz="1800" u="none" strike="noStrike" smtClean="0">
                          <a:effectLst/>
                        </a:rPr>
                        <a:t>Sample10</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u="none" strike="noStrike" smtClean="0">
                          <a:effectLst/>
                        </a:rPr>
                        <a:t>1</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u="none" strike="noStrike" smtClean="0">
                          <a:effectLst/>
                        </a:rPr>
                        <a:t>0</a:t>
                      </a:r>
                      <a:endParaRPr lang="cs-CZ" sz="1800" b="0" i="0" u="none" strike="noStrike" dirty="0">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2</a:t>
                      </a:r>
                      <a:endParaRPr lang="cs-CZ" sz="1800" b="1" i="0" u="none" strike="noStrike" dirty="0">
                        <a:solidFill>
                          <a:srgbClr val="000000"/>
                        </a:solidFill>
                        <a:effectLst/>
                        <a:latin typeface="Calibri"/>
                      </a:endParaRPr>
                    </a:p>
                  </a:txBody>
                  <a:tcPr marL="9525" marR="9525" marT="9527" marB="0" anchor="b"/>
                </a:tc>
                <a:extLst>
                  <a:ext uri="{0D108BD9-81ED-4DB2-BD59-A6C34878D82A}">
                    <a16:rowId xmlns:a16="http://schemas.microsoft.com/office/drawing/2014/main" val="10010"/>
                  </a:ext>
                </a:extLst>
              </a:tr>
              <a:tr h="558278">
                <a:tc>
                  <a:txBody>
                    <a:bodyPr/>
                    <a:lstStyle/>
                    <a:p>
                      <a:pPr algn="l" fontAlgn="b"/>
                      <a:r>
                        <a:rPr lang="cs-CZ" sz="1800" u="none" strike="noStrike" smtClean="0">
                          <a:effectLst/>
                        </a:rPr>
                        <a:t>spec freq</a:t>
                      </a:r>
                      <a:endParaRPr lang="cs-CZ" sz="1800" b="0" i="0" u="none" strike="noStrike">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5</a:t>
                      </a:r>
                      <a:endParaRPr lang="cs-CZ" sz="1800" b="1" i="0" u="none" strike="noStrike" dirty="0">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6</a:t>
                      </a:r>
                      <a:endParaRPr lang="cs-CZ" sz="1800" b="1" i="0" u="none" strike="noStrike" dirty="0">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4</a:t>
                      </a:r>
                      <a:endParaRPr lang="cs-CZ" sz="1800" b="1" i="0" u="none" strike="noStrike" dirty="0">
                        <a:solidFill>
                          <a:srgbClr val="000000"/>
                        </a:solidFill>
                        <a:effectLst/>
                        <a:latin typeface="Calibri"/>
                      </a:endParaRPr>
                    </a:p>
                  </a:txBody>
                  <a:tcPr marL="9525" marR="9525" marT="9527" marB="0" anchor="b"/>
                </a:tc>
                <a:tc>
                  <a:txBody>
                    <a:bodyPr/>
                    <a:lstStyle/>
                    <a:p>
                      <a:pPr algn="r" fontAlgn="b"/>
                      <a:r>
                        <a:rPr lang="cs-CZ" sz="1800" b="1" u="none" strike="noStrike" dirty="0" smtClean="0">
                          <a:effectLst/>
                        </a:rPr>
                        <a:t>6</a:t>
                      </a:r>
                      <a:endParaRPr lang="cs-CZ" sz="1800" b="1" i="0" u="none" strike="noStrike" dirty="0">
                        <a:solidFill>
                          <a:srgbClr val="000000"/>
                        </a:solidFill>
                        <a:effectLst/>
                        <a:latin typeface="Calibri"/>
                      </a:endParaRPr>
                    </a:p>
                  </a:txBody>
                  <a:tcPr marL="9525" marR="9525" marT="9527" marB="0" anchor="b"/>
                </a:tc>
                <a:tc>
                  <a:txBody>
                    <a:bodyPr/>
                    <a:lstStyle/>
                    <a:p>
                      <a:pPr algn="r" fontAlgn="b"/>
                      <a:r>
                        <a:rPr lang="en-US" sz="1800" b="1" u="none" strike="noStrike" dirty="0" smtClean="0">
                          <a:solidFill>
                            <a:srgbClr val="FF0000"/>
                          </a:solidFill>
                          <a:effectLst/>
                        </a:rPr>
                        <a:t>New </a:t>
                      </a:r>
                      <a:r>
                        <a:rPr lang="en-US" sz="1800" b="1" u="none" strike="noStrike" dirty="0" err="1" smtClean="0">
                          <a:solidFill>
                            <a:srgbClr val="FF0000"/>
                          </a:solidFill>
                          <a:effectLst/>
                        </a:rPr>
                        <a:t>var</a:t>
                      </a:r>
                      <a:endParaRPr lang="cs-CZ" sz="1800" b="1" i="0" u="none" strike="noStrike" dirty="0">
                        <a:solidFill>
                          <a:srgbClr val="FF0000"/>
                        </a:solidFill>
                        <a:effectLst/>
                        <a:latin typeface="Calibri"/>
                      </a:endParaRPr>
                    </a:p>
                  </a:txBody>
                  <a:tcPr marL="9525" marR="9525" marT="9527" marB="0" anchor="b"/>
                </a:tc>
                <a:extLst>
                  <a:ext uri="{0D108BD9-81ED-4DB2-BD59-A6C34878D82A}">
                    <a16:rowId xmlns:a16="http://schemas.microsoft.com/office/drawing/2014/main" val="10011"/>
                  </a:ext>
                </a:extLst>
              </a:tr>
            </a:tbl>
          </a:graphicData>
        </a:graphic>
      </p:graphicFrame>
      <p:sp>
        <p:nvSpPr>
          <p:cNvPr id="4" name="Curved Right Arrow 3"/>
          <p:cNvSpPr/>
          <p:nvPr/>
        </p:nvSpPr>
        <p:spPr>
          <a:xfrm>
            <a:off x="2627313" y="2420938"/>
            <a:ext cx="288925" cy="23764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solidFill>
                <a:schemeClr val="tx1"/>
              </a:solidFill>
            </a:endParaRPr>
          </a:p>
        </p:txBody>
      </p:sp>
      <p:sp>
        <p:nvSpPr>
          <p:cNvPr id="5" name="Curved Left Arrow 4"/>
          <p:cNvSpPr/>
          <p:nvPr/>
        </p:nvSpPr>
        <p:spPr>
          <a:xfrm>
            <a:off x="3276600" y="2781300"/>
            <a:ext cx="574675" cy="5032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solidFill>
                <a:schemeClr val="tx1"/>
              </a:solidFill>
            </a:endParaRPr>
          </a:p>
        </p:txBody>
      </p:sp>
      <p:sp>
        <p:nvSpPr>
          <p:cNvPr id="46178" name="TextBox 5"/>
          <p:cNvSpPr txBox="1">
            <a:spLocks noChangeArrowheads="1"/>
          </p:cNvSpPr>
          <p:nvPr/>
        </p:nvSpPr>
        <p:spPr bwMode="auto">
          <a:xfrm>
            <a:off x="323850" y="6308725"/>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Any species can be anywhere, </a:t>
            </a:r>
            <a:r>
              <a:rPr lang="en-US" altLang="en-US" sz="1800" i="1"/>
              <a:t>the species frequencies are kept constant – </a:t>
            </a:r>
            <a:r>
              <a:rPr lang="en-US" altLang="en-US" sz="1800"/>
              <a:t>(in this null model)</a:t>
            </a:r>
            <a:endParaRPr lang="cs-CZ" altLang="en-US" sz="18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Null model generated many times </a:t>
            </a:r>
            <a:br>
              <a:rPr lang="en-US" dirty="0" smtClean="0"/>
            </a:br>
            <a:r>
              <a:rPr lang="en-US" dirty="0" smtClean="0"/>
              <a:t>(e.g. 1000 time)</a:t>
            </a:r>
            <a:endParaRPr lang="cs-CZ" dirty="0"/>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defRPr/>
            </a:pPr>
            <a:r>
              <a:rPr lang="en-US" dirty="0" smtClean="0"/>
              <a:t>I will get – average of criterion (variance in </a:t>
            </a:r>
            <a:r>
              <a:rPr lang="en-US" dirty="0" err="1" smtClean="0"/>
              <a:t>nsp</a:t>
            </a:r>
            <a:r>
              <a:rPr lang="en-US" dirty="0" smtClean="0"/>
              <a:t>) here - </a:t>
            </a:r>
            <a:r>
              <a:rPr lang="en-US" b="1" dirty="0" smtClean="0"/>
              <a:t>expected value</a:t>
            </a:r>
          </a:p>
          <a:p>
            <a:pPr eaLnBrk="1" fontAlgn="auto" hangingPunct="1">
              <a:spcAft>
                <a:spcPts val="0"/>
              </a:spcAft>
              <a:defRPr/>
            </a:pPr>
            <a:r>
              <a:rPr lang="en-US" dirty="0" err="1" smtClean="0"/>
              <a:t>Quantiles</a:t>
            </a:r>
            <a:r>
              <a:rPr lang="en-US" dirty="0" smtClean="0"/>
              <a:t> – 25</a:t>
            </a:r>
            <a:r>
              <a:rPr lang="en-US" baseline="30000" dirty="0" smtClean="0"/>
              <a:t>th</a:t>
            </a:r>
            <a:r>
              <a:rPr lang="en-US" dirty="0" smtClean="0"/>
              <a:t> value and 975</a:t>
            </a:r>
            <a:r>
              <a:rPr lang="en-US" baseline="30000" dirty="0" smtClean="0"/>
              <a:t>th</a:t>
            </a:r>
            <a:r>
              <a:rPr lang="en-US" dirty="0" smtClean="0"/>
              <a:t> value provide 95% envelope </a:t>
            </a:r>
          </a:p>
          <a:p>
            <a:pPr eaLnBrk="1" fontAlgn="auto" hangingPunct="1">
              <a:spcAft>
                <a:spcPts val="0"/>
              </a:spcAft>
              <a:defRPr/>
            </a:pPr>
            <a:r>
              <a:rPr lang="en-US" dirty="0" smtClean="0"/>
              <a:t>The real value is compared with the average (is it higher or lower than expected under the null model) and with quantiles (statistical test of the null model)</a:t>
            </a:r>
          </a:p>
          <a:p>
            <a:pPr eaLnBrk="1" fontAlgn="auto" hangingPunct="1">
              <a:spcAft>
                <a:spcPts val="0"/>
              </a:spcAft>
              <a:defRPr/>
            </a:pPr>
            <a:r>
              <a:rPr lang="en-US" dirty="0" smtClean="0"/>
              <a:t>Standardized effect size </a:t>
            </a:r>
          </a:p>
          <a:p>
            <a:pPr marL="0" indent="0" eaLnBrk="1" fontAlgn="auto" hangingPunct="1">
              <a:spcAft>
                <a:spcPts val="0"/>
              </a:spcAft>
              <a:buFont typeface="Arial" panose="020B0604020202020204" pitchFamily="34" charset="0"/>
              <a:buNone/>
              <a:defRPr/>
            </a:pPr>
            <a:r>
              <a:rPr lang="en-US" b="1" dirty="0"/>
              <a:t> </a:t>
            </a:r>
            <a:r>
              <a:rPr lang="en-US" b="1" dirty="0" smtClean="0"/>
              <a:t>   SES =(observed – expected)/</a:t>
            </a:r>
            <a:r>
              <a:rPr lang="en-US" b="1" dirty="0" err="1" smtClean="0"/>
              <a:t>s.d.</a:t>
            </a:r>
            <a:r>
              <a:rPr lang="en-US" b="1" dirty="0" smtClean="0"/>
              <a:t>(expected)</a:t>
            </a:r>
          </a:p>
          <a:p>
            <a:pPr eaLnBrk="1" fontAlgn="auto" hangingPunct="1">
              <a:spcAft>
                <a:spcPts val="0"/>
              </a:spcAft>
              <a:defRPr/>
            </a:pPr>
            <a:endParaRPr lang="cs-CZ"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kt 3"/>
          <p:cNvGraphicFramePr>
            <a:graphicFrameLocks noChangeAspect="1"/>
          </p:cNvGraphicFramePr>
          <p:nvPr/>
        </p:nvGraphicFramePr>
        <p:xfrm>
          <a:off x="1258888" y="1574800"/>
          <a:ext cx="6121400" cy="4591050"/>
        </p:xfrm>
        <a:graphic>
          <a:graphicData uri="http://schemas.openxmlformats.org/presentationml/2006/ole">
            <mc:AlternateContent xmlns:mc="http://schemas.openxmlformats.org/markup-compatibility/2006">
              <mc:Choice xmlns:v="urn:schemas-microsoft-com:vml" Requires="v">
                <p:oleObj spid="_x0000_s48139" name="Graph" r:id="rId3" imgW="5943600" imgH="4457700" progId="STATISTICA.Graph">
                  <p:embed/>
                </p:oleObj>
              </mc:Choice>
              <mc:Fallback>
                <p:oleObj name="Graph" r:id="rId3" imgW="5943600" imgH="4457700" progId="STATISTICA.Graph">
                  <p:embed/>
                  <p:pic>
                    <p:nvPicPr>
                      <p:cNvPr id="0" name="Objek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574800"/>
                        <a:ext cx="61214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Přímá spojnice se šipkou 5"/>
          <p:cNvCxnSpPr/>
          <p:nvPr/>
        </p:nvCxnSpPr>
        <p:spPr>
          <a:xfrm>
            <a:off x="2339975" y="3716338"/>
            <a:ext cx="0" cy="187325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8132" name="TextovéPole 7"/>
          <p:cNvSpPr txBox="1">
            <a:spLocks noChangeArrowheads="1"/>
          </p:cNvSpPr>
          <p:nvPr/>
        </p:nvSpPr>
        <p:spPr bwMode="auto">
          <a:xfrm>
            <a:off x="1979613" y="3141663"/>
            <a:ext cx="1296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800"/>
              <a:t>Real variance</a:t>
            </a:r>
            <a:endParaRPr lang="en-US" altLang="en-US" sz="1800"/>
          </a:p>
        </p:txBody>
      </p:sp>
      <p:sp>
        <p:nvSpPr>
          <p:cNvPr id="48133" name="TextovéPole 8"/>
          <p:cNvSpPr txBox="1">
            <a:spLocks noChangeArrowheads="1"/>
          </p:cNvSpPr>
          <p:nvPr/>
        </p:nvSpPr>
        <p:spPr bwMode="auto">
          <a:xfrm>
            <a:off x="2555875" y="422275"/>
            <a:ext cx="3384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3600"/>
              <a:t>Variance deficit</a:t>
            </a:r>
            <a:endParaRPr lang="en-US" altLang="en-US" sz="36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kt 3"/>
          <p:cNvGraphicFramePr>
            <a:graphicFrameLocks noChangeAspect="1"/>
          </p:cNvGraphicFramePr>
          <p:nvPr/>
        </p:nvGraphicFramePr>
        <p:xfrm>
          <a:off x="1258888" y="1574800"/>
          <a:ext cx="6121400" cy="4591050"/>
        </p:xfrm>
        <a:graphic>
          <a:graphicData uri="http://schemas.openxmlformats.org/presentationml/2006/ole">
            <mc:AlternateContent xmlns:mc="http://schemas.openxmlformats.org/markup-compatibility/2006">
              <mc:Choice xmlns:v="urn:schemas-microsoft-com:vml" Requires="v">
                <p:oleObj spid="_x0000_s49163" name="Graph" r:id="rId3" imgW="5943600" imgH="4457700" progId="STATISTICA.Graph">
                  <p:embed/>
                </p:oleObj>
              </mc:Choice>
              <mc:Fallback>
                <p:oleObj name="Graph" r:id="rId3" imgW="5943600" imgH="4457700" progId="STATISTICA.Graph">
                  <p:embed/>
                  <p:pic>
                    <p:nvPicPr>
                      <p:cNvPr id="0" name="Objek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574800"/>
                        <a:ext cx="61214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Přímá spojnice se šipkou 5"/>
          <p:cNvCxnSpPr/>
          <p:nvPr/>
        </p:nvCxnSpPr>
        <p:spPr>
          <a:xfrm>
            <a:off x="6227763" y="3644900"/>
            <a:ext cx="0" cy="1871663"/>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9156" name="TextovéPole 7"/>
          <p:cNvSpPr txBox="1">
            <a:spLocks noChangeArrowheads="1"/>
          </p:cNvSpPr>
          <p:nvPr/>
        </p:nvSpPr>
        <p:spPr bwMode="auto">
          <a:xfrm>
            <a:off x="5724525" y="285273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800"/>
              <a:t>Real variance</a:t>
            </a:r>
            <a:endParaRPr lang="en-US" altLang="en-US" sz="1800"/>
          </a:p>
        </p:txBody>
      </p:sp>
      <p:sp>
        <p:nvSpPr>
          <p:cNvPr id="49157" name="TextovéPole 8"/>
          <p:cNvSpPr txBox="1">
            <a:spLocks noChangeArrowheads="1"/>
          </p:cNvSpPr>
          <p:nvPr/>
        </p:nvSpPr>
        <p:spPr bwMode="auto">
          <a:xfrm>
            <a:off x="2555875" y="422275"/>
            <a:ext cx="3384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3600"/>
              <a:t>Variance excess</a:t>
            </a:r>
            <a:endParaRPr lang="en-US" altLang="en-US" sz="36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0163"/>
            <a:ext cx="6992937" cy="682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kt 3"/>
          <p:cNvGraphicFramePr>
            <a:graphicFrameLocks noChangeAspect="1"/>
          </p:cNvGraphicFramePr>
          <p:nvPr/>
        </p:nvGraphicFramePr>
        <p:xfrm>
          <a:off x="1403350" y="2133600"/>
          <a:ext cx="6121400" cy="4589463"/>
        </p:xfrm>
        <a:graphic>
          <a:graphicData uri="http://schemas.openxmlformats.org/presentationml/2006/ole">
            <mc:AlternateContent xmlns:mc="http://schemas.openxmlformats.org/markup-compatibility/2006">
              <mc:Choice xmlns:v="urn:schemas-microsoft-com:vml" Requires="v">
                <p:oleObj spid="_x0000_s50187" name="Graph" r:id="rId3" imgW="5943600" imgH="4457700" progId="STATISTICA.Graph">
                  <p:embed/>
                </p:oleObj>
              </mc:Choice>
              <mc:Fallback>
                <p:oleObj name="Graph" r:id="rId3" imgW="5943600" imgH="4457700" progId="STATISTICA.Graph">
                  <p:embed/>
                  <p:pic>
                    <p:nvPicPr>
                      <p:cNvPr id="0" name="Objek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2133600"/>
                        <a:ext cx="61214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Přímá spojnice se šipkou 5"/>
          <p:cNvCxnSpPr/>
          <p:nvPr/>
        </p:nvCxnSpPr>
        <p:spPr>
          <a:xfrm>
            <a:off x="4460875" y="1471613"/>
            <a:ext cx="0" cy="8636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0180" name="TextovéPole 7"/>
          <p:cNvSpPr txBox="1">
            <a:spLocks noChangeArrowheads="1"/>
          </p:cNvSpPr>
          <p:nvPr/>
        </p:nvSpPr>
        <p:spPr bwMode="auto">
          <a:xfrm>
            <a:off x="3995738" y="825500"/>
            <a:ext cx="1296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800"/>
              <a:t>Real variance</a:t>
            </a:r>
            <a:endParaRPr lang="en-US" altLang="en-US" sz="1800"/>
          </a:p>
        </p:txBody>
      </p:sp>
      <p:sp>
        <p:nvSpPr>
          <p:cNvPr id="50181" name="TextovéPole 8"/>
          <p:cNvSpPr txBox="1">
            <a:spLocks noChangeArrowheads="1"/>
          </p:cNvSpPr>
          <p:nvPr/>
        </p:nvSpPr>
        <p:spPr bwMode="auto">
          <a:xfrm>
            <a:off x="-6350" y="185738"/>
            <a:ext cx="9720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3600"/>
              <a:t>Variance not distinguishable from the null model</a:t>
            </a:r>
            <a:endParaRPr lang="en-US" altLang="en-US" sz="36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p:cNvSpPr>
            <a:spLocks noGrp="1"/>
          </p:cNvSpPr>
          <p:nvPr>
            <p:ph type="title"/>
          </p:nvPr>
        </p:nvSpPr>
        <p:spPr>
          <a:xfrm>
            <a:off x="179388" y="274638"/>
            <a:ext cx="8640762" cy="1143000"/>
          </a:xfrm>
        </p:spPr>
        <p:txBody>
          <a:bodyPr/>
          <a:lstStyle/>
          <a:p>
            <a:r>
              <a:rPr lang="en-US" altLang="en-US" b="1" smtClean="0"/>
              <a:t>SES =(observed – expected)/s.d.(expected)</a:t>
            </a:r>
            <a:br>
              <a:rPr lang="en-US" altLang="en-US" b="1" smtClean="0"/>
            </a:br>
            <a:endParaRPr lang="en-US" altLang="en-US" smtClean="0"/>
          </a:p>
        </p:txBody>
      </p:sp>
      <p:graphicFrame>
        <p:nvGraphicFramePr>
          <p:cNvPr id="51203" name="Zástupný symbol pro obsah 3"/>
          <p:cNvGraphicFramePr>
            <a:graphicFrameLocks noGrp="1" noChangeAspect="1"/>
          </p:cNvGraphicFramePr>
          <p:nvPr>
            <p:ph idx="1"/>
          </p:nvPr>
        </p:nvGraphicFramePr>
        <p:xfrm>
          <a:off x="1547813" y="1417638"/>
          <a:ext cx="5943600" cy="4457700"/>
        </p:xfrm>
        <a:graphic>
          <a:graphicData uri="http://schemas.openxmlformats.org/presentationml/2006/ole">
            <mc:AlternateContent xmlns:mc="http://schemas.openxmlformats.org/markup-compatibility/2006">
              <mc:Choice xmlns:v="urn:schemas-microsoft-com:vml" Requires="v">
                <p:oleObj spid="_x0000_s51215" name="Graph" r:id="rId4" imgW="5943600" imgH="4457700" progId="STATISTICA.Graph">
                  <p:embed/>
                </p:oleObj>
              </mc:Choice>
              <mc:Fallback>
                <p:oleObj name="Graph" r:id="rId4" imgW="5943600" imgH="4457700" progId="STATISTICA.Graph">
                  <p:embed/>
                  <p:pic>
                    <p:nvPicPr>
                      <p:cNvPr id="0" name="Zástupný symbol pro obsah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1417638"/>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Přímá spojnice se šipkou 5"/>
          <p:cNvCxnSpPr/>
          <p:nvPr/>
        </p:nvCxnSpPr>
        <p:spPr>
          <a:xfrm flipV="1">
            <a:off x="4643438" y="5443538"/>
            <a:ext cx="0" cy="863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205" name="TextovéPole 6"/>
          <p:cNvSpPr txBox="1">
            <a:spLocks noChangeArrowheads="1"/>
          </p:cNvSpPr>
          <p:nvPr/>
        </p:nvSpPr>
        <p:spPr bwMode="auto">
          <a:xfrm>
            <a:off x="2987675" y="6211888"/>
            <a:ext cx="4105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800"/>
              <a:t>Expected (mean of the null model generated values)</a:t>
            </a:r>
            <a:endParaRPr lang="en-US" altLang="en-US" sz="1800"/>
          </a:p>
        </p:txBody>
      </p:sp>
      <p:cxnSp>
        <p:nvCxnSpPr>
          <p:cNvPr id="8" name="Přímá spojnice se šipkou 7"/>
          <p:cNvCxnSpPr/>
          <p:nvPr/>
        </p:nvCxnSpPr>
        <p:spPr>
          <a:xfrm>
            <a:off x="6300788" y="2924175"/>
            <a:ext cx="0" cy="187325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1207" name="TextovéPole 8"/>
          <p:cNvSpPr txBox="1">
            <a:spLocks noChangeArrowheads="1"/>
          </p:cNvSpPr>
          <p:nvPr/>
        </p:nvSpPr>
        <p:spPr bwMode="auto">
          <a:xfrm>
            <a:off x="5795963" y="2133600"/>
            <a:ext cx="12969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800"/>
              <a:t>Real variance = observed</a:t>
            </a:r>
          </a:p>
        </p:txBody>
      </p:sp>
      <p:cxnSp>
        <p:nvCxnSpPr>
          <p:cNvPr id="11" name="Přímá spojnice se šipkou 10"/>
          <p:cNvCxnSpPr/>
          <p:nvPr/>
        </p:nvCxnSpPr>
        <p:spPr>
          <a:xfrm>
            <a:off x="4643438" y="3573463"/>
            <a:ext cx="792162"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51209" name="TextovéPole 14"/>
          <p:cNvSpPr txBox="1">
            <a:spLocks noChangeArrowheads="1"/>
          </p:cNvSpPr>
          <p:nvPr/>
        </p:nvSpPr>
        <p:spPr bwMode="auto">
          <a:xfrm>
            <a:off x="4749800" y="3724275"/>
            <a:ext cx="71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en-US" sz="1800"/>
              <a:t>s.d.</a:t>
            </a:r>
            <a:endParaRPr lang="en-US" altLang="en-US" sz="18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altLang="en-US" smtClean="0"/>
              <a:t>Variance excess/deficit</a:t>
            </a:r>
            <a:endParaRPr lang="cs-CZ" altLang="en-US" smtClean="0"/>
          </a:p>
        </p:txBody>
      </p:sp>
      <p:sp>
        <p:nvSpPr>
          <p:cNvPr id="53251" name="Content Placeholder 2"/>
          <p:cNvSpPr>
            <a:spLocks noGrp="1"/>
          </p:cNvSpPr>
          <p:nvPr>
            <p:ph idx="1"/>
          </p:nvPr>
        </p:nvSpPr>
        <p:spPr/>
        <p:txBody>
          <a:bodyPr/>
          <a:lstStyle/>
          <a:p>
            <a:pPr eaLnBrk="1" hangingPunct="1"/>
            <a:r>
              <a:rPr lang="cs-CZ" altLang="en-US" dirty="0" err="1" smtClean="0"/>
              <a:t>Can</a:t>
            </a:r>
            <a:r>
              <a:rPr lang="cs-CZ" altLang="en-US" dirty="0" smtClean="0"/>
              <a:t> </a:t>
            </a:r>
            <a:r>
              <a:rPr lang="cs-CZ" altLang="en-US" dirty="0" err="1" smtClean="0"/>
              <a:t>be</a:t>
            </a:r>
            <a:r>
              <a:rPr lang="cs-CZ" altLang="en-US" dirty="0" smtClean="0"/>
              <a:t> </a:t>
            </a:r>
            <a:r>
              <a:rPr lang="cs-CZ" altLang="en-US" dirty="0" err="1" smtClean="0"/>
              <a:t>explained</a:t>
            </a:r>
            <a:r>
              <a:rPr lang="cs-CZ" altLang="en-US" dirty="0" smtClean="0"/>
              <a:t> by</a:t>
            </a:r>
            <a:r>
              <a:rPr lang="en-US" altLang="en-US" dirty="0" smtClean="0"/>
              <a:t> many possible biological mechanisms</a:t>
            </a:r>
          </a:p>
          <a:p>
            <a:pPr eaLnBrk="1" hangingPunct="1"/>
            <a:r>
              <a:rPr lang="en-US" altLang="en-US" dirty="0" smtClean="0"/>
              <a:t>Variance excess (SES&gt;0) – environmental heterogeneity, positive species relationships</a:t>
            </a:r>
          </a:p>
          <a:p>
            <a:pPr eaLnBrk="1" hangingPunct="1"/>
            <a:r>
              <a:rPr lang="en-US" altLang="en-US" dirty="0" smtClean="0"/>
              <a:t>Variance deficit – competition</a:t>
            </a:r>
            <a:endParaRPr lang="cs-CZ" altLang="en-US" dirty="0" smtClean="0"/>
          </a:p>
          <a:p>
            <a:pPr eaLnBrk="1" hangingPunct="1"/>
            <a:r>
              <a:rPr lang="cs-CZ" altLang="en-US" dirty="0" smtClean="0"/>
              <a:t>But </a:t>
            </a:r>
            <a:r>
              <a:rPr lang="cs-CZ" altLang="en-US" dirty="0" err="1" smtClean="0"/>
              <a:t>there</a:t>
            </a:r>
            <a:r>
              <a:rPr lang="cs-CZ" altLang="en-US" dirty="0" smtClean="0"/>
              <a:t> </a:t>
            </a:r>
            <a:r>
              <a:rPr lang="cs-CZ" altLang="en-US" dirty="0" err="1" smtClean="0"/>
              <a:t>is</a:t>
            </a:r>
            <a:r>
              <a:rPr lang="cs-CZ" altLang="en-US" dirty="0" smtClean="0"/>
              <a:t> </a:t>
            </a:r>
            <a:r>
              <a:rPr lang="cs-CZ" altLang="en-US" dirty="0" err="1" smtClean="0"/>
              <a:t>still</a:t>
            </a:r>
            <a:r>
              <a:rPr lang="cs-CZ" altLang="en-US" dirty="0" smtClean="0"/>
              <a:t> </a:t>
            </a:r>
            <a:r>
              <a:rPr lang="cs-CZ" altLang="en-US" dirty="0" err="1" smtClean="0"/>
              <a:t>question</a:t>
            </a:r>
            <a:r>
              <a:rPr lang="cs-CZ" altLang="en-US" dirty="0" smtClean="0"/>
              <a:t>, </a:t>
            </a:r>
            <a:r>
              <a:rPr lang="cs-CZ" altLang="en-US" dirty="0" err="1" smtClean="0"/>
              <a:t>which</a:t>
            </a:r>
            <a:r>
              <a:rPr lang="cs-CZ" altLang="en-US" dirty="0" smtClean="0"/>
              <a:t> </a:t>
            </a:r>
            <a:r>
              <a:rPr lang="cs-CZ" altLang="en-US" dirty="0" err="1" smtClean="0"/>
              <a:t>mechanisms</a:t>
            </a:r>
            <a:r>
              <a:rPr lang="cs-CZ" altLang="en-US" dirty="0" smtClean="0"/>
              <a:t> ARE </a:t>
            </a:r>
            <a:r>
              <a:rPr lang="cs-CZ" altLang="en-US" dirty="0" err="1" smtClean="0"/>
              <a:t>still</a:t>
            </a:r>
            <a:r>
              <a:rPr lang="cs-CZ" altLang="en-US" dirty="0" smtClean="0"/>
              <a:t> </a:t>
            </a:r>
            <a:r>
              <a:rPr lang="cs-CZ" altLang="en-US" dirty="0" err="1" smtClean="0"/>
              <a:t>reflected</a:t>
            </a:r>
            <a:r>
              <a:rPr lang="cs-CZ" altLang="en-US" dirty="0" smtClean="0"/>
              <a:t> in </a:t>
            </a:r>
            <a:r>
              <a:rPr lang="cs-CZ" altLang="en-US" dirty="0" err="1" smtClean="0"/>
              <a:t>the</a:t>
            </a:r>
            <a:r>
              <a:rPr lang="cs-CZ" altLang="en-US" dirty="0" smtClean="0"/>
              <a:t> </a:t>
            </a:r>
            <a:r>
              <a:rPr lang="cs-CZ" altLang="en-US" dirty="0" err="1" smtClean="0"/>
              <a:t>null</a:t>
            </a:r>
            <a:r>
              <a:rPr lang="cs-CZ" altLang="en-US" dirty="0" smtClean="0"/>
              <a:t> model (</a:t>
            </a:r>
            <a:r>
              <a:rPr lang="cs-CZ" altLang="en-US" dirty="0" err="1" smtClean="0"/>
              <a:t>low</a:t>
            </a:r>
            <a:r>
              <a:rPr lang="cs-CZ" altLang="en-US" dirty="0" smtClean="0"/>
              <a:t> </a:t>
            </a:r>
            <a:r>
              <a:rPr lang="cs-CZ" altLang="en-US" dirty="0" err="1" smtClean="0"/>
              <a:t>frequency</a:t>
            </a:r>
            <a:r>
              <a:rPr lang="cs-CZ" altLang="en-US" dirty="0" smtClean="0"/>
              <a:t> </a:t>
            </a:r>
            <a:r>
              <a:rPr lang="cs-CZ" altLang="en-US" dirty="0" err="1" smtClean="0"/>
              <a:t>of</a:t>
            </a:r>
            <a:r>
              <a:rPr lang="cs-CZ" altLang="en-US" dirty="0" smtClean="0"/>
              <a:t> </a:t>
            </a:r>
            <a:r>
              <a:rPr lang="cs-CZ" altLang="en-US" dirty="0" err="1" smtClean="0"/>
              <a:t>some</a:t>
            </a:r>
            <a:r>
              <a:rPr lang="cs-CZ" altLang="en-US" dirty="0" smtClean="0"/>
              <a:t> species </a:t>
            </a:r>
            <a:r>
              <a:rPr lang="cs-CZ" altLang="en-US" dirty="0" err="1" smtClean="0"/>
              <a:t>is</a:t>
            </a:r>
            <a:r>
              <a:rPr lang="cs-CZ" altLang="en-US" dirty="0" smtClean="0"/>
              <a:t> very </a:t>
            </a:r>
            <a:r>
              <a:rPr lang="cs-CZ" altLang="en-US" dirty="0" err="1" smtClean="0"/>
              <a:t>probably</a:t>
            </a:r>
            <a:r>
              <a:rPr lang="cs-CZ" altLang="en-US" dirty="0" smtClean="0"/>
              <a:t> </a:t>
            </a:r>
            <a:r>
              <a:rPr lang="cs-CZ" altLang="en-US" dirty="0" err="1" smtClean="0"/>
              <a:t>result</a:t>
            </a:r>
            <a:r>
              <a:rPr lang="cs-CZ" altLang="en-US" dirty="0" smtClean="0"/>
              <a:t> </a:t>
            </a:r>
            <a:r>
              <a:rPr lang="cs-CZ" altLang="en-US" dirty="0" err="1" smtClean="0"/>
              <a:t>of</a:t>
            </a:r>
            <a:r>
              <a:rPr lang="cs-CZ" altLang="en-US" dirty="0" smtClean="0"/>
              <a:t> </a:t>
            </a:r>
            <a:r>
              <a:rPr lang="cs-CZ" altLang="en-US" dirty="0" err="1" smtClean="0"/>
              <a:t>competition</a:t>
            </a:r>
            <a:r>
              <a:rPr lang="cs-CZ" altLang="en-US" dirty="0" smtClean="0"/>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46088" y="0"/>
            <a:ext cx="8229600" cy="908050"/>
          </a:xfrm>
        </p:spPr>
        <p:txBody>
          <a:bodyPr/>
          <a:lstStyle/>
          <a:p>
            <a:pPr eaLnBrk="1" hangingPunct="1"/>
            <a:r>
              <a:rPr lang="en-US" altLang="en-US" i="1" smtClean="0"/>
              <a:t>T</a:t>
            </a:r>
            <a:r>
              <a:rPr lang="cs-CZ" altLang="en-US" i="1" smtClean="0"/>
              <a:t>raits</a:t>
            </a:r>
            <a:r>
              <a:rPr lang="en-US" altLang="en-US" i="1" smtClean="0"/>
              <a:t> available</a:t>
            </a:r>
            <a:endParaRPr lang="cs-CZ" altLang="en-US" i="1" smtClean="0"/>
          </a:p>
        </p:txBody>
      </p:sp>
      <p:sp>
        <p:nvSpPr>
          <p:cNvPr id="54275" name="Content Placeholder 2"/>
          <p:cNvSpPr>
            <a:spLocks noGrp="1"/>
          </p:cNvSpPr>
          <p:nvPr>
            <p:ph idx="1"/>
          </p:nvPr>
        </p:nvSpPr>
        <p:spPr>
          <a:xfrm>
            <a:off x="215900" y="908050"/>
            <a:ext cx="8856663" cy="3341688"/>
          </a:xfrm>
        </p:spPr>
        <p:txBody>
          <a:bodyPr/>
          <a:lstStyle/>
          <a:p>
            <a:pPr eaLnBrk="1" hangingPunct="1"/>
            <a:r>
              <a:rPr lang="en-US" altLang="en-US" smtClean="0"/>
              <a:t>Renewed interest in</a:t>
            </a:r>
            <a:r>
              <a:rPr lang="cs-CZ" altLang="en-US" smtClean="0"/>
              <a:t> the</a:t>
            </a:r>
            <a:r>
              <a:rPr lang="en-US" altLang="en-US" smtClean="0"/>
              <a:t> </a:t>
            </a:r>
            <a:r>
              <a:rPr lang="cs-CZ" altLang="en-US" smtClean="0"/>
              <a:t>„</a:t>
            </a:r>
            <a:r>
              <a:rPr lang="cs-CZ" altLang="en-US" b="1" smtClean="0"/>
              <a:t>assembly rules</a:t>
            </a:r>
            <a:r>
              <a:rPr lang="cs-CZ" altLang="en-US" smtClean="0"/>
              <a:t>“ </a:t>
            </a:r>
          </a:p>
          <a:p>
            <a:pPr eaLnBrk="1" hangingPunct="1"/>
            <a:r>
              <a:rPr lang="en-US" altLang="en-US" smtClean="0"/>
              <a:t>Are there any rules, </a:t>
            </a:r>
            <a:r>
              <a:rPr lang="en-US" altLang="en-US" b="1" smtClean="0"/>
              <a:t>which </a:t>
            </a:r>
            <a:r>
              <a:rPr lang="en-US" altLang="en-US" smtClean="0"/>
              <a:t>species are able to coexist</a:t>
            </a:r>
            <a:r>
              <a:rPr lang="cs-CZ" altLang="en-US" smtClean="0"/>
              <a:t>? (</a:t>
            </a:r>
            <a:r>
              <a:rPr lang="en-US" altLang="en-US" smtClean="0"/>
              <a:t>Classical zoologist idea</a:t>
            </a:r>
            <a:r>
              <a:rPr lang="cs-CZ" altLang="en-US" smtClean="0"/>
              <a:t>, </a:t>
            </a:r>
            <a:r>
              <a:rPr lang="en-US" altLang="en-US" smtClean="0"/>
              <a:t>e.g. </a:t>
            </a:r>
            <a:r>
              <a:rPr lang="cs-CZ" altLang="en-US" smtClean="0"/>
              <a:t>J. Diamond a</a:t>
            </a:r>
            <a:r>
              <a:rPr lang="en-US" altLang="en-US" smtClean="0"/>
              <a:t>nd his birds</a:t>
            </a:r>
            <a:r>
              <a:rPr lang="cs-CZ" altLang="en-US" smtClean="0"/>
              <a:t>)</a:t>
            </a:r>
          </a:p>
          <a:p>
            <a:pPr eaLnBrk="1" hangingPunct="1"/>
            <a:r>
              <a:rPr lang="en-US" altLang="en-US" smtClean="0"/>
              <a:t>Two matrices available </a:t>
            </a:r>
            <a:r>
              <a:rPr lang="cs-CZ" altLang="en-US" smtClean="0"/>
              <a:t>(</a:t>
            </a:r>
            <a:r>
              <a:rPr lang="en-US" altLang="en-US" smtClean="0"/>
              <a:t>species x samples</a:t>
            </a:r>
            <a:r>
              <a:rPr lang="cs-CZ" altLang="en-US" smtClean="0"/>
              <a:t>, </a:t>
            </a:r>
            <a:r>
              <a:rPr lang="en-US" altLang="en-US" smtClean="0"/>
              <a:t>species</a:t>
            </a:r>
            <a:r>
              <a:rPr lang="cs-CZ" altLang="en-US" smtClean="0"/>
              <a:t> x </a:t>
            </a:r>
            <a:r>
              <a:rPr lang="en-US" altLang="en-US" smtClean="0"/>
              <a:t>traits</a:t>
            </a:r>
            <a:r>
              <a:rPr lang="cs-CZ" altLang="en-US" smtClean="0"/>
              <a:t>) – </a:t>
            </a:r>
            <a:r>
              <a:rPr lang="en-US" altLang="en-US" smtClean="0"/>
              <a:t>various null models </a:t>
            </a:r>
            <a:r>
              <a:rPr lang="cs-CZ" altLang="en-US" smtClean="0"/>
              <a:t>can</a:t>
            </a:r>
            <a:r>
              <a:rPr lang="en-US" altLang="en-US" smtClean="0"/>
              <a:t> be generated</a:t>
            </a:r>
            <a:endParaRPr lang="cs-CZ" altLang="en-US" smtClean="0"/>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l="10599" t="12573" r="17340" b="23264"/>
          <a:stretch>
            <a:fillRect/>
          </a:stretch>
        </p:blipFill>
        <p:spPr bwMode="auto">
          <a:xfrm>
            <a:off x="33338" y="4108450"/>
            <a:ext cx="8351837" cy="274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altLang="en-US" smtClean="0"/>
          </a:p>
        </p:txBody>
      </p:sp>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l="29417" t="19733" r="29922" b="15492"/>
          <a:stretch>
            <a:fillRect/>
          </a:stretch>
        </p:blipFill>
        <p:spPr bwMode="auto">
          <a:xfrm>
            <a:off x="827088" y="0"/>
            <a:ext cx="7627937" cy="683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58775" y="11113"/>
            <a:ext cx="8229600" cy="1143000"/>
          </a:xfrm>
        </p:spPr>
        <p:txBody>
          <a:bodyPr/>
          <a:lstStyle/>
          <a:p>
            <a:pPr eaLnBrk="1" hangingPunct="1"/>
            <a:r>
              <a:rPr lang="cs-CZ" altLang="en-US" smtClean="0"/>
              <a:t>What can be tested?</a:t>
            </a:r>
          </a:p>
        </p:txBody>
      </p:sp>
      <p:sp>
        <p:nvSpPr>
          <p:cNvPr id="3" name="Content Placeholder 2"/>
          <p:cNvSpPr>
            <a:spLocks noGrp="1"/>
          </p:cNvSpPr>
          <p:nvPr>
            <p:ph idx="1"/>
          </p:nvPr>
        </p:nvSpPr>
        <p:spPr>
          <a:xfrm>
            <a:off x="358775" y="1292225"/>
            <a:ext cx="8229600" cy="4525963"/>
          </a:xfrm>
        </p:spPr>
        <p:txBody>
          <a:bodyPr rtlCol="0">
            <a:normAutofit fontScale="92500" lnSpcReduction="10000"/>
          </a:bodyPr>
          <a:lstStyle/>
          <a:p>
            <a:pPr eaLnBrk="1" fontAlgn="auto" hangingPunct="1">
              <a:spcAft>
                <a:spcPts val="0"/>
              </a:spcAft>
              <a:defRPr/>
            </a:pPr>
            <a:r>
              <a:rPr lang="cs-CZ" dirty="0" smtClean="0"/>
              <a:t>Limiting similarity concept  – niche differentiation enables species coexistence </a:t>
            </a:r>
            <a:r>
              <a:rPr lang="cs-CZ" dirty="0" smtClean="0">
                <a:sym typeface="Wingdings" panose="05000000000000000000" pitchFamily="2" charset="2"/>
              </a:rPr>
              <a:t> </a:t>
            </a:r>
            <a:r>
              <a:rPr lang="cs-CZ" b="1" dirty="0"/>
              <a:t>trait </a:t>
            </a:r>
            <a:r>
              <a:rPr lang="cs-CZ" b="1" dirty="0" smtClean="0"/>
              <a:t>divergence </a:t>
            </a:r>
            <a:r>
              <a:rPr lang="cs-CZ" dirty="0" smtClean="0"/>
              <a:t>coexiting species are less similar </a:t>
            </a:r>
            <a:r>
              <a:rPr lang="cs-CZ" b="1" dirty="0" smtClean="0"/>
              <a:t>than expected by chance</a:t>
            </a:r>
            <a:r>
              <a:rPr lang="cs-CZ" dirty="0"/>
              <a:t> </a:t>
            </a:r>
            <a:r>
              <a:rPr lang="cs-CZ" dirty="0" smtClean="0"/>
              <a:t>(but is trait differentiation really the same as niche differentiation</a:t>
            </a:r>
            <a:r>
              <a:rPr lang="en-US" dirty="0"/>
              <a:t>?</a:t>
            </a:r>
            <a:r>
              <a:rPr lang="cs-CZ" dirty="0" smtClean="0"/>
              <a:t>) </a:t>
            </a:r>
          </a:p>
          <a:p>
            <a:pPr eaLnBrk="1" fontAlgn="auto" hangingPunct="1">
              <a:spcAft>
                <a:spcPts val="0"/>
              </a:spcAft>
              <a:defRPr/>
            </a:pPr>
            <a:r>
              <a:rPr lang="cs-CZ" dirty="0" smtClean="0"/>
              <a:t>Environmental filtering – causes the </a:t>
            </a:r>
            <a:r>
              <a:rPr lang="cs-CZ" b="1" dirty="0" smtClean="0"/>
              <a:t>trait convergence</a:t>
            </a:r>
          </a:p>
          <a:p>
            <a:pPr eaLnBrk="1" fontAlgn="auto" hangingPunct="1">
              <a:spcAft>
                <a:spcPts val="0"/>
              </a:spcAft>
              <a:defRPr/>
            </a:pPr>
            <a:r>
              <a:rPr lang="cs-CZ" dirty="0" smtClean="0"/>
              <a:t>„Scale dependence“ of results (divergence at smaller spatial </a:t>
            </a:r>
            <a:r>
              <a:rPr lang="cs-CZ" dirty="0" err="1" smtClean="0"/>
              <a:t>scales</a:t>
            </a:r>
            <a:r>
              <a:rPr lang="cs-CZ" dirty="0" smtClean="0"/>
              <a:t>)</a:t>
            </a:r>
          </a:p>
          <a:p>
            <a:pPr eaLnBrk="1" fontAlgn="auto" hangingPunct="1">
              <a:spcAft>
                <a:spcPts val="0"/>
              </a:spcAft>
              <a:defRPr/>
            </a:pPr>
            <a:r>
              <a:rPr lang="cs-CZ" dirty="0" err="1" smtClean="0"/>
              <a:t>Similar</a:t>
            </a:r>
            <a:r>
              <a:rPr lang="cs-CZ" dirty="0" smtClean="0"/>
              <a:t> </a:t>
            </a:r>
            <a:r>
              <a:rPr lang="cs-CZ" dirty="0" err="1" smtClean="0"/>
              <a:t>concepts</a:t>
            </a:r>
            <a:r>
              <a:rPr lang="cs-CZ" dirty="0" smtClean="0"/>
              <a:t> </a:t>
            </a:r>
            <a:r>
              <a:rPr lang="cs-CZ" dirty="0" err="1" smtClean="0"/>
              <a:t>for</a:t>
            </a:r>
            <a:r>
              <a:rPr lang="cs-CZ" dirty="0" smtClean="0"/>
              <a:t> </a:t>
            </a:r>
            <a:r>
              <a:rPr lang="cs-CZ" dirty="0" err="1" smtClean="0"/>
              <a:t>phylogenetic</a:t>
            </a:r>
            <a:r>
              <a:rPr lang="cs-CZ" dirty="0" smtClean="0"/>
              <a:t> </a:t>
            </a:r>
            <a:r>
              <a:rPr lang="cs-CZ" dirty="0" err="1" smtClean="0"/>
              <a:t>similarity</a:t>
            </a:r>
            <a:endParaRPr lang="cs-CZ" dirty="0" smtClean="0"/>
          </a:p>
          <a:p>
            <a:pPr eaLnBrk="1" fontAlgn="auto" hangingPunct="1">
              <a:spcAft>
                <a:spcPts val="0"/>
              </a:spcAft>
              <a:defRPr/>
            </a:pPr>
            <a:endParaRPr lang="cs-CZ"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050" y="2058988"/>
            <a:ext cx="8229600" cy="4525962"/>
          </a:xfrm>
        </p:spPr>
        <p:txBody>
          <a:bodyPr rtlCol="0">
            <a:normAutofit fontScale="92500"/>
          </a:bodyPr>
          <a:lstStyle/>
          <a:p>
            <a:pPr eaLnBrk="1" fontAlgn="auto" hangingPunct="1">
              <a:spcAft>
                <a:spcPts val="0"/>
              </a:spcAft>
              <a:defRPr/>
            </a:pPr>
            <a:r>
              <a:rPr lang="cs-CZ" dirty="0" smtClean="0"/>
              <a:t>If locally coexisting species are more similar to each other than expected by chance (trait convergence due to environmental filtering), then functional beta diversity is higher than expected</a:t>
            </a:r>
          </a:p>
          <a:p>
            <a:pPr eaLnBrk="1" fontAlgn="auto" hangingPunct="1">
              <a:spcAft>
                <a:spcPts val="0"/>
              </a:spcAft>
              <a:defRPr/>
            </a:pPr>
            <a:r>
              <a:rPr lang="cs-CZ" dirty="0"/>
              <a:t>If locally coexisting species are </a:t>
            </a:r>
            <a:r>
              <a:rPr lang="cs-CZ" dirty="0" smtClean="0"/>
              <a:t>less </a:t>
            </a:r>
            <a:r>
              <a:rPr lang="cs-CZ" dirty="0"/>
              <a:t>similar to each other than expected by chance </a:t>
            </a:r>
            <a:r>
              <a:rPr lang="cs-CZ" dirty="0" smtClean="0"/>
              <a:t>(limiting similarity -&gt; trait divergence), then functional beta diversity is lower than expected</a:t>
            </a:r>
          </a:p>
          <a:p>
            <a:pPr eaLnBrk="1" fontAlgn="auto" hangingPunct="1">
              <a:spcAft>
                <a:spcPts val="0"/>
              </a:spcAft>
              <a:defRPr/>
            </a:pPr>
            <a:r>
              <a:rPr lang="cs-CZ" dirty="0" smtClean="0"/>
              <a:t>What is expected </a:t>
            </a:r>
            <a:r>
              <a:rPr lang="cs-CZ" dirty="0" smtClean="0">
                <a:sym typeface="Wingdings" panose="05000000000000000000" pitchFamily="2" charset="2"/>
              </a:rPr>
              <a:t> use the null models</a:t>
            </a:r>
            <a:r>
              <a:rPr lang="cs-CZ" dirty="0" smtClean="0"/>
              <a:t> </a:t>
            </a:r>
            <a:endParaRPr lang="cs-CZ" dirty="0"/>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l="12160" t="17062" r="9978" b="46033"/>
          <a:stretch>
            <a:fillRect/>
          </a:stretch>
        </p:blipFill>
        <p:spPr bwMode="auto">
          <a:xfrm>
            <a:off x="654050" y="17463"/>
            <a:ext cx="757872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68313" y="188913"/>
            <a:ext cx="8229600" cy="1935162"/>
          </a:xfrm>
        </p:spPr>
        <p:txBody>
          <a:bodyPr/>
          <a:lstStyle/>
          <a:p>
            <a:r>
              <a:rPr lang="cs-CZ" altLang="en-US" smtClean="0"/>
              <a:t>With two matrices, you have plethora of randomization possibilities</a:t>
            </a:r>
            <a:endParaRPr lang="en-US" altLang="en-US" smtClean="0"/>
          </a:p>
        </p:txBody>
      </p:sp>
      <p:sp>
        <p:nvSpPr>
          <p:cNvPr id="58371" name="Content Placeholder 2"/>
          <p:cNvSpPr>
            <a:spLocks noGrp="1"/>
          </p:cNvSpPr>
          <p:nvPr>
            <p:ph idx="1"/>
          </p:nvPr>
        </p:nvSpPr>
        <p:spPr>
          <a:xfrm>
            <a:off x="468313" y="2492375"/>
            <a:ext cx="8229600" cy="4525963"/>
          </a:xfrm>
        </p:spPr>
        <p:txBody>
          <a:bodyPr/>
          <a:lstStyle/>
          <a:p>
            <a:r>
              <a:rPr lang="cs-CZ" altLang="en-US" smtClean="0"/>
              <a:t>E.g., composition table is fixed, and the traits are randomly assigned to individual species. </a:t>
            </a:r>
          </a:p>
          <a:p>
            <a:r>
              <a:rPr lang="cs-CZ" altLang="en-US" smtClean="0"/>
              <a:t>However, the traits are usually also determinants of species frequency, and this dependence is i</a:t>
            </a:r>
            <a:r>
              <a:rPr lang="en-US" altLang="en-US" smtClean="0"/>
              <a:t>n</a:t>
            </a:r>
            <a:r>
              <a:rPr lang="cs-CZ" altLang="en-US" smtClean="0"/>
              <a:t>terupted.  </a:t>
            </a:r>
          </a:p>
          <a:p>
            <a:r>
              <a:rPr lang="cs-CZ" altLang="en-US" smtClean="0"/>
              <a:t>So, it is always a problem, which relationships are included, and which excluded from the null model</a:t>
            </a:r>
            <a:endParaRPr lang="en-US" alt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l="14201" t="29269" r="12413" b="10272"/>
          <a:stretch>
            <a:fillRect/>
          </a:stretch>
        </p:blipFill>
        <p:spPr>
          <a:xfrm>
            <a:off x="293688" y="1557338"/>
            <a:ext cx="8856662" cy="4103687"/>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a:extLst>
              <a:ext uri="{28A0092B-C50C-407E-A947-70E740481C1C}">
                <a14:useLocalDpi xmlns:a14="http://schemas.microsoft.com/office/drawing/2010/main" val="0"/>
              </a:ext>
            </a:extLst>
          </a:blip>
          <a:srcRect l="21036" t="22491" r="21036" b="55585"/>
          <a:stretch>
            <a:fillRect/>
          </a:stretch>
        </p:blipFill>
        <p:spPr bwMode="auto">
          <a:xfrm>
            <a:off x="-11113" y="0"/>
            <a:ext cx="9115426"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l="41945" t="13690" r="18565" b="23215"/>
          <a:stretch>
            <a:fillRect/>
          </a:stretch>
        </p:blipFill>
        <p:spPr bwMode="auto">
          <a:xfrm>
            <a:off x="179388" y="1989138"/>
            <a:ext cx="5138737" cy="4614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0" name="TextBox 2"/>
          <p:cNvSpPr txBox="1">
            <a:spLocks noChangeArrowheads="1"/>
          </p:cNvSpPr>
          <p:nvPr/>
        </p:nvSpPr>
        <p:spPr bwMode="auto">
          <a:xfrm>
            <a:off x="5580063" y="2205038"/>
            <a:ext cx="33845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a:t>Direct test whether species similarity (in traits) is correlated with their „interspecific associations“ – using the Mantel test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7058025" cy="681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t>Besides Functional Diversity</a:t>
            </a:r>
          </a:p>
        </p:txBody>
      </p:sp>
      <p:sp>
        <p:nvSpPr>
          <p:cNvPr id="61443" name="Content Placeholder 2"/>
          <p:cNvSpPr>
            <a:spLocks noGrp="1"/>
          </p:cNvSpPr>
          <p:nvPr>
            <p:ph idx="1"/>
          </p:nvPr>
        </p:nvSpPr>
        <p:spPr/>
        <p:txBody>
          <a:bodyPr/>
          <a:lstStyle/>
          <a:p>
            <a:r>
              <a:rPr lang="en-US" altLang="en-US" b="1" smtClean="0"/>
              <a:t>Phylogenetic diversity </a:t>
            </a:r>
            <a:r>
              <a:rPr lang="en-US" altLang="en-US" smtClean="0"/>
              <a:t>is also used</a:t>
            </a:r>
          </a:p>
          <a:p>
            <a:r>
              <a:rPr lang="en-US" altLang="en-US" smtClean="0"/>
              <a:t>Questions&gt; </a:t>
            </a:r>
          </a:p>
          <a:p>
            <a:pPr lvl="1"/>
            <a:r>
              <a:rPr lang="en-US" altLang="en-US" smtClean="0"/>
              <a:t>How much does the phylogenetic diversity reflect functional diversity / overlaps with functional diversity measured using classical traits?</a:t>
            </a:r>
          </a:p>
          <a:p>
            <a:pPr lvl="1"/>
            <a:r>
              <a:rPr lang="en-US" altLang="en-US" smtClean="0"/>
              <a:t>Is it a good surrogate for the unmeasured traits?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Use of phylogenetic diversity</a:t>
            </a:r>
          </a:p>
        </p:txBody>
      </p:sp>
      <p:sp>
        <p:nvSpPr>
          <p:cNvPr id="3" name="Content Placeholder 2"/>
          <p:cNvSpPr>
            <a:spLocks noGrp="1"/>
          </p:cNvSpPr>
          <p:nvPr>
            <p:ph idx="1"/>
          </p:nvPr>
        </p:nvSpPr>
        <p:spPr/>
        <p:txBody>
          <a:bodyPr/>
          <a:lstStyle/>
          <a:p>
            <a:pPr>
              <a:defRPr/>
            </a:pPr>
            <a:r>
              <a:rPr lang="en-US" dirty="0" smtClean="0"/>
              <a:t>The same formula as for Functional diversity can be used also for phylogenetic diversity, just </a:t>
            </a:r>
            <a:r>
              <a:rPr lang="en-US" i="1" dirty="0" smtClean="0"/>
              <a:t>q </a:t>
            </a:r>
            <a:r>
              <a:rPr lang="en-US" dirty="0" smtClean="0"/>
              <a:t>in the formula </a:t>
            </a:r>
          </a:p>
          <a:p>
            <a:pPr>
              <a:defRPr/>
            </a:pPr>
            <a:endParaRPr lang="en-US" dirty="0"/>
          </a:p>
          <a:p>
            <a:pPr>
              <a:defRPr/>
            </a:pPr>
            <a:endParaRPr lang="en-US" dirty="0" smtClean="0"/>
          </a:p>
          <a:p>
            <a:pPr>
              <a:defRPr/>
            </a:pPr>
            <a:endParaRPr lang="en-US" dirty="0"/>
          </a:p>
          <a:p>
            <a:pPr marL="0" indent="0">
              <a:buFont typeface="Arial" panose="020B0604020202020204" pitchFamily="34" charset="0"/>
              <a:buNone/>
              <a:defRPr/>
            </a:pPr>
            <a:r>
              <a:rPr lang="cs-CZ" dirty="0"/>
              <a:t>i</a:t>
            </a:r>
            <a:r>
              <a:rPr lang="en-US" dirty="0" smtClean="0"/>
              <a:t>s not functional, but </a:t>
            </a:r>
            <a:r>
              <a:rPr lang="en-US" b="1" dirty="0" smtClean="0"/>
              <a:t>phylogenetic di</a:t>
            </a:r>
            <a:r>
              <a:rPr lang="cs-CZ" b="1" dirty="0" smtClean="0"/>
              <a:t>stance</a:t>
            </a:r>
          </a:p>
        </p:txBody>
      </p:sp>
      <p:graphicFrame>
        <p:nvGraphicFramePr>
          <p:cNvPr id="62468" name="Object 3"/>
          <p:cNvGraphicFramePr>
            <a:graphicFrameLocks noChangeAspect="1"/>
          </p:cNvGraphicFramePr>
          <p:nvPr/>
        </p:nvGraphicFramePr>
        <p:xfrm>
          <a:off x="971550" y="3141663"/>
          <a:ext cx="5683250" cy="1852612"/>
        </p:xfrm>
        <a:graphic>
          <a:graphicData uri="http://schemas.openxmlformats.org/presentationml/2006/ole">
            <mc:AlternateContent xmlns:mc="http://schemas.openxmlformats.org/markup-compatibility/2006">
              <mc:Choice xmlns:v="urn:schemas-microsoft-com:vml" Requires="v">
                <p:oleObj spid="_x0000_s62474" name="Equation" r:id="rId3" imgW="1358310" imgH="444307" progId="Equation.3">
                  <p:embed/>
                </p:oleObj>
              </mc:Choice>
              <mc:Fallback>
                <p:oleObj name="Equation" r:id="rId3" imgW="1358310" imgH="444307"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141663"/>
                        <a:ext cx="5683250" cy="185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In addition to </a:t>
            </a:r>
            <a:r>
              <a:rPr lang="en-US" altLang="en-US" i="1" smtClean="0"/>
              <a:t>FD</a:t>
            </a:r>
          </a:p>
        </p:txBody>
      </p:sp>
      <p:sp>
        <p:nvSpPr>
          <p:cNvPr id="63491" name="Content Placeholder 2"/>
          <p:cNvSpPr>
            <a:spLocks noGrp="1"/>
          </p:cNvSpPr>
          <p:nvPr>
            <p:ph idx="1"/>
          </p:nvPr>
        </p:nvSpPr>
        <p:spPr/>
        <p:txBody>
          <a:bodyPr/>
          <a:lstStyle/>
          <a:p>
            <a:r>
              <a:rPr lang="en-US" altLang="en-US" smtClean="0"/>
              <a:t>In characterization of phylogenetic variability (but similar can be used also for functional variability), also the MPD is used. – </a:t>
            </a:r>
            <a:r>
              <a:rPr lang="en-US" altLang="en-US" b="1" smtClean="0"/>
              <a:t>Mean pairwise distance </a:t>
            </a:r>
            <a:r>
              <a:rPr lang="en-US" altLang="en-US" smtClean="0"/>
              <a:t>– in fact, similar to FD, just the diagonal is not used. It is expected distance of two heterospecific individuals  -  most often used without weighting by frequency of individual species, i.e. on the basis of presence data – then, the expected dissimilarity of two species in a community.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cs-CZ" altLang="en-US" smtClean="0"/>
              <a:t>The phylogenetic convergence/divergence</a:t>
            </a:r>
            <a:endParaRPr lang="en-US" altLang="en-US" smtClean="0"/>
          </a:p>
        </p:txBody>
      </p:sp>
      <p:sp>
        <p:nvSpPr>
          <p:cNvPr id="64515" name="Content Placeholder 2"/>
          <p:cNvSpPr>
            <a:spLocks noGrp="1"/>
          </p:cNvSpPr>
          <p:nvPr>
            <p:ph idx="1"/>
          </p:nvPr>
        </p:nvSpPr>
        <p:spPr/>
        <p:txBody>
          <a:bodyPr/>
          <a:lstStyle/>
          <a:p>
            <a:r>
              <a:rPr lang="en-US" altLang="en-US" smtClean="0"/>
              <a:t>Are the species within communities more similar / dissimilar than expected by chance? (i.e. instead of functional, phylogenetic divergence / convergence)</a:t>
            </a:r>
          </a:p>
          <a:p>
            <a:endParaRPr lang="en-US" altLang="en-US" smtClean="0"/>
          </a:p>
          <a:p>
            <a:r>
              <a:rPr lang="en-US" altLang="en-US" smtClean="0"/>
              <a:t>Why should phylogeny matter? – Phylogenetic conservativism – phylogenetically similar species share the common ancestor and thus also common pre</a:t>
            </a:r>
            <a:r>
              <a:rPr lang="cs-CZ" altLang="en-US" smtClean="0"/>
              <a:t>-</a:t>
            </a:r>
            <a:r>
              <a:rPr lang="en-US" altLang="en-US" smtClean="0"/>
              <a:t>adaptations.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r>
              <a:rPr lang="en-US" altLang="en-US" smtClean="0"/>
              <a:t>Traits vs. phylogeny</a:t>
            </a:r>
          </a:p>
        </p:txBody>
      </p:sp>
      <p:sp>
        <p:nvSpPr>
          <p:cNvPr id="65539" name="Zástupný symbol pro obsah 2"/>
          <p:cNvSpPr>
            <a:spLocks noGrp="1"/>
          </p:cNvSpPr>
          <p:nvPr>
            <p:ph idx="1"/>
          </p:nvPr>
        </p:nvSpPr>
        <p:spPr/>
        <p:txBody>
          <a:bodyPr/>
          <a:lstStyle/>
          <a:p>
            <a:r>
              <a:rPr lang="en-US" altLang="en-US" sz="2800" b="1" smtClean="0"/>
              <a:t>Spatial scale (particularly extent). </a:t>
            </a:r>
            <a:r>
              <a:rPr lang="en-US" altLang="en-US" sz="2800" smtClean="0"/>
              <a:t>The larger the extent, the more it is likely that the functional traits will be determined by local environmental variation, whereas the phylogenetic differences will correspond to geographical distances reflecting the migrational patterns. </a:t>
            </a:r>
          </a:p>
          <a:p>
            <a:r>
              <a:rPr lang="en-US" altLang="en-US" sz="2800" smtClean="0"/>
              <a:t>E.g. in the  mammal communities studied, adding New Guinea to the Sunda Islands west of Wallace line will result in very pronounced increase in the phylogenetic beta diversity, and probably not so much of the functional beta diversity.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cs-CZ" altLang="en-US" smtClean="0"/>
              <a:t>Phylogenetic distance – derived from the phylogenetic tree</a:t>
            </a:r>
            <a:endParaRPr lang="en-US" altLang="en-US" smtClean="0"/>
          </a:p>
        </p:txBody>
      </p:sp>
      <p:sp>
        <p:nvSpPr>
          <p:cNvPr id="3" name="Content Placeholder 2"/>
          <p:cNvSpPr>
            <a:spLocks noGrp="1"/>
          </p:cNvSpPr>
          <p:nvPr>
            <p:ph idx="1"/>
          </p:nvPr>
        </p:nvSpPr>
        <p:spPr/>
        <p:txBody>
          <a:bodyPr/>
          <a:lstStyle/>
          <a:p>
            <a:pPr>
              <a:buFont typeface="Arial" charset="0"/>
              <a:buChar char="•"/>
              <a:defRPr/>
            </a:pPr>
            <a:r>
              <a:rPr lang="cs-CZ" dirty="0" smtClean="0"/>
              <a:t>Usually total length of branches from one species to another, or time when the branches split </a:t>
            </a:r>
          </a:p>
          <a:p>
            <a:pPr>
              <a:buFont typeface="Arial" charset="0"/>
              <a:buChar char="•"/>
              <a:defRPr/>
            </a:pPr>
            <a:r>
              <a:rPr lang="cs-CZ" dirty="0" smtClean="0"/>
              <a:t>Importance of scaling – what the length of the branc</a:t>
            </a:r>
            <a:r>
              <a:rPr lang="en-US" dirty="0" smtClean="0"/>
              <a:t>h</a:t>
            </a:r>
            <a:r>
              <a:rPr lang="cs-CZ" dirty="0" smtClean="0"/>
              <a:t>es means</a:t>
            </a:r>
            <a:endParaRPr lang="en-US" dirty="0" smtClean="0"/>
          </a:p>
          <a:p>
            <a:pPr>
              <a:buFont typeface="Arial" charset="0"/>
              <a:buChar char="•"/>
              <a:defRPr/>
            </a:pPr>
            <a:r>
              <a:rPr lang="cs-CZ" dirty="0" smtClean="0"/>
              <a:t>Does the higher levels the phylogeny reflect </a:t>
            </a:r>
            <a:r>
              <a:rPr lang="en-US" dirty="0" smtClean="0"/>
              <a:t>some </a:t>
            </a:r>
            <a:r>
              <a:rPr lang="cs-CZ" dirty="0" smtClean="0"/>
              <a:t>functional similarity?</a:t>
            </a:r>
          </a:p>
          <a:p>
            <a:pPr marL="0" indent="0">
              <a:buFont typeface="Arial" charset="0"/>
              <a:buNone/>
              <a:defRPr/>
            </a:pPr>
            <a:endParaRPr lang="cs-CZ" dirty="0"/>
          </a:p>
          <a:p>
            <a:pPr marL="0" indent="0">
              <a:buFont typeface="Arial" charset="0"/>
              <a:buNone/>
              <a:defRPr/>
            </a:pPr>
            <a:endParaRPr lang="cs-CZ"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l="20982" t="34106" r="22995" b="10715"/>
          <a:stretch>
            <a:fillRect/>
          </a:stretch>
        </p:blipFill>
        <p:spPr bwMode="auto">
          <a:xfrm>
            <a:off x="-7938" y="692150"/>
            <a:ext cx="9151938" cy="506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7" name="TextBox 1"/>
          <p:cNvSpPr txBox="1">
            <a:spLocks noChangeArrowheads="1"/>
          </p:cNvSpPr>
          <p:nvPr/>
        </p:nvSpPr>
        <p:spPr bwMode="auto">
          <a:xfrm>
            <a:off x="179388" y="188913"/>
            <a:ext cx="8424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t>For the Europe, the vascular plants phylogeny is available</a:t>
            </a:r>
            <a:endParaRPr lang="en-US" altLang="en-US" sz="1800"/>
          </a:p>
        </p:txBody>
      </p:sp>
      <p:sp>
        <p:nvSpPr>
          <p:cNvPr id="67588" name="TextBox 5"/>
          <p:cNvSpPr txBox="1">
            <a:spLocks noChangeArrowheads="1"/>
          </p:cNvSpPr>
          <p:nvPr/>
        </p:nvSpPr>
        <p:spPr bwMode="auto">
          <a:xfrm>
            <a:off x="179388" y="6391275"/>
            <a:ext cx="8424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t>However, the APG probably revised some phylogeny in meantime</a:t>
            </a:r>
            <a:endParaRPr lang="en-US" altLang="en-US" sz="1800"/>
          </a:p>
        </p:txBody>
      </p:sp>
      <p:sp>
        <p:nvSpPr>
          <p:cNvPr id="67589" name="TextBox 6"/>
          <p:cNvSpPr txBox="1">
            <a:spLocks noChangeArrowheads="1"/>
          </p:cNvSpPr>
          <p:nvPr/>
        </p:nvSpPr>
        <p:spPr bwMode="auto">
          <a:xfrm>
            <a:off x="250825" y="5949950"/>
            <a:ext cx="5834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t>(Cited 67 times)</a:t>
            </a:r>
            <a:endParaRPr lang="en-US" altLang="en-US" sz="18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171450"/>
            <a:ext cx="8229600" cy="1143000"/>
          </a:xfrm>
        </p:spPr>
        <p:txBody>
          <a:bodyPr/>
          <a:lstStyle/>
          <a:p>
            <a:r>
              <a:rPr lang="cs-CZ" altLang="en-US" smtClean="0"/>
              <a:t>Tracheophyta</a:t>
            </a:r>
            <a:endParaRPr lang="en-US" altLang="en-US" smtClean="0"/>
          </a:p>
        </p:txBody>
      </p:sp>
      <p:pic>
        <p:nvPicPr>
          <p:cNvPr id="68611" name="Obrázek 4"/>
          <p:cNvPicPr>
            <a:picLocks noChangeAspect="1"/>
          </p:cNvPicPr>
          <p:nvPr/>
        </p:nvPicPr>
        <p:blipFill>
          <a:blip r:embed="rId2" cstate="print">
            <a:extLst>
              <a:ext uri="{28A0092B-C50C-407E-A947-70E740481C1C}">
                <a14:useLocalDpi xmlns:a14="http://schemas.microsoft.com/office/drawing/2010/main" val="0"/>
              </a:ext>
            </a:extLst>
          </a:blip>
          <a:srcRect l="10213" t="4823" r="12346" b="12383"/>
          <a:stretch>
            <a:fillRect/>
          </a:stretch>
        </p:blipFill>
        <p:spPr bwMode="auto">
          <a:xfrm rot="5400000">
            <a:off x="1529556" y="-692943"/>
            <a:ext cx="6022975" cy="899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ovéPole 5"/>
          <p:cNvSpPr txBox="1">
            <a:spLocks noChangeArrowheads="1"/>
          </p:cNvSpPr>
          <p:nvPr/>
        </p:nvSpPr>
        <p:spPr bwMode="auto">
          <a:xfrm>
            <a:off x="107950" y="849313"/>
            <a:ext cx="159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latin typeface="Arial" panose="020B0604020202020204" pitchFamily="34" charset="0"/>
              </a:rPr>
              <a:t>PPG 1 (2016)</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cs-CZ" altLang="en-US" smtClean="0"/>
              <a:t>Sometimes it looks rather counterintuitive</a:t>
            </a:r>
            <a:endParaRPr lang="en-US" altLang="en-US" smtClean="0"/>
          </a:p>
        </p:txBody>
      </p:sp>
      <p:pic>
        <p:nvPicPr>
          <p:cNvPr id="69635"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95675"/>
            <a:ext cx="299085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688" y="3313113"/>
            <a:ext cx="2335212"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541713"/>
            <a:ext cx="3321050" cy="249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1116013" y="2420938"/>
            <a:ext cx="0" cy="86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067175" y="2420938"/>
            <a:ext cx="0" cy="86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16013" y="2420938"/>
            <a:ext cx="29511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484438" y="1989138"/>
            <a:ext cx="0" cy="431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84438" y="1989138"/>
            <a:ext cx="4535487" cy="71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19925" y="2060575"/>
            <a:ext cx="0" cy="1223963"/>
          </a:xfrm>
          <a:prstGeom prst="line">
            <a:avLst/>
          </a:prstGeom>
        </p:spPr>
        <p:style>
          <a:lnRef idx="1">
            <a:schemeClr val="accent1"/>
          </a:lnRef>
          <a:fillRef idx="0">
            <a:schemeClr val="accent1"/>
          </a:fillRef>
          <a:effectRef idx="0">
            <a:schemeClr val="accent1"/>
          </a:effectRef>
          <a:fontRef idx="minor">
            <a:schemeClr val="tx1"/>
          </a:fontRef>
        </p:style>
      </p:cxnSp>
      <p:sp>
        <p:nvSpPr>
          <p:cNvPr id="69644" name="TextBox 15"/>
          <p:cNvSpPr txBox="1">
            <a:spLocks noChangeArrowheads="1"/>
          </p:cNvSpPr>
          <p:nvPr/>
        </p:nvSpPr>
        <p:spPr bwMode="auto">
          <a:xfrm>
            <a:off x="5867400" y="6237288"/>
            <a:ext cx="29527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i="1"/>
              <a:t>Selaginella</a:t>
            </a:r>
            <a:endParaRPr lang="en-US" altLang="en-US" sz="1800" i="1"/>
          </a:p>
        </p:txBody>
      </p:sp>
      <p:sp>
        <p:nvSpPr>
          <p:cNvPr id="69645" name="TextBox 16"/>
          <p:cNvSpPr txBox="1">
            <a:spLocks noChangeArrowheads="1"/>
          </p:cNvSpPr>
          <p:nvPr/>
        </p:nvSpPr>
        <p:spPr bwMode="auto">
          <a:xfrm>
            <a:off x="179388" y="6035675"/>
            <a:ext cx="2520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i="1"/>
              <a:t>Dicranopteris (Gleicheniaceae)</a:t>
            </a:r>
            <a:endParaRPr lang="en-US" altLang="en-US" sz="1800" i="1"/>
          </a:p>
        </p:txBody>
      </p:sp>
      <p:sp>
        <p:nvSpPr>
          <p:cNvPr id="69646" name="TextBox 18"/>
          <p:cNvSpPr txBox="1">
            <a:spLocks noChangeArrowheads="1"/>
          </p:cNvSpPr>
          <p:nvPr/>
        </p:nvSpPr>
        <p:spPr bwMode="auto">
          <a:xfrm>
            <a:off x="3087688" y="6426200"/>
            <a:ext cx="249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i="1"/>
              <a:t>Crinum (Amaryllidaceae)</a:t>
            </a:r>
            <a:endParaRPr lang="en-US" altLang="en-US" sz="18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274638"/>
            <a:ext cx="8229600" cy="3875087"/>
          </a:xfrm>
        </p:spPr>
        <p:txBody>
          <a:bodyPr/>
          <a:lstStyle/>
          <a:p>
            <a:r>
              <a:rPr lang="cs-CZ" altLang="en-US" smtClean="0"/>
              <a:t>The phylogeny </a:t>
            </a:r>
            <a:r>
              <a:rPr lang="en-US" altLang="en-US" smtClean="0"/>
              <a:t>(i.e. the phylogenetic tree) </a:t>
            </a:r>
            <a:r>
              <a:rPr lang="cs-CZ" altLang="en-US" smtClean="0"/>
              <a:t>is changing, even at the highest levels</a:t>
            </a:r>
            <a:r>
              <a:rPr lang="en-US" altLang="en-US" smtClean="0"/>
              <a:t>, as more analyses are available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dirty="0" smtClean="0"/>
              <a:t>S</a:t>
            </a:r>
            <a:r>
              <a:rPr lang="cs-CZ" altLang="en-US" dirty="0" err="1" smtClean="0"/>
              <a:t>ome</a:t>
            </a:r>
            <a:r>
              <a:rPr lang="en-US" altLang="en-US" dirty="0" smtClean="0"/>
              <a:t> disadvantages</a:t>
            </a:r>
            <a:endParaRPr lang="cs-CZ" altLang="en-US" dirty="0" smtClean="0"/>
          </a:p>
        </p:txBody>
      </p:sp>
      <p:sp>
        <p:nvSpPr>
          <p:cNvPr id="3" name="Content Placeholder 2"/>
          <p:cNvSpPr>
            <a:spLocks noGrp="1"/>
          </p:cNvSpPr>
          <p:nvPr>
            <p:ph idx="1"/>
          </p:nvPr>
        </p:nvSpPr>
        <p:spPr/>
        <p:txBody>
          <a:bodyPr/>
          <a:lstStyle/>
          <a:p>
            <a:pPr eaLnBrk="1" hangingPunct="1"/>
            <a:r>
              <a:rPr lang="en-US" altLang="en-US" dirty="0" smtClean="0"/>
              <a:t>Results are site specific (here for the Low </a:t>
            </a:r>
            <a:r>
              <a:rPr lang="en-US" altLang="en-US" dirty="0" err="1" smtClean="0"/>
              <a:t>Tatras</a:t>
            </a:r>
            <a:r>
              <a:rPr lang="en-US" altLang="en-US" dirty="0" smtClean="0"/>
              <a:t>)</a:t>
            </a:r>
            <a:endParaRPr lang="cs-CZ" altLang="en-US" dirty="0" smtClean="0"/>
          </a:p>
          <a:p>
            <a:pPr eaLnBrk="1" hangingPunct="1"/>
            <a:r>
              <a:rPr lang="en-US" altLang="en-US" dirty="0" smtClean="0"/>
              <a:t>Is there any pattern that is more general</a:t>
            </a:r>
            <a:r>
              <a:rPr lang="cs-CZ" altLang="en-US" dirty="0" smtClean="0"/>
              <a:t>?</a:t>
            </a:r>
            <a:endParaRPr lang="en-US" altLang="en-US" dirty="0" smtClean="0"/>
          </a:p>
          <a:p>
            <a:pPr marL="0" indent="0" eaLnBrk="1" hangingPunct="1">
              <a:buNone/>
            </a:pPr>
            <a:r>
              <a:rPr lang="en-US" altLang="en-US" dirty="0" smtClean="0"/>
              <a:t>Typical questions to be solved</a:t>
            </a:r>
            <a:endParaRPr lang="cs-CZ" altLang="en-US" dirty="0" smtClean="0"/>
          </a:p>
          <a:p>
            <a:pPr eaLnBrk="1" hangingPunct="1"/>
            <a:r>
              <a:rPr lang="en-US" altLang="en-US" dirty="0" smtClean="0"/>
              <a:t>Are we able to compare the </a:t>
            </a:r>
            <a:r>
              <a:rPr lang="en-US" altLang="en-US" dirty="0" err="1" smtClean="0"/>
              <a:t>elevational</a:t>
            </a:r>
            <a:r>
              <a:rPr lang="en-US" altLang="en-US" dirty="0" smtClean="0"/>
              <a:t> changes in the Carpathians and the </a:t>
            </a:r>
            <a:r>
              <a:rPr lang="cs-CZ" altLang="en-US" dirty="0" smtClean="0"/>
              <a:t>Rocky </a:t>
            </a:r>
            <a:r>
              <a:rPr lang="cs-CZ" altLang="en-US" dirty="0" err="1" smtClean="0"/>
              <a:t>Mountains</a:t>
            </a:r>
            <a:r>
              <a:rPr lang="cs-CZ" altLang="en-US" dirty="0" smtClean="0"/>
              <a:t>?</a:t>
            </a:r>
            <a:endParaRPr lang="en-US" altLang="en-US" dirty="0" smtClean="0"/>
          </a:p>
          <a:p>
            <a:pPr eaLnBrk="1" hangingPunct="1"/>
            <a:r>
              <a:rPr lang="en-US" altLang="en-US" dirty="0" smtClean="0"/>
              <a:t>Are there any rules, which species can coexist?</a:t>
            </a:r>
          </a:p>
          <a:p>
            <a:pPr eaLnBrk="1" hangingPunct="1"/>
            <a:endParaRPr lang="cs-CZ"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l="16174" t="27089" r="19046" b="22758"/>
          <a:stretch>
            <a:fillRect/>
          </a:stretch>
        </p:blipFill>
        <p:spPr bwMode="auto">
          <a:xfrm>
            <a:off x="401638" y="692150"/>
            <a:ext cx="8370887"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flipV="1">
            <a:off x="4859338" y="3644900"/>
            <a:ext cx="2016125" cy="215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1684" name="TextBox 1"/>
          <p:cNvSpPr txBox="1">
            <a:spLocks noChangeArrowheads="1"/>
          </p:cNvSpPr>
          <p:nvPr/>
        </p:nvSpPr>
        <p:spPr bwMode="auto">
          <a:xfrm>
            <a:off x="401638" y="6092825"/>
            <a:ext cx="8491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Within dicots (and not only within them), most of the functional variability is within clades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l="11678" t="14474" r="42036" b="9267"/>
          <a:stretch>
            <a:fillRect/>
          </a:stretch>
        </p:blipFill>
        <p:spPr bwMode="auto">
          <a:xfrm>
            <a:off x="2700338" y="115888"/>
            <a:ext cx="5111750" cy="67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flipV="1">
            <a:off x="6084888" y="1484313"/>
            <a:ext cx="2016125" cy="215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125538"/>
          <a:ext cx="9036054" cy="5561016"/>
        </p:xfrm>
        <a:graphic>
          <a:graphicData uri="http://schemas.openxmlformats.org/drawingml/2006/table">
            <a:tbl>
              <a:tblPr>
                <a:tableStyleId>{5C22544A-7EE6-4342-B048-85BDC9FD1C3A}</a:tableStyleId>
              </a:tblPr>
              <a:tblGrid>
                <a:gridCol w="1041018">
                  <a:extLst>
                    <a:ext uri="{9D8B030D-6E8A-4147-A177-3AD203B41FA5}">
                      <a16:colId xmlns:a16="http://schemas.microsoft.com/office/drawing/2014/main" val="20000"/>
                    </a:ext>
                  </a:extLst>
                </a:gridCol>
                <a:gridCol w="666253">
                  <a:extLst>
                    <a:ext uri="{9D8B030D-6E8A-4147-A177-3AD203B41FA5}">
                      <a16:colId xmlns:a16="http://schemas.microsoft.com/office/drawing/2014/main" val="20001"/>
                    </a:ext>
                  </a:extLst>
                </a:gridCol>
                <a:gridCol w="666253">
                  <a:extLst>
                    <a:ext uri="{9D8B030D-6E8A-4147-A177-3AD203B41FA5}">
                      <a16:colId xmlns:a16="http://schemas.microsoft.com/office/drawing/2014/main" val="20002"/>
                    </a:ext>
                  </a:extLst>
                </a:gridCol>
                <a:gridCol w="666253">
                  <a:extLst>
                    <a:ext uri="{9D8B030D-6E8A-4147-A177-3AD203B41FA5}">
                      <a16:colId xmlns:a16="http://schemas.microsoft.com/office/drawing/2014/main" val="20003"/>
                    </a:ext>
                  </a:extLst>
                </a:gridCol>
                <a:gridCol w="666253">
                  <a:extLst>
                    <a:ext uri="{9D8B030D-6E8A-4147-A177-3AD203B41FA5}">
                      <a16:colId xmlns:a16="http://schemas.microsoft.com/office/drawing/2014/main" val="20004"/>
                    </a:ext>
                  </a:extLst>
                </a:gridCol>
                <a:gridCol w="666253">
                  <a:extLst>
                    <a:ext uri="{9D8B030D-6E8A-4147-A177-3AD203B41FA5}">
                      <a16:colId xmlns:a16="http://schemas.microsoft.com/office/drawing/2014/main" val="20005"/>
                    </a:ext>
                  </a:extLst>
                </a:gridCol>
                <a:gridCol w="666253">
                  <a:extLst>
                    <a:ext uri="{9D8B030D-6E8A-4147-A177-3AD203B41FA5}">
                      <a16:colId xmlns:a16="http://schemas.microsoft.com/office/drawing/2014/main" val="20006"/>
                    </a:ext>
                  </a:extLst>
                </a:gridCol>
                <a:gridCol w="666253">
                  <a:extLst>
                    <a:ext uri="{9D8B030D-6E8A-4147-A177-3AD203B41FA5}">
                      <a16:colId xmlns:a16="http://schemas.microsoft.com/office/drawing/2014/main" val="20007"/>
                    </a:ext>
                  </a:extLst>
                </a:gridCol>
                <a:gridCol w="666253">
                  <a:extLst>
                    <a:ext uri="{9D8B030D-6E8A-4147-A177-3AD203B41FA5}">
                      <a16:colId xmlns:a16="http://schemas.microsoft.com/office/drawing/2014/main" val="20008"/>
                    </a:ext>
                  </a:extLst>
                </a:gridCol>
                <a:gridCol w="666253">
                  <a:extLst>
                    <a:ext uri="{9D8B030D-6E8A-4147-A177-3AD203B41FA5}">
                      <a16:colId xmlns:a16="http://schemas.microsoft.com/office/drawing/2014/main" val="20009"/>
                    </a:ext>
                  </a:extLst>
                </a:gridCol>
                <a:gridCol w="666253">
                  <a:extLst>
                    <a:ext uri="{9D8B030D-6E8A-4147-A177-3AD203B41FA5}">
                      <a16:colId xmlns:a16="http://schemas.microsoft.com/office/drawing/2014/main" val="20010"/>
                    </a:ext>
                  </a:extLst>
                </a:gridCol>
                <a:gridCol w="666253">
                  <a:extLst>
                    <a:ext uri="{9D8B030D-6E8A-4147-A177-3AD203B41FA5}">
                      <a16:colId xmlns:a16="http://schemas.microsoft.com/office/drawing/2014/main" val="20011"/>
                    </a:ext>
                  </a:extLst>
                </a:gridCol>
                <a:gridCol w="666253">
                  <a:extLst>
                    <a:ext uri="{9D8B030D-6E8A-4147-A177-3AD203B41FA5}">
                      <a16:colId xmlns:a16="http://schemas.microsoft.com/office/drawing/2014/main" val="20012"/>
                    </a:ext>
                  </a:extLst>
                </a:gridCol>
              </a:tblGrid>
              <a:tr h="667941">
                <a:tc>
                  <a:txBody>
                    <a:bodyPr/>
                    <a:lstStyle/>
                    <a:p>
                      <a:pPr algn="l" fontAlgn="b"/>
                      <a:endParaRPr lang="en-US" sz="1200" b="0" i="0" u="none" strike="noStrike" dirty="0">
                        <a:solidFill>
                          <a:srgbClr val="000000"/>
                        </a:solidFill>
                        <a:effectLst/>
                        <a:latin typeface="Calibri"/>
                      </a:endParaRPr>
                    </a:p>
                  </a:txBody>
                  <a:tcPr marL="9481" marR="9481" marT="9480" marB="0" anchor="b"/>
                </a:tc>
                <a:tc>
                  <a:txBody>
                    <a:bodyPr/>
                    <a:lstStyle/>
                    <a:p>
                      <a:pPr algn="l" fontAlgn="b"/>
                      <a:r>
                        <a:rPr lang="en-US" sz="1200" u="none" strike="noStrike">
                          <a:effectLst/>
                        </a:rPr>
                        <a:t>Lycopodium_clavatum</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a:effectLst/>
                        </a:rPr>
                        <a:t>Lycopodium_annotinum</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a:effectLst/>
                        </a:rPr>
                        <a:t>Equisetum_arvense</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a:effectLst/>
                        </a:rPr>
                        <a:t>Polypodium_vulgare</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dirty="0" err="1">
                          <a:effectLst/>
                        </a:rPr>
                        <a:t>Asarum_europaeum</a:t>
                      </a:r>
                      <a:endParaRPr lang="en-US" sz="1200" b="0" i="0" u="none" strike="noStrike" dirty="0">
                        <a:solidFill>
                          <a:srgbClr val="000000"/>
                        </a:solidFill>
                        <a:effectLst/>
                        <a:latin typeface="Calibri"/>
                      </a:endParaRPr>
                    </a:p>
                  </a:txBody>
                  <a:tcPr marL="9481" marR="9481" marT="9480" marB="0" anchor="b"/>
                </a:tc>
                <a:tc>
                  <a:txBody>
                    <a:bodyPr/>
                    <a:lstStyle/>
                    <a:p>
                      <a:pPr algn="l" fontAlgn="b"/>
                      <a:r>
                        <a:rPr lang="en-US" sz="1200" u="none" strike="noStrike">
                          <a:effectLst/>
                        </a:rPr>
                        <a:t>Ranunculus_repens</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a:effectLst/>
                        </a:rPr>
                        <a:t>Vicia_sativa</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a:effectLst/>
                        </a:rPr>
                        <a:t>Lathyrus_sylvestris</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a:effectLst/>
                        </a:rPr>
                        <a:t>Lathyrus_pratensis</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a:effectLst/>
                        </a:rPr>
                        <a:t>Rosa_canina</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a:effectLst/>
                        </a:rPr>
                        <a:t>Campanula_persicifolia</a:t>
                      </a:r>
                      <a:endParaRPr lang="en-US" sz="1200" b="0" i="0" u="none" strike="noStrike">
                        <a:solidFill>
                          <a:srgbClr val="000000"/>
                        </a:solidFill>
                        <a:effectLst/>
                        <a:latin typeface="Calibri"/>
                      </a:endParaRPr>
                    </a:p>
                  </a:txBody>
                  <a:tcPr marL="9481" marR="9481" marT="9480" marB="0" anchor="b"/>
                </a:tc>
                <a:tc>
                  <a:txBody>
                    <a:bodyPr/>
                    <a:lstStyle/>
                    <a:p>
                      <a:pPr algn="l" fontAlgn="b"/>
                      <a:r>
                        <a:rPr lang="en-US" sz="1200" u="none" strike="noStrike">
                          <a:effectLst/>
                        </a:rPr>
                        <a:t>Aster_alpinus</a:t>
                      </a:r>
                      <a:endParaRPr lang="en-US" sz="12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0"/>
                  </a:ext>
                </a:extLst>
              </a:tr>
              <a:tr h="449075">
                <a:tc>
                  <a:txBody>
                    <a:bodyPr/>
                    <a:lstStyle/>
                    <a:p>
                      <a:pPr algn="l" fontAlgn="b"/>
                      <a:r>
                        <a:rPr lang="en-US" sz="1200" u="none" strike="noStrike">
                          <a:effectLst/>
                        </a:rPr>
                        <a:t>Lycopodium_clavatum</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0</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dirty="0">
                          <a:effectLst/>
                        </a:rPr>
                        <a:t>152</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1"/>
                  </a:ext>
                </a:extLst>
              </a:tr>
              <a:tr h="449075">
                <a:tc>
                  <a:txBody>
                    <a:bodyPr/>
                    <a:lstStyle/>
                    <a:p>
                      <a:pPr algn="l" fontAlgn="b"/>
                      <a:r>
                        <a:rPr lang="en-US" sz="1200" u="none" strike="noStrike">
                          <a:effectLst/>
                        </a:rPr>
                        <a:t>Lycopodium_annotinum</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152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851</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dirty="0">
                          <a:effectLst/>
                        </a:rPr>
                        <a:t>851</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2"/>
                  </a:ext>
                </a:extLst>
              </a:tr>
              <a:tr h="449075">
                <a:tc>
                  <a:txBody>
                    <a:bodyPr/>
                    <a:lstStyle/>
                    <a:p>
                      <a:pPr algn="l" fontAlgn="b"/>
                      <a:r>
                        <a:rPr lang="en-US" sz="1200" u="none" strike="noStrike">
                          <a:effectLst/>
                        </a:rPr>
                        <a:t>Equisetum_arvense</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719.2</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3"/>
                  </a:ext>
                </a:extLst>
              </a:tr>
              <a:tr h="449075">
                <a:tc>
                  <a:txBody>
                    <a:bodyPr/>
                    <a:lstStyle/>
                    <a:p>
                      <a:pPr algn="l" fontAlgn="b"/>
                      <a:r>
                        <a:rPr lang="en-US" sz="1200" u="none" strike="noStrike">
                          <a:effectLst/>
                        </a:rPr>
                        <a:t>Polypodium_vulgare</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719.2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0</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dirty="0">
                          <a:effectLst/>
                        </a:rPr>
                        <a:t>826.2</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4"/>
                  </a:ext>
                </a:extLst>
              </a:tr>
              <a:tr h="449075">
                <a:tc>
                  <a:txBody>
                    <a:bodyPr/>
                    <a:lstStyle/>
                    <a:p>
                      <a:pPr algn="l" fontAlgn="b"/>
                      <a:r>
                        <a:rPr lang="en-US" sz="1200" u="none" strike="noStrike">
                          <a:effectLst/>
                        </a:rPr>
                        <a:t>Asarum_europaeum</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0</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5"/>
                  </a:ext>
                </a:extLst>
              </a:tr>
              <a:tr h="449075">
                <a:tc>
                  <a:txBody>
                    <a:bodyPr/>
                    <a:lstStyle/>
                    <a:p>
                      <a:pPr algn="l" fontAlgn="b"/>
                      <a:r>
                        <a:rPr lang="en-US" sz="1200" u="none" strike="noStrike">
                          <a:effectLst/>
                        </a:rPr>
                        <a:t>Ranunculus_repens</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300.2</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dirty="0">
                          <a:effectLst/>
                        </a:rPr>
                        <a:t>0</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6"/>
                  </a:ext>
                </a:extLst>
              </a:tr>
              <a:tr h="283800">
                <a:tc>
                  <a:txBody>
                    <a:bodyPr/>
                    <a:lstStyle/>
                    <a:p>
                      <a:pPr algn="l" fontAlgn="b"/>
                      <a:r>
                        <a:rPr lang="en-US" sz="1200" u="none" strike="noStrike">
                          <a:effectLst/>
                        </a:rPr>
                        <a:t>Vicia_sativa</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270</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48.64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48.64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195.4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7"/>
                  </a:ext>
                </a:extLst>
              </a:tr>
              <a:tr h="449075">
                <a:tc>
                  <a:txBody>
                    <a:bodyPr/>
                    <a:lstStyle/>
                    <a:p>
                      <a:pPr algn="l" fontAlgn="b"/>
                      <a:r>
                        <a:rPr lang="en-US" sz="1200" u="none" strike="noStrike">
                          <a:effectLst/>
                        </a:rPr>
                        <a:t>Lathyrus_sylvestris</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270</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dirty="0">
                          <a:effectLst/>
                        </a:rPr>
                        <a:t>48.64</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33.67</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195.4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8"/>
                  </a:ext>
                </a:extLst>
              </a:tr>
              <a:tr h="449075">
                <a:tc>
                  <a:txBody>
                    <a:bodyPr/>
                    <a:lstStyle/>
                    <a:p>
                      <a:pPr algn="l" fontAlgn="b"/>
                      <a:r>
                        <a:rPr lang="en-US" sz="1200" u="none" strike="noStrike">
                          <a:effectLst/>
                        </a:rPr>
                        <a:t>Lathyrus_pratensis</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48.64</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33.67</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195.4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09"/>
                  </a:ext>
                </a:extLst>
              </a:tr>
              <a:tr h="283800">
                <a:tc>
                  <a:txBody>
                    <a:bodyPr/>
                    <a:lstStyle/>
                    <a:p>
                      <a:pPr algn="l" fontAlgn="b"/>
                      <a:r>
                        <a:rPr lang="en-US" sz="1200" u="none" strike="noStrike">
                          <a:effectLst/>
                        </a:rPr>
                        <a:t>Rosa_canina</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195.4</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195.4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195.4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10"/>
                  </a:ext>
                </a:extLst>
              </a:tr>
              <a:tr h="449075">
                <a:tc>
                  <a:txBody>
                    <a:bodyPr/>
                    <a:lstStyle/>
                    <a:p>
                      <a:pPr algn="l" fontAlgn="b"/>
                      <a:r>
                        <a:rPr lang="en-US" sz="1200" u="none" strike="noStrike">
                          <a:effectLst/>
                        </a:rPr>
                        <a:t>Campanula_persicifolia</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236.4</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dirty="0">
                          <a:effectLst/>
                        </a:rPr>
                        <a:t>236.4</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154</a:t>
                      </a:r>
                      <a:endParaRPr lang="en-US" sz="1800" b="0" i="0" u="none" strike="noStrike">
                        <a:solidFill>
                          <a:srgbClr val="000000"/>
                        </a:solidFill>
                        <a:effectLst/>
                        <a:latin typeface="Calibri"/>
                      </a:endParaRPr>
                    </a:p>
                  </a:txBody>
                  <a:tcPr marL="9481" marR="9481" marT="9480" marB="0" anchor="b"/>
                </a:tc>
                <a:extLst>
                  <a:ext uri="{0D108BD9-81ED-4DB2-BD59-A6C34878D82A}">
                    <a16:rowId xmlns:a16="http://schemas.microsoft.com/office/drawing/2014/main" val="10011"/>
                  </a:ext>
                </a:extLst>
              </a:tr>
              <a:tr h="283800">
                <a:tc>
                  <a:txBody>
                    <a:bodyPr/>
                    <a:lstStyle/>
                    <a:p>
                      <a:pPr algn="l" fontAlgn="b"/>
                      <a:r>
                        <a:rPr lang="en-US" sz="1200" u="none" strike="noStrike">
                          <a:effectLst/>
                        </a:rPr>
                        <a:t>Aster_alpinus</a:t>
                      </a:r>
                      <a:endParaRPr lang="en-US" sz="12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851</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826.2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300.2</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270</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a:effectLst/>
                        </a:rPr>
                        <a:t>236.4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236.4</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dirty="0">
                          <a:effectLst/>
                        </a:rPr>
                        <a:t>236.4</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dirty="0">
                          <a:effectLst/>
                        </a:rPr>
                        <a:t>236.4</a:t>
                      </a:r>
                      <a:endParaRPr lang="en-US" sz="1800" b="0" i="0" u="none" strike="noStrike" dirty="0">
                        <a:solidFill>
                          <a:srgbClr val="000000"/>
                        </a:solidFill>
                        <a:effectLst/>
                        <a:latin typeface="Calibri"/>
                      </a:endParaRPr>
                    </a:p>
                  </a:txBody>
                  <a:tcPr marL="9481" marR="9481" marT="9480" marB="0" anchor="b"/>
                </a:tc>
                <a:tc>
                  <a:txBody>
                    <a:bodyPr/>
                    <a:lstStyle/>
                    <a:p>
                      <a:pPr algn="r" fontAlgn="b"/>
                      <a:r>
                        <a:rPr lang="en-US" sz="1800" u="none" strike="noStrike">
                          <a:effectLst/>
                        </a:rPr>
                        <a:t>154</a:t>
                      </a:r>
                      <a:endParaRPr lang="en-US" sz="1800" b="0" i="0" u="none" strike="noStrike">
                        <a:solidFill>
                          <a:srgbClr val="000000"/>
                        </a:solidFill>
                        <a:effectLst/>
                        <a:latin typeface="Calibri"/>
                      </a:endParaRPr>
                    </a:p>
                  </a:txBody>
                  <a:tcPr marL="9481" marR="9481" marT="9480" marB="0" anchor="b"/>
                </a:tc>
                <a:tc>
                  <a:txBody>
                    <a:bodyPr/>
                    <a:lstStyle/>
                    <a:p>
                      <a:pPr algn="r" fontAlgn="b"/>
                      <a:r>
                        <a:rPr lang="en-US" sz="1800" u="none" strike="noStrike" dirty="0">
                          <a:effectLst/>
                        </a:rPr>
                        <a:t>0</a:t>
                      </a:r>
                      <a:endParaRPr lang="en-US" sz="1800" b="0" i="0" u="none" strike="noStrike" dirty="0">
                        <a:solidFill>
                          <a:srgbClr val="000000"/>
                        </a:solidFill>
                        <a:effectLst/>
                        <a:latin typeface="Calibri"/>
                      </a:endParaRPr>
                    </a:p>
                  </a:txBody>
                  <a:tcPr marL="9481" marR="9481" marT="9480" marB="0" anchor="b"/>
                </a:tc>
                <a:extLst>
                  <a:ext uri="{0D108BD9-81ED-4DB2-BD59-A6C34878D82A}">
                    <a16:rowId xmlns:a16="http://schemas.microsoft.com/office/drawing/2014/main" val="10012"/>
                  </a:ext>
                </a:extLst>
              </a:tr>
            </a:tbl>
          </a:graphicData>
        </a:graphic>
      </p:graphicFrame>
      <p:sp>
        <p:nvSpPr>
          <p:cNvPr id="74952" name="TextBox 2"/>
          <p:cNvSpPr txBox="1">
            <a:spLocks noChangeArrowheads="1"/>
          </p:cNvSpPr>
          <p:nvPr/>
        </p:nvSpPr>
        <p:spPr bwMode="auto">
          <a:xfrm>
            <a:off x="107950" y="188913"/>
            <a:ext cx="85677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t>Phylogenetic dissimilarity matrix from DAPHNE</a:t>
            </a:r>
          </a:p>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7408" t="19159" r="15443" b="8627"/>
          <a:stretch/>
        </p:blipFill>
        <p:spPr>
          <a:xfrm>
            <a:off x="0" y="1186836"/>
            <a:ext cx="9062948" cy="5482524"/>
          </a:xfrm>
          <a:prstGeom prst="rect">
            <a:avLst/>
          </a:prstGeom>
        </p:spPr>
      </p:pic>
      <p:sp>
        <p:nvSpPr>
          <p:cNvPr id="3" name="TextovéPole 2"/>
          <p:cNvSpPr txBox="1"/>
          <p:nvPr/>
        </p:nvSpPr>
        <p:spPr>
          <a:xfrm>
            <a:off x="323528" y="228125"/>
            <a:ext cx="8208912" cy="923330"/>
          </a:xfrm>
          <a:prstGeom prst="rect">
            <a:avLst/>
          </a:prstGeom>
          <a:noFill/>
        </p:spPr>
        <p:txBody>
          <a:bodyPr wrap="square" rtlCol="0">
            <a:spAutoFit/>
          </a:bodyPr>
          <a:lstStyle/>
          <a:p>
            <a:r>
              <a:rPr lang="en-US" dirty="0" smtClean="0"/>
              <a:t>Possibility (?) </a:t>
            </a:r>
            <a:r>
              <a:rPr lang="en-US" dirty="0" err="1" smtClean="0"/>
              <a:t>Desdevides</a:t>
            </a:r>
            <a:r>
              <a:rPr lang="en-US" dirty="0" smtClean="0"/>
              <a:t> phylogenetic eigenvectors (from Hruba et al. 2022. </a:t>
            </a:r>
            <a:r>
              <a:rPr lang="en-US" dirty="0"/>
              <a:t>Effects of phylogeny, traits, and seasonality on invertebrate herbivory damage in a meadow </a:t>
            </a:r>
            <a:r>
              <a:rPr lang="en-US" dirty="0" smtClean="0"/>
              <a:t>community. </a:t>
            </a:r>
            <a:r>
              <a:rPr lang="en-US" dirty="0" err="1" smtClean="0"/>
              <a:t>Acta</a:t>
            </a:r>
            <a:r>
              <a:rPr lang="en-US" dirty="0" smtClean="0"/>
              <a:t> </a:t>
            </a:r>
            <a:r>
              <a:rPr lang="en-US" dirty="0" err="1" smtClean="0"/>
              <a:t>Oecologica</a:t>
            </a:r>
            <a:r>
              <a:rPr lang="en-US" dirty="0"/>
              <a:t>)</a:t>
            </a:r>
          </a:p>
        </p:txBody>
      </p:sp>
    </p:spTree>
    <p:extLst>
      <p:ext uri="{BB962C8B-B14F-4D97-AF65-F5344CB8AC3E}">
        <p14:creationId xmlns:p14="http://schemas.microsoft.com/office/powerpoint/2010/main" val="3618502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t>Also</a:t>
            </a:r>
          </a:p>
        </p:txBody>
      </p:sp>
      <p:sp>
        <p:nvSpPr>
          <p:cNvPr id="75779" name="Content Placeholder 2"/>
          <p:cNvSpPr>
            <a:spLocks noGrp="1"/>
          </p:cNvSpPr>
          <p:nvPr>
            <p:ph idx="1"/>
          </p:nvPr>
        </p:nvSpPr>
        <p:spPr/>
        <p:txBody>
          <a:bodyPr/>
          <a:lstStyle/>
          <a:p>
            <a:r>
              <a:rPr lang="en-US" altLang="en-US" smtClean="0"/>
              <a:t>What probably matters is the relatedness in the low levels (i.e. species within genus are similar, but the functional differentiation on higher levels is not always clear). To stress the differentiation on low levels, the distances are sometimes square root transformed.  </a:t>
            </a:r>
            <a:r>
              <a:rPr lang="en-US" altLang="en-US" sz="1600" smtClean="0"/>
              <a:t>See Letten, A. D., &amp; Cornwell, W. K. (2015). Trees, branches and (square) roots: why evolutionary relatedness is not linearly related to functional distance. </a:t>
            </a:r>
            <a:r>
              <a:rPr lang="en-US" altLang="en-US" sz="1600" i="1" smtClean="0"/>
              <a:t>Methods in Ecology and Evolution</a:t>
            </a:r>
            <a:r>
              <a:rPr lang="en-US" altLang="en-US" sz="1600" smtClean="0"/>
              <a:t>, </a:t>
            </a:r>
            <a:r>
              <a:rPr lang="en-US" altLang="en-US" sz="1600" i="1" smtClean="0"/>
              <a:t>6</a:t>
            </a:r>
            <a:r>
              <a:rPr lang="en-US" altLang="en-US" sz="1600" smtClean="0"/>
              <a:t>(4), 439-444. </a:t>
            </a:r>
            <a:endParaRPr lang="en-US" altLang="en-US" smtClean="0"/>
          </a:p>
          <a:p>
            <a:r>
              <a:rPr lang="en-US" altLang="en-US" smtClean="0"/>
              <a:t>I am not sure that </a:t>
            </a:r>
            <a:r>
              <a:rPr lang="en-GB" altLang="en-US" smtClean="0"/>
              <a:t>Mean Nearest Taxon Distance (MNTD) solves the matter.</a:t>
            </a:r>
            <a:endParaRPr lang="en-US" altLang="en-US" smtClean="0"/>
          </a:p>
          <a:p>
            <a:endParaRPr lang="en-US" alt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cs-CZ" altLang="en-US" smtClean="0"/>
              <a:t>Examples of phylogenetic convergence</a:t>
            </a:r>
            <a:endParaRPr lang="en-US" altLang="en-US" smtClean="0"/>
          </a:p>
        </p:txBody>
      </p:sp>
      <p:sp>
        <p:nvSpPr>
          <p:cNvPr id="76803" name="TextBox 3"/>
          <p:cNvSpPr txBox="1">
            <a:spLocks noChangeArrowheads="1"/>
          </p:cNvSpPr>
          <p:nvPr/>
        </p:nvSpPr>
        <p:spPr bwMode="auto">
          <a:xfrm>
            <a:off x="611188" y="2133600"/>
            <a:ext cx="80645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2800"/>
              <a:t>Species are more phylogeneticall similar than one would expect by chance, if formed from the local species pool </a:t>
            </a:r>
          </a:p>
          <a:p>
            <a:pPr eaLnBrk="1" hangingPunct="1">
              <a:spcBef>
                <a:spcPct val="0"/>
              </a:spcBef>
              <a:buFontTx/>
              <a:buNone/>
            </a:pPr>
            <a:r>
              <a:rPr lang="cs-CZ" altLang="en-US" sz="2800"/>
              <a:t>Often, it corresponds to some similarity, not always represented by traits –</a:t>
            </a:r>
          </a:p>
          <a:p>
            <a:pPr eaLnBrk="1" hangingPunct="1">
              <a:spcBef>
                <a:spcPct val="0"/>
              </a:spcBef>
              <a:buFontTx/>
              <a:buNone/>
            </a:pPr>
            <a:r>
              <a:rPr lang="cs-CZ" altLang="en-US" sz="2800"/>
              <a:t>e.g. Orchideaceae – initial stages are partially or fully mycotrophic and also extremely competitively weak</a:t>
            </a:r>
          </a:p>
          <a:p>
            <a:pPr eaLnBrk="1" hangingPunct="1">
              <a:spcBef>
                <a:spcPct val="0"/>
              </a:spcBef>
              <a:buFontTx/>
              <a:buNone/>
            </a:pPr>
            <a:r>
              <a:rPr lang="cs-CZ" altLang="en-US" sz="2800"/>
              <a:t>Ericales – ericoid mycorrhiza, whereas some other traits, e.g. SLA very different – </a:t>
            </a:r>
            <a:r>
              <a:rPr lang="cs-CZ" altLang="en-US" sz="2800" i="1"/>
              <a:t>Vaccinium myrtillus and uliginosum – </a:t>
            </a:r>
            <a:r>
              <a:rPr lang="cs-CZ" altLang="en-US" sz="2800"/>
              <a:t>high, </a:t>
            </a:r>
            <a:r>
              <a:rPr lang="cs-CZ" altLang="en-US" sz="2800" i="1"/>
              <a:t>V. vitis-idea, Empetrum </a:t>
            </a:r>
            <a:r>
              <a:rPr lang="cs-CZ" altLang="en-US" sz="2800"/>
              <a:t>- low</a:t>
            </a:r>
            <a:r>
              <a:rPr lang="cs-CZ" altLang="en-US" sz="2800" i="1"/>
              <a:t> </a:t>
            </a:r>
            <a:endParaRPr lang="en-US" altLang="en-US" sz="28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p:txBody>
          <a:bodyPr/>
          <a:lstStyle/>
          <a:p>
            <a:endParaRPr lang="en-US" altLang="en-US" smtClean="0"/>
          </a:p>
        </p:txBody>
      </p:sp>
      <p:sp>
        <p:nvSpPr>
          <p:cNvPr id="3" name="Subtitle 2"/>
          <p:cNvSpPr>
            <a:spLocks noGrp="1"/>
          </p:cNvSpPr>
          <p:nvPr>
            <p:ph type="subTitle" idx="1"/>
          </p:nvPr>
        </p:nvSpPr>
        <p:spPr/>
        <p:txBody>
          <a:bodyPr/>
          <a:lstStyle/>
          <a:p>
            <a:pPr>
              <a:buFont typeface="Arial" charset="0"/>
              <a:buNone/>
              <a:defRPr/>
            </a:pPr>
            <a:endParaRPr lang="en-US"/>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1113"/>
            <a:ext cx="9090025" cy="504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9" name="TextBox 3"/>
          <p:cNvSpPr txBox="1">
            <a:spLocks noChangeArrowheads="1"/>
          </p:cNvSpPr>
          <p:nvPr/>
        </p:nvSpPr>
        <p:spPr bwMode="auto">
          <a:xfrm>
            <a:off x="26988" y="5300663"/>
            <a:ext cx="8866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t>Phylogenetic convergence (underdispersion) – three out of ca 30 species in the plot are Orchideaceae (Hohe Tauern, Alps) </a:t>
            </a:r>
            <a:endParaRPr lang="en-US" altLang="en-US" sz="180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638" y="1844675"/>
            <a:ext cx="3249612" cy="457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917575"/>
            <a:ext cx="6192838" cy="47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83550" cy="606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1" name="TextBox 1"/>
          <p:cNvSpPr txBox="1">
            <a:spLocks noChangeArrowheads="1"/>
          </p:cNvSpPr>
          <p:nvPr/>
        </p:nvSpPr>
        <p:spPr bwMode="auto">
          <a:xfrm>
            <a:off x="179388" y="6062663"/>
            <a:ext cx="8640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t>Community formed nearly exclusively by two </a:t>
            </a:r>
            <a:r>
              <a:rPr lang="cs-CZ" altLang="en-US" sz="1800" i="1"/>
              <a:t>Primula </a:t>
            </a:r>
            <a:r>
              <a:rPr lang="cs-CZ" altLang="en-US" sz="1800"/>
              <a:t>species – </a:t>
            </a:r>
            <a:r>
              <a:rPr lang="cs-CZ" altLang="en-US" sz="1800" i="1"/>
              <a:t>P. minima </a:t>
            </a:r>
            <a:r>
              <a:rPr lang="cs-CZ" altLang="en-US" sz="1800"/>
              <a:t>and </a:t>
            </a:r>
            <a:r>
              <a:rPr lang="cs-CZ" altLang="en-US" sz="1800" i="1"/>
              <a:t>P. glutinosa</a:t>
            </a:r>
          </a:p>
          <a:p>
            <a:pPr eaLnBrk="1" hangingPunct="1">
              <a:spcBef>
                <a:spcPct val="0"/>
              </a:spcBef>
              <a:buFontTx/>
              <a:buNone/>
            </a:pPr>
            <a:r>
              <a:rPr lang="cs-CZ" altLang="en-US" sz="1800"/>
              <a:t>(Hafner area, Tauern,  Austria, Alps). </a:t>
            </a:r>
            <a:endParaRPr lang="en-US" altLang="en-US" sz="180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732713" cy="579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867400" cy="580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6" name="TextBox 1"/>
          <p:cNvSpPr txBox="1">
            <a:spLocks noChangeArrowheads="1"/>
          </p:cNvSpPr>
          <p:nvPr/>
        </p:nvSpPr>
        <p:spPr bwMode="auto">
          <a:xfrm>
            <a:off x="107950" y="6092825"/>
            <a:ext cx="8928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t>Community of Ericales on  nutrient poor soil in acidic Tauren (Alps, Austria): </a:t>
            </a:r>
            <a:r>
              <a:rPr lang="cs-CZ" altLang="en-US" sz="1800" i="1"/>
              <a:t>Calluna vulgaris, Loiseleuria procumbens, Vaccinium vitis-idea, V. mytillus, V. uliginosum, Empetrum nigrum. </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DSCN779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cs-CZ" dirty="0" smtClean="0"/>
              <a:t/>
            </a:r>
            <a:br>
              <a:rPr lang="cs-CZ" dirty="0" smtClean="0"/>
            </a:br>
            <a:r>
              <a:rPr lang="cs-CZ" dirty="0" smtClean="0"/>
              <a:t>If I use </a:t>
            </a:r>
            <a:r>
              <a:rPr lang="cs-CZ" dirty="0" smtClean="0">
                <a:solidFill>
                  <a:srgbClr val="FF0000"/>
                </a:solidFill>
              </a:rPr>
              <a:t>functional</a:t>
            </a:r>
            <a:r>
              <a:rPr lang="cs-CZ" dirty="0" smtClean="0"/>
              <a:t> traits -  I can compare </a:t>
            </a:r>
            <a:r>
              <a:rPr lang="cs-CZ" dirty="0" err="1" smtClean="0"/>
              <a:t>or</a:t>
            </a:r>
            <a:r>
              <a:rPr lang="cs-CZ" dirty="0" smtClean="0"/>
              <a:t> </a:t>
            </a:r>
            <a:r>
              <a:rPr lang="cs-CZ" dirty="0" err="1" smtClean="0"/>
              <a:t>generalize</a:t>
            </a:r>
            <a:r>
              <a:rPr lang="en-US" dirty="0" smtClean="0"/>
              <a:t>, e.g.</a:t>
            </a:r>
            <a:r>
              <a:rPr lang="cs-CZ" dirty="0" smtClean="0"/>
              <a:t/>
            </a:r>
            <a:br>
              <a:rPr lang="cs-CZ" dirty="0" smtClean="0"/>
            </a:br>
            <a:endParaRPr lang="cs-CZ" dirty="0"/>
          </a:p>
        </p:txBody>
      </p:sp>
      <p:sp>
        <p:nvSpPr>
          <p:cNvPr id="10243" name="Content Placeholder 2"/>
          <p:cNvSpPr>
            <a:spLocks noGrp="1"/>
          </p:cNvSpPr>
          <p:nvPr>
            <p:ph idx="1"/>
          </p:nvPr>
        </p:nvSpPr>
        <p:spPr/>
        <p:txBody>
          <a:bodyPr/>
          <a:lstStyle/>
          <a:p>
            <a:pPr eaLnBrk="1" hangingPunct="1"/>
            <a:r>
              <a:rPr lang="en-US" altLang="en-US" dirty="0" smtClean="0"/>
              <a:t>The representation of woody plants decreases with elevation</a:t>
            </a:r>
            <a:endParaRPr lang="cs-CZ" altLang="en-US" dirty="0" smtClean="0"/>
          </a:p>
          <a:p>
            <a:pPr eaLnBrk="1" hangingPunct="1"/>
            <a:r>
              <a:rPr lang="en-US" altLang="en-US" dirty="0" smtClean="0"/>
              <a:t>Plant height decreases with elevation</a:t>
            </a:r>
            <a:endParaRPr lang="cs-CZ" altLang="en-US" dirty="0" smtClean="0"/>
          </a:p>
          <a:p>
            <a:pPr eaLnBrk="1" hangingPunct="1"/>
            <a:r>
              <a:rPr lang="en-US" altLang="en-US" dirty="0" smtClean="0"/>
              <a:t>Very probably, also changes in other traits (probably, less trivial)</a:t>
            </a:r>
            <a:endParaRPr lang="cs-CZ" altLang="en-US" dirty="0" smtClean="0"/>
          </a:p>
          <a:p>
            <a:pPr eaLnBrk="1" hangingPunct="1"/>
            <a:r>
              <a:rPr lang="en-US" altLang="en-US" dirty="0" smtClean="0"/>
              <a:t>Species diversity increases, but the functional diversity will probably decrease (but what is functional diversity)</a:t>
            </a:r>
          </a:p>
          <a:p>
            <a:pPr eaLnBrk="1" hangingPunct="1"/>
            <a:r>
              <a:rPr lang="en-US" altLang="en-US" dirty="0" smtClean="0"/>
              <a:t>I can (hopefully) infer some </a:t>
            </a:r>
            <a:r>
              <a:rPr lang="en-US" altLang="en-US" b="1" dirty="0" smtClean="0"/>
              <a:t>assembly rules</a:t>
            </a:r>
            <a:endParaRPr lang="en-US" altLang="en-US" dirty="0" smtClean="0"/>
          </a:p>
          <a:p>
            <a:pPr eaLnBrk="1" hangingPunct="1"/>
            <a:endParaRPr lang="cs-CZ" alt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descr="DSCN7787"/>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DSCN778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DSCN778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116013" y="3500438"/>
            <a:ext cx="251936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Loiseleuria procumbens</a:t>
            </a:r>
            <a:r>
              <a:rPr lang="cs-CZ" altLang="en-US" sz="1800" i="1"/>
              <a:t> – </a:t>
            </a:r>
            <a:r>
              <a:rPr lang="cs-CZ" altLang="en-US" sz="1800"/>
              <a:t>Ericaceae, Ericales</a:t>
            </a:r>
            <a:endParaRPr lang="en-US" altLang="en-US" sz="1800"/>
          </a:p>
        </p:txBody>
      </p:sp>
      <p:sp>
        <p:nvSpPr>
          <p:cNvPr id="4" name="TextBox 3"/>
          <p:cNvSpPr txBox="1">
            <a:spLocks noChangeArrowheads="1"/>
          </p:cNvSpPr>
          <p:nvPr/>
        </p:nvSpPr>
        <p:spPr bwMode="auto">
          <a:xfrm>
            <a:off x="5364163" y="836613"/>
            <a:ext cx="338455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Vaccinium gaulterioides</a:t>
            </a:r>
            <a:r>
              <a:rPr lang="cs-CZ" altLang="en-US" sz="1800" i="1"/>
              <a:t> </a:t>
            </a:r>
            <a:r>
              <a:rPr lang="cs-CZ" altLang="en-US" sz="1800"/>
              <a:t>/ </a:t>
            </a:r>
            <a:r>
              <a:rPr lang="cs-CZ" altLang="en-US" sz="1800" i="1"/>
              <a:t>uliginosum</a:t>
            </a:r>
            <a:r>
              <a:rPr lang="cs-CZ" altLang="en-US" sz="1800"/>
              <a:t> s.l. – Vacciniaceae/Ericaceae - Ericales</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descr="DSCN7788"/>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940425" y="2420938"/>
            <a:ext cx="31686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i="1"/>
              <a:t>Calluna vulgaris – </a:t>
            </a:r>
            <a:r>
              <a:rPr lang="cs-CZ" altLang="en-US" sz="1800"/>
              <a:t>Ericaceae, Ericales</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DSCN778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851275" y="2636838"/>
            <a:ext cx="410527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i="1"/>
              <a:t>Vaccinium vitis-idea – </a:t>
            </a:r>
            <a:r>
              <a:rPr lang="cs-CZ" altLang="en-US" sz="1800"/>
              <a:t>Vacciniaceae/Ericaceae, Ericales</a:t>
            </a:r>
            <a:endParaRPr lang="en-US" altLang="en-US" sz="18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DSCN7781"/>
          <p:cNvPicPr>
            <a:picLocks noGrp="1" noChangeAspect="1"/>
          </p:cNvPicPr>
          <p:nvPr isPhoto="1"/>
        </p:nvPicPr>
        <p:blipFill>
          <a:blip r:embed="rId2">
            <a:extLst>
              <a:ext uri="{28A0092B-C50C-407E-A947-70E740481C1C}">
                <a14:useLocalDpi xmlns:a14="http://schemas.microsoft.com/office/drawing/2010/main" val="0"/>
              </a:ext>
            </a:extLst>
          </a:blip>
          <a:srcRect b="42368"/>
          <a:stretch>
            <a:fillRect/>
          </a:stretch>
        </p:blipFill>
        <p:spPr bwMode="auto">
          <a:xfrm>
            <a:off x="0" y="-6350"/>
            <a:ext cx="9250363" cy="71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851275" y="3213100"/>
            <a:ext cx="33845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i="1"/>
              <a:t>Vaccinium mytillus – </a:t>
            </a:r>
            <a:r>
              <a:rPr lang="cs-CZ" altLang="en-US" sz="1800"/>
              <a:t>Vacciniaceae/Ericaceae, Ericales</a:t>
            </a:r>
            <a:endParaRPr lang="en-US" altLang="en-US" sz="1800" i="1"/>
          </a:p>
        </p:txBody>
      </p:sp>
      <p:sp>
        <p:nvSpPr>
          <p:cNvPr id="4" name="TextBox 3"/>
          <p:cNvSpPr txBox="1">
            <a:spLocks noChangeArrowheads="1"/>
          </p:cNvSpPr>
          <p:nvPr/>
        </p:nvSpPr>
        <p:spPr bwMode="auto">
          <a:xfrm>
            <a:off x="6732588" y="549275"/>
            <a:ext cx="2517775"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i="1"/>
              <a:t>Empetrum nigrum – </a:t>
            </a:r>
            <a:r>
              <a:rPr lang="cs-CZ" altLang="en-US" sz="1800"/>
              <a:t>Empetraceae/Ericaceae, Ericales</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DSCN777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054225" y="333375"/>
            <a:ext cx="2517775"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i="1"/>
              <a:t>Empetrum nigrum – </a:t>
            </a:r>
            <a:r>
              <a:rPr lang="cs-CZ" altLang="en-US" sz="1800"/>
              <a:t>Empetraceae/Ericaceae, Ericales</a:t>
            </a:r>
            <a:endParaRPr lang="en-US" altLang="en-US" sz="1800"/>
          </a:p>
        </p:txBody>
      </p:sp>
      <p:sp>
        <p:nvSpPr>
          <p:cNvPr id="4" name="TextBox 3"/>
          <p:cNvSpPr txBox="1">
            <a:spLocks noChangeArrowheads="1"/>
          </p:cNvSpPr>
          <p:nvPr/>
        </p:nvSpPr>
        <p:spPr bwMode="auto">
          <a:xfrm>
            <a:off x="6227763" y="4149725"/>
            <a:ext cx="2517775"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i="1"/>
              <a:t>Rhododendron ferrugineum – </a:t>
            </a:r>
            <a:r>
              <a:rPr lang="cs-CZ" altLang="en-US" sz="1800"/>
              <a:t>Ericaceae, Ericales</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DSCN778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095625" y="5741988"/>
            <a:ext cx="29527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en-US" sz="1800"/>
              <a:t>Trait shared by all Ericales  - ericoid mycorrhiza</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dpis 1"/>
          <p:cNvSpPr>
            <a:spLocks noGrp="1"/>
          </p:cNvSpPr>
          <p:nvPr>
            <p:ph type="title"/>
          </p:nvPr>
        </p:nvSpPr>
        <p:spPr/>
        <p:txBody>
          <a:bodyPr/>
          <a:lstStyle/>
          <a:p>
            <a:r>
              <a:rPr lang="en-US" altLang="en-US" smtClean="0"/>
              <a:t>Whatever species pool we will consider</a:t>
            </a:r>
          </a:p>
        </p:txBody>
      </p:sp>
      <p:sp>
        <p:nvSpPr>
          <p:cNvPr id="90115" name="Zástupný symbol pro obsah 2"/>
          <p:cNvSpPr>
            <a:spLocks noGrp="1"/>
          </p:cNvSpPr>
          <p:nvPr>
            <p:ph idx="1"/>
          </p:nvPr>
        </p:nvSpPr>
        <p:spPr/>
        <p:txBody>
          <a:bodyPr/>
          <a:lstStyle/>
          <a:p>
            <a:r>
              <a:rPr lang="en-US" altLang="en-US" smtClean="0"/>
              <a:t>The chance that you randomly select seven species, and all will be from the same family is close to zero – species are phylogenetically closer then might happen by chance.</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731963"/>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Nadpis 1"/>
          <p:cNvSpPr txBox="1">
            <a:spLocks/>
          </p:cNvSpPr>
          <p:nvPr/>
        </p:nvSpPr>
        <p:spPr bwMode="auto">
          <a:xfrm>
            <a:off x="457200" y="27463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a:t>Is this phylogenetic divergence?</a:t>
            </a:r>
          </a:p>
        </p:txBody>
      </p:sp>
      <p:sp>
        <p:nvSpPr>
          <p:cNvPr id="4" name="TextovéPole 3"/>
          <p:cNvSpPr txBox="1">
            <a:spLocks noChangeArrowheads="1"/>
          </p:cNvSpPr>
          <p:nvPr/>
        </p:nvSpPr>
        <p:spPr bwMode="auto">
          <a:xfrm>
            <a:off x="34925" y="3284538"/>
            <a:ext cx="25209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Ranunculus glacialis - </a:t>
            </a:r>
            <a:r>
              <a:rPr lang="en-US" altLang="en-US" sz="1800"/>
              <a:t>ranunculids</a:t>
            </a:r>
            <a:endParaRPr lang="en-US" altLang="en-US" sz="1800" i="1"/>
          </a:p>
        </p:txBody>
      </p:sp>
      <p:sp>
        <p:nvSpPr>
          <p:cNvPr id="6" name="TextovéPole 5"/>
          <p:cNvSpPr txBox="1">
            <a:spLocks noChangeArrowheads="1"/>
          </p:cNvSpPr>
          <p:nvPr/>
        </p:nvSpPr>
        <p:spPr bwMode="auto">
          <a:xfrm>
            <a:off x="5795963" y="1844675"/>
            <a:ext cx="25209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Grass – (i.e. monocots)</a:t>
            </a:r>
          </a:p>
        </p:txBody>
      </p:sp>
      <p:sp>
        <p:nvSpPr>
          <p:cNvPr id="7" name="TextovéPole 6"/>
          <p:cNvSpPr txBox="1">
            <a:spLocks noChangeArrowheads="1"/>
          </p:cNvSpPr>
          <p:nvPr/>
        </p:nvSpPr>
        <p:spPr bwMode="auto">
          <a:xfrm>
            <a:off x="1304925" y="4418013"/>
            <a:ext cx="25209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Leucanthemopsis alp.- </a:t>
            </a:r>
            <a:r>
              <a:rPr lang="en-US" altLang="en-US" sz="1800"/>
              <a:t>asterids</a:t>
            </a:r>
            <a:endParaRPr lang="en-US" altLang="en-US" sz="1800" i="1"/>
          </a:p>
        </p:txBody>
      </p:sp>
      <p:sp>
        <p:nvSpPr>
          <p:cNvPr id="8" name="TextovéPole 7"/>
          <p:cNvSpPr txBox="1">
            <a:spLocks noChangeArrowheads="1"/>
          </p:cNvSpPr>
          <p:nvPr/>
        </p:nvSpPr>
        <p:spPr bwMode="auto">
          <a:xfrm>
            <a:off x="6516688" y="5229225"/>
            <a:ext cx="2519362"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Silene acaulis – </a:t>
            </a:r>
            <a:r>
              <a:rPr lang="en-US" altLang="en-US" sz="1800"/>
              <a:t>rosids (Caryophyllaceae)</a:t>
            </a:r>
            <a:endParaRPr lang="en-US" altLang="en-US" sz="18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4638"/>
            <a:ext cx="8147050" cy="1570037"/>
          </a:xfrm>
        </p:spPr>
        <p:txBody>
          <a:bodyPr rtlCol="0">
            <a:normAutofit fontScale="90000"/>
          </a:bodyPr>
          <a:lstStyle/>
          <a:p>
            <a:pPr eaLnBrk="1" fontAlgn="auto" hangingPunct="1">
              <a:spcAft>
                <a:spcPts val="0"/>
              </a:spcAft>
              <a:defRPr/>
            </a:pPr>
            <a:r>
              <a:rPr lang="en-US" b="1" dirty="0" smtClean="0"/>
              <a:t>Multivariate data analysis</a:t>
            </a:r>
            <a:r>
              <a:rPr lang="cs-CZ" b="1" dirty="0" smtClean="0"/>
              <a:t> </a:t>
            </a:r>
            <a:br>
              <a:rPr lang="cs-CZ" b="1" dirty="0" smtClean="0"/>
            </a:br>
            <a:r>
              <a:rPr lang="cs-CZ" sz="2700" b="1" dirty="0" smtClean="0"/>
              <a:t>(more in Design and analysis of ecological data)</a:t>
            </a:r>
            <a:r>
              <a:rPr lang="cs-CZ" dirty="0" smtClean="0"/>
              <a:t/>
            </a:r>
            <a:br>
              <a:rPr lang="cs-CZ" dirty="0" smtClean="0"/>
            </a:br>
            <a:r>
              <a:rPr lang="en-US" dirty="0" smtClean="0"/>
              <a:t>Ecologists increase number of </a:t>
            </a:r>
            <a:r>
              <a:rPr lang="en-US" dirty="0" err="1" smtClean="0"/>
              <a:t>analysed</a:t>
            </a:r>
            <a:r>
              <a:rPr lang="en-US" dirty="0" smtClean="0"/>
              <a:t> matrices</a:t>
            </a:r>
            <a:endParaRPr lang="cs-CZ" dirty="0"/>
          </a:p>
        </p:txBody>
      </p:sp>
      <p:sp>
        <p:nvSpPr>
          <p:cNvPr id="3" name="Content Placeholder 2"/>
          <p:cNvSpPr>
            <a:spLocks noGrp="1"/>
          </p:cNvSpPr>
          <p:nvPr>
            <p:ph idx="1"/>
          </p:nvPr>
        </p:nvSpPr>
        <p:spPr>
          <a:xfrm>
            <a:off x="395288" y="2322513"/>
            <a:ext cx="8229600" cy="4525962"/>
          </a:xfrm>
        </p:spPr>
        <p:txBody>
          <a:bodyPr rtlCol="0">
            <a:normAutofit fontScale="92500" lnSpcReduction="10000"/>
          </a:bodyPr>
          <a:lstStyle/>
          <a:p>
            <a:pPr eaLnBrk="1" fontAlgn="auto" hangingPunct="1">
              <a:spcAft>
                <a:spcPts val="0"/>
              </a:spcAft>
              <a:defRPr/>
            </a:pPr>
            <a:r>
              <a:rPr lang="cs-CZ" dirty="0" smtClean="0"/>
              <a:t>60</a:t>
            </a:r>
            <a:r>
              <a:rPr lang="en-US" dirty="0" smtClean="0"/>
              <a:t>ties </a:t>
            </a:r>
            <a:r>
              <a:rPr lang="cs-CZ" dirty="0" smtClean="0"/>
              <a:t> – </a:t>
            </a:r>
            <a:r>
              <a:rPr lang="en-US" dirty="0" smtClean="0"/>
              <a:t>classical (unconstrained) ordinations </a:t>
            </a:r>
            <a:r>
              <a:rPr lang="cs-CZ" dirty="0" smtClean="0"/>
              <a:t>(PCA, DCA, NMDS) – </a:t>
            </a:r>
            <a:r>
              <a:rPr lang="en-US" dirty="0" smtClean="0"/>
              <a:t>one matrix </a:t>
            </a:r>
            <a:r>
              <a:rPr lang="cs-CZ" dirty="0" smtClean="0"/>
              <a:t>(</a:t>
            </a:r>
            <a:r>
              <a:rPr lang="en-US" dirty="0" smtClean="0"/>
              <a:t>samples</a:t>
            </a:r>
            <a:r>
              <a:rPr lang="cs-CZ" dirty="0" smtClean="0"/>
              <a:t> x </a:t>
            </a:r>
            <a:r>
              <a:rPr lang="en-US" dirty="0" smtClean="0"/>
              <a:t>species</a:t>
            </a:r>
            <a:r>
              <a:rPr lang="cs-CZ" dirty="0" smtClean="0"/>
              <a:t>)</a:t>
            </a:r>
          </a:p>
          <a:p>
            <a:pPr eaLnBrk="1" fontAlgn="auto" hangingPunct="1">
              <a:spcAft>
                <a:spcPts val="0"/>
              </a:spcAft>
              <a:defRPr/>
            </a:pPr>
            <a:r>
              <a:rPr lang="cs-CZ" dirty="0" smtClean="0"/>
              <a:t>80</a:t>
            </a:r>
            <a:r>
              <a:rPr lang="en-US" dirty="0" smtClean="0"/>
              <a:t>ties </a:t>
            </a:r>
            <a:r>
              <a:rPr lang="cs-CZ" dirty="0" smtClean="0"/>
              <a:t>– Cajo ter Braak </a:t>
            </a:r>
            <a:r>
              <a:rPr lang="en-US" dirty="0" smtClean="0"/>
              <a:t>writes</a:t>
            </a:r>
            <a:r>
              <a:rPr lang="cs-CZ" dirty="0" smtClean="0"/>
              <a:t> CANOCO – (CCA, RDA) –</a:t>
            </a:r>
            <a:r>
              <a:rPr lang="en-US" dirty="0" smtClean="0"/>
              <a:t> matrix Samples x Environmental characteristics is added</a:t>
            </a:r>
          </a:p>
          <a:p>
            <a:pPr eaLnBrk="1" fontAlgn="auto" hangingPunct="1">
              <a:spcAft>
                <a:spcPts val="0"/>
              </a:spcAft>
              <a:defRPr/>
            </a:pPr>
            <a:r>
              <a:rPr lang="en-US" dirty="0" smtClean="0"/>
              <a:t>Around</a:t>
            </a:r>
            <a:r>
              <a:rPr lang="cs-CZ" dirty="0" smtClean="0"/>
              <a:t> 2000  - </a:t>
            </a:r>
            <a:r>
              <a:rPr lang="en-US" dirty="0" smtClean="0"/>
              <a:t>third matrix added </a:t>
            </a:r>
            <a:r>
              <a:rPr lang="cs-CZ" dirty="0" smtClean="0"/>
              <a:t>(</a:t>
            </a:r>
            <a:r>
              <a:rPr lang="en-US" dirty="0" smtClean="0"/>
              <a:t>species</a:t>
            </a:r>
            <a:r>
              <a:rPr lang="cs-CZ" dirty="0" smtClean="0"/>
              <a:t>  x </a:t>
            </a:r>
            <a:r>
              <a:rPr lang="en-US" dirty="0" smtClean="0"/>
              <a:t>traits</a:t>
            </a:r>
            <a:r>
              <a:rPr lang="cs-CZ" dirty="0" smtClean="0"/>
              <a:t>)</a:t>
            </a:r>
          </a:p>
          <a:p>
            <a:pPr lvl="1" eaLnBrk="1" fontAlgn="auto" hangingPunct="1">
              <a:spcAft>
                <a:spcPts val="0"/>
              </a:spcAft>
              <a:defRPr/>
            </a:pPr>
            <a:r>
              <a:rPr lang="en-US" b="1" dirty="0" smtClean="0">
                <a:solidFill>
                  <a:srgbClr val="FF0000"/>
                </a:solidFill>
              </a:rPr>
              <a:t>Availability of trait databases </a:t>
            </a:r>
            <a:r>
              <a:rPr lang="cs-CZ" b="1" dirty="0" smtClean="0">
                <a:solidFill>
                  <a:srgbClr val="FF0000"/>
                </a:solidFill>
              </a:rPr>
              <a:t>(LEDA, BiolFlor, TRY</a:t>
            </a:r>
            <a:r>
              <a:rPr lang="en-US" b="1" dirty="0" smtClean="0">
                <a:solidFill>
                  <a:srgbClr val="FF0000"/>
                </a:solidFill>
              </a:rPr>
              <a:t>, </a:t>
            </a:r>
            <a:r>
              <a:rPr lang="en-US" b="1" dirty="0" err="1" smtClean="0">
                <a:solidFill>
                  <a:srgbClr val="FF0000"/>
                </a:solidFill>
              </a:rPr>
              <a:t>Pladias</a:t>
            </a:r>
            <a:r>
              <a:rPr lang="cs-CZ" b="1" dirty="0" smtClean="0">
                <a:solidFill>
                  <a:srgbClr val="FF0000"/>
                </a:solidFill>
              </a:rPr>
              <a:t>)</a:t>
            </a:r>
            <a:endParaRPr lang="cs-CZ"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731963"/>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Nadpis 1"/>
          <p:cNvSpPr txBox="1">
            <a:spLocks/>
          </p:cNvSpPr>
          <p:nvPr/>
        </p:nvSpPr>
        <p:spPr bwMode="auto">
          <a:xfrm>
            <a:off x="457200" y="27463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t>Four species, each from a different clade of angiosperms – could this happen just by chance?</a:t>
            </a:r>
          </a:p>
        </p:txBody>
      </p:sp>
      <p:sp>
        <p:nvSpPr>
          <p:cNvPr id="92164" name="TextovéPole 3"/>
          <p:cNvSpPr txBox="1">
            <a:spLocks noChangeArrowheads="1"/>
          </p:cNvSpPr>
          <p:nvPr/>
        </p:nvSpPr>
        <p:spPr bwMode="auto">
          <a:xfrm>
            <a:off x="34925" y="3284538"/>
            <a:ext cx="25209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Ranunculus glacialis - </a:t>
            </a:r>
            <a:r>
              <a:rPr lang="en-US" altLang="en-US" sz="1800"/>
              <a:t>ranunculids</a:t>
            </a:r>
            <a:endParaRPr lang="en-US" altLang="en-US" sz="1800" i="1"/>
          </a:p>
        </p:txBody>
      </p:sp>
      <p:sp>
        <p:nvSpPr>
          <p:cNvPr id="92165" name="TextovéPole 5"/>
          <p:cNvSpPr txBox="1">
            <a:spLocks noChangeArrowheads="1"/>
          </p:cNvSpPr>
          <p:nvPr/>
        </p:nvSpPr>
        <p:spPr bwMode="auto">
          <a:xfrm>
            <a:off x="5795963" y="1844675"/>
            <a:ext cx="25209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Grass – (i.e. monocots)</a:t>
            </a:r>
          </a:p>
        </p:txBody>
      </p:sp>
      <p:sp>
        <p:nvSpPr>
          <p:cNvPr id="92166" name="TextovéPole 6"/>
          <p:cNvSpPr txBox="1">
            <a:spLocks noChangeArrowheads="1"/>
          </p:cNvSpPr>
          <p:nvPr/>
        </p:nvSpPr>
        <p:spPr bwMode="auto">
          <a:xfrm>
            <a:off x="1304925" y="4418013"/>
            <a:ext cx="25209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Leucanthemopsis alp.- </a:t>
            </a:r>
            <a:r>
              <a:rPr lang="en-US" altLang="en-US" sz="1800"/>
              <a:t>asterids</a:t>
            </a:r>
            <a:endParaRPr lang="en-US" altLang="en-US" sz="1800" i="1"/>
          </a:p>
        </p:txBody>
      </p:sp>
      <p:sp>
        <p:nvSpPr>
          <p:cNvPr id="92167" name="TextovéPole 7"/>
          <p:cNvSpPr txBox="1">
            <a:spLocks noChangeArrowheads="1"/>
          </p:cNvSpPr>
          <p:nvPr/>
        </p:nvSpPr>
        <p:spPr bwMode="auto">
          <a:xfrm>
            <a:off x="6516688" y="5229225"/>
            <a:ext cx="2519362"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Silene acaulis – </a:t>
            </a:r>
            <a:r>
              <a:rPr lang="en-US" altLang="en-US" sz="1800"/>
              <a:t>rosids (Caryophyllaceae)</a:t>
            </a:r>
            <a:endParaRPr lang="en-US" altLang="en-US" sz="1800" i="1"/>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dpis 3"/>
          <p:cNvSpPr>
            <a:spLocks noGrp="1"/>
          </p:cNvSpPr>
          <p:nvPr>
            <p:ph type="title"/>
          </p:nvPr>
        </p:nvSpPr>
        <p:spPr>
          <a:xfrm>
            <a:off x="457200" y="274638"/>
            <a:ext cx="8075613" cy="6034087"/>
          </a:xfrm>
        </p:spPr>
        <p:txBody>
          <a:bodyPr/>
          <a:lstStyle/>
          <a:p>
            <a:r>
              <a:rPr lang="en-US" altLang="en-US" smtClean="0"/>
              <a:t>Important, what we will consider a species pool</a:t>
            </a:r>
            <a:br>
              <a:rPr lang="en-US" altLang="en-US" smtClean="0"/>
            </a:br>
            <a:r>
              <a:rPr lang="en-US" altLang="en-US" smtClean="0"/>
              <a:t/>
            </a:r>
            <a:br>
              <a:rPr lang="en-US" altLang="en-US" smtClean="0"/>
            </a:br>
            <a:r>
              <a:rPr lang="en-US" altLang="en-US" smtClean="0"/>
              <a:t>Species absent from the site (say to the distance of 50m), but present in wider area (to 1km) </a:t>
            </a:r>
            <a:br>
              <a:rPr lang="en-US" altLang="en-US" smtClean="0"/>
            </a:br>
            <a:endParaRPr lang="en-US" altLang="en-US"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84738"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Obrázek 3"/>
          <p:cNvPicPr>
            <a:picLocks noChangeAspect="1"/>
          </p:cNvPicPr>
          <p:nvPr/>
        </p:nvPicPr>
        <p:blipFill>
          <a:blip r:embed="rId3">
            <a:extLst>
              <a:ext uri="{28A0092B-C50C-407E-A947-70E740481C1C}">
                <a14:useLocalDpi xmlns:a14="http://schemas.microsoft.com/office/drawing/2010/main" val="0"/>
              </a:ext>
            </a:extLst>
          </a:blip>
          <a:srcRect r="23779"/>
          <a:stretch>
            <a:fillRect/>
          </a:stretch>
        </p:blipFill>
        <p:spPr bwMode="auto">
          <a:xfrm>
            <a:off x="4746625" y="38100"/>
            <a:ext cx="4397375"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ovéPole 4"/>
          <p:cNvSpPr txBox="1">
            <a:spLocks noChangeArrowheads="1"/>
          </p:cNvSpPr>
          <p:nvPr/>
        </p:nvSpPr>
        <p:spPr bwMode="auto">
          <a:xfrm>
            <a:off x="179388" y="5516563"/>
            <a:ext cx="417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Botrychium lunaria - </a:t>
            </a:r>
            <a:r>
              <a:rPr lang="en-US" altLang="en-US" sz="1800"/>
              <a:t>fern</a:t>
            </a:r>
            <a:endParaRPr lang="en-US" altLang="en-US" sz="1800" i="1"/>
          </a:p>
        </p:txBody>
      </p:sp>
      <p:sp>
        <p:nvSpPr>
          <p:cNvPr id="94213" name="TextovéPole 5"/>
          <p:cNvSpPr txBox="1">
            <a:spLocks noChangeArrowheads="1"/>
          </p:cNvSpPr>
          <p:nvPr/>
        </p:nvSpPr>
        <p:spPr bwMode="auto">
          <a:xfrm>
            <a:off x="4884738" y="5529263"/>
            <a:ext cx="4224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Diphasiastrum alpinum </a:t>
            </a:r>
            <a:r>
              <a:rPr lang="en-US" altLang="en-US" sz="1800"/>
              <a:t>-  clubmoss</a:t>
            </a:r>
          </a:p>
        </p:txBody>
      </p:sp>
      <p:sp>
        <p:nvSpPr>
          <p:cNvPr id="94214" name="TextovéPole 6"/>
          <p:cNvSpPr txBox="1">
            <a:spLocks noChangeArrowheads="1"/>
          </p:cNvSpPr>
          <p:nvPr/>
        </p:nvSpPr>
        <p:spPr bwMode="auto">
          <a:xfrm>
            <a:off x="0" y="5805488"/>
            <a:ext cx="9180513"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a:t>Phylogenetic distance of these species to angiosperms (but also to each other) is much larger than distance between angiosperm groups – so the average distance in random selection from pool that includes them would be also large (the role of outliers, and possibility of square root transformation of distances)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731963"/>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Nadpis 1"/>
          <p:cNvSpPr txBox="1">
            <a:spLocks/>
          </p:cNvSpPr>
          <p:nvPr/>
        </p:nvSpPr>
        <p:spPr bwMode="auto">
          <a:xfrm>
            <a:off x="457200" y="27463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a:t>And finally, at closer look, we realize that we have overlooked a species – </a:t>
            </a:r>
            <a:r>
              <a:rPr lang="en-US" altLang="en-US" sz="2000" i="1"/>
              <a:t>Minuartia sedoides </a:t>
            </a:r>
            <a:r>
              <a:rPr lang="en-US" altLang="en-US" sz="2000"/>
              <a:t>(Caryophyllaceae) – so we have two species from the same family – thus, the average distance between species further decreases</a:t>
            </a:r>
          </a:p>
        </p:txBody>
      </p:sp>
      <p:sp>
        <p:nvSpPr>
          <p:cNvPr id="95236" name="TextovéPole 3"/>
          <p:cNvSpPr txBox="1">
            <a:spLocks noChangeArrowheads="1"/>
          </p:cNvSpPr>
          <p:nvPr/>
        </p:nvSpPr>
        <p:spPr bwMode="auto">
          <a:xfrm>
            <a:off x="34925" y="3284538"/>
            <a:ext cx="25209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Ranunculus glacialis - </a:t>
            </a:r>
            <a:r>
              <a:rPr lang="en-US" altLang="en-US" sz="1800"/>
              <a:t>ranunculids</a:t>
            </a:r>
            <a:endParaRPr lang="en-US" altLang="en-US" sz="1800" i="1"/>
          </a:p>
        </p:txBody>
      </p:sp>
      <p:sp>
        <p:nvSpPr>
          <p:cNvPr id="95237" name="TextovéPole 5"/>
          <p:cNvSpPr txBox="1">
            <a:spLocks noChangeArrowheads="1"/>
          </p:cNvSpPr>
          <p:nvPr/>
        </p:nvSpPr>
        <p:spPr bwMode="auto">
          <a:xfrm>
            <a:off x="5795963" y="1844675"/>
            <a:ext cx="25209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Grass – (i.e. monocots)</a:t>
            </a:r>
          </a:p>
        </p:txBody>
      </p:sp>
      <p:sp>
        <p:nvSpPr>
          <p:cNvPr id="95238" name="TextovéPole 6"/>
          <p:cNvSpPr txBox="1">
            <a:spLocks noChangeArrowheads="1"/>
          </p:cNvSpPr>
          <p:nvPr/>
        </p:nvSpPr>
        <p:spPr bwMode="auto">
          <a:xfrm>
            <a:off x="1304925" y="4418013"/>
            <a:ext cx="252095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Leucanthemopsis alp.- </a:t>
            </a:r>
            <a:r>
              <a:rPr lang="en-US" altLang="en-US" sz="1800"/>
              <a:t>asterids</a:t>
            </a:r>
            <a:endParaRPr lang="en-US" altLang="en-US" sz="1800" i="1"/>
          </a:p>
        </p:txBody>
      </p:sp>
      <p:sp>
        <p:nvSpPr>
          <p:cNvPr id="95239" name="TextovéPole 7"/>
          <p:cNvSpPr txBox="1">
            <a:spLocks noChangeArrowheads="1"/>
          </p:cNvSpPr>
          <p:nvPr/>
        </p:nvSpPr>
        <p:spPr bwMode="auto">
          <a:xfrm>
            <a:off x="6516688" y="5229225"/>
            <a:ext cx="2519362"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Silene acaulis – </a:t>
            </a:r>
            <a:r>
              <a:rPr lang="en-US" altLang="en-US" sz="1800"/>
              <a:t>rosids (Caryophyllaceae)</a:t>
            </a:r>
            <a:endParaRPr lang="en-US" altLang="en-US" sz="1800" i="1"/>
          </a:p>
        </p:txBody>
      </p:sp>
      <p:sp>
        <p:nvSpPr>
          <p:cNvPr id="5" name="Ovál 4"/>
          <p:cNvSpPr/>
          <p:nvPr/>
        </p:nvSpPr>
        <p:spPr>
          <a:xfrm>
            <a:off x="4211638" y="2492375"/>
            <a:ext cx="2881312" cy="21605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cs-CZ" altLang="en-US" smtClean="0"/>
              <a:t>Use of </a:t>
            </a:r>
            <a:r>
              <a:rPr lang="cs-CZ" altLang="en-US" i="1" smtClean="0"/>
              <a:t>traits </a:t>
            </a:r>
            <a:endParaRPr lang="cs-CZ" altLang="en-US" smtClean="0"/>
          </a:p>
        </p:txBody>
      </p:sp>
      <p:sp>
        <p:nvSpPr>
          <p:cNvPr id="3" name="Content Placeholder 2"/>
          <p:cNvSpPr>
            <a:spLocks noGrp="1"/>
          </p:cNvSpPr>
          <p:nvPr>
            <p:ph idx="1"/>
          </p:nvPr>
        </p:nvSpPr>
        <p:spPr/>
        <p:txBody>
          <a:bodyPr/>
          <a:lstStyle/>
          <a:p>
            <a:pPr eaLnBrk="1" hangingPunct="1"/>
            <a:r>
              <a:rPr lang="cs-CZ" altLang="en-US" smtClean="0"/>
              <a:t>Makes the community ecology more functional </a:t>
            </a:r>
          </a:p>
          <a:p>
            <a:pPr eaLnBrk="1" hangingPunct="1"/>
            <a:r>
              <a:rPr lang="cs-CZ" altLang="en-US" smtClean="0"/>
              <a:t>On the other hand, is often based on the believe that traits reflect the functionality </a:t>
            </a:r>
          </a:p>
          <a:p>
            <a:pPr eaLnBrk="1" hangingPunct="1"/>
            <a:r>
              <a:rPr lang="cs-CZ" altLang="en-US" smtClean="0"/>
              <a:t>Can not replace manipulative experiment</a:t>
            </a:r>
          </a:p>
          <a:p>
            <a:pPr eaLnBrk="1" hangingPunct="1"/>
            <a:r>
              <a:rPr lang="cs-CZ" altLang="en-US" i="1" smtClean="0"/>
              <a:t>Trait databases </a:t>
            </a:r>
            <a:r>
              <a:rPr lang="cs-CZ" altLang="en-US" smtClean="0"/>
              <a:t>– extremely valuable, but use with caution</a:t>
            </a:r>
            <a:r>
              <a:rPr lang="cs-CZ" altLang="en-US" i="1" smtClean="0"/>
              <a:t> </a:t>
            </a:r>
            <a:endParaRPr lang="cs-CZ"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40067</TotalTime>
  <Words>4015</Words>
  <Application>Microsoft Office PowerPoint</Application>
  <PresentationFormat>Předvádění na obrazovce (4:3)</PresentationFormat>
  <Paragraphs>635</Paragraphs>
  <Slides>94</Slides>
  <Notes>3</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3</vt:i4>
      </vt:variant>
      <vt:variant>
        <vt:lpstr>Nadpisy snímků</vt:lpstr>
      </vt:variant>
      <vt:variant>
        <vt:i4>94</vt:i4>
      </vt:variant>
    </vt:vector>
  </HeadingPairs>
  <TitlesOfParts>
    <vt:vector size="102" baseType="lpstr">
      <vt:lpstr>Arial</vt:lpstr>
      <vt:lpstr>Calibri</vt:lpstr>
      <vt:lpstr>Times New Roman</vt:lpstr>
      <vt:lpstr>Wingdings</vt:lpstr>
      <vt:lpstr>Office Theme</vt:lpstr>
      <vt:lpstr>Graph</vt:lpstr>
      <vt:lpstr>Worksheet</vt:lpstr>
      <vt:lpstr>Equation</vt:lpstr>
      <vt:lpstr>Functional traits – their use in community ecology </vt:lpstr>
      <vt:lpstr>“Classical” community ecology</vt:lpstr>
      <vt:lpstr>Changes on elevational gradient</vt:lpstr>
      <vt:lpstr>Classical results</vt:lpstr>
      <vt:lpstr>Prezentace aplikace PowerPoint</vt:lpstr>
      <vt:lpstr>Prezentace aplikace PowerPoint</vt:lpstr>
      <vt:lpstr>Some disadvantages</vt:lpstr>
      <vt:lpstr> If I use functional traits -  I can compare or generalize, e.g. </vt:lpstr>
      <vt:lpstr>Multivariate data analysis  (more in Design and analysis of ecological data) Ecologists increase number of analysed matrices</vt:lpstr>
      <vt:lpstr>What are functional traits</vt:lpstr>
      <vt:lpstr>Analysis of three matrices</vt:lpstr>
      <vt:lpstr>Prezentace aplikace PowerPoint</vt:lpstr>
      <vt:lpstr>Prezentace aplikace PowerPoint</vt:lpstr>
      <vt:lpstr>It is believed that the traits have ecophysiological meaning</vt:lpstr>
      <vt:lpstr>Species traits that predict species response to grazing?</vt:lpstr>
      <vt:lpstr>Concept of Community Weighted Mean</vt:lpstr>
      <vt:lpstr>CWM</vt:lpstr>
      <vt:lpstr>Recently</vt:lpstr>
      <vt:lpstr>Changes of cwm along fertilization gradient?</vt:lpstr>
      <vt:lpstr>Traits, strategies, indicator values</vt:lpstr>
      <vt:lpstr>Prezentace aplikace PowerPoint</vt:lpstr>
      <vt:lpstr>Prezentace aplikace PowerPoint</vt:lpstr>
      <vt:lpstr>Diversity just by species proportions</vt:lpstr>
      <vt:lpstr>Functional diversity</vt:lpstr>
      <vt:lpstr>Functional and phylogenetic diversity</vt:lpstr>
      <vt:lpstr>First posibility – Functional groups</vt:lpstr>
      <vt:lpstr>Functional diversity</vt:lpstr>
      <vt:lpstr>Prezentace aplikace PowerPoint</vt:lpstr>
      <vt:lpstr>Prezentace aplikace PowerPoint</vt:lpstr>
      <vt:lpstr>Functional diversity</vt:lpstr>
      <vt:lpstr>[technical?] Problem – the traits are correlated, some redundant, have different distribution</vt:lpstr>
      <vt:lpstr>Usually [but not necessarily]</vt:lpstr>
      <vt:lpstr>Distance based on the trait values overlap</vt:lpstr>
      <vt:lpstr>Intraspecific Trait Variability (ITV)</vt:lpstr>
      <vt:lpstr>Similarly as with a species diversity</vt:lpstr>
      <vt:lpstr>If environmental filtering works, and we have dry and wet sites</vt:lpstr>
      <vt:lpstr>Limiting similarity concept</vt:lpstr>
      <vt:lpstr>Does not work very well, (but is still used)</vt:lpstr>
      <vt:lpstr>TPD – Trait Probability Density</vt:lpstr>
      <vt:lpstr>Null models in community ecology</vt:lpstr>
      <vt:lpstr>Null models – testing for mechanisms governing assembly of communities</vt:lpstr>
      <vt:lpstr>Classical example – “variance deficit”</vt:lpstr>
      <vt:lpstr>The hypotheses</vt:lpstr>
      <vt:lpstr>Prezentace aplikace PowerPoint</vt:lpstr>
      <vt:lpstr>Basic idea if no. of species is limited by no. of niches, then var is low </vt:lpstr>
      <vt:lpstr>Compared against the “null model”</vt:lpstr>
      <vt:lpstr>Null model generated many times  (e.g. 1000 time)</vt:lpstr>
      <vt:lpstr>Prezentace aplikace PowerPoint</vt:lpstr>
      <vt:lpstr>Prezentace aplikace PowerPoint</vt:lpstr>
      <vt:lpstr>Prezentace aplikace PowerPoint</vt:lpstr>
      <vt:lpstr>SES =(observed – expected)/s.d.(expected) </vt:lpstr>
      <vt:lpstr>Variance excess/deficit</vt:lpstr>
      <vt:lpstr>Traits available</vt:lpstr>
      <vt:lpstr>Prezentace aplikace PowerPoint</vt:lpstr>
      <vt:lpstr>What can be tested?</vt:lpstr>
      <vt:lpstr>Prezentace aplikace PowerPoint</vt:lpstr>
      <vt:lpstr>With two matrices, you have plethora of randomization possibilities</vt:lpstr>
      <vt:lpstr>Prezentace aplikace PowerPoint</vt:lpstr>
      <vt:lpstr>Prezentace aplikace PowerPoint</vt:lpstr>
      <vt:lpstr>Besides Functional Diversity</vt:lpstr>
      <vt:lpstr>Use of phylogenetic diversity</vt:lpstr>
      <vt:lpstr>In addition to FD</vt:lpstr>
      <vt:lpstr>The phylogenetic convergence/divergence</vt:lpstr>
      <vt:lpstr>Traits vs. phylogeny</vt:lpstr>
      <vt:lpstr>Phylogenetic distance – derived from the phylogenetic tree</vt:lpstr>
      <vt:lpstr>Prezentace aplikace PowerPoint</vt:lpstr>
      <vt:lpstr>Tracheophyta</vt:lpstr>
      <vt:lpstr>Sometimes it looks rather counterintuitive</vt:lpstr>
      <vt:lpstr>The phylogeny (i.e. the phylogenetic tree) is changing, even at the highest levels, as more analyses are available</vt:lpstr>
      <vt:lpstr>Prezentace aplikace PowerPoint</vt:lpstr>
      <vt:lpstr>Prezentace aplikace PowerPoint</vt:lpstr>
      <vt:lpstr>Prezentace aplikace PowerPoint</vt:lpstr>
      <vt:lpstr>Prezentace aplikace PowerPoint</vt:lpstr>
      <vt:lpstr>Also</vt:lpstr>
      <vt:lpstr>Examples of phylogenetic convergence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Whatever species pool we will consider</vt:lpstr>
      <vt:lpstr>Prezentace aplikace PowerPoint</vt:lpstr>
      <vt:lpstr>Prezentace aplikace PowerPoint</vt:lpstr>
      <vt:lpstr>Important, what we will consider a species pool  Species absent from the site (say to the distance of 50m), but present in wider area (to 1km)  </vt:lpstr>
      <vt:lpstr>Prezentace aplikace PowerPoint</vt:lpstr>
      <vt:lpstr>Prezentace aplikace PowerPoint</vt:lpstr>
      <vt:lpstr>Use of traits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Funkční vlastnosti druhů – jak jejich užívání mění ekologii společenstev?</dc:title>
  <dc:creator>Lepš</dc:creator>
  <cp:lastModifiedBy>Jan Lepš</cp:lastModifiedBy>
  <cp:revision>135</cp:revision>
  <dcterms:created xsi:type="dcterms:W3CDTF">2013-09-24T08:21:09Z</dcterms:created>
  <dcterms:modified xsi:type="dcterms:W3CDTF">2023-11-01T11:57:27Z</dcterms:modified>
</cp:coreProperties>
</file>