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1"/>
  </p:sldMasterIdLst>
  <p:notesMasterIdLst>
    <p:notesMasterId r:id="rId129"/>
  </p:notesMasterIdLst>
  <p:handoutMasterIdLst>
    <p:handoutMasterId r:id="rId130"/>
  </p:handoutMasterIdLst>
  <p:sldIdLst>
    <p:sldId id="256" r:id="rId2"/>
    <p:sldId id="323" r:id="rId3"/>
    <p:sldId id="324" r:id="rId4"/>
    <p:sldId id="265" r:id="rId5"/>
    <p:sldId id="435" r:id="rId6"/>
    <p:sldId id="325" r:id="rId7"/>
    <p:sldId id="327" r:id="rId8"/>
    <p:sldId id="373" r:id="rId9"/>
    <p:sldId id="330" r:id="rId10"/>
    <p:sldId id="443" r:id="rId11"/>
    <p:sldId id="329" r:id="rId12"/>
    <p:sldId id="444" r:id="rId13"/>
    <p:sldId id="445" r:id="rId14"/>
    <p:sldId id="446" r:id="rId15"/>
    <p:sldId id="447" r:id="rId16"/>
    <p:sldId id="374" r:id="rId17"/>
    <p:sldId id="431" r:id="rId18"/>
    <p:sldId id="375" r:id="rId19"/>
    <p:sldId id="376" r:id="rId20"/>
    <p:sldId id="377" r:id="rId21"/>
    <p:sldId id="378" r:id="rId22"/>
    <p:sldId id="407" r:id="rId23"/>
    <p:sldId id="396" r:id="rId24"/>
    <p:sldId id="419" r:id="rId25"/>
    <p:sldId id="406" r:id="rId26"/>
    <p:sldId id="427" r:id="rId27"/>
    <p:sldId id="333" r:id="rId28"/>
    <p:sldId id="433" r:id="rId29"/>
    <p:sldId id="334" r:id="rId30"/>
    <p:sldId id="335" r:id="rId31"/>
    <p:sldId id="336" r:id="rId32"/>
    <p:sldId id="379" r:id="rId33"/>
    <p:sldId id="405" r:id="rId34"/>
    <p:sldId id="409" r:id="rId35"/>
    <p:sldId id="458" r:id="rId36"/>
    <p:sldId id="459" r:id="rId37"/>
    <p:sldId id="460" r:id="rId38"/>
    <p:sldId id="461" r:id="rId39"/>
    <p:sldId id="462" r:id="rId40"/>
    <p:sldId id="414" r:id="rId41"/>
    <p:sldId id="424" r:id="rId42"/>
    <p:sldId id="425" r:id="rId43"/>
    <p:sldId id="415" r:id="rId44"/>
    <p:sldId id="313" r:id="rId45"/>
    <p:sldId id="417" r:id="rId46"/>
    <p:sldId id="416" r:id="rId47"/>
    <p:sldId id="426" r:id="rId48"/>
    <p:sldId id="438" r:id="rId49"/>
    <p:sldId id="422" r:id="rId50"/>
    <p:sldId id="423" r:id="rId51"/>
    <p:sldId id="437" r:id="rId52"/>
    <p:sldId id="261" r:id="rId53"/>
    <p:sldId id="259" r:id="rId54"/>
    <p:sldId id="260" r:id="rId55"/>
    <p:sldId id="347" r:id="rId56"/>
    <p:sldId id="408" r:id="rId57"/>
    <p:sldId id="269" r:id="rId58"/>
    <p:sldId id="267" r:id="rId59"/>
    <p:sldId id="302" r:id="rId60"/>
    <p:sldId id="308" r:id="rId61"/>
    <p:sldId id="298" r:id="rId62"/>
    <p:sldId id="309" r:id="rId63"/>
    <p:sldId id="314" r:id="rId64"/>
    <p:sldId id="418" r:id="rId65"/>
    <p:sldId id="305" r:id="rId66"/>
    <p:sldId id="304" r:id="rId67"/>
    <p:sldId id="306" r:id="rId68"/>
    <p:sldId id="307" r:id="rId69"/>
    <p:sldId id="310" r:id="rId70"/>
    <p:sldId id="349" r:id="rId71"/>
    <p:sldId id="386" r:id="rId72"/>
    <p:sldId id="387" r:id="rId73"/>
    <p:sldId id="434" r:id="rId74"/>
    <p:sldId id="389" r:id="rId75"/>
    <p:sldId id="439" r:id="rId76"/>
    <p:sldId id="440" r:id="rId77"/>
    <p:sldId id="441" r:id="rId78"/>
    <p:sldId id="442" r:id="rId79"/>
    <p:sldId id="392" r:id="rId80"/>
    <p:sldId id="393" r:id="rId81"/>
    <p:sldId id="394" r:id="rId82"/>
    <p:sldId id="395" r:id="rId83"/>
    <p:sldId id="397" r:id="rId84"/>
    <p:sldId id="399" r:id="rId85"/>
    <p:sldId id="400" r:id="rId86"/>
    <p:sldId id="401" r:id="rId87"/>
    <p:sldId id="402" r:id="rId88"/>
    <p:sldId id="403" r:id="rId89"/>
    <p:sldId id="404" r:id="rId90"/>
    <p:sldId id="315" r:id="rId91"/>
    <p:sldId id="454" r:id="rId92"/>
    <p:sldId id="455" r:id="rId93"/>
    <p:sldId id="456" r:id="rId94"/>
    <p:sldId id="457" r:id="rId95"/>
    <p:sldId id="449" r:id="rId96"/>
    <p:sldId id="450" r:id="rId97"/>
    <p:sldId id="451" r:id="rId98"/>
    <p:sldId id="452" r:id="rId99"/>
    <p:sldId id="453" r:id="rId100"/>
    <p:sldId id="420" r:id="rId101"/>
    <p:sldId id="421" r:id="rId102"/>
    <p:sldId id="432" r:id="rId103"/>
    <p:sldId id="299" r:id="rId104"/>
    <p:sldId id="350" r:id="rId105"/>
    <p:sldId id="351" r:id="rId106"/>
    <p:sldId id="352" r:id="rId107"/>
    <p:sldId id="353" r:id="rId108"/>
    <p:sldId id="354" r:id="rId109"/>
    <p:sldId id="355" r:id="rId110"/>
    <p:sldId id="356" r:id="rId111"/>
    <p:sldId id="357" r:id="rId112"/>
    <p:sldId id="358" r:id="rId113"/>
    <p:sldId id="359" r:id="rId114"/>
    <p:sldId id="360" r:id="rId115"/>
    <p:sldId id="361" r:id="rId116"/>
    <p:sldId id="362" r:id="rId117"/>
    <p:sldId id="363" r:id="rId118"/>
    <p:sldId id="364" r:id="rId119"/>
    <p:sldId id="365" r:id="rId120"/>
    <p:sldId id="366" r:id="rId121"/>
    <p:sldId id="367" r:id="rId122"/>
    <p:sldId id="368" r:id="rId123"/>
    <p:sldId id="369" r:id="rId124"/>
    <p:sldId id="370" r:id="rId125"/>
    <p:sldId id="291" r:id="rId126"/>
    <p:sldId id="320" r:id="rId127"/>
    <p:sldId id="321" r:id="rId128"/>
  </p:sldIdLst>
  <p:sldSz cx="9144000" cy="6858000" type="screen4x3"/>
  <p:notesSz cx="6858000" cy="9144000"/>
  <p:defaultTextStyle>
    <a:defPPr>
      <a:defRPr lang="en-US"/>
    </a:defPPr>
    <a:lvl1pPr algn="l" rtl="0" eaLnBrk="0" fontAlgn="base" hangingPunct="0">
      <a:spcBef>
        <a:spcPct val="0"/>
      </a:spcBef>
      <a:spcAft>
        <a:spcPct val="0"/>
      </a:spcAft>
      <a:defRPr kumimoji="1"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itchFamily="18" charset="0"/>
        <a:ea typeface="+mn-ea"/>
        <a:cs typeface="+mn-cs"/>
      </a:defRPr>
    </a:lvl5pPr>
    <a:lvl6pPr marL="2286000" algn="l" defTabSz="914400" rtl="0" eaLnBrk="1" latinLnBrk="0" hangingPunct="1">
      <a:defRPr kumimoji="1" sz="2400" kern="1200">
        <a:solidFill>
          <a:schemeClr val="tx1"/>
        </a:solidFill>
        <a:latin typeface="Times New Roman" pitchFamily="18" charset="0"/>
        <a:ea typeface="+mn-ea"/>
        <a:cs typeface="+mn-cs"/>
      </a:defRPr>
    </a:lvl6pPr>
    <a:lvl7pPr marL="2743200" algn="l" defTabSz="914400" rtl="0" eaLnBrk="1" latinLnBrk="0" hangingPunct="1">
      <a:defRPr kumimoji="1" sz="2400" kern="1200">
        <a:solidFill>
          <a:schemeClr val="tx1"/>
        </a:solidFill>
        <a:latin typeface="Times New Roman" pitchFamily="18" charset="0"/>
        <a:ea typeface="+mn-ea"/>
        <a:cs typeface="+mn-cs"/>
      </a:defRPr>
    </a:lvl7pPr>
    <a:lvl8pPr marL="3200400" algn="l" defTabSz="914400" rtl="0" eaLnBrk="1" latinLnBrk="0" hangingPunct="1">
      <a:defRPr kumimoji="1" sz="2400" kern="1200">
        <a:solidFill>
          <a:schemeClr val="tx1"/>
        </a:solidFill>
        <a:latin typeface="Times New Roman" pitchFamily="18" charset="0"/>
        <a:ea typeface="+mn-ea"/>
        <a:cs typeface="+mn-cs"/>
      </a:defRPr>
    </a:lvl8pPr>
    <a:lvl9pPr marL="3657600" algn="l" defTabSz="914400" rtl="0" eaLnBrk="1" latinLnBrk="0" hangingPunct="1">
      <a:defRPr kumimoji="1"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uspa" initials="JS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FF3300"/>
    <a:srgbClr val="003399"/>
    <a:srgbClr val="336699"/>
    <a:srgbClr val="008080"/>
    <a:srgbClr val="009999"/>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9" autoAdjust="0"/>
    <p:restoredTop sz="94660"/>
  </p:normalViewPr>
  <p:slideViewPr>
    <p:cSldViewPr snapToGrid="0">
      <p:cViewPr varScale="1">
        <p:scale>
          <a:sx n="54" d="100"/>
          <a:sy n="54" d="100"/>
        </p:scale>
        <p:origin x="58" y="17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1277"/>
    </p:cViewPr>
  </p:sorterViewPr>
  <p:notesViewPr>
    <p:cSldViewPr snapToGrid="0">
      <p:cViewPr varScale="1">
        <p:scale>
          <a:sx n="28" d="100"/>
          <a:sy n="28" d="100"/>
        </p:scale>
        <p:origin x="-1266" y="-6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handoutMaster" Target="handoutMasters/handoutMaster1.xml"/><Relationship Id="rId135"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Se&#353;it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Se&#353;it1"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Se&#353;it1"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t>Biomass data 2016</a:t>
            </a:r>
          </a:p>
        </c:rich>
      </c:tx>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5.2343156171826326E-2"/>
          <c:y val="5.2347417840375575E-2"/>
          <c:w val="0.93223628345877096"/>
          <c:h val="0.6677823370670215"/>
        </c:manualLayout>
      </c:layout>
      <c:barChart>
        <c:barDir val="col"/>
        <c:grouping val="clustered"/>
        <c:varyColors val="0"/>
        <c:ser>
          <c:idx val="0"/>
          <c:order val="0"/>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List1!$A$1:$A$15</c:f>
              <c:strCache>
                <c:ptCount val="15"/>
                <c:pt idx="0">
                  <c:v>Molinia</c:v>
                </c:pt>
                <c:pt idx="1">
                  <c:v>Festuca</c:v>
                </c:pt>
                <c:pt idx="2">
                  <c:v>Cirsium</c:v>
                </c:pt>
                <c:pt idx="3">
                  <c:v>Danthonia</c:v>
                </c:pt>
                <c:pt idx="4">
                  <c:v>Betonica</c:v>
                </c:pt>
                <c:pt idx="5">
                  <c:v>Holcus</c:v>
                </c:pt>
                <c:pt idx="6">
                  <c:v>Agrostis</c:v>
                </c:pt>
                <c:pt idx="7">
                  <c:v>Senecio</c:v>
                </c:pt>
                <c:pt idx="8">
                  <c:v>Prunella</c:v>
                </c:pt>
                <c:pt idx="9">
                  <c:v>Carex</c:v>
                </c:pt>
                <c:pt idx="10">
                  <c:v>Lychis</c:v>
                </c:pt>
                <c:pt idx="11">
                  <c:v>Anthoxanthum</c:v>
                </c:pt>
                <c:pt idx="12">
                  <c:v>Ajuga</c:v>
                </c:pt>
                <c:pt idx="13">
                  <c:v>Myosotis</c:v>
                </c:pt>
                <c:pt idx="14">
                  <c:v>Pedicularis</c:v>
                </c:pt>
              </c:strCache>
            </c:strRef>
          </c:cat>
          <c:val>
            <c:numRef>
              <c:f>List1!$B$1:$B$15</c:f>
              <c:numCache>
                <c:formatCode>General</c:formatCode>
                <c:ptCount val="15"/>
                <c:pt idx="0">
                  <c:v>60</c:v>
                </c:pt>
                <c:pt idx="1">
                  <c:v>20</c:v>
                </c:pt>
                <c:pt idx="2">
                  <c:v>10</c:v>
                </c:pt>
                <c:pt idx="3">
                  <c:v>5</c:v>
                </c:pt>
                <c:pt idx="4">
                  <c:v>2</c:v>
                </c:pt>
                <c:pt idx="5">
                  <c:v>1</c:v>
                </c:pt>
                <c:pt idx="6">
                  <c:v>0.5</c:v>
                </c:pt>
                <c:pt idx="7">
                  <c:v>0.3</c:v>
                </c:pt>
                <c:pt idx="8">
                  <c:v>0.2</c:v>
                </c:pt>
                <c:pt idx="9">
                  <c:v>0.1</c:v>
                </c:pt>
                <c:pt idx="10">
                  <c:v>0.1</c:v>
                </c:pt>
                <c:pt idx="11">
                  <c:v>0.1</c:v>
                </c:pt>
                <c:pt idx="12">
                  <c:v>0.1</c:v>
                </c:pt>
                <c:pt idx="13">
                  <c:v>0.05</c:v>
                </c:pt>
                <c:pt idx="14">
                  <c:v>0.02</c:v>
                </c:pt>
              </c:numCache>
            </c:numRef>
          </c:val>
          <c:extLst>
            <c:ext xmlns:c16="http://schemas.microsoft.com/office/drawing/2014/chart" uri="{C3380CC4-5D6E-409C-BE32-E72D297353CC}">
              <c16:uniqueId val="{00000000-BA85-4A5C-B1BE-B3B70CBA034C}"/>
            </c:ext>
          </c:extLst>
        </c:ser>
        <c:dLbls>
          <c:dLblPos val="inEnd"/>
          <c:showLegendKey val="0"/>
          <c:showVal val="1"/>
          <c:showCatName val="0"/>
          <c:showSerName val="0"/>
          <c:showPercent val="0"/>
          <c:showBubbleSize val="0"/>
        </c:dLbls>
        <c:gapWidth val="65"/>
        <c:axId val="158407680"/>
        <c:axId val="163276672"/>
      </c:barChart>
      <c:catAx>
        <c:axId val="15840768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600" b="0" i="0" u="none" strike="noStrike" kern="1200" cap="all" baseline="0">
                <a:solidFill>
                  <a:schemeClr val="dk1">
                    <a:lumMod val="75000"/>
                    <a:lumOff val="25000"/>
                  </a:schemeClr>
                </a:solidFill>
                <a:latin typeface="+mj-lt"/>
                <a:ea typeface="+mn-ea"/>
                <a:cs typeface="+mn-cs"/>
              </a:defRPr>
            </a:pPr>
            <a:endParaRPr lang="en-US"/>
          </a:p>
        </c:txPr>
        <c:crossAx val="163276672"/>
        <c:crossesAt val="1.0000000000000002E-2"/>
        <c:auto val="0"/>
        <c:lblAlgn val="ctr"/>
        <c:lblOffset val="100"/>
        <c:noMultiLvlLbl val="0"/>
      </c:catAx>
      <c:valAx>
        <c:axId val="163276672"/>
        <c:scaling>
          <c:logBase val="10"/>
          <c:orientation val="minMax"/>
        </c:scaling>
        <c:delete val="1"/>
        <c:axPos val="l"/>
        <c:title>
          <c:tx>
            <c:rich>
              <a:bodyPr rot="-540000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r>
                  <a:rPr lang="en-US" sz="2000" dirty="0" smtClean="0"/>
                  <a:t>Percent biomass [log scale]</a:t>
                </a:r>
                <a:endParaRPr lang="en-US" dirty="0"/>
              </a:p>
            </c:rich>
          </c:tx>
          <c:layout/>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crossAx val="158407680"/>
        <c:crosses val="autoZero"/>
        <c:crossBetween val="between"/>
      </c:valAx>
      <c:spPr>
        <a:noFill/>
        <a:ln w="25400">
          <a:noFill/>
        </a:ln>
        <a:effectLst/>
      </c:spPr>
    </c:plotArea>
    <c:plotVisOnly val="1"/>
    <c:dispBlanksAs val="gap"/>
    <c:showDLblsOverMax val="0"/>
  </c:chart>
  <c:spPr>
    <a:solidFill>
      <a:srgbClr val="FFFFFF"/>
    </a:soli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smtClean="0"/>
              <a:t>Monoculture</a:t>
            </a:r>
            <a:endParaRPr lang="en-US" dirty="0"/>
          </a:p>
        </c:rich>
      </c:tx>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5.2343156171826326E-2"/>
          <c:y val="5.2347417840375575E-2"/>
          <c:w val="0.93223628345877096"/>
          <c:h val="0.6677823370670215"/>
        </c:manualLayout>
      </c:layout>
      <c:barChart>
        <c:barDir val="col"/>
        <c:grouping val="clustered"/>
        <c:varyColors val="0"/>
        <c:ser>
          <c:idx val="0"/>
          <c:order val="0"/>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List1!$A$1:$A$15</c:f>
              <c:strCache>
                <c:ptCount val="15"/>
                <c:pt idx="0">
                  <c:v>Molinia</c:v>
                </c:pt>
                <c:pt idx="1">
                  <c:v>Festuca</c:v>
                </c:pt>
                <c:pt idx="2">
                  <c:v>Cirsium</c:v>
                </c:pt>
                <c:pt idx="3">
                  <c:v>Danthonia</c:v>
                </c:pt>
                <c:pt idx="4">
                  <c:v>Betonica</c:v>
                </c:pt>
                <c:pt idx="5">
                  <c:v>Holcus</c:v>
                </c:pt>
                <c:pt idx="6">
                  <c:v>Agrostis</c:v>
                </c:pt>
                <c:pt idx="7">
                  <c:v>Senecio</c:v>
                </c:pt>
                <c:pt idx="8">
                  <c:v>Prunella</c:v>
                </c:pt>
                <c:pt idx="9">
                  <c:v>Carex</c:v>
                </c:pt>
                <c:pt idx="10">
                  <c:v>Lychis</c:v>
                </c:pt>
                <c:pt idx="11">
                  <c:v>Anthoxanthum</c:v>
                </c:pt>
                <c:pt idx="12">
                  <c:v>Ajuga</c:v>
                </c:pt>
                <c:pt idx="13">
                  <c:v>Myosotis</c:v>
                </c:pt>
                <c:pt idx="14">
                  <c:v>Pedicularis</c:v>
                </c:pt>
              </c:strCache>
            </c:strRef>
          </c:cat>
          <c:val>
            <c:numRef>
              <c:f>List1!$B$1:$B$15</c:f>
              <c:numCache>
                <c:formatCode>General</c:formatCode>
                <c:ptCount val="15"/>
                <c:pt idx="0">
                  <c:v>60</c:v>
                </c:pt>
                <c:pt idx="1">
                  <c:v>20</c:v>
                </c:pt>
                <c:pt idx="2">
                  <c:v>10</c:v>
                </c:pt>
                <c:pt idx="3">
                  <c:v>5</c:v>
                </c:pt>
                <c:pt idx="4">
                  <c:v>2</c:v>
                </c:pt>
                <c:pt idx="5">
                  <c:v>1</c:v>
                </c:pt>
                <c:pt idx="6">
                  <c:v>0.5</c:v>
                </c:pt>
                <c:pt idx="7">
                  <c:v>0.3</c:v>
                </c:pt>
                <c:pt idx="8">
                  <c:v>0.2</c:v>
                </c:pt>
                <c:pt idx="9">
                  <c:v>0.1</c:v>
                </c:pt>
                <c:pt idx="10">
                  <c:v>0.1</c:v>
                </c:pt>
                <c:pt idx="11">
                  <c:v>0.1</c:v>
                </c:pt>
                <c:pt idx="12">
                  <c:v>0.1</c:v>
                </c:pt>
                <c:pt idx="13">
                  <c:v>0.05</c:v>
                </c:pt>
                <c:pt idx="14">
                  <c:v>0.02</c:v>
                </c:pt>
              </c:numCache>
            </c:numRef>
          </c:val>
          <c:extLst>
            <c:ext xmlns:c16="http://schemas.microsoft.com/office/drawing/2014/chart" uri="{C3380CC4-5D6E-409C-BE32-E72D297353CC}">
              <c16:uniqueId val="{00000000-BA85-4A5C-B1BE-B3B70CBA034C}"/>
            </c:ext>
          </c:extLst>
        </c:ser>
        <c:dLbls>
          <c:dLblPos val="inEnd"/>
          <c:showLegendKey val="0"/>
          <c:showVal val="1"/>
          <c:showCatName val="0"/>
          <c:showSerName val="0"/>
          <c:showPercent val="0"/>
          <c:showBubbleSize val="0"/>
        </c:dLbls>
        <c:gapWidth val="65"/>
        <c:axId val="163305344"/>
        <c:axId val="168973056"/>
      </c:barChart>
      <c:catAx>
        <c:axId val="16330534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600" b="0" i="0" u="none" strike="noStrike" kern="1200" cap="all" baseline="0">
                <a:solidFill>
                  <a:schemeClr val="dk1">
                    <a:lumMod val="75000"/>
                    <a:lumOff val="25000"/>
                  </a:schemeClr>
                </a:solidFill>
                <a:latin typeface="+mj-lt"/>
                <a:ea typeface="+mn-ea"/>
                <a:cs typeface="+mn-cs"/>
              </a:defRPr>
            </a:pPr>
            <a:endParaRPr lang="en-US"/>
          </a:p>
        </c:txPr>
        <c:crossAx val="168973056"/>
        <c:crossesAt val="1.0000000000000002E-2"/>
        <c:auto val="0"/>
        <c:lblAlgn val="ctr"/>
        <c:lblOffset val="100"/>
        <c:noMultiLvlLbl val="0"/>
      </c:catAx>
      <c:valAx>
        <c:axId val="168973056"/>
        <c:scaling>
          <c:logBase val="10"/>
          <c:orientation val="minMax"/>
        </c:scaling>
        <c:delete val="1"/>
        <c:axPos val="l"/>
        <c:title>
          <c:tx>
            <c:rich>
              <a:bodyPr rot="-540000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r>
                  <a:rPr lang="en-US" sz="2000" dirty="0" smtClean="0"/>
                  <a:t>Percent biomass [log scale]</a:t>
                </a:r>
                <a:endParaRPr lang="en-US" dirty="0"/>
              </a:p>
            </c:rich>
          </c:tx>
          <c:layout/>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crossAx val="163305344"/>
        <c:crosses val="autoZero"/>
        <c:crossBetween val="between"/>
      </c:valAx>
      <c:spPr>
        <a:noFill/>
        <a:ln w="25400">
          <a:noFill/>
        </a:ln>
        <a:effectLst/>
      </c:spPr>
    </c:plotArea>
    <c:plotVisOnly val="1"/>
    <c:dispBlanksAs val="gap"/>
    <c:showDLblsOverMax val="0"/>
  </c:chart>
  <c:spPr>
    <a:solidFill>
      <a:srgbClr val="FFFFFF"/>
    </a:soli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smtClean="0"/>
              <a:t>6 species</a:t>
            </a:r>
            <a:endParaRPr lang="en-US" dirty="0"/>
          </a:p>
        </c:rich>
      </c:tx>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5.2343156171826326E-2"/>
          <c:y val="5.2347417840375575E-2"/>
          <c:w val="0.93223628345877096"/>
          <c:h val="0.6677823370670215"/>
        </c:manualLayout>
      </c:layout>
      <c:barChart>
        <c:barDir val="col"/>
        <c:grouping val="clustered"/>
        <c:varyColors val="0"/>
        <c:ser>
          <c:idx val="0"/>
          <c:order val="0"/>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List1!$A$1:$A$15</c:f>
              <c:strCache>
                <c:ptCount val="15"/>
                <c:pt idx="0">
                  <c:v>Molinia</c:v>
                </c:pt>
                <c:pt idx="1">
                  <c:v>Festuca</c:v>
                </c:pt>
                <c:pt idx="2">
                  <c:v>Cirsium</c:v>
                </c:pt>
                <c:pt idx="3">
                  <c:v>Danthonia</c:v>
                </c:pt>
                <c:pt idx="4">
                  <c:v>Betonica</c:v>
                </c:pt>
                <c:pt idx="5">
                  <c:v>Holcus</c:v>
                </c:pt>
                <c:pt idx="6">
                  <c:v>Agrostis</c:v>
                </c:pt>
                <c:pt idx="7">
                  <c:v>Senecio</c:v>
                </c:pt>
                <c:pt idx="8">
                  <c:v>Prunella</c:v>
                </c:pt>
                <c:pt idx="9">
                  <c:v>Carex</c:v>
                </c:pt>
                <c:pt idx="10">
                  <c:v>Lychis</c:v>
                </c:pt>
                <c:pt idx="11">
                  <c:v>Anthoxanthum</c:v>
                </c:pt>
                <c:pt idx="12">
                  <c:v>Ajuga</c:v>
                </c:pt>
                <c:pt idx="13">
                  <c:v>Myosotis</c:v>
                </c:pt>
                <c:pt idx="14">
                  <c:v>Pedicularis</c:v>
                </c:pt>
              </c:strCache>
            </c:strRef>
          </c:cat>
          <c:val>
            <c:numRef>
              <c:f>List1!$B$1:$B$15</c:f>
              <c:numCache>
                <c:formatCode>General</c:formatCode>
                <c:ptCount val="15"/>
                <c:pt idx="0">
                  <c:v>60</c:v>
                </c:pt>
                <c:pt idx="1">
                  <c:v>20</c:v>
                </c:pt>
                <c:pt idx="2">
                  <c:v>10</c:v>
                </c:pt>
                <c:pt idx="3">
                  <c:v>5</c:v>
                </c:pt>
                <c:pt idx="4">
                  <c:v>2</c:v>
                </c:pt>
                <c:pt idx="5">
                  <c:v>1</c:v>
                </c:pt>
                <c:pt idx="6">
                  <c:v>0.5</c:v>
                </c:pt>
                <c:pt idx="7">
                  <c:v>0.3</c:v>
                </c:pt>
                <c:pt idx="8">
                  <c:v>0.2</c:v>
                </c:pt>
                <c:pt idx="9">
                  <c:v>0.1</c:v>
                </c:pt>
                <c:pt idx="10">
                  <c:v>0.1</c:v>
                </c:pt>
                <c:pt idx="11">
                  <c:v>0.1</c:v>
                </c:pt>
                <c:pt idx="12">
                  <c:v>0.1</c:v>
                </c:pt>
                <c:pt idx="13">
                  <c:v>0.05</c:v>
                </c:pt>
                <c:pt idx="14">
                  <c:v>0.02</c:v>
                </c:pt>
              </c:numCache>
            </c:numRef>
          </c:val>
          <c:extLst>
            <c:ext xmlns:c16="http://schemas.microsoft.com/office/drawing/2014/chart" uri="{C3380CC4-5D6E-409C-BE32-E72D297353CC}">
              <c16:uniqueId val="{00000000-BA85-4A5C-B1BE-B3B70CBA034C}"/>
            </c:ext>
          </c:extLst>
        </c:ser>
        <c:dLbls>
          <c:dLblPos val="inEnd"/>
          <c:showLegendKey val="0"/>
          <c:showVal val="1"/>
          <c:showCatName val="0"/>
          <c:showSerName val="0"/>
          <c:showPercent val="0"/>
          <c:showBubbleSize val="0"/>
        </c:dLbls>
        <c:gapWidth val="65"/>
        <c:axId val="169002880"/>
        <c:axId val="169014016"/>
      </c:barChart>
      <c:catAx>
        <c:axId val="16900288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600" b="0" i="0" u="none" strike="noStrike" kern="1200" cap="all" baseline="0">
                <a:solidFill>
                  <a:schemeClr val="dk1">
                    <a:lumMod val="75000"/>
                    <a:lumOff val="25000"/>
                  </a:schemeClr>
                </a:solidFill>
                <a:latin typeface="+mj-lt"/>
                <a:ea typeface="+mn-ea"/>
                <a:cs typeface="+mn-cs"/>
              </a:defRPr>
            </a:pPr>
            <a:endParaRPr lang="en-US"/>
          </a:p>
        </c:txPr>
        <c:crossAx val="169014016"/>
        <c:crossesAt val="1.0000000000000002E-2"/>
        <c:auto val="0"/>
        <c:lblAlgn val="ctr"/>
        <c:lblOffset val="100"/>
        <c:noMultiLvlLbl val="0"/>
      </c:catAx>
      <c:valAx>
        <c:axId val="169014016"/>
        <c:scaling>
          <c:logBase val="10"/>
          <c:orientation val="minMax"/>
        </c:scaling>
        <c:delete val="1"/>
        <c:axPos val="l"/>
        <c:title>
          <c:tx>
            <c:rich>
              <a:bodyPr rot="-540000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r>
                  <a:rPr lang="en-US" sz="2000" dirty="0" smtClean="0"/>
                  <a:t>Percent biomass [log scale]</a:t>
                </a:r>
                <a:endParaRPr lang="en-US" dirty="0"/>
              </a:p>
            </c:rich>
          </c:tx>
          <c:layout/>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crossAx val="169002880"/>
        <c:crosses val="autoZero"/>
        <c:crossBetween val="between"/>
      </c:valAx>
      <c:spPr>
        <a:noFill/>
        <a:ln w="25400">
          <a:noFill/>
        </a:ln>
        <a:effectLst/>
      </c:spPr>
    </c:plotArea>
    <c:plotVisOnly val="1"/>
    <c:dispBlanksAs val="gap"/>
    <c:showDLblsOverMax val="0"/>
  </c:chart>
  <c:spPr>
    <a:solidFill>
      <a:srgbClr val="FFFFFF"/>
    </a:soli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0" dt="2023-09-03T21:19:40.011" idx="1">
    <p:pos x="5508" y="324"/>
    <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wmf"/><Relationship Id="rId1" Type="http://schemas.openxmlformats.org/officeDocument/2006/relationships/image" Target="../media/image74.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image" Target="../media/image77.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image" Target="../media/image81.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1.wmf"/></Relationships>
</file>

<file path=ppt/drawings/drawing1.xml><?xml version="1.0" encoding="utf-8"?>
<c:userShapes xmlns:c="http://schemas.openxmlformats.org/drawingml/2006/chart">
  <cdr:relSizeAnchor xmlns:cdr="http://schemas.openxmlformats.org/drawingml/2006/chartDrawing">
    <cdr:from>
      <cdr:x>0.1271</cdr:x>
      <cdr:y>0.4693</cdr:y>
    </cdr:from>
    <cdr:to>
      <cdr:x>0.99065</cdr:x>
      <cdr:y>0.63438</cdr:y>
    </cdr:to>
    <cdr:cxnSp macro="">
      <cdr:nvCxnSpPr>
        <cdr:cNvPr id="3" name="Přímá spojnice 2"/>
        <cdr:cNvCxnSpPr/>
      </cdr:nvCxnSpPr>
      <cdr:spPr bwMode="auto">
        <a:xfrm xmlns:a="http://schemas.openxmlformats.org/drawingml/2006/main">
          <a:off x="942109" y="2382981"/>
          <a:ext cx="6400800" cy="838200"/>
        </a:xfrm>
        <a:prstGeom xmlns:a="http://schemas.openxmlformats.org/drawingml/2006/main" prst="line">
          <a:avLst/>
        </a:prstGeom>
        <a:ln xmlns:a="http://schemas.openxmlformats.org/drawingml/2006/main">
          <a:headEnd type="none" w="sm" len="sm"/>
          <a:tailEnd type="none" w="sm" len="sm"/>
        </a:ln>
        <a:extLst xmlns:a="http://schemas.openxmlformats.org/drawingml/2006/main"/>
      </cdr:spPr>
      <cdr:style>
        <a:lnRef xmlns:a="http://schemas.openxmlformats.org/drawingml/2006/main" idx="2">
          <a:schemeClr val="accent4"/>
        </a:lnRef>
        <a:fillRef xmlns:a="http://schemas.openxmlformats.org/drawingml/2006/main" idx="0">
          <a:schemeClr val="accent4"/>
        </a:fillRef>
        <a:effectRef xmlns:a="http://schemas.openxmlformats.org/drawingml/2006/main" idx="1">
          <a:schemeClr val="accent4"/>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0.43832</cdr:x>
      <cdr:y>0.54161</cdr:y>
    </cdr:from>
    <cdr:to>
      <cdr:x>0.99252</cdr:x>
      <cdr:y>0.64802</cdr:y>
    </cdr:to>
    <cdr:cxnSp macro="">
      <cdr:nvCxnSpPr>
        <cdr:cNvPr id="3" name="Přímá spojnice 2"/>
        <cdr:cNvCxnSpPr/>
      </cdr:nvCxnSpPr>
      <cdr:spPr bwMode="auto">
        <a:xfrm xmlns:a="http://schemas.openxmlformats.org/drawingml/2006/main">
          <a:off x="3248891" y="2750127"/>
          <a:ext cx="4107873" cy="540327"/>
        </a:xfrm>
        <a:prstGeom xmlns:a="http://schemas.openxmlformats.org/drawingml/2006/main" prst="line">
          <a:avLst/>
        </a:prstGeom>
        <a:ln xmlns:a="http://schemas.openxmlformats.org/drawingml/2006/main">
          <a:headEnd type="none" w="sm" len="sm"/>
          <a:tailEnd type="none" w="sm" len="sm"/>
        </a:ln>
        <a:extLst xmlns:a="http://schemas.openxmlformats.org/drawingml/2006/main"/>
      </cdr:spPr>
      <cdr:style>
        <a:lnRef xmlns:a="http://schemas.openxmlformats.org/drawingml/2006/main" idx="2">
          <a:schemeClr val="accent4"/>
        </a:lnRef>
        <a:fillRef xmlns:a="http://schemas.openxmlformats.org/drawingml/2006/main" idx="0">
          <a:schemeClr val="accent4"/>
        </a:fillRef>
        <a:effectRef xmlns:a="http://schemas.openxmlformats.org/drawingml/2006/main" idx="1">
          <a:schemeClr val="accent4"/>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kumimoji="0" sz="1200"/>
            </a:lvl1pPr>
          </a:lstStyle>
          <a:p>
            <a:pPr>
              <a:defRPr/>
            </a:pPr>
            <a:r>
              <a:rPr lang="en-GB" altLang="cs-CZ"/>
              <a:t>Jan Leps</a:t>
            </a:r>
          </a:p>
        </p:txBody>
      </p:sp>
      <p:sp>
        <p:nvSpPr>
          <p:cNvPr id="18435" name="Rectangle 3"/>
          <p:cNvSpPr>
            <a:spLocks noGrp="1" noChangeArrowheads="1"/>
          </p:cNvSpPr>
          <p:nvPr>
            <p:ph type="dt" sz="quarter"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kumimoji="0" sz="1200"/>
            </a:lvl1pPr>
          </a:lstStyle>
          <a:p>
            <a:pPr>
              <a:defRPr/>
            </a:pPr>
            <a:fld id="{15EF4EB0-E097-4371-8BBE-5CB483216D83}" type="datetime1">
              <a:rPr lang="en-GB" altLang="cs-CZ"/>
              <a:pPr>
                <a:defRPr/>
              </a:pPr>
              <a:t>11/10/2023</a:t>
            </a:fld>
            <a:endParaRPr lang="en-GB" altLang="cs-CZ"/>
          </a:p>
        </p:txBody>
      </p:sp>
      <p:sp>
        <p:nvSpPr>
          <p:cNvPr id="18436" name="Rectangle 4"/>
          <p:cNvSpPr>
            <a:spLocks noGrp="1" noChangeArrowheads="1"/>
          </p:cNvSpPr>
          <p:nvPr>
            <p:ph type="ftr" sz="quarter" idx="2"/>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kumimoji="0" sz="1200"/>
            </a:lvl1pPr>
          </a:lstStyle>
          <a:p>
            <a:pPr>
              <a:defRPr/>
            </a:pPr>
            <a:r>
              <a:rPr lang="en-GB" altLang="cs-CZ"/>
              <a:t>Diversity and ecosystem functioning in grasslands </a:t>
            </a:r>
          </a:p>
        </p:txBody>
      </p:sp>
      <p:sp>
        <p:nvSpPr>
          <p:cNvPr id="18437" name="Rectangle 5"/>
          <p:cNvSpPr>
            <a:spLocks noGrp="1" noChangeArrowheads="1"/>
          </p:cNvSpPr>
          <p:nvPr>
            <p:ph type="sldNum" sz="quarter" idx="3"/>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kumimoji="0" sz="1200"/>
            </a:lvl1pPr>
          </a:lstStyle>
          <a:p>
            <a:pPr>
              <a:defRPr/>
            </a:pPr>
            <a:fld id="{54030350-059F-4F05-BBC0-DC8BC8BF3978}" type="slidenum">
              <a:rPr lang="en-GB" altLang="cs-CZ"/>
              <a:pPr>
                <a:defRPr/>
              </a:pPr>
              <a:t>‹#›</a:t>
            </a:fld>
            <a:endParaRPr lang="en-GB" altLang="cs-CZ"/>
          </a:p>
        </p:txBody>
      </p:sp>
    </p:spTree>
    <p:extLst>
      <p:ext uri="{BB962C8B-B14F-4D97-AF65-F5344CB8AC3E}">
        <p14:creationId xmlns:p14="http://schemas.microsoft.com/office/powerpoint/2010/main" val="536306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F74ED1-8E5F-4CEF-972C-4FAB2AE46B91}" type="datetimeFigureOut">
              <a:rPr lang="en-US" smtClean="0"/>
              <a:t>10/11/2023</a:t>
            </a:fld>
            <a:endParaRPr lang="en-US"/>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8C4EF6-ECED-4FC1-A7BF-62F53BD3FD8D}" type="slidenum">
              <a:rPr lang="en-US" smtClean="0"/>
              <a:t>‹#›</a:t>
            </a:fld>
            <a:endParaRPr lang="en-US"/>
          </a:p>
        </p:txBody>
      </p:sp>
    </p:spTree>
    <p:extLst>
      <p:ext uri="{BB962C8B-B14F-4D97-AF65-F5344CB8AC3E}">
        <p14:creationId xmlns:p14="http://schemas.microsoft.com/office/powerpoint/2010/main" val="2237541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5C35EDF7-3364-4E12-A15B-EF1E9376890A}" type="slidenum">
              <a:rPr lang="en-US" smtClean="0"/>
              <a:t>39</a:t>
            </a:fld>
            <a:endParaRPr lang="en-US"/>
          </a:p>
        </p:txBody>
      </p:sp>
    </p:spTree>
    <p:extLst>
      <p:ext uri="{BB962C8B-B14F-4D97-AF65-F5344CB8AC3E}">
        <p14:creationId xmlns:p14="http://schemas.microsoft.com/office/powerpoint/2010/main" val="851044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5C35EDF7-3364-4E12-A15B-EF1E9376890A}" type="slidenum">
              <a:rPr lang="en-US" smtClean="0"/>
              <a:t>48</a:t>
            </a:fld>
            <a:endParaRPr lang="en-US"/>
          </a:p>
        </p:txBody>
      </p:sp>
    </p:spTree>
    <p:extLst>
      <p:ext uri="{BB962C8B-B14F-4D97-AF65-F5344CB8AC3E}">
        <p14:creationId xmlns:p14="http://schemas.microsoft.com/office/powerpoint/2010/main" val="2733088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5C35EDF7-3364-4E12-A15B-EF1E9376890A}" type="slidenum">
              <a:rPr lang="en-US" smtClean="0"/>
              <a:t>76</a:t>
            </a:fld>
            <a:endParaRPr lang="en-US"/>
          </a:p>
        </p:txBody>
      </p:sp>
    </p:spTree>
    <p:extLst>
      <p:ext uri="{BB962C8B-B14F-4D97-AF65-F5344CB8AC3E}">
        <p14:creationId xmlns:p14="http://schemas.microsoft.com/office/powerpoint/2010/main" val="2818374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1026"/>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1379" name="Rectangle 1027"/>
          <p:cNvSpPr>
            <a:spLocks noGrp="1" noChangeArrowheads="1"/>
          </p:cNvSpPr>
          <p:nvPr>
            <p:ph type="ctrTitle"/>
          </p:nvPr>
        </p:nvSpPr>
        <p:spPr>
          <a:xfrm>
            <a:off x="685800" y="2133600"/>
            <a:ext cx="7772400" cy="1295400"/>
          </a:xfrm>
        </p:spPr>
        <p:txBody>
          <a:bodyPr/>
          <a:lstStyle>
            <a:lvl1pPr>
              <a:defRPr/>
            </a:lvl1pPr>
          </a:lstStyle>
          <a:p>
            <a:pPr lvl="0"/>
            <a:r>
              <a:rPr lang="en-CA" altLang="cs-CZ" noProof="0" smtClean="0"/>
              <a:t>Klepnutím upravíte styl předlohy nadpisu.</a:t>
            </a:r>
          </a:p>
        </p:txBody>
      </p:sp>
      <p:sp>
        <p:nvSpPr>
          <p:cNvPr id="101380" name="Rectangle 1028"/>
          <p:cNvSpPr>
            <a:spLocks noGrp="1" noChangeArrowheads="1"/>
          </p:cNvSpPr>
          <p:nvPr>
            <p:ph type="subTitle" idx="1"/>
          </p:nvPr>
        </p:nvSpPr>
        <p:spPr>
          <a:xfrm>
            <a:off x="1371600" y="3886200"/>
            <a:ext cx="6400800" cy="1752600"/>
          </a:xfrm>
        </p:spPr>
        <p:txBody>
          <a:bodyPr/>
          <a:lstStyle>
            <a:lvl1pPr marL="0" indent="0" algn="ctr">
              <a:buFont typeface="Monotype Sorts" pitchFamily="2" charset="2"/>
              <a:buNone/>
              <a:defRPr/>
            </a:lvl1pPr>
          </a:lstStyle>
          <a:p>
            <a:pPr lvl="0"/>
            <a:r>
              <a:rPr lang="en-CA" altLang="cs-CZ" noProof="0" smtClean="0"/>
              <a:t>Klepnutím upravíte styl předlohy podnadpisu.</a:t>
            </a:r>
          </a:p>
        </p:txBody>
      </p:sp>
      <p:sp>
        <p:nvSpPr>
          <p:cNvPr id="5" name="Rectangle 1029"/>
          <p:cNvSpPr>
            <a:spLocks noGrp="1" noChangeArrowheads="1"/>
          </p:cNvSpPr>
          <p:nvPr>
            <p:ph type="dt" sz="half" idx="10"/>
          </p:nvPr>
        </p:nvSpPr>
        <p:spPr/>
        <p:txBody>
          <a:bodyPr/>
          <a:lstStyle>
            <a:lvl1pPr>
              <a:defRPr>
                <a:solidFill>
                  <a:srgbClr val="578963"/>
                </a:solidFill>
              </a:defRPr>
            </a:lvl1pPr>
          </a:lstStyle>
          <a:p>
            <a:pPr>
              <a:defRPr/>
            </a:pPr>
            <a:endParaRPr lang="en-CA" altLang="cs-CZ"/>
          </a:p>
        </p:txBody>
      </p:sp>
      <p:sp>
        <p:nvSpPr>
          <p:cNvPr id="6" name="Rectangle 1030"/>
          <p:cNvSpPr>
            <a:spLocks noGrp="1" noChangeArrowheads="1"/>
          </p:cNvSpPr>
          <p:nvPr>
            <p:ph type="ftr" sz="quarter" idx="11"/>
          </p:nvPr>
        </p:nvSpPr>
        <p:spPr/>
        <p:txBody>
          <a:bodyPr/>
          <a:lstStyle>
            <a:lvl1pPr>
              <a:defRPr>
                <a:solidFill>
                  <a:srgbClr val="578963"/>
                </a:solidFill>
              </a:defRPr>
            </a:lvl1pPr>
          </a:lstStyle>
          <a:p>
            <a:pPr>
              <a:defRPr/>
            </a:pPr>
            <a:endParaRPr lang="en-CA" altLang="cs-CZ"/>
          </a:p>
        </p:txBody>
      </p:sp>
      <p:sp>
        <p:nvSpPr>
          <p:cNvPr id="7" name="Rectangle 1031"/>
          <p:cNvSpPr>
            <a:spLocks noGrp="1" noChangeArrowheads="1"/>
          </p:cNvSpPr>
          <p:nvPr>
            <p:ph type="sldNum" sz="quarter" idx="12"/>
          </p:nvPr>
        </p:nvSpPr>
        <p:spPr/>
        <p:txBody>
          <a:bodyPr/>
          <a:lstStyle>
            <a:lvl1pPr>
              <a:defRPr>
                <a:solidFill>
                  <a:srgbClr val="578963"/>
                </a:solidFill>
              </a:defRPr>
            </a:lvl1pPr>
          </a:lstStyle>
          <a:p>
            <a:pPr>
              <a:defRPr/>
            </a:pPr>
            <a:fld id="{749EC28A-B6AB-41A2-899E-056280C52065}" type="slidenum">
              <a:rPr lang="en-CA" altLang="cs-CZ"/>
              <a:pPr>
                <a:defRPr/>
              </a:pPr>
              <a:t>‹#›</a:t>
            </a:fld>
            <a:endParaRPr lang="en-CA" altLang="cs-CZ"/>
          </a:p>
        </p:txBody>
      </p:sp>
    </p:spTree>
    <p:extLst>
      <p:ext uri="{BB962C8B-B14F-4D97-AF65-F5344CB8AC3E}">
        <p14:creationId xmlns:p14="http://schemas.microsoft.com/office/powerpoint/2010/main" val="3099280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Rectangle 1028"/>
          <p:cNvSpPr>
            <a:spLocks noGrp="1" noChangeArrowheads="1"/>
          </p:cNvSpPr>
          <p:nvPr>
            <p:ph type="dt" sz="half" idx="10"/>
          </p:nvPr>
        </p:nvSpPr>
        <p:spPr>
          <a:ln/>
        </p:spPr>
        <p:txBody>
          <a:bodyPr/>
          <a:lstStyle>
            <a:lvl1pPr>
              <a:defRPr/>
            </a:lvl1pPr>
          </a:lstStyle>
          <a:p>
            <a:pPr>
              <a:defRPr/>
            </a:pPr>
            <a:endParaRPr lang="en-CA" altLang="cs-CZ"/>
          </a:p>
        </p:txBody>
      </p:sp>
      <p:sp>
        <p:nvSpPr>
          <p:cNvPr id="5" name="Rectangle 1029"/>
          <p:cNvSpPr>
            <a:spLocks noGrp="1" noChangeArrowheads="1"/>
          </p:cNvSpPr>
          <p:nvPr>
            <p:ph type="ftr" sz="quarter" idx="11"/>
          </p:nvPr>
        </p:nvSpPr>
        <p:spPr>
          <a:ln/>
        </p:spPr>
        <p:txBody>
          <a:bodyPr/>
          <a:lstStyle>
            <a:lvl1pPr>
              <a:defRPr/>
            </a:lvl1pPr>
          </a:lstStyle>
          <a:p>
            <a:pPr>
              <a:defRPr/>
            </a:pPr>
            <a:endParaRPr lang="en-CA" altLang="cs-CZ"/>
          </a:p>
        </p:txBody>
      </p:sp>
      <p:sp>
        <p:nvSpPr>
          <p:cNvPr id="6" name="Rectangle 1030"/>
          <p:cNvSpPr>
            <a:spLocks noGrp="1" noChangeArrowheads="1"/>
          </p:cNvSpPr>
          <p:nvPr>
            <p:ph type="sldNum" sz="quarter" idx="12"/>
          </p:nvPr>
        </p:nvSpPr>
        <p:spPr>
          <a:ln/>
        </p:spPr>
        <p:txBody>
          <a:bodyPr/>
          <a:lstStyle>
            <a:lvl1pPr>
              <a:defRPr/>
            </a:lvl1pPr>
          </a:lstStyle>
          <a:p>
            <a:pPr>
              <a:defRPr/>
            </a:pPr>
            <a:fld id="{F49A423D-23E6-4624-BC1F-2B0D3691D688}" type="slidenum">
              <a:rPr lang="en-CA" altLang="cs-CZ"/>
              <a:pPr>
                <a:defRPr/>
              </a:pPr>
              <a:t>‹#›</a:t>
            </a:fld>
            <a:endParaRPr lang="en-CA" altLang="cs-CZ"/>
          </a:p>
        </p:txBody>
      </p:sp>
    </p:spTree>
    <p:extLst>
      <p:ext uri="{BB962C8B-B14F-4D97-AF65-F5344CB8AC3E}">
        <p14:creationId xmlns:p14="http://schemas.microsoft.com/office/powerpoint/2010/main" val="2796148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smtClean="0"/>
              <a:t>Click to edit Master title style</a:t>
            </a:r>
            <a:endParaRPr lang="cs-CZ"/>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Rectangle 1028"/>
          <p:cNvSpPr>
            <a:spLocks noGrp="1" noChangeArrowheads="1"/>
          </p:cNvSpPr>
          <p:nvPr>
            <p:ph type="dt" sz="half" idx="10"/>
          </p:nvPr>
        </p:nvSpPr>
        <p:spPr>
          <a:ln/>
        </p:spPr>
        <p:txBody>
          <a:bodyPr/>
          <a:lstStyle>
            <a:lvl1pPr>
              <a:defRPr/>
            </a:lvl1pPr>
          </a:lstStyle>
          <a:p>
            <a:pPr>
              <a:defRPr/>
            </a:pPr>
            <a:endParaRPr lang="en-CA" altLang="cs-CZ"/>
          </a:p>
        </p:txBody>
      </p:sp>
      <p:sp>
        <p:nvSpPr>
          <p:cNvPr id="5" name="Rectangle 1029"/>
          <p:cNvSpPr>
            <a:spLocks noGrp="1" noChangeArrowheads="1"/>
          </p:cNvSpPr>
          <p:nvPr>
            <p:ph type="ftr" sz="quarter" idx="11"/>
          </p:nvPr>
        </p:nvSpPr>
        <p:spPr>
          <a:ln/>
        </p:spPr>
        <p:txBody>
          <a:bodyPr/>
          <a:lstStyle>
            <a:lvl1pPr>
              <a:defRPr/>
            </a:lvl1pPr>
          </a:lstStyle>
          <a:p>
            <a:pPr>
              <a:defRPr/>
            </a:pPr>
            <a:endParaRPr lang="en-CA" altLang="cs-CZ"/>
          </a:p>
        </p:txBody>
      </p:sp>
      <p:sp>
        <p:nvSpPr>
          <p:cNvPr id="6" name="Rectangle 1030"/>
          <p:cNvSpPr>
            <a:spLocks noGrp="1" noChangeArrowheads="1"/>
          </p:cNvSpPr>
          <p:nvPr>
            <p:ph type="sldNum" sz="quarter" idx="12"/>
          </p:nvPr>
        </p:nvSpPr>
        <p:spPr>
          <a:ln/>
        </p:spPr>
        <p:txBody>
          <a:bodyPr/>
          <a:lstStyle>
            <a:lvl1pPr>
              <a:defRPr/>
            </a:lvl1pPr>
          </a:lstStyle>
          <a:p>
            <a:pPr>
              <a:defRPr/>
            </a:pPr>
            <a:fld id="{E7A34CFA-53EE-4062-9C14-E97F5CF0E78E}" type="slidenum">
              <a:rPr lang="en-CA" altLang="cs-CZ"/>
              <a:pPr>
                <a:defRPr/>
              </a:pPr>
              <a:t>‹#›</a:t>
            </a:fld>
            <a:endParaRPr lang="en-CA" altLang="cs-CZ"/>
          </a:p>
        </p:txBody>
      </p:sp>
    </p:spTree>
    <p:extLst>
      <p:ext uri="{BB962C8B-B14F-4D97-AF65-F5344CB8AC3E}">
        <p14:creationId xmlns:p14="http://schemas.microsoft.com/office/powerpoint/2010/main" val="838291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Rectangle 1028"/>
          <p:cNvSpPr>
            <a:spLocks noGrp="1" noChangeArrowheads="1"/>
          </p:cNvSpPr>
          <p:nvPr>
            <p:ph type="dt" sz="half" idx="10"/>
          </p:nvPr>
        </p:nvSpPr>
        <p:spPr>
          <a:ln/>
        </p:spPr>
        <p:txBody>
          <a:bodyPr/>
          <a:lstStyle>
            <a:lvl1pPr>
              <a:defRPr/>
            </a:lvl1pPr>
          </a:lstStyle>
          <a:p>
            <a:pPr>
              <a:defRPr/>
            </a:pPr>
            <a:endParaRPr lang="en-CA" altLang="cs-CZ"/>
          </a:p>
        </p:txBody>
      </p:sp>
      <p:sp>
        <p:nvSpPr>
          <p:cNvPr id="5" name="Rectangle 1029"/>
          <p:cNvSpPr>
            <a:spLocks noGrp="1" noChangeArrowheads="1"/>
          </p:cNvSpPr>
          <p:nvPr>
            <p:ph type="ftr" sz="quarter" idx="11"/>
          </p:nvPr>
        </p:nvSpPr>
        <p:spPr>
          <a:ln/>
        </p:spPr>
        <p:txBody>
          <a:bodyPr/>
          <a:lstStyle>
            <a:lvl1pPr>
              <a:defRPr/>
            </a:lvl1pPr>
          </a:lstStyle>
          <a:p>
            <a:pPr>
              <a:defRPr/>
            </a:pPr>
            <a:endParaRPr lang="en-CA" altLang="cs-CZ"/>
          </a:p>
        </p:txBody>
      </p:sp>
      <p:sp>
        <p:nvSpPr>
          <p:cNvPr id="6" name="Rectangle 1030"/>
          <p:cNvSpPr>
            <a:spLocks noGrp="1" noChangeArrowheads="1"/>
          </p:cNvSpPr>
          <p:nvPr>
            <p:ph type="sldNum" sz="quarter" idx="12"/>
          </p:nvPr>
        </p:nvSpPr>
        <p:spPr>
          <a:ln/>
        </p:spPr>
        <p:txBody>
          <a:bodyPr/>
          <a:lstStyle>
            <a:lvl1pPr>
              <a:defRPr/>
            </a:lvl1pPr>
          </a:lstStyle>
          <a:p>
            <a:pPr>
              <a:defRPr/>
            </a:pPr>
            <a:fld id="{6270446E-B543-4207-98F5-7BE5E6BCB5A0}" type="slidenum">
              <a:rPr lang="en-CA" altLang="cs-CZ"/>
              <a:pPr>
                <a:defRPr/>
              </a:pPr>
              <a:t>‹#›</a:t>
            </a:fld>
            <a:endParaRPr lang="en-CA" altLang="cs-CZ"/>
          </a:p>
        </p:txBody>
      </p:sp>
    </p:spTree>
    <p:extLst>
      <p:ext uri="{BB962C8B-B14F-4D97-AF65-F5344CB8AC3E}">
        <p14:creationId xmlns:p14="http://schemas.microsoft.com/office/powerpoint/2010/main" val="2535877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cs-C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CA" altLang="cs-CZ"/>
          </a:p>
        </p:txBody>
      </p:sp>
      <p:sp>
        <p:nvSpPr>
          <p:cNvPr id="5" name="Rectangle 1029"/>
          <p:cNvSpPr>
            <a:spLocks noGrp="1" noChangeArrowheads="1"/>
          </p:cNvSpPr>
          <p:nvPr>
            <p:ph type="ftr" sz="quarter" idx="11"/>
          </p:nvPr>
        </p:nvSpPr>
        <p:spPr>
          <a:ln/>
        </p:spPr>
        <p:txBody>
          <a:bodyPr/>
          <a:lstStyle>
            <a:lvl1pPr>
              <a:defRPr/>
            </a:lvl1pPr>
          </a:lstStyle>
          <a:p>
            <a:pPr>
              <a:defRPr/>
            </a:pPr>
            <a:endParaRPr lang="en-CA" altLang="cs-CZ"/>
          </a:p>
        </p:txBody>
      </p:sp>
      <p:sp>
        <p:nvSpPr>
          <p:cNvPr id="6" name="Rectangle 1030"/>
          <p:cNvSpPr>
            <a:spLocks noGrp="1" noChangeArrowheads="1"/>
          </p:cNvSpPr>
          <p:nvPr>
            <p:ph type="sldNum" sz="quarter" idx="12"/>
          </p:nvPr>
        </p:nvSpPr>
        <p:spPr>
          <a:ln/>
        </p:spPr>
        <p:txBody>
          <a:bodyPr/>
          <a:lstStyle>
            <a:lvl1pPr>
              <a:defRPr/>
            </a:lvl1pPr>
          </a:lstStyle>
          <a:p>
            <a:pPr>
              <a:defRPr/>
            </a:pPr>
            <a:fld id="{0DDFCDD5-2B30-4A72-BFE5-DF288A94D0BD}" type="slidenum">
              <a:rPr lang="en-CA" altLang="cs-CZ"/>
              <a:pPr>
                <a:defRPr/>
              </a:pPr>
              <a:t>‹#›</a:t>
            </a:fld>
            <a:endParaRPr lang="en-CA" altLang="cs-CZ"/>
          </a:p>
        </p:txBody>
      </p:sp>
    </p:spTree>
    <p:extLst>
      <p:ext uri="{BB962C8B-B14F-4D97-AF65-F5344CB8AC3E}">
        <p14:creationId xmlns:p14="http://schemas.microsoft.com/office/powerpoint/2010/main" val="251524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5" name="Rectangle 1028"/>
          <p:cNvSpPr>
            <a:spLocks noGrp="1" noChangeArrowheads="1"/>
          </p:cNvSpPr>
          <p:nvPr>
            <p:ph type="dt" sz="half" idx="10"/>
          </p:nvPr>
        </p:nvSpPr>
        <p:spPr>
          <a:ln/>
        </p:spPr>
        <p:txBody>
          <a:bodyPr/>
          <a:lstStyle>
            <a:lvl1pPr>
              <a:defRPr/>
            </a:lvl1pPr>
          </a:lstStyle>
          <a:p>
            <a:pPr>
              <a:defRPr/>
            </a:pPr>
            <a:endParaRPr lang="en-CA" altLang="cs-CZ"/>
          </a:p>
        </p:txBody>
      </p:sp>
      <p:sp>
        <p:nvSpPr>
          <p:cNvPr id="6" name="Rectangle 1029"/>
          <p:cNvSpPr>
            <a:spLocks noGrp="1" noChangeArrowheads="1"/>
          </p:cNvSpPr>
          <p:nvPr>
            <p:ph type="ftr" sz="quarter" idx="11"/>
          </p:nvPr>
        </p:nvSpPr>
        <p:spPr>
          <a:ln/>
        </p:spPr>
        <p:txBody>
          <a:bodyPr/>
          <a:lstStyle>
            <a:lvl1pPr>
              <a:defRPr/>
            </a:lvl1pPr>
          </a:lstStyle>
          <a:p>
            <a:pPr>
              <a:defRPr/>
            </a:pPr>
            <a:endParaRPr lang="en-CA" altLang="cs-CZ"/>
          </a:p>
        </p:txBody>
      </p:sp>
      <p:sp>
        <p:nvSpPr>
          <p:cNvPr id="7" name="Rectangle 1030"/>
          <p:cNvSpPr>
            <a:spLocks noGrp="1" noChangeArrowheads="1"/>
          </p:cNvSpPr>
          <p:nvPr>
            <p:ph type="sldNum" sz="quarter" idx="12"/>
          </p:nvPr>
        </p:nvSpPr>
        <p:spPr>
          <a:ln/>
        </p:spPr>
        <p:txBody>
          <a:bodyPr/>
          <a:lstStyle>
            <a:lvl1pPr>
              <a:defRPr/>
            </a:lvl1pPr>
          </a:lstStyle>
          <a:p>
            <a:pPr>
              <a:defRPr/>
            </a:pPr>
            <a:fld id="{8053BA0D-2944-4DBB-8F4A-8B17D84439B0}" type="slidenum">
              <a:rPr lang="en-CA" altLang="cs-CZ"/>
              <a:pPr>
                <a:defRPr/>
              </a:pPr>
              <a:t>‹#›</a:t>
            </a:fld>
            <a:endParaRPr lang="en-CA" altLang="cs-CZ"/>
          </a:p>
        </p:txBody>
      </p:sp>
    </p:spTree>
    <p:extLst>
      <p:ext uri="{BB962C8B-B14F-4D97-AF65-F5344CB8AC3E}">
        <p14:creationId xmlns:p14="http://schemas.microsoft.com/office/powerpoint/2010/main" val="2010686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cs-C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7" name="Rectangle 1028"/>
          <p:cNvSpPr>
            <a:spLocks noGrp="1" noChangeArrowheads="1"/>
          </p:cNvSpPr>
          <p:nvPr>
            <p:ph type="dt" sz="half" idx="10"/>
          </p:nvPr>
        </p:nvSpPr>
        <p:spPr>
          <a:ln/>
        </p:spPr>
        <p:txBody>
          <a:bodyPr/>
          <a:lstStyle>
            <a:lvl1pPr>
              <a:defRPr/>
            </a:lvl1pPr>
          </a:lstStyle>
          <a:p>
            <a:pPr>
              <a:defRPr/>
            </a:pPr>
            <a:endParaRPr lang="en-CA" altLang="cs-CZ"/>
          </a:p>
        </p:txBody>
      </p:sp>
      <p:sp>
        <p:nvSpPr>
          <p:cNvPr id="8" name="Rectangle 1029"/>
          <p:cNvSpPr>
            <a:spLocks noGrp="1" noChangeArrowheads="1"/>
          </p:cNvSpPr>
          <p:nvPr>
            <p:ph type="ftr" sz="quarter" idx="11"/>
          </p:nvPr>
        </p:nvSpPr>
        <p:spPr>
          <a:ln/>
        </p:spPr>
        <p:txBody>
          <a:bodyPr/>
          <a:lstStyle>
            <a:lvl1pPr>
              <a:defRPr/>
            </a:lvl1pPr>
          </a:lstStyle>
          <a:p>
            <a:pPr>
              <a:defRPr/>
            </a:pPr>
            <a:endParaRPr lang="en-CA" altLang="cs-CZ"/>
          </a:p>
        </p:txBody>
      </p:sp>
      <p:sp>
        <p:nvSpPr>
          <p:cNvPr id="9" name="Rectangle 1030"/>
          <p:cNvSpPr>
            <a:spLocks noGrp="1" noChangeArrowheads="1"/>
          </p:cNvSpPr>
          <p:nvPr>
            <p:ph type="sldNum" sz="quarter" idx="12"/>
          </p:nvPr>
        </p:nvSpPr>
        <p:spPr>
          <a:ln/>
        </p:spPr>
        <p:txBody>
          <a:bodyPr/>
          <a:lstStyle>
            <a:lvl1pPr>
              <a:defRPr/>
            </a:lvl1pPr>
          </a:lstStyle>
          <a:p>
            <a:pPr>
              <a:defRPr/>
            </a:pPr>
            <a:fld id="{853DFFD3-6063-44D7-AEDB-156CB69B88B4}" type="slidenum">
              <a:rPr lang="en-CA" altLang="cs-CZ"/>
              <a:pPr>
                <a:defRPr/>
              </a:pPr>
              <a:t>‹#›</a:t>
            </a:fld>
            <a:endParaRPr lang="en-CA" altLang="cs-CZ"/>
          </a:p>
        </p:txBody>
      </p:sp>
    </p:spTree>
    <p:extLst>
      <p:ext uri="{BB962C8B-B14F-4D97-AF65-F5344CB8AC3E}">
        <p14:creationId xmlns:p14="http://schemas.microsoft.com/office/powerpoint/2010/main" val="2932291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Rectangle 1028"/>
          <p:cNvSpPr>
            <a:spLocks noGrp="1" noChangeArrowheads="1"/>
          </p:cNvSpPr>
          <p:nvPr>
            <p:ph type="dt" sz="half" idx="10"/>
          </p:nvPr>
        </p:nvSpPr>
        <p:spPr>
          <a:ln/>
        </p:spPr>
        <p:txBody>
          <a:bodyPr/>
          <a:lstStyle>
            <a:lvl1pPr>
              <a:defRPr/>
            </a:lvl1pPr>
          </a:lstStyle>
          <a:p>
            <a:pPr>
              <a:defRPr/>
            </a:pPr>
            <a:endParaRPr lang="en-CA" altLang="cs-CZ"/>
          </a:p>
        </p:txBody>
      </p:sp>
      <p:sp>
        <p:nvSpPr>
          <p:cNvPr id="4" name="Rectangle 1029"/>
          <p:cNvSpPr>
            <a:spLocks noGrp="1" noChangeArrowheads="1"/>
          </p:cNvSpPr>
          <p:nvPr>
            <p:ph type="ftr" sz="quarter" idx="11"/>
          </p:nvPr>
        </p:nvSpPr>
        <p:spPr>
          <a:ln/>
        </p:spPr>
        <p:txBody>
          <a:bodyPr/>
          <a:lstStyle>
            <a:lvl1pPr>
              <a:defRPr/>
            </a:lvl1pPr>
          </a:lstStyle>
          <a:p>
            <a:pPr>
              <a:defRPr/>
            </a:pPr>
            <a:endParaRPr lang="en-CA" altLang="cs-CZ"/>
          </a:p>
        </p:txBody>
      </p:sp>
      <p:sp>
        <p:nvSpPr>
          <p:cNvPr id="5" name="Rectangle 1030"/>
          <p:cNvSpPr>
            <a:spLocks noGrp="1" noChangeArrowheads="1"/>
          </p:cNvSpPr>
          <p:nvPr>
            <p:ph type="sldNum" sz="quarter" idx="12"/>
          </p:nvPr>
        </p:nvSpPr>
        <p:spPr>
          <a:ln/>
        </p:spPr>
        <p:txBody>
          <a:bodyPr/>
          <a:lstStyle>
            <a:lvl1pPr>
              <a:defRPr/>
            </a:lvl1pPr>
          </a:lstStyle>
          <a:p>
            <a:pPr>
              <a:defRPr/>
            </a:pPr>
            <a:fld id="{67E6CC5A-1FE2-4B4E-8B16-E8B96EF55575}" type="slidenum">
              <a:rPr lang="en-CA" altLang="cs-CZ"/>
              <a:pPr>
                <a:defRPr/>
              </a:pPr>
              <a:t>‹#›</a:t>
            </a:fld>
            <a:endParaRPr lang="en-CA" altLang="cs-CZ"/>
          </a:p>
        </p:txBody>
      </p:sp>
    </p:spTree>
    <p:extLst>
      <p:ext uri="{BB962C8B-B14F-4D97-AF65-F5344CB8AC3E}">
        <p14:creationId xmlns:p14="http://schemas.microsoft.com/office/powerpoint/2010/main" val="2020207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CA" altLang="cs-CZ"/>
          </a:p>
        </p:txBody>
      </p:sp>
      <p:sp>
        <p:nvSpPr>
          <p:cNvPr id="3" name="Rectangle 1029"/>
          <p:cNvSpPr>
            <a:spLocks noGrp="1" noChangeArrowheads="1"/>
          </p:cNvSpPr>
          <p:nvPr>
            <p:ph type="ftr" sz="quarter" idx="11"/>
          </p:nvPr>
        </p:nvSpPr>
        <p:spPr>
          <a:ln/>
        </p:spPr>
        <p:txBody>
          <a:bodyPr/>
          <a:lstStyle>
            <a:lvl1pPr>
              <a:defRPr/>
            </a:lvl1pPr>
          </a:lstStyle>
          <a:p>
            <a:pPr>
              <a:defRPr/>
            </a:pPr>
            <a:endParaRPr lang="en-CA" altLang="cs-CZ"/>
          </a:p>
        </p:txBody>
      </p:sp>
      <p:sp>
        <p:nvSpPr>
          <p:cNvPr id="4" name="Rectangle 1030"/>
          <p:cNvSpPr>
            <a:spLocks noGrp="1" noChangeArrowheads="1"/>
          </p:cNvSpPr>
          <p:nvPr>
            <p:ph type="sldNum" sz="quarter" idx="12"/>
          </p:nvPr>
        </p:nvSpPr>
        <p:spPr>
          <a:ln/>
        </p:spPr>
        <p:txBody>
          <a:bodyPr/>
          <a:lstStyle>
            <a:lvl1pPr>
              <a:defRPr/>
            </a:lvl1pPr>
          </a:lstStyle>
          <a:p>
            <a:pPr>
              <a:defRPr/>
            </a:pPr>
            <a:fld id="{BD0F50A0-D055-442E-8C1C-829FCDAB87E3}" type="slidenum">
              <a:rPr lang="en-CA" altLang="cs-CZ"/>
              <a:pPr>
                <a:defRPr/>
              </a:pPr>
              <a:t>‹#›</a:t>
            </a:fld>
            <a:endParaRPr lang="en-CA" altLang="cs-CZ"/>
          </a:p>
        </p:txBody>
      </p:sp>
    </p:spTree>
    <p:extLst>
      <p:ext uri="{BB962C8B-B14F-4D97-AF65-F5344CB8AC3E}">
        <p14:creationId xmlns:p14="http://schemas.microsoft.com/office/powerpoint/2010/main" val="3685188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cs-C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CA" altLang="cs-CZ"/>
          </a:p>
        </p:txBody>
      </p:sp>
      <p:sp>
        <p:nvSpPr>
          <p:cNvPr id="6" name="Rectangle 1029"/>
          <p:cNvSpPr>
            <a:spLocks noGrp="1" noChangeArrowheads="1"/>
          </p:cNvSpPr>
          <p:nvPr>
            <p:ph type="ftr" sz="quarter" idx="11"/>
          </p:nvPr>
        </p:nvSpPr>
        <p:spPr>
          <a:ln/>
        </p:spPr>
        <p:txBody>
          <a:bodyPr/>
          <a:lstStyle>
            <a:lvl1pPr>
              <a:defRPr/>
            </a:lvl1pPr>
          </a:lstStyle>
          <a:p>
            <a:pPr>
              <a:defRPr/>
            </a:pPr>
            <a:endParaRPr lang="en-CA" altLang="cs-CZ"/>
          </a:p>
        </p:txBody>
      </p:sp>
      <p:sp>
        <p:nvSpPr>
          <p:cNvPr id="7" name="Rectangle 1030"/>
          <p:cNvSpPr>
            <a:spLocks noGrp="1" noChangeArrowheads="1"/>
          </p:cNvSpPr>
          <p:nvPr>
            <p:ph type="sldNum" sz="quarter" idx="12"/>
          </p:nvPr>
        </p:nvSpPr>
        <p:spPr>
          <a:ln/>
        </p:spPr>
        <p:txBody>
          <a:bodyPr/>
          <a:lstStyle>
            <a:lvl1pPr>
              <a:defRPr/>
            </a:lvl1pPr>
          </a:lstStyle>
          <a:p>
            <a:pPr>
              <a:defRPr/>
            </a:pPr>
            <a:fld id="{FA9F9F8F-F925-4D85-A999-544B9C06DC9E}" type="slidenum">
              <a:rPr lang="en-CA" altLang="cs-CZ"/>
              <a:pPr>
                <a:defRPr/>
              </a:pPr>
              <a:t>‹#›</a:t>
            </a:fld>
            <a:endParaRPr lang="en-CA" altLang="cs-CZ"/>
          </a:p>
        </p:txBody>
      </p:sp>
    </p:spTree>
    <p:extLst>
      <p:ext uri="{BB962C8B-B14F-4D97-AF65-F5344CB8AC3E}">
        <p14:creationId xmlns:p14="http://schemas.microsoft.com/office/powerpoint/2010/main" val="714219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cs-C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CA" altLang="cs-CZ"/>
          </a:p>
        </p:txBody>
      </p:sp>
      <p:sp>
        <p:nvSpPr>
          <p:cNvPr id="6" name="Rectangle 1029"/>
          <p:cNvSpPr>
            <a:spLocks noGrp="1" noChangeArrowheads="1"/>
          </p:cNvSpPr>
          <p:nvPr>
            <p:ph type="ftr" sz="quarter" idx="11"/>
          </p:nvPr>
        </p:nvSpPr>
        <p:spPr>
          <a:ln/>
        </p:spPr>
        <p:txBody>
          <a:bodyPr/>
          <a:lstStyle>
            <a:lvl1pPr>
              <a:defRPr/>
            </a:lvl1pPr>
          </a:lstStyle>
          <a:p>
            <a:pPr>
              <a:defRPr/>
            </a:pPr>
            <a:endParaRPr lang="en-CA" altLang="cs-CZ"/>
          </a:p>
        </p:txBody>
      </p:sp>
      <p:sp>
        <p:nvSpPr>
          <p:cNvPr id="7" name="Rectangle 1030"/>
          <p:cNvSpPr>
            <a:spLocks noGrp="1" noChangeArrowheads="1"/>
          </p:cNvSpPr>
          <p:nvPr>
            <p:ph type="sldNum" sz="quarter" idx="12"/>
          </p:nvPr>
        </p:nvSpPr>
        <p:spPr>
          <a:ln/>
        </p:spPr>
        <p:txBody>
          <a:bodyPr/>
          <a:lstStyle>
            <a:lvl1pPr>
              <a:defRPr/>
            </a:lvl1pPr>
          </a:lstStyle>
          <a:p>
            <a:pPr>
              <a:defRPr/>
            </a:pPr>
            <a:fld id="{92E7A587-E918-4E4D-A403-C3ECED31416E}" type="slidenum">
              <a:rPr lang="en-CA" altLang="cs-CZ"/>
              <a:pPr>
                <a:defRPr/>
              </a:pPr>
              <a:t>‹#›</a:t>
            </a:fld>
            <a:endParaRPr lang="en-CA" altLang="cs-CZ"/>
          </a:p>
        </p:txBody>
      </p:sp>
    </p:spTree>
    <p:extLst>
      <p:ext uri="{BB962C8B-B14F-4D97-AF65-F5344CB8AC3E}">
        <p14:creationId xmlns:p14="http://schemas.microsoft.com/office/powerpoint/2010/main" val="3573290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685800" y="304800"/>
            <a:ext cx="7772400"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CA" altLang="cs-CZ" smtClean="0"/>
              <a:t>Klepnutím upravíte styl předlohy nadpisu.</a:t>
            </a:r>
          </a:p>
        </p:txBody>
      </p:sp>
      <p:sp>
        <p:nvSpPr>
          <p:cNvPr id="10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cs-CZ" smtClean="0"/>
              <a:t>Klepnutím upravíte styly předlohy textu.</a:t>
            </a:r>
          </a:p>
          <a:p>
            <a:pPr lvl="1"/>
            <a:r>
              <a:rPr lang="en-CA" altLang="cs-CZ" smtClean="0"/>
              <a:t>Druhá úroveň</a:t>
            </a:r>
          </a:p>
          <a:p>
            <a:pPr lvl="2"/>
            <a:r>
              <a:rPr lang="en-CA" altLang="cs-CZ" smtClean="0"/>
              <a:t>Třetí úroveň</a:t>
            </a:r>
          </a:p>
          <a:p>
            <a:pPr lvl="3"/>
            <a:r>
              <a:rPr lang="en-CA" altLang="cs-CZ" smtClean="0"/>
              <a:t>Čtvrtá úroveň</a:t>
            </a:r>
          </a:p>
          <a:p>
            <a:pPr lvl="4"/>
            <a:r>
              <a:rPr lang="en-CA" altLang="cs-CZ" smtClean="0"/>
              <a:t>Pátá úroveň</a:t>
            </a:r>
          </a:p>
        </p:txBody>
      </p:sp>
      <p:sp>
        <p:nvSpPr>
          <p:cNvPr id="100356" name="Rectangle 1028"/>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solidFill>
                  <a:schemeClr val="bg2"/>
                </a:solidFill>
              </a:defRPr>
            </a:lvl1pPr>
          </a:lstStyle>
          <a:p>
            <a:pPr>
              <a:defRPr/>
            </a:pPr>
            <a:endParaRPr lang="en-CA" altLang="cs-CZ"/>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solidFill>
                  <a:schemeClr val="bg2"/>
                </a:solidFill>
              </a:defRPr>
            </a:lvl1pPr>
          </a:lstStyle>
          <a:p>
            <a:pPr>
              <a:defRPr/>
            </a:pPr>
            <a:endParaRPr lang="en-CA" altLang="cs-CZ"/>
          </a:p>
        </p:txBody>
      </p:sp>
      <p:sp>
        <p:nvSpPr>
          <p:cNvPr id="100358" name="Rectangle 1030"/>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solidFill>
                  <a:schemeClr val="bg2"/>
                </a:solidFill>
              </a:defRPr>
            </a:lvl1pPr>
          </a:lstStyle>
          <a:p>
            <a:pPr>
              <a:defRPr/>
            </a:pPr>
            <a:fld id="{1646BB72-DCC5-411D-B0D8-B3D29D2867B6}" type="slidenum">
              <a:rPr lang="en-CA" altLang="cs-CZ"/>
              <a:pPr>
                <a:defRPr/>
              </a:pPr>
              <a:t>‹#›</a:t>
            </a:fld>
            <a:endParaRPr lang="en-CA" altLang="cs-CZ"/>
          </a:p>
        </p:txBody>
      </p:sp>
    </p:spTree>
  </p:cSld>
  <p:clrMap bg1="lt1" tx1="dk1" bg2="lt2" tx2="dk2" accent1="accent1" accent2="accent2" accent3="accent3" accent4="accent4" accent5="accent5" accent6="accent6" hlink="hlink" folHlink="folHlink"/>
  <p:sldLayoutIdLst>
    <p:sldLayoutId id="2147483733"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bg2"/>
        </a:buClr>
        <a:buFont typeface="Monotype Sorts" pitchFamily="2" charset="2"/>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50000"/>
        <a:buFont typeface="Monotype Sorts" pitchFamily="2" charset="2"/>
        <a:buChar char="l"/>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8" Type="http://schemas.openxmlformats.org/officeDocument/2006/relationships/image" Target="../media/image76.emf"/><Relationship Id="rId3" Type="http://schemas.openxmlformats.org/officeDocument/2006/relationships/oleObject" Target="../embeddings/oleObject11.bin"/><Relationship Id="rId7"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75.wmf"/><Relationship Id="rId5" Type="http://schemas.openxmlformats.org/officeDocument/2006/relationships/oleObject" Target="../embeddings/oleObject12.bin"/><Relationship Id="rId4" Type="http://schemas.openxmlformats.org/officeDocument/2006/relationships/image" Target="../media/image74.wmf"/></Relationships>
</file>

<file path=ppt/slides/_rels/slide111.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78.emf"/><Relationship Id="rId5" Type="http://schemas.openxmlformats.org/officeDocument/2006/relationships/oleObject" Target="../embeddings/oleObject15.bin"/><Relationship Id="rId4" Type="http://schemas.openxmlformats.org/officeDocument/2006/relationships/image" Target="../media/image77.emf"/></Relationships>
</file>

<file path=ppt/slides/_rels/slide11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oleObject" Target="../embeddings/oleObject16.bin"/><Relationship Id="rId7" Type="http://schemas.openxmlformats.org/officeDocument/2006/relationships/image" Target="../media/image83.jpeg"/><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82.wmf"/><Relationship Id="rId5" Type="http://schemas.openxmlformats.org/officeDocument/2006/relationships/oleObject" Target="../embeddings/oleObject17.bin"/><Relationship Id="rId4" Type="http://schemas.openxmlformats.org/officeDocument/2006/relationships/image" Target="../media/image81.wmf"/></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7.xml"/><Relationship Id="rId1" Type="http://schemas.openxmlformats.org/officeDocument/2006/relationships/vmlDrawing" Target="../drawings/vmlDrawing14.vml"/><Relationship Id="rId4" Type="http://schemas.openxmlformats.org/officeDocument/2006/relationships/image" Target="../media/image84.wmf"/></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9.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40.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42.wmf"/></Relationships>
</file>

<file path=ppt/slides/_rels/slide5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48.wmf"/></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48.wmf"/></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48.wmf"/></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48.wmf"/></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49.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png"/></Relationships>
</file>

<file path=ppt/slides/_rels/slide7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61.wmf"/></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62.wm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0"/>
            <a:ext cx="5654675" cy="3652838"/>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r>
              <a:rPr lang="en-US" dirty="0"/>
              <a:t/>
            </a:r>
            <a:br>
              <a:rPr lang="en-US" dirty="0"/>
            </a:br>
            <a:r>
              <a:rPr lang="cs-CZ" sz="4000" dirty="0" smtClean="0"/>
              <a:t>B</a:t>
            </a:r>
            <a:r>
              <a:rPr lang="en-US" sz="4000" dirty="0" err="1" smtClean="0"/>
              <a:t>iodiversity</a:t>
            </a:r>
            <a:r>
              <a:rPr lang="en-US" sz="4000" dirty="0" smtClean="0"/>
              <a:t> </a:t>
            </a:r>
            <a:r>
              <a:rPr lang="en-US" sz="4000" dirty="0"/>
              <a:t>– Ecosystem Function (BEF) experiments – what do their results say about consequences of species loss in real </a:t>
            </a:r>
            <a:r>
              <a:rPr lang="en-US" sz="4000" dirty="0" err="1" smtClean="0"/>
              <a:t>wor</a:t>
            </a:r>
            <a:r>
              <a:rPr lang="cs-CZ" sz="4000" dirty="0" smtClean="0"/>
              <a:t>ld</a:t>
            </a:r>
            <a:endParaRPr lang="cs-CZ" altLang="cs-CZ" sz="4000" dirty="0" smtClean="0"/>
          </a:p>
        </p:txBody>
      </p:sp>
      <p:pic>
        <p:nvPicPr>
          <p:cNvPr id="3075" name="Picture 5" descr="Myosotis_nemorosa5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52838"/>
            <a:ext cx="4316413" cy="320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6" descr="Lychnis floss cuculi3male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9450" y="0"/>
            <a:ext cx="3384550" cy="451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476997" y="4678878"/>
            <a:ext cx="4405746" cy="1569660"/>
          </a:xfrm>
          <a:prstGeom prst="rect">
            <a:avLst/>
          </a:prstGeom>
          <a:noFill/>
        </p:spPr>
        <p:txBody>
          <a:bodyPr wrap="square" rtlCol="0">
            <a:spAutoFit/>
          </a:bodyPr>
          <a:lstStyle/>
          <a:p>
            <a:r>
              <a:rPr lang="cs-CZ" altLang="en-US" dirty="0" smtClean="0"/>
              <a:t>Jan Leps, Department of Botany, University of South Bohemia, Ceske Budejovice</a:t>
            </a:r>
          </a:p>
          <a:p>
            <a:r>
              <a:rPr lang="cs-CZ" altLang="en-US" dirty="0" smtClean="0"/>
              <a:t>http://botanika.prf.jcu.cz/suspa/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0675" y="0"/>
            <a:ext cx="4930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2"/>
          <p:cNvSpPr txBox="1">
            <a:spLocks noChangeArrowheads="1"/>
          </p:cNvSpPr>
          <p:nvPr/>
        </p:nvSpPr>
        <p:spPr bwMode="auto">
          <a:xfrm>
            <a:off x="6724650" y="1577975"/>
            <a:ext cx="23161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r>
              <a:rPr lang="cs-CZ" altLang="en-US" sz="4800" b="1"/>
              <a:t>1969</a:t>
            </a:r>
            <a:endParaRPr lang="en-US" altLang="en-US" sz="2400" b="1"/>
          </a:p>
        </p:txBody>
      </p:sp>
      <p:pic>
        <p:nvPicPr>
          <p:cNvPr id="134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031" r="11302"/>
          <a:stretch/>
        </p:blipFill>
        <p:spPr bwMode="auto">
          <a:xfrm>
            <a:off x="77820" y="600480"/>
            <a:ext cx="8971283" cy="3990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092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4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z="7200" dirty="0" smtClean="0"/>
              <a:t>BEF experiments</a:t>
            </a:r>
            <a:endParaRPr lang="en-US" sz="7200" dirty="0"/>
          </a:p>
        </p:txBody>
      </p:sp>
      <p:sp>
        <p:nvSpPr>
          <p:cNvPr id="3" name="Content Placeholder 2"/>
          <p:cNvSpPr>
            <a:spLocks noGrp="1"/>
          </p:cNvSpPr>
          <p:nvPr>
            <p:ph idx="1"/>
          </p:nvPr>
        </p:nvSpPr>
        <p:spPr/>
        <p:txBody>
          <a:bodyPr/>
          <a:lstStyle/>
          <a:p>
            <a:r>
              <a:rPr lang="cs-CZ" dirty="0" smtClean="0"/>
              <a:t>Reveal many mechanisms behind functioning of ecological communities</a:t>
            </a:r>
          </a:p>
          <a:p>
            <a:r>
              <a:rPr lang="cs-CZ" dirty="0" smtClean="0"/>
              <a:t>But</a:t>
            </a:r>
          </a:p>
          <a:p>
            <a:r>
              <a:rPr lang="cs-CZ" dirty="0" smtClean="0"/>
              <a:t>Their relationship to species loss in real communities is vague</a:t>
            </a:r>
          </a:p>
          <a:p>
            <a:r>
              <a:rPr lang="cs-CZ" dirty="0" smtClean="0"/>
              <a:t>It would be dangerous to use them as a conservation argument</a:t>
            </a:r>
            <a:endParaRPr lang="en-US" dirty="0"/>
          </a:p>
        </p:txBody>
      </p:sp>
    </p:spTree>
    <p:extLst>
      <p:ext uri="{BB962C8B-B14F-4D97-AF65-F5344CB8AC3E}">
        <p14:creationId xmlns:p14="http://schemas.microsoft.com/office/powerpoint/2010/main" val="70031052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4"/>
            <a:ext cx="9144764" cy="685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2781586"/>
            <a:ext cx="9144000" cy="1295400"/>
          </a:xfrm>
        </p:spPr>
        <p:txBody>
          <a:bodyPr/>
          <a:lstStyle/>
          <a:p>
            <a:r>
              <a:rPr lang="cs-CZ" sz="6000" dirty="0" smtClean="0">
                <a:solidFill>
                  <a:srgbClr val="FFFFFF"/>
                </a:solidFill>
              </a:rPr>
              <a:t>Thank you for your attention</a:t>
            </a:r>
            <a:endParaRPr lang="en-US" sz="6000" dirty="0">
              <a:solidFill>
                <a:srgbClr val="FFFFFF"/>
              </a:solidFill>
            </a:endParaRPr>
          </a:p>
        </p:txBody>
      </p:sp>
    </p:spTree>
    <p:extLst>
      <p:ext uri="{BB962C8B-B14F-4D97-AF65-F5344CB8AC3E}">
        <p14:creationId xmlns:p14="http://schemas.microsoft.com/office/powerpoint/2010/main" val="8169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ltLang="cs-CZ" sz="4000" b="1" smtClean="0"/>
              <a:t>Realized species richness vs. speciess pool</a:t>
            </a:r>
            <a:r>
              <a:rPr lang="cs-CZ" altLang="cs-CZ" sz="4000" smtClean="0"/>
              <a:t> </a:t>
            </a:r>
          </a:p>
        </p:txBody>
      </p:sp>
      <p:sp>
        <p:nvSpPr>
          <p:cNvPr id="69635" name="Rectangle 3"/>
          <p:cNvSpPr>
            <a:spLocks noGrp="1" noChangeArrowheads="1"/>
          </p:cNvSpPr>
          <p:nvPr>
            <p:ph type="body" idx="1"/>
          </p:nvPr>
        </p:nvSpPr>
        <p:spPr/>
        <p:txBody>
          <a:bodyPr/>
          <a:lstStyle/>
          <a:p>
            <a:r>
              <a:rPr lang="en-US" altLang="cs-CZ" sz="3600" smtClean="0"/>
              <a:t>In biodiversity experiments, the number of sown species is the independent variable</a:t>
            </a:r>
            <a:r>
              <a:rPr lang="cs-CZ" altLang="cs-CZ" sz="3600" smtClean="0"/>
              <a:t> (</a:t>
            </a:r>
            <a:r>
              <a:rPr lang="cs-CZ" altLang="cs-CZ" sz="3600" i="1" smtClean="0"/>
              <a:t>species pool</a:t>
            </a:r>
            <a:r>
              <a:rPr lang="cs-CZ" altLang="cs-CZ" sz="3600" smtClean="0"/>
              <a:t>)</a:t>
            </a:r>
          </a:p>
          <a:p>
            <a:r>
              <a:rPr lang="cs-CZ" altLang="cs-CZ" sz="3600" smtClean="0"/>
              <a:t>Simul</a:t>
            </a:r>
            <a:r>
              <a:rPr lang="en-US" altLang="cs-CZ" sz="3600" smtClean="0"/>
              <a:t>ations show</a:t>
            </a:r>
            <a:r>
              <a:rPr lang="cs-CZ" altLang="cs-CZ" sz="3600" smtClean="0"/>
              <a:t> (Stachová &amp; Lepš 2010) </a:t>
            </a:r>
            <a:r>
              <a:rPr lang="en-US" altLang="cs-CZ" sz="3600" smtClean="0"/>
              <a:t>that there is strong relationship of productivity with the size of</a:t>
            </a:r>
            <a:r>
              <a:rPr lang="cs-CZ" altLang="cs-CZ" sz="3600" smtClean="0"/>
              <a:t> </a:t>
            </a:r>
            <a:r>
              <a:rPr lang="cs-CZ" altLang="cs-CZ" sz="3600" i="1" smtClean="0"/>
              <a:t>Species pool, </a:t>
            </a:r>
            <a:r>
              <a:rPr lang="cs-CZ" altLang="cs-CZ" sz="3600" smtClean="0"/>
              <a:t>relationship </a:t>
            </a:r>
            <a:r>
              <a:rPr lang="en-US" altLang="cs-CZ" sz="3600" smtClean="0"/>
              <a:t>with actual (realized) richness</a:t>
            </a:r>
            <a:r>
              <a:rPr lang="cs-CZ" altLang="cs-CZ" sz="3600" smtClean="0"/>
              <a:t> less clear</a:t>
            </a:r>
          </a:p>
        </p:txBody>
      </p:sp>
    </p:spTree>
    <p:extLst>
      <p:ext uri="{BB962C8B-B14F-4D97-AF65-F5344CB8AC3E}">
        <p14:creationId xmlns:p14="http://schemas.microsoft.com/office/powerpoint/2010/main" val="77348890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altLang="cs-CZ" b="1" smtClean="0">
                <a:solidFill>
                  <a:schemeClr val="tx1"/>
                </a:solidFill>
              </a:rPr>
              <a:t>Diversity begets stability</a:t>
            </a:r>
            <a:r>
              <a:rPr lang="cs-CZ" altLang="cs-CZ" b="1" smtClean="0">
                <a:solidFill>
                  <a:schemeClr val="tx1"/>
                </a:solidFill>
              </a:rPr>
              <a:t> -reminder</a:t>
            </a:r>
            <a:r>
              <a:rPr lang="en-US" altLang="cs-CZ" b="1" smtClean="0">
                <a:solidFill>
                  <a:schemeClr val="tx1"/>
                </a:solidFill>
              </a:rPr>
              <a:t> </a:t>
            </a:r>
            <a:endParaRPr lang="en-GB" altLang="cs-CZ" b="1" smtClean="0">
              <a:solidFill>
                <a:schemeClr val="tx1"/>
              </a:solidFill>
            </a:endParaRPr>
          </a:p>
        </p:txBody>
      </p:sp>
      <p:sp>
        <p:nvSpPr>
          <p:cNvPr id="82947" name="Rectangle 3"/>
          <p:cNvSpPr>
            <a:spLocks noGrp="1" noChangeArrowheads="1"/>
          </p:cNvSpPr>
          <p:nvPr>
            <p:ph type="body" idx="1"/>
          </p:nvPr>
        </p:nvSpPr>
        <p:spPr/>
        <p:txBody>
          <a:bodyPr/>
          <a:lstStyle/>
          <a:p>
            <a:r>
              <a:rPr lang="en-US" altLang="cs-CZ" smtClean="0"/>
              <a:t>The Shannon formula for diversity was first used in ecology as an index of stability</a:t>
            </a:r>
            <a:endParaRPr lang="en-GB" altLang="cs-CZ" smtClean="0"/>
          </a:p>
          <a:p>
            <a:r>
              <a:rPr lang="en-US" altLang="cs-CZ" b="1" smtClean="0"/>
              <a:t>S= -</a:t>
            </a:r>
            <a:r>
              <a:rPr lang="en-US" altLang="cs-CZ" b="1" smtClean="0">
                <a:sym typeface="Symbol" pitchFamily="18" charset="2"/>
              </a:rPr>
              <a:t></a:t>
            </a:r>
            <a:r>
              <a:rPr lang="en-US" altLang="cs-CZ" b="1" i="1" smtClean="0"/>
              <a:t>p</a:t>
            </a:r>
            <a:r>
              <a:rPr lang="en-US" altLang="cs-CZ" b="1" i="1" baseline="-25000" smtClean="0"/>
              <a:t>i</a:t>
            </a:r>
            <a:r>
              <a:rPr lang="en-US" altLang="cs-CZ" b="1" smtClean="0"/>
              <a:t> log</a:t>
            </a:r>
            <a:r>
              <a:rPr lang="en-US" altLang="cs-CZ" b="1" i="1" smtClean="0"/>
              <a:t> p</a:t>
            </a:r>
            <a:r>
              <a:rPr lang="en-US" altLang="cs-CZ" b="1" i="1" baseline="-25000" smtClean="0"/>
              <a:t>i</a:t>
            </a:r>
            <a:r>
              <a:rPr lang="en-US" altLang="cs-CZ" b="1" smtClean="0"/>
              <a:t> </a:t>
            </a:r>
          </a:p>
          <a:p>
            <a:r>
              <a:rPr lang="en-US" altLang="cs-CZ" b="1" smtClean="0"/>
              <a:t>MacArthur (1955):</a:t>
            </a:r>
            <a:r>
              <a:rPr lang="en-US" altLang="cs-CZ" smtClean="0"/>
              <a:t>  Fluctuations of animal populations and a measure of community stability. – Ecology 36: 533-536.</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304800" y="609600"/>
            <a:ext cx="2590800" cy="2362200"/>
          </a:xfrm>
        </p:spPr>
        <p:txBody>
          <a:bodyPr/>
          <a:lstStyle/>
          <a:p>
            <a:r>
              <a:rPr lang="en-GB" altLang="cs-CZ" smtClean="0"/>
              <a:t>What is ecological stability?</a:t>
            </a:r>
          </a:p>
        </p:txBody>
      </p:sp>
      <p:pic>
        <p:nvPicPr>
          <p:cNvPr id="839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0"/>
            <a:ext cx="5219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Text Box 4"/>
          <p:cNvSpPr txBox="1">
            <a:spLocks noChangeArrowheads="1"/>
          </p:cNvSpPr>
          <p:nvPr/>
        </p:nvSpPr>
        <p:spPr bwMode="auto">
          <a:xfrm>
            <a:off x="228600" y="3128963"/>
            <a:ext cx="2514600"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lang="en-GB" altLang="cs-CZ" sz="2400"/>
              <a:t>* being in “equilibrium”?</a:t>
            </a:r>
          </a:p>
          <a:p>
            <a:pPr>
              <a:spcBef>
                <a:spcPct val="50000"/>
              </a:spcBef>
              <a:buClrTx/>
              <a:buFontTx/>
              <a:buNone/>
            </a:pPr>
            <a:r>
              <a:rPr lang="en-GB" altLang="cs-CZ" sz="2400"/>
              <a:t>* Constancy</a:t>
            </a:r>
            <a:r>
              <a:rPr lang="cs-CZ" altLang="cs-CZ" sz="2400"/>
              <a:t> (variability)</a:t>
            </a:r>
            <a:endParaRPr lang="en-GB" altLang="cs-CZ" sz="2400"/>
          </a:p>
          <a:p>
            <a:pPr>
              <a:spcBef>
                <a:spcPct val="50000"/>
              </a:spcBef>
              <a:buClrTx/>
              <a:buFontTx/>
              <a:buNone/>
            </a:pPr>
            <a:r>
              <a:rPr lang="en-GB" altLang="cs-CZ" sz="2400"/>
              <a:t>* resilience</a:t>
            </a:r>
          </a:p>
          <a:p>
            <a:pPr>
              <a:spcBef>
                <a:spcPct val="50000"/>
              </a:spcBef>
              <a:buClrTx/>
              <a:buFontTx/>
              <a:buNone/>
            </a:pPr>
            <a:r>
              <a:rPr lang="en-GB" altLang="cs-CZ" sz="2400"/>
              <a:t>* resistance</a:t>
            </a:r>
          </a:p>
          <a:p>
            <a:pPr>
              <a:spcBef>
                <a:spcPct val="50000"/>
              </a:spcBef>
              <a:buClrTx/>
              <a:buFontTx/>
              <a:buNone/>
            </a:pPr>
            <a:r>
              <a:rPr lang="en-GB" altLang="cs-CZ" sz="2400"/>
              <a:t>*persistence</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a:extLst>
              <a:ext uri="{28A0092B-C50C-407E-A947-70E740481C1C}">
                <a14:useLocalDpi xmlns:a14="http://schemas.microsoft.com/office/drawing/2010/main" val="0"/>
              </a:ext>
            </a:extLst>
          </a:blip>
          <a:srcRect b="10162"/>
          <a:stretch>
            <a:fillRect/>
          </a:stretch>
        </p:blipFill>
        <p:spPr bwMode="auto">
          <a:xfrm>
            <a:off x="228600" y="152400"/>
            <a:ext cx="6142038"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3"/>
          <p:cNvSpPr txBox="1">
            <a:spLocks noChangeArrowheads="1"/>
          </p:cNvSpPr>
          <p:nvPr/>
        </p:nvSpPr>
        <p:spPr bwMode="auto">
          <a:xfrm>
            <a:off x="6553200" y="304800"/>
            <a:ext cx="24384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lang="en-GB" altLang="cs-CZ" sz="2400"/>
              <a:t>Comparison of stability of young and old fallow (as a response to an extreme drought):</a:t>
            </a:r>
          </a:p>
          <a:p>
            <a:pPr>
              <a:spcBef>
                <a:spcPct val="50000"/>
              </a:spcBef>
              <a:buClrTx/>
              <a:buFontTx/>
              <a:buNone/>
            </a:pPr>
            <a:endParaRPr lang="en-GB" altLang="cs-CZ" sz="2400"/>
          </a:p>
          <a:p>
            <a:pPr>
              <a:spcBef>
                <a:spcPct val="50000"/>
              </a:spcBef>
              <a:buClrTx/>
              <a:buFontTx/>
              <a:buNone/>
            </a:pPr>
            <a:r>
              <a:rPr lang="en-GB" altLang="cs-CZ" sz="2400"/>
              <a:t>the response is determined by the prevailing life history</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obr-poster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6076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ctrTitle"/>
          </p:nvPr>
        </p:nvSpPr>
        <p:spPr/>
        <p:txBody>
          <a:bodyPr/>
          <a:lstStyle/>
          <a:p>
            <a:r>
              <a:rPr lang="en-US" altLang="en-US" smtClean="0"/>
              <a:t>Stabilizing effect of diversity</a:t>
            </a:r>
          </a:p>
        </p:txBody>
      </p:sp>
      <p:sp>
        <p:nvSpPr>
          <p:cNvPr id="87043" name="Subtitle 2"/>
          <p:cNvSpPr>
            <a:spLocks noGrp="1"/>
          </p:cNvSpPr>
          <p:nvPr>
            <p:ph type="subTitle" idx="1"/>
          </p:nvPr>
        </p:nvSpPr>
        <p:spPr/>
        <p:txBody>
          <a:bodyPr/>
          <a:lstStyle/>
          <a:p>
            <a:r>
              <a:rPr lang="en-US" altLang="en-US" smtClean="0"/>
              <a:t>(A)synchrony of temporal fluctuations</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533400" y="533400"/>
            <a:ext cx="58674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lang="cs-CZ" altLang="en-US" sz="4000" b="1">
                <a:latin typeface="Arial Narrow" pitchFamily="34" charset="0"/>
              </a:rPr>
              <a:t>Communities with fast and pronounced response to weather fluctuation will have higher temporal variability</a:t>
            </a:r>
            <a:endParaRPr lang="en-US" altLang="en-US" sz="2800" b="1"/>
          </a:p>
        </p:txBody>
      </p:sp>
      <p:sp>
        <p:nvSpPr>
          <p:cNvPr id="43011" name="Text Box 3"/>
          <p:cNvSpPr txBox="1">
            <a:spLocks noChangeArrowheads="1"/>
          </p:cNvSpPr>
          <p:nvPr/>
        </p:nvSpPr>
        <p:spPr bwMode="auto">
          <a:xfrm>
            <a:off x="179388" y="3500438"/>
            <a:ext cx="6745287"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spcBef>
                <a:spcPct val="50000"/>
              </a:spcBef>
              <a:defRPr/>
            </a:pPr>
            <a:r>
              <a:rPr lang="en-US" altLang="en-US" sz="4400" dirty="0">
                <a:latin typeface="+mn-lt"/>
              </a:rPr>
              <a:t>Temporal variability: measured by </a:t>
            </a:r>
            <a:r>
              <a:rPr lang="cs-CZ" altLang="en-US" sz="4400" b="1" dirty="0" smtClean="0">
                <a:latin typeface="+mn-lt"/>
              </a:rPr>
              <a:t>coefficient of variation</a:t>
            </a:r>
            <a:endParaRPr lang="en-US" altLang="en-US" sz="4400" b="1" dirty="0" smtClean="0">
              <a:latin typeface="+mn-lt"/>
            </a:endParaRPr>
          </a:p>
          <a:p>
            <a:pPr>
              <a:spcBef>
                <a:spcPct val="50000"/>
              </a:spcBef>
              <a:defRPr/>
            </a:pPr>
            <a:r>
              <a:rPr lang="en-US" altLang="en-US" sz="4400" b="1" dirty="0" smtClean="0">
                <a:latin typeface="+mn-lt"/>
              </a:rPr>
              <a:t>CV </a:t>
            </a:r>
            <a:r>
              <a:rPr lang="en-US" altLang="en-US" sz="4400" b="1" dirty="0">
                <a:latin typeface="+mn-lt"/>
              </a:rPr>
              <a:t>= </a:t>
            </a:r>
            <a:r>
              <a:rPr lang="en-US" altLang="en-US" sz="4400" b="1" dirty="0" err="1">
                <a:latin typeface="+mn-lt"/>
              </a:rPr>
              <a:t>s.d.</a:t>
            </a:r>
            <a:r>
              <a:rPr lang="en-US" altLang="en-US" sz="4400" b="1" dirty="0">
                <a:latin typeface="+mn-lt"/>
              </a:rPr>
              <a:t>/mean  </a:t>
            </a:r>
          </a:p>
        </p:txBody>
      </p:sp>
      <p:pic>
        <p:nvPicPr>
          <p:cNvPr id="88068" name="Picture 4" descr="G:\WWW\ACHPTA3.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00" y="381000"/>
            <a:ext cx="226853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Rot="1" noChangeAspect="1" noMove="1" noResize="1" noEditPoints="1" noAdjustHandles="1" noChangeArrowheads="1" noChangeShapeType="1" noTextEdit="1"/>
          </p:cNvSpPr>
          <p:nvPr/>
        </p:nvSpPr>
        <p:spPr bwMode="auto">
          <a:xfrm>
            <a:off x="228600" y="457200"/>
            <a:ext cx="7391400" cy="7071423"/>
          </a:xfrm>
          <a:prstGeom prst="rect">
            <a:avLst/>
          </a:prstGeom>
          <a:blipFill rotWithShape="1">
            <a:blip r:embed="rId2"/>
            <a:stretch>
              <a:fillRect l="-2970" t="-1638" r="-1815"/>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noFill/>
              </a:rPr>
              <a:t> </a:t>
            </a:r>
          </a:p>
        </p:txBody>
      </p:sp>
      <p:pic>
        <p:nvPicPr>
          <p:cNvPr id="89091" name="Picture 3" descr="G:\WWW\ANTODO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75" y="457200"/>
            <a:ext cx="179546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304800"/>
            <a:ext cx="7772400" cy="1143000"/>
          </a:xfrm>
        </p:spPr>
        <p:txBody>
          <a:bodyPr/>
          <a:lstStyle/>
          <a:p>
            <a:r>
              <a:rPr lang="cs-CZ" altLang="cs-CZ" dirty="0" smtClean="0"/>
              <a:t>Classical evidence</a:t>
            </a:r>
            <a:endParaRPr lang="en-GB" altLang="cs-CZ" dirty="0" smtClean="0"/>
          </a:p>
        </p:txBody>
      </p:sp>
      <p:sp>
        <p:nvSpPr>
          <p:cNvPr id="9219" name="Rectangle 3"/>
          <p:cNvSpPr>
            <a:spLocks noGrp="1" noChangeArrowheads="1"/>
          </p:cNvSpPr>
          <p:nvPr>
            <p:ph type="body" idx="1"/>
          </p:nvPr>
        </p:nvSpPr>
        <p:spPr>
          <a:xfrm>
            <a:off x="571141" y="1835250"/>
            <a:ext cx="7772400" cy="4114800"/>
          </a:xfrm>
        </p:spPr>
        <p:txBody>
          <a:bodyPr/>
          <a:lstStyle/>
          <a:p>
            <a:r>
              <a:rPr lang="en-GB" altLang="cs-CZ" dirty="0" smtClean="0"/>
              <a:t>50.-70. ‘Diversity begets stability’</a:t>
            </a:r>
            <a:r>
              <a:rPr lang="cs-CZ" altLang="cs-CZ" dirty="0" smtClean="0"/>
              <a:t> belief</a:t>
            </a:r>
            <a:endParaRPr lang="en-GB" altLang="cs-CZ" dirty="0" smtClean="0"/>
          </a:p>
          <a:p>
            <a:r>
              <a:rPr lang="cs-CZ" altLang="cs-CZ" dirty="0" smtClean="0"/>
              <a:t>Observations</a:t>
            </a:r>
            <a:r>
              <a:rPr lang="en-GB" altLang="cs-CZ" dirty="0" smtClean="0"/>
              <a:t>: </a:t>
            </a:r>
            <a:r>
              <a:rPr lang="cs-CZ" altLang="cs-CZ" dirty="0" smtClean="0"/>
              <a:t>Population outbreaks are more common in </a:t>
            </a:r>
            <a:r>
              <a:rPr lang="en-GB" altLang="cs-CZ" dirty="0" smtClean="0"/>
              <a:t> </a:t>
            </a:r>
            <a:r>
              <a:rPr lang="cs-CZ" altLang="cs-CZ" i="1" dirty="0" smtClean="0"/>
              <a:t>species poor</a:t>
            </a:r>
            <a:r>
              <a:rPr lang="en-GB" altLang="cs-CZ" i="1" dirty="0" smtClean="0"/>
              <a:t> </a:t>
            </a:r>
            <a:r>
              <a:rPr lang="en-GB" altLang="cs-CZ" b="1" dirty="0" smtClean="0"/>
              <a:t>pol</a:t>
            </a:r>
            <a:r>
              <a:rPr lang="cs-CZ" altLang="cs-CZ" b="1" dirty="0" smtClean="0"/>
              <a:t>a</a:t>
            </a:r>
            <a:r>
              <a:rPr lang="en-GB" altLang="cs-CZ" b="1" dirty="0" smtClean="0"/>
              <a:t>r </a:t>
            </a:r>
            <a:r>
              <a:rPr lang="cs-CZ" altLang="cs-CZ" dirty="0" smtClean="0"/>
              <a:t>regions</a:t>
            </a:r>
            <a:r>
              <a:rPr lang="en-GB" altLang="cs-CZ" dirty="0" smtClean="0"/>
              <a:t> </a:t>
            </a:r>
            <a:r>
              <a:rPr lang="cs-CZ" altLang="cs-CZ" dirty="0" smtClean="0"/>
              <a:t>than in</a:t>
            </a:r>
            <a:r>
              <a:rPr lang="en-GB" altLang="cs-CZ" dirty="0" smtClean="0"/>
              <a:t> </a:t>
            </a:r>
            <a:r>
              <a:rPr lang="cs-CZ" altLang="cs-CZ" i="1" dirty="0" smtClean="0"/>
              <a:t>speecies rich</a:t>
            </a:r>
            <a:r>
              <a:rPr lang="en-GB" altLang="cs-CZ" i="1" dirty="0" smtClean="0"/>
              <a:t> </a:t>
            </a:r>
            <a:r>
              <a:rPr lang="en-GB" altLang="cs-CZ" b="1" dirty="0" smtClean="0"/>
              <a:t>trop</a:t>
            </a:r>
            <a:r>
              <a:rPr lang="cs-CZ" altLang="cs-CZ" b="1" dirty="0" smtClean="0"/>
              <a:t>ics</a:t>
            </a:r>
            <a:r>
              <a:rPr lang="en-GB" altLang="cs-CZ" b="1" dirty="0" smtClean="0"/>
              <a:t> </a:t>
            </a:r>
          </a:p>
          <a:p>
            <a:r>
              <a:rPr lang="cs-CZ" altLang="cs-CZ" dirty="0" smtClean="0"/>
              <a:t>In </a:t>
            </a:r>
            <a:r>
              <a:rPr lang="cs-CZ" altLang="cs-CZ" b="1" dirty="0" smtClean="0"/>
              <a:t>arable field </a:t>
            </a:r>
            <a:r>
              <a:rPr lang="en-GB" altLang="cs-CZ" i="1" dirty="0" smtClean="0"/>
              <a:t>mono</a:t>
            </a:r>
            <a:r>
              <a:rPr lang="cs-CZ" altLang="cs-CZ" i="1" dirty="0" smtClean="0"/>
              <a:t>cultures</a:t>
            </a:r>
            <a:r>
              <a:rPr lang="en-GB" altLang="cs-CZ" i="1" dirty="0" smtClean="0"/>
              <a:t> </a:t>
            </a:r>
            <a:r>
              <a:rPr lang="cs-CZ" altLang="cs-CZ" dirty="0" smtClean="0"/>
              <a:t>than in</a:t>
            </a:r>
            <a:r>
              <a:rPr lang="en-GB" altLang="cs-CZ" dirty="0" smtClean="0"/>
              <a:t> </a:t>
            </a:r>
            <a:r>
              <a:rPr lang="cs-CZ" altLang="cs-CZ" b="1" dirty="0" smtClean="0"/>
              <a:t>natural</a:t>
            </a:r>
            <a:r>
              <a:rPr lang="en-GB" altLang="cs-CZ" b="1" dirty="0" smtClean="0"/>
              <a:t> </a:t>
            </a:r>
            <a:r>
              <a:rPr lang="cs-CZ" altLang="cs-CZ" i="1" dirty="0" smtClean="0"/>
              <a:t>species rich communities</a:t>
            </a:r>
            <a:endParaRPr lang="en-GB" altLang="cs-CZ" i="1" dirty="0" smtClean="0"/>
          </a:p>
          <a:p>
            <a:r>
              <a:rPr lang="en-GB" altLang="cs-CZ" i="1" dirty="0" smtClean="0"/>
              <a:t>=</a:t>
            </a:r>
            <a:r>
              <a:rPr lang="en-GB" altLang="cs-CZ" dirty="0" smtClean="0"/>
              <a:t>&gt;  </a:t>
            </a:r>
            <a:r>
              <a:rPr lang="en-GB" altLang="cs-CZ" b="1" dirty="0" smtClean="0"/>
              <a:t>“confounding factor”</a:t>
            </a:r>
          </a:p>
          <a:p>
            <a:r>
              <a:rPr lang="en-GB" altLang="cs-CZ" b="1" dirty="0" smtClean="0"/>
              <a:t>But </a:t>
            </a:r>
            <a:r>
              <a:rPr lang="en-GB" altLang="cs-CZ" dirty="0" smtClean="0"/>
              <a:t>Reed communities on the shores are very stable</a:t>
            </a:r>
          </a:p>
          <a:p>
            <a:endParaRPr lang="en-GB" altLang="cs-CZ" dirty="0" smtClean="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14" name="Object 2"/>
          <p:cNvGraphicFramePr>
            <a:graphicFrameLocks noChangeAspect="1"/>
          </p:cNvGraphicFramePr>
          <p:nvPr/>
        </p:nvGraphicFramePr>
        <p:xfrm>
          <a:off x="762000" y="762000"/>
          <a:ext cx="3810000" cy="1447800"/>
        </p:xfrm>
        <a:graphic>
          <a:graphicData uri="http://schemas.openxmlformats.org/presentationml/2006/ole">
            <mc:AlternateContent xmlns:mc="http://schemas.openxmlformats.org/markup-compatibility/2006">
              <mc:Choice xmlns:v="urn:schemas-microsoft-com:vml" Requires="v">
                <p:oleObj spid="_x0000_s90241" name="Rovnice" r:id="rId3" imgW="1028254" imgH="393529" progId="Equation.3">
                  <p:embed/>
                </p:oleObj>
              </mc:Choice>
              <mc:Fallback>
                <p:oleObj name="Rovnice" r:id="rId3" imgW="1028254" imgH="393529"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762000"/>
                        <a:ext cx="3810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5059" name="Text Box 3"/>
          <p:cNvSpPr txBox="1">
            <a:spLocks noChangeArrowheads="1"/>
          </p:cNvSpPr>
          <p:nvPr/>
        </p:nvSpPr>
        <p:spPr bwMode="auto">
          <a:xfrm>
            <a:off x="762000" y="2667000"/>
            <a:ext cx="4343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defRPr/>
            </a:pPr>
            <a:r>
              <a:rPr lang="en-GB" altLang="en-US" dirty="0">
                <a:latin typeface="+mn-lt"/>
              </a:rPr>
              <a:t>The coefficient of variation of </a:t>
            </a:r>
            <a:r>
              <a:rPr lang="en-GB" altLang="en-US" dirty="0" smtClean="0">
                <a:latin typeface="+mn-lt"/>
              </a:rPr>
              <a:t> </a:t>
            </a:r>
            <a:r>
              <a:rPr lang="en-GB" altLang="en-US" dirty="0">
                <a:latin typeface="+mn-lt"/>
              </a:rPr>
              <a:t>biomass </a:t>
            </a:r>
            <a:r>
              <a:rPr lang="en-GB" altLang="en-US" dirty="0" smtClean="0">
                <a:latin typeface="+mn-lt"/>
              </a:rPr>
              <a:t>of community composed of </a:t>
            </a:r>
            <a:r>
              <a:rPr lang="en-GB" altLang="en-US" b="1" i="1" dirty="0" smtClean="0">
                <a:latin typeface="+mn-lt"/>
              </a:rPr>
              <a:t>k </a:t>
            </a:r>
            <a:r>
              <a:rPr lang="en-GB" altLang="en-US" dirty="0" smtClean="0">
                <a:latin typeface="+mn-lt"/>
              </a:rPr>
              <a:t>species is </a:t>
            </a:r>
            <a:r>
              <a:rPr lang="en-GB" altLang="en-US" dirty="0">
                <a:latin typeface="+mn-lt"/>
              </a:rPr>
              <a:t>then</a:t>
            </a:r>
            <a:endParaRPr lang="en-US" altLang="en-US" dirty="0">
              <a:latin typeface="+mn-lt"/>
            </a:endParaRPr>
          </a:p>
        </p:txBody>
      </p:sp>
      <p:graphicFrame>
        <p:nvGraphicFramePr>
          <p:cNvPr id="90116" name="Object 4"/>
          <p:cNvGraphicFramePr>
            <a:graphicFrameLocks noChangeAspect="1"/>
          </p:cNvGraphicFramePr>
          <p:nvPr/>
        </p:nvGraphicFramePr>
        <p:xfrm>
          <a:off x="0" y="4724400"/>
          <a:ext cx="5181600" cy="1624013"/>
        </p:xfrm>
        <a:graphic>
          <a:graphicData uri="http://schemas.openxmlformats.org/presentationml/2006/ole">
            <mc:AlternateContent xmlns:mc="http://schemas.openxmlformats.org/markup-compatibility/2006">
              <mc:Choice xmlns:v="urn:schemas-microsoft-com:vml" Requires="v">
                <p:oleObj spid="_x0000_s90242" name="Rovnice" r:id="rId5" imgW="1282700" imgH="419100" progId="Equation.3">
                  <p:embed/>
                </p:oleObj>
              </mc:Choice>
              <mc:Fallback>
                <p:oleObj name="Rovnice" r:id="rId5" imgW="1282700" imgH="419100"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724400"/>
                        <a:ext cx="5181600"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0117" name="Object 5"/>
          <p:cNvGraphicFramePr>
            <a:graphicFrameLocks noChangeAspect="1"/>
          </p:cNvGraphicFramePr>
          <p:nvPr/>
        </p:nvGraphicFramePr>
        <p:xfrm>
          <a:off x="5219700" y="1223963"/>
          <a:ext cx="3924300" cy="5091112"/>
        </p:xfrm>
        <a:graphic>
          <a:graphicData uri="http://schemas.openxmlformats.org/presentationml/2006/ole">
            <mc:AlternateContent xmlns:mc="http://schemas.openxmlformats.org/markup-compatibility/2006">
              <mc:Choice xmlns:v="urn:schemas-microsoft-com:vml" Requires="v">
                <p:oleObj spid="_x0000_s90243" name="Worksheet" r:id="rId7" imgW="3406445" imgH="3002483" progId="Excel.Sheet.8">
                  <p:embed/>
                </p:oleObj>
              </mc:Choice>
              <mc:Fallback>
                <p:oleObj name="Worksheet" r:id="rId7" imgW="3406445" imgH="3002483" progId="Excel.Sheet.8">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9700" y="1223963"/>
                        <a:ext cx="3924300" cy="509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138" name="Object 2"/>
          <p:cNvGraphicFramePr>
            <a:graphicFrameLocks noChangeAspect="1"/>
          </p:cNvGraphicFramePr>
          <p:nvPr/>
        </p:nvGraphicFramePr>
        <p:xfrm>
          <a:off x="1116013" y="2492375"/>
          <a:ext cx="3336925" cy="3001963"/>
        </p:xfrm>
        <a:graphic>
          <a:graphicData uri="http://schemas.openxmlformats.org/presentationml/2006/ole">
            <mc:AlternateContent xmlns:mc="http://schemas.openxmlformats.org/markup-compatibility/2006">
              <mc:Choice xmlns:v="urn:schemas-microsoft-com:vml" Requires="v">
                <p:oleObj spid="_x0000_s91224" name="Worksheet" r:id="rId3" imgW="4694225" imgH="3002483" progId="Excel.Sheet.8">
                  <p:embed/>
                </p:oleObj>
              </mc:Choice>
              <mc:Fallback>
                <p:oleObj name="Worksheet" r:id="rId3" imgW="4694225" imgH="3002483" progId="Excel.Shee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2492375"/>
                        <a:ext cx="3336925" cy="300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1139" name="Object 3"/>
          <p:cNvGraphicFramePr>
            <a:graphicFrameLocks noChangeAspect="1"/>
          </p:cNvGraphicFramePr>
          <p:nvPr/>
        </p:nvGraphicFramePr>
        <p:xfrm>
          <a:off x="4643438" y="2492375"/>
          <a:ext cx="3254375" cy="3001963"/>
        </p:xfrm>
        <a:graphic>
          <a:graphicData uri="http://schemas.openxmlformats.org/presentationml/2006/ole">
            <mc:AlternateContent xmlns:mc="http://schemas.openxmlformats.org/markup-compatibility/2006">
              <mc:Choice xmlns:v="urn:schemas-microsoft-com:vml" Requires="v">
                <p:oleObj spid="_x0000_s91225" name="Worksheet" r:id="rId5" imgW="3254045" imgH="3002483" progId="Excel.Sheet.8">
                  <p:embed/>
                </p:oleObj>
              </mc:Choice>
              <mc:Fallback>
                <p:oleObj name="Worksheet" r:id="rId5" imgW="3254045" imgH="3002483" progId="Excel.Sheet.8">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2492375"/>
                        <a:ext cx="3254375" cy="300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6084" name="Text Box 4"/>
          <p:cNvSpPr txBox="1">
            <a:spLocks noChangeArrowheads="1"/>
          </p:cNvSpPr>
          <p:nvPr/>
        </p:nvSpPr>
        <p:spPr bwMode="auto">
          <a:xfrm>
            <a:off x="990600" y="533400"/>
            <a:ext cx="71628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defRPr/>
            </a:pPr>
            <a:r>
              <a:rPr lang="en-GB" altLang="en-US" dirty="0">
                <a:latin typeface="+mn-lt"/>
              </a:rPr>
              <a:t>The effect is strengthened by negative (temporal) correlation between species, and weakened by positive correlation between species. However, </a:t>
            </a:r>
            <a:r>
              <a:rPr lang="en-GB" altLang="en-US" i="1" dirty="0" err="1">
                <a:latin typeface="+mn-lt"/>
              </a:rPr>
              <a:t>CV</a:t>
            </a:r>
            <a:r>
              <a:rPr lang="en-GB" altLang="en-US" i="1" baseline="-25000" dirty="0" err="1">
                <a:latin typeface="+mn-lt"/>
              </a:rPr>
              <a:t>community</a:t>
            </a:r>
            <a:r>
              <a:rPr lang="en-GB" altLang="en-US" i="1" baseline="-25000" dirty="0">
                <a:latin typeface="+mn-lt"/>
              </a:rPr>
              <a:t>  </a:t>
            </a:r>
            <a:r>
              <a:rPr lang="en-GB" altLang="en-US" dirty="0">
                <a:latin typeface="+mn-lt"/>
              </a:rPr>
              <a:t>never exceeds </a:t>
            </a:r>
            <a:r>
              <a:rPr lang="en-GB" altLang="en-US" i="1" dirty="0" err="1">
                <a:latin typeface="+mn-lt"/>
              </a:rPr>
              <a:t>CV</a:t>
            </a:r>
            <a:r>
              <a:rPr lang="en-GB" altLang="en-US" i="1" baseline="-25000" dirty="0" err="1">
                <a:latin typeface="+mn-lt"/>
              </a:rPr>
              <a:t>species</a:t>
            </a:r>
            <a:r>
              <a:rPr lang="en-GB" altLang="en-US" dirty="0">
                <a:latin typeface="+mn-lt"/>
              </a:rPr>
              <a:t>, and reaches the same value only when the species variation is perfectly </a:t>
            </a:r>
            <a:r>
              <a:rPr lang="en-GB" altLang="en-US" dirty="0" smtClean="0">
                <a:latin typeface="+mn-lt"/>
              </a:rPr>
              <a:t>positively </a:t>
            </a:r>
            <a:r>
              <a:rPr lang="en-GB" altLang="en-US" dirty="0">
                <a:latin typeface="+mn-lt"/>
              </a:rPr>
              <a:t>correlated. </a:t>
            </a:r>
          </a:p>
          <a:p>
            <a:pPr>
              <a:spcBef>
                <a:spcPct val="50000"/>
              </a:spcBef>
              <a:defRPr/>
            </a:pPr>
            <a:endParaRPr lang="en-US" altLang="en-US" dirty="0"/>
          </a:p>
        </p:txBody>
      </p:sp>
      <p:sp>
        <p:nvSpPr>
          <p:cNvPr id="91141" name="TextBox 1"/>
          <p:cNvSpPr txBox="1">
            <a:spLocks noChangeArrowheads="1"/>
          </p:cNvSpPr>
          <p:nvPr/>
        </p:nvSpPr>
        <p:spPr bwMode="auto">
          <a:xfrm>
            <a:off x="323850" y="5805488"/>
            <a:ext cx="85693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r>
              <a:rPr lang="en-US" altLang="en-US" sz="2800">
                <a:cs typeface="Times New Roman" pitchFamily="18" charset="0"/>
              </a:rPr>
              <a:t>Deviation from perfect correlation is called </a:t>
            </a:r>
            <a:r>
              <a:rPr lang="en-US" altLang="en-US" sz="2800" b="1">
                <a:cs typeface="Times New Roman" pitchFamily="18" charset="0"/>
              </a:rPr>
              <a:t>asynchrony</a:t>
            </a:r>
            <a:r>
              <a:rPr lang="en-US" altLang="en-US" sz="2800">
                <a:cs typeface="Times New Roman" pitchFamily="18" charset="0"/>
              </a:rPr>
              <a:t>, and stabilizes the community biomass fluctuation </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Rot="1" noChangeAspect="1" noMove="1" noResize="1" noEditPoints="1" noAdjustHandles="1" noChangeArrowheads="1" noChangeShapeType="1" noTextEdit="1"/>
          </p:cNvSpPr>
          <p:nvPr/>
        </p:nvSpPr>
        <p:spPr bwMode="auto">
          <a:xfrm>
            <a:off x="247328" y="457200"/>
            <a:ext cx="8231832" cy="5773312"/>
          </a:xfrm>
          <a:prstGeom prst="rect">
            <a:avLst/>
          </a:prstGeom>
          <a:blipFill rotWithShape="1">
            <a:blip r:embed="rId2"/>
            <a:stretch>
              <a:fillRect l="-2667" t="-2006"/>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noFill/>
              </a:rPr>
              <a:t> </a:t>
            </a:r>
          </a:p>
        </p:txBody>
      </p:sp>
      <p:pic>
        <p:nvPicPr>
          <p:cNvPr id="92163" name="Picture 3" descr="G:\WWW\ANTODO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75" y="457200"/>
            <a:ext cx="179546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Box 3"/>
          <p:cNvSpPr txBox="1">
            <a:spLocks noChangeArrowheads="1"/>
          </p:cNvSpPr>
          <p:nvPr/>
        </p:nvSpPr>
        <p:spPr bwMode="auto">
          <a:xfrm>
            <a:off x="4637088" y="5483225"/>
            <a:ext cx="44148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r>
              <a:rPr lang="cs-CZ" altLang="en-US" sz="2400"/>
              <a:t>Other measures of asynchrony were also suggested (here Gross et al. 2014) – better is weighted form</a:t>
            </a:r>
            <a:endParaRPr lang="en-US" altLang="en-US" sz="2400"/>
          </a:p>
        </p:txBody>
      </p:sp>
      <p:sp>
        <p:nvSpPr>
          <p:cNvPr id="3" name="Rectangle 2"/>
          <p:cNvSpPr>
            <a:spLocks noRot="1" noChangeAspect="1" noMove="1" noResize="1" noEditPoints="1" noAdjustHandles="1" noChangeArrowheads="1" noChangeShapeType="1" noTextEdit="1"/>
          </p:cNvSpPr>
          <p:nvPr/>
        </p:nvSpPr>
        <p:spPr>
          <a:xfrm>
            <a:off x="446192" y="5485867"/>
            <a:ext cx="4125808" cy="1149033"/>
          </a:xfrm>
          <a:prstGeom prst="rect">
            <a:avLst/>
          </a:prstGeom>
          <a:blipFill rotWithShape="1">
            <a:blip r:embed="rId4"/>
            <a:stretch>
              <a:fillRect/>
            </a:stretch>
          </a:blipFill>
        </p:spPr>
        <p:txBody>
          <a:bodyPr/>
          <a:lstStyle/>
          <a:p>
            <a:pPr>
              <a:defRPr/>
            </a:pPr>
            <a:r>
              <a:rPr lang="en-US">
                <a:noFill/>
              </a:rPr>
              <a:t> </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cs-CZ" altLang="en-US" smtClean="0"/>
              <a:t>Suggested merasure </a:t>
            </a:r>
            <a:r>
              <a:rPr lang="el-GR" altLang="en-US" smtClean="0">
                <a:cs typeface="Times New Roman" pitchFamily="18" charset="0"/>
              </a:rPr>
              <a:t>φ</a:t>
            </a:r>
            <a:endParaRPr lang="en-US" altLang="en-US" smtClean="0"/>
          </a:p>
        </p:txBody>
      </p:sp>
      <p:sp>
        <p:nvSpPr>
          <p:cNvPr id="93187" name="Content Placeholder 2"/>
          <p:cNvSpPr>
            <a:spLocks noGrp="1"/>
          </p:cNvSpPr>
          <p:nvPr>
            <p:ph idx="1"/>
          </p:nvPr>
        </p:nvSpPr>
        <p:spPr/>
        <p:txBody>
          <a:bodyPr/>
          <a:lstStyle/>
          <a:p>
            <a:r>
              <a:rPr lang="cs-CZ" altLang="en-US" smtClean="0"/>
              <a:t>Loreau and Mazancourt 2008</a:t>
            </a:r>
          </a:p>
          <a:p>
            <a:r>
              <a:rPr lang="cs-CZ" altLang="en-US" smtClean="0"/>
              <a:t>Doe not provide any possibility to compare with the null model of independence</a:t>
            </a:r>
          </a:p>
          <a:p>
            <a:endParaRPr lang="cs-CZ" altLang="en-US" smtClean="0"/>
          </a:p>
          <a:p>
            <a:r>
              <a:rPr lang="cs-CZ" altLang="en-US" smtClean="0"/>
              <a:t>In the case of of indepednence, its value decreases with number of species</a:t>
            </a:r>
            <a:endParaRPr lang="en-US" altLang="en-US" smtClean="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r>
              <a:rPr lang="en-US" altLang="en-US" smtClean="0">
                <a:cs typeface="Times New Roman" pitchFamily="18" charset="0"/>
              </a:rPr>
              <a:t>(A)Synchrony  caused by</a:t>
            </a:r>
          </a:p>
        </p:txBody>
      </p:sp>
      <p:sp>
        <p:nvSpPr>
          <p:cNvPr id="3" name="Content Placeholder 2"/>
          <p:cNvSpPr>
            <a:spLocks noGrp="1"/>
          </p:cNvSpPr>
          <p:nvPr>
            <p:ph idx="1"/>
          </p:nvPr>
        </p:nvSpPr>
        <p:spPr/>
        <p:txBody>
          <a:bodyPr/>
          <a:lstStyle/>
          <a:p>
            <a:r>
              <a:rPr lang="en-US" altLang="en-US" smtClean="0">
                <a:cs typeface="Times New Roman" pitchFamily="18" charset="0"/>
              </a:rPr>
              <a:t>Synchronization – concordant response to temporal changes in environment (probably mostly weather in individual years)</a:t>
            </a:r>
          </a:p>
          <a:p>
            <a:r>
              <a:rPr lang="en-US" altLang="en-US" smtClean="0">
                <a:cs typeface="Times New Roman" pitchFamily="18" charset="0"/>
              </a:rPr>
              <a:t>Asynchrony – discordant response to temporal changes in environment and / or competition</a:t>
            </a:r>
            <a:endParaRPr lang="cs-CZ" altLang="en-US" smtClean="0">
              <a:cs typeface="Times New Roman" pitchFamily="18" charset="0"/>
            </a:endParaRPr>
          </a:p>
          <a:p>
            <a:endParaRPr lang="cs-CZ" altLang="en-US" smtClean="0">
              <a:cs typeface="Times New Roman" pitchFamily="18" charset="0"/>
            </a:endParaRPr>
          </a:p>
          <a:p>
            <a:endParaRPr lang="en-US" altLang="en-US" smtClean="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cs-CZ" altLang="en-US" smtClean="0"/>
              <a:t>Term „asynchrony“ is used inconsistently</a:t>
            </a:r>
            <a:endParaRPr lang="en-US" altLang="en-US" smtClean="0"/>
          </a:p>
        </p:txBody>
      </p:sp>
      <p:sp>
        <p:nvSpPr>
          <p:cNvPr id="95235" name="Content Placeholder 2"/>
          <p:cNvSpPr>
            <a:spLocks noGrp="1"/>
          </p:cNvSpPr>
          <p:nvPr>
            <p:ph idx="1"/>
          </p:nvPr>
        </p:nvSpPr>
        <p:spPr/>
        <p:txBody>
          <a:bodyPr/>
          <a:lstStyle/>
          <a:p>
            <a:r>
              <a:rPr lang="cs-CZ" altLang="en-US" smtClean="0"/>
              <a:t>Some use it as any deviation from synchrony (so, everything is then asynchronous, because perfect synchrony does not exist)</a:t>
            </a:r>
          </a:p>
          <a:p>
            <a:r>
              <a:rPr lang="cs-CZ" altLang="en-US" smtClean="0"/>
              <a:t>Some just for the situation when the correlations are on average negative (or better, sums of covariances are negative) – perhaps, for this it is better to use compensatory dynamics </a:t>
            </a:r>
            <a:endParaRPr lang="en-US" altLang="en-US" smtClean="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cs-CZ" altLang="en-US" smtClean="0">
                <a:cs typeface="Times New Roman" pitchFamily="18" charset="0"/>
              </a:rPr>
              <a:t>Compensatory dynamics </a:t>
            </a:r>
            <a:r>
              <a:rPr lang="en-US" altLang="en-US" smtClean="0">
                <a:cs typeface="Times New Roman" pitchFamily="18" charset="0"/>
              </a:rPr>
              <a:t>caused by</a:t>
            </a:r>
          </a:p>
        </p:txBody>
      </p:sp>
      <p:sp>
        <p:nvSpPr>
          <p:cNvPr id="3" name="Content Placeholder 2"/>
          <p:cNvSpPr>
            <a:spLocks noGrp="1"/>
          </p:cNvSpPr>
          <p:nvPr>
            <p:ph idx="1"/>
          </p:nvPr>
        </p:nvSpPr>
        <p:spPr/>
        <p:txBody>
          <a:bodyPr/>
          <a:lstStyle/>
          <a:p>
            <a:r>
              <a:rPr lang="en-US" altLang="en-US" smtClean="0">
                <a:cs typeface="Times New Roman" pitchFamily="18" charset="0"/>
              </a:rPr>
              <a:t>– discordant response to temporal changes in environment </a:t>
            </a:r>
            <a:r>
              <a:rPr lang="cs-CZ" altLang="en-US" smtClean="0">
                <a:cs typeface="Times New Roman" pitchFamily="18" charset="0"/>
              </a:rPr>
              <a:t>(extremely unlikely, all plants love similar weather – in grassland warn and wet spring)</a:t>
            </a:r>
          </a:p>
          <a:p>
            <a:r>
              <a:rPr lang="cs-CZ" altLang="en-US" smtClean="0">
                <a:cs typeface="Times New Roman" pitchFamily="18" charset="0"/>
              </a:rPr>
              <a:t>C</a:t>
            </a:r>
            <a:r>
              <a:rPr lang="en-US" altLang="en-US" smtClean="0">
                <a:cs typeface="Times New Roman" pitchFamily="18" charset="0"/>
              </a:rPr>
              <a:t>ompetition</a:t>
            </a:r>
            <a:r>
              <a:rPr lang="cs-CZ" altLang="en-US" smtClean="0">
                <a:cs typeface="Times New Roman" pitchFamily="18" charset="0"/>
              </a:rPr>
              <a:t> – if the dominant is harmed by dry spring, less competitive plants can profit </a:t>
            </a:r>
          </a:p>
          <a:p>
            <a:r>
              <a:rPr lang="cs-CZ" altLang="en-US" smtClean="0">
                <a:cs typeface="Times New Roman" pitchFamily="18" charset="0"/>
              </a:rPr>
              <a:t>Neglected role of enemis (pathogens)</a:t>
            </a:r>
          </a:p>
          <a:p>
            <a:endParaRPr lang="cs-CZ" altLang="en-US" smtClean="0">
              <a:cs typeface="Times New Roman" pitchFamily="18" charset="0"/>
            </a:endParaRPr>
          </a:p>
          <a:p>
            <a:endParaRPr lang="en-US" altLang="en-US" smtClean="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a:xfrm>
            <a:off x="685800" y="803275"/>
            <a:ext cx="7772400" cy="1295400"/>
          </a:xfrm>
        </p:spPr>
        <p:txBody>
          <a:bodyPr/>
          <a:lstStyle/>
          <a:p>
            <a:r>
              <a:rPr lang="cs-CZ" altLang="en-US" smtClean="0"/>
              <a:t> Effect of Asynchrony/Compensatory dynamics depend on</a:t>
            </a:r>
            <a:endParaRPr lang="en-US" altLang="en-US" smtClean="0"/>
          </a:p>
        </p:txBody>
      </p:sp>
      <p:sp>
        <p:nvSpPr>
          <p:cNvPr id="97283" name="Content Placeholder 2"/>
          <p:cNvSpPr>
            <a:spLocks noGrp="1"/>
          </p:cNvSpPr>
          <p:nvPr>
            <p:ph idx="1"/>
          </p:nvPr>
        </p:nvSpPr>
        <p:spPr>
          <a:xfrm>
            <a:off x="609600" y="2438400"/>
            <a:ext cx="7772400" cy="4114800"/>
          </a:xfrm>
        </p:spPr>
        <p:txBody>
          <a:bodyPr/>
          <a:lstStyle/>
          <a:p>
            <a:r>
              <a:rPr lang="cs-CZ" altLang="en-US" smtClean="0"/>
              <a:t>Total number of species </a:t>
            </a:r>
          </a:p>
          <a:p>
            <a:r>
              <a:rPr lang="cs-CZ" altLang="en-US" smtClean="0"/>
              <a:t>Equitability - (species that form 0,01% of the community has negligible effect on the total biomass)</a:t>
            </a:r>
          </a:p>
          <a:p>
            <a:r>
              <a:rPr lang="cs-CZ" altLang="en-US" smtClean="0"/>
              <a:t>Whether the abundant and rare species fluctute in the same extend</a:t>
            </a:r>
            <a:endParaRPr lang="en-US" altLang="en-US" smtClean="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ctrTitle"/>
          </p:nvPr>
        </p:nvSpPr>
        <p:spPr>
          <a:xfrm>
            <a:off x="684213" y="620713"/>
            <a:ext cx="7772400" cy="1470025"/>
          </a:xfrm>
        </p:spPr>
        <p:txBody>
          <a:bodyPr/>
          <a:lstStyle/>
          <a:p>
            <a:r>
              <a:rPr lang="cs-CZ" altLang="en-US" smtClean="0"/>
              <a:t>Taylor</a:t>
            </a:r>
            <a:r>
              <a:rPr lang="en-US" altLang="en-US" smtClean="0"/>
              <a:t>’</a:t>
            </a:r>
            <a:r>
              <a:rPr lang="cs-CZ" altLang="en-US" smtClean="0"/>
              <a:t>s</a:t>
            </a:r>
            <a:r>
              <a:rPr lang="en-US" altLang="en-US" smtClean="0"/>
              <a:t> power law (TPL)</a:t>
            </a:r>
          </a:p>
        </p:txBody>
      </p:sp>
      <p:sp>
        <p:nvSpPr>
          <p:cNvPr id="98307" name="Subtitle 2"/>
          <p:cNvSpPr>
            <a:spLocks noGrp="1"/>
          </p:cNvSpPr>
          <p:nvPr>
            <p:ph type="subTitle" idx="1"/>
          </p:nvPr>
        </p:nvSpPr>
        <p:spPr>
          <a:xfrm>
            <a:off x="1331913" y="1989138"/>
            <a:ext cx="6400800" cy="3887787"/>
          </a:xfrm>
        </p:spPr>
        <p:txBody>
          <a:bodyPr/>
          <a:lstStyle/>
          <a:p>
            <a:r>
              <a:rPr lang="en-US" altLang="en-US" smtClean="0"/>
              <a:t>var = </a:t>
            </a:r>
            <a:r>
              <a:rPr lang="en-US" altLang="en-US" i="1" smtClean="0"/>
              <a:t>a .  </a:t>
            </a:r>
            <a:r>
              <a:rPr lang="en-US" altLang="en-US" smtClean="0"/>
              <a:t>mean</a:t>
            </a:r>
            <a:r>
              <a:rPr lang="en-US" altLang="en-US" i="1" baseline="30000" smtClean="0"/>
              <a:t>b</a:t>
            </a:r>
          </a:p>
          <a:p>
            <a:r>
              <a:rPr lang="en-US" altLang="en-US" smtClean="0"/>
              <a:t>log(var) = log </a:t>
            </a:r>
            <a:r>
              <a:rPr lang="en-US" altLang="en-US" i="1" smtClean="0"/>
              <a:t>a </a:t>
            </a:r>
            <a:r>
              <a:rPr lang="en-US" altLang="en-US" smtClean="0"/>
              <a:t>+ </a:t>
            </a:r>
            <a:r>
              <a:rPr lang="en-US" altLang="en-US" i="1" smtClean="0"/>
              <a:t>b .</a:t>
            </a:r>
            <a:r>
              <a:rPr lang="en-US" altLang="en-US" smtClean="0"/>
              <a:t>log(mean)</a:t>
            </a:r>
          </a:p>
          <a:p>
            <a:r>
              <a:rPr lang="en-US" altLang="en-US" sz="2400" smtClean="0">
                <a:solidFill>
                  <a:srgbClr val="FF0000"/>
                </a:solidFill>
              </a:rPr>
              <a:t>Both, var and mean are random variables, and after log transformation will have roughly the same “error” –&gt; classical OLS underestimated the value of </a:t>
            </a:r>
            <a:r>
              <a:rPr lang="en-US" altLang="en-US" sz="2400" i="1" smtClean="0">
                <a:solidFill>
                  <a:srgbClr val="FF0000"/>
                </a:solidFill>
              </a:rPr>
              <a:t>b</a:t>
            </a:r>
            <a:endParaRPr lang="en-US" altLang="en-US" sz="2400" smtClean="0">
              <a:solidFill>
                <a:srgbClr val="FF0000"/>
              </a:solidFill>
            </a:endParaRPr>
          </a:p>
          <a:p>
            <a:endParaRPr lang="en-US" altLang="en-US" smtClean="0"/>
          </a:p>
          <a:p>
            <a:endParaRPr lang="en-US" altLang="en-US" smtClean="0"/>
          </a:p>
          <a:p>
            <a:endParaRPr lang="en-US" altLang="en-US" smtClean="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r>
              <a:rPr lang="en-US" altLang="en-US" sz="3200" b="1" smtClean="0"/>
              <a:t>We use TPL for temporal variation, but the same basic rules apply for temporal and spatial variation</a:t>
            </a:r>
          </a:p>
        </p:txBody>
      </p:sp>
      <p:sp>
        <p:nvSpPr>
          <p:cNvPr id="3" name="Content Placeholder 2"/>
          <p:cNvSpPr>
            <a:spLocks noGrp="1"/>
          </p:cNvSpPr>
          <p:nvPr>
            <p:ph idx="1"/>
          </p:nvPr>
        </p:nvSpPr>
        <p:spPr/>
        <p:txBody>
          <a:bodyPr>
            <a:normAutofit fontScale="85000" lnSpcReduction="20000"/>
          </a:bodyPr>
          <a:lstStyle/>
          <a:p>
            <a:pPr>
              <a:defRPr/>
            </a:pPr>
            <a:r>
              <a:rPr lang="en-US" dirty="0" smtClean="0"/>
              <a:t>TPL was used to describe relationship of </a:t>
            </a:r>
            <a:r>
              <a:rPr lang="en-US" dirty="0" err="1" smtClean="0"/>
              <a:t>var</a:t>
            </a:r>
            <a:r>
              <a:rPr lang="en-US" dirty="0" smtClean="0"/>
              <a:t> and mean of the same species in various sites</a:t>
            </a:r>
          </a:p>
          <a:p>
            <a:pPr>
              <a:defRPr/>
            </a:pPr>
            <a:r>
              <a:rPr lang="en-US" dirty="0" smtClean="0"/>
              <a:t>TPL can be equally well used to describe mean and </a:t>
            </a:r>
            <a:r>
              <a:rPr lang="en-US" dirty="0" err="1" smtClean="0"/>
              <a:t>var</a:t>
            </a:r>
            <a:r>
              <a:rPr lang="en-US" dirty="0" smtClean="0"/>
              <a:t> of a set of species within a single community </a:t>
            </a:r>
          </a:p>
          <a:p>
            <a:pPr marL="0" indent="0">
              <a:buFontTx/>
              <a:buNone/>
              <a:defRPr/>
            </a:pPr>
            <a:r>
              <a:rPr lang="en-US" dirty="0"/>
              <a:t> </a:t>
            </a:r>
            <a:r>
              <a:rPr lang="en-US" dirty="0" smtClean="0"/>
              <a:t>    [both can describe spatial and temporal variation]</a:t>
            </a:r>
          </a:p>
          <a:p>
            <a:pPr>
              <a:defRPr/>
            </a:pPr>
            <a:r>
              <a:rPr lang="en-US" dirty="0" smtClean="0"/>
              <a:t>Can be used for counts of individuals, but also for any other quantity – does not work for individuals, when the density is low ~ &lt;1, would not work for 0 / 1 , i.e. presence absence data</a:t>
            </a:r>
            <a:endParaRPr lang="en-US" dirty="0"/>
          </a:p>
          <a:p>
            <a:pPr>
              <a:defRPr/>
            </a:pPr>
            <a:r>
              <a:rPr lang="en-US" dirty="0" smtClean="0"/>
              <a:t>Generally, there is no theory behind, log – log linearizes quite a lot of various relationships</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476375"/>
            <a:ext cx="9143999"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2400" y="323850"/>
            <a:ext cx="8629650" cy="461665"/>
          </a:xfrm>
          <a:prstGeom prst="rect">
            <a:avLst/>
          </a:prstGeom>
          <a:noFill/>
        </p:spPr>
        <p:txBody>
          <a:bodyPr wrap="square" rtlCol="0">
            <a:spAutoFit/>
          </a:bodyPr>
          <a:lstStyle/>
          <a:p>
            <a:r>
              <a:rPr lang="cs-CZ" dirty="0" smtClean="0"/>
              <a:t>Vegetatio 1982:</a:t>
            </a:r>
            <a:endParaRPr lang="en-US" dirty="0"/>
          </a:p>
        </p:txBody>
      </p:sp>
      <p:pic>
        <p:nvPicPr>
          <p:cNvPr id="135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230012"/>
            <a:ext cx="9144000" cy="160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79664" y="4060735"/>
            <a:ext cx="464127" cy="338554"/>
          </a:xfrm>
          <a:prstGeom prst="rect">
            <a:avLst/>
          </a:prstGeom>
          <a:noFill/>
        </p:spPr>
        <p:txBody>
          <a:bodyPr wrap="square" rtlCol="0">
            <a:spAutoFit/>
          </a:bodyPr>
          <a:lstStyle/>
          <a:p>
            <a:r>
              <a:rPr lang="en-US" sz="1600" dirty="0" smtClean="0"/>
              <a:t>We</a:t>
            </a:r>
            <a:endParaRPr lang="en-US" sz="1600" dirty="0"/>
          </a:p>
        </p:txBody>
      </p:sp>
      <p:sp>
        <p:nvSpPr>
          <p:cNvPr id="4" name="Obdélník 3"/>
          <p:cNvSpPr/>
          <p:nvPr/>
        </p:nvSpPr>
        <p:spPr bwMode="auto">
          <a:xfrm>
            <a:off x="5715000" y="4696691"/>
            <a:ext cx="3172691" cy="214745"/>
          </a:xfrm>
          <a:prstGeom prst="rect">
            <a:avLst/>
          </a:prstGeom>
          <a:solidFill>
            <a:srgbClr val="FFFF00">
              <a:alpha val="30980"/>
            </a:srgbClr>
          </a:solidFill>
          <a:ln w="12700" cap="sq" cmpd="sng" algn="ctr">
            <a:no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endParaRPr>
          </a:p>
        </p:txBody>
      </p:sp>
      <p:sp>
        <p:nvSpPr>
          <p:cNvPr id="5" name="Obdélník 4"/>
          <p:cNvSpPr/>
          <p:nvPr/>
        </p:nvSpPr>
        <p:spPr bwMode="auto">
          <a:xfrm>
            <a:off x="69273" y="4966855"/>
            <a:ext cx="7890163" cy="180109"/>
          </a:xfrm>
          <a:prstGeom prst="rect">
            <a:avLst/>
          </a:prstGeom>
          <a:solidFill>
            <a:srgbClr val="FFFF00">
              <a:alpha val="29020"/>
            </a:srgbClr>
          </a:solidFill>
          <a:ln w="12700" cap="sq" cmpd="sng" algn="ctr">
            <a:no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27085758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r>
              <a:rPr lang="en-US" altLang="en-US" smtClean="0"/>
              <a:t>The classics</a:t>
            </a:r>
          </a:p>
        </p:txBody>
      </p:sp>
      <p:sp>
        <p:nvSpPr>
          <p:cNvPr id="3" name="Content Placeholder 2"/>
          <p:cNvSpPr>
            <a:spLocks noGrp="1"/>
          </p:cNvSpPr>
          <p:nvPr>
            <p:ph idx="1"/>
          </p:nvPr>
        </p:nvSpPr>
        <p:spPr/>
        <p:txBody>
          <a:bodyPr>
            <a:normAutofit lnSpcReduction="10000"/>
          </a:bodyPr>
          <a:lstStyle/>
          <a:p>
            <a:pPr>
              <a:defRPr/>
            </a:pPr>
            <a:r>
              <a:rPr lang="en-US" dirty="0" smtClean="0"/>
              <a:t>If data have </a:t>
            </a:r>
            <a:r>
              <a:rPr lang="en-US" b="1" dirty="0" smtClean="0"/>
              <a:t>Poisson distribution</a:t>
            </a:r>
            <a:r>
              <a:rPr lang="en-US" dirty="0" smtClean="0"/>
              <a:t> (valid just for the counts), then </a:t>
            </a:r>
            <a:r>
              <a:rPr lang="en-US" dirty="0" err="1" smtClean="0"/>
              <a:t>var</a:t>
            </a:r>
            <a:r>
              <a:rPr lang="en-US" dirty="0" smtClean="0"/>
              <a:t> = mean</a:t>
            </a:r>
          </a:p>
          <a:p>
            <a:pPr>
              <a:defRPr/>
            </a:pPr>
            <a:r>
              <a:rPr lang="en-US" dirty="0" err="1" smtClean="0"/>
              <a:t>P.d</a:t>
            </a:r>
            <a:r>
              <a:rPr lang="en-US" dirty="0" smtClean="0"/>
              <a:t>. assumes </a:t>
            </a:r>
            <a:r>
              <a:rPr lang="en-US" b="1" dirty="0" smtClean="0"/>
              <a:t>independence of individuals</a:t>
            </a:r>
            <a:endParaRPr lang="en-US" b="1" dirty="0"/>
          </a:p>
          <a:p>
            <a:pPr>
              <a:defRPr/>
            </a:pPr>
            <a:r>
              <a:rPr lang="en-US" dirty="0" err="1" smtClean="0"/>
              <a:t>Var</a:t>
            </a:r>
            <a:r>
              <a:rPr lang="en-US" dirty="0" smtClean="0"/>
              <a:t>/mean ratio as the spatial aggregation measure, and after multiplying by </a:t>
            </a:r>
            <a:r>
              <a:rPr lang="en-US" dirty="0" err="1" smtClean="0"/>
              <a:t>df</a:t>
            </a:r>
            <a:r>
              <a:rPr lang="en-US" dirty="0" smtClean="0"/>
              <a:t> as a test criterion (chi-square distribution), the same theoretically can be used for temporal variation (practically not used)</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r>
              <a:rPr lang="en-US" altLang="en-US" smtClean="0"/>
              <a:t>Poisson distribution</a:t>
            </a:r>
          </a:p>
        </p:txBody>
      </p:sp>
      <p:sp>
        <p:nvSpPr>
          <p:cNvPr id="3" name="Content Placeholder 2"/>
          <p:cNvSpPr>
            <a:spLocks noGrp="1"/>
          </p:cNvSpPr>
          <p:nvPr>
            <p:ph idx="1"/>
          </p:nvPr>
        </p:nvSpPr>
        <p:spPr/>
        <p:txBody>
          <a:bodyPr>
            <a:normAutofit fontScale="92500" lnSpcReduction="10000"/>
          </a:bodyPr>
          <a:lstStyle/>
          <a:p>
            <a:pPr>
              <a:defRPr/>
            </a:pPr>
            <a:r>
              <a:rPr lang="en-US" dirty="0" smtClean="0"/>
              <a:t>If two variables with Poisson are summed up, their distribution is again Poisson mean = mean1 + mean2,  </a:t>
            </a:r>
            <a:r>
              <a:rPr lang="en-US" dirty="0" err="1" smtClean="0"/>
              <a:t>var</a:t>
            </a:r>
            <a:r>
              <a:rPr lang="en-US" dirty="0" smtClean="0"/>
              <a:t> = var1+var2</a:t>
            </a:r>
          </a:p>
          <a:p>
            <a:pPr>
              <a:defRPr/>
            </a:pPr>
            <a:r>
              <a:rPr lang="en-US" dirty="0" smtClean="0"/>
              <a:t>In this case, TPL holds, and b=1</a:t>
            </a:r>
          </a:p>
          <a:p>
            <a:pPr>
              <a:defRPr/>
            </a:pPr>
            <a:r>
              <a:rPr lang="en-US" dirty="0" smtClean="0"/>
              <a:t>Generally, never happens (would be the case, if the population is constant, large, and each individual has some constant probability to fall in the trap, and x is the number of trapped individuals)</a:t>
            </a:r>
          </a:p>
          <a:p>
            <a:pPr>
              <a:defRPr/>
            </a:pPr>
            <a:endParaRPr lang="en-US"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Poisson distribution is extremely rare</a:t>
            </a:r>
            <a:endParaRPr lang="en-US" dirty="0"/>
          </a:p>
        </p:txBody>
      </p:sp>
      <p:sp>
        <p:nvSpPr>
          <p:cNvPr id="102403" name="Content Placeholder 2"/>
          <p:cNvSpPr>
            <a:spLocks noGrp="1"/>
          </p:cNvSpPr>
          <p:nvPr>
            <p:ph idx="1"/>
          </p:nvPr>
        </p:nvSpPr>
        <p:spPr/>
        <p:txBody>
          <a:bodyPr/>
          <a:lstStyle/>
          <a:p>
            <a:r>
              <a:rPr lang="en-US" altLang="en-US" smtClean="0"/>
              <a:t>In fact, in most cases, we have (both temporal and spatial) variability in data corresponding to </a:t>
            </a:r>
            <a:r>
              <a:rPr lang="en-US" altLang="en-US" i="1" smtClean="0"/>
              <a:t>contagious distributions </a:t>
            </a:r>
            <a:r>
              <a:rPr lang="en-US" altLang="en-US" smtClean="0"/>
              <a:t>(clumps of clumps)</a:t>
            </a:r>
          </a:p>
          <a:p>
            <a:r>
              <a:rPr lang="en-US" altLang="en-US" smtClean="0"/>
              <a:t>Negative binomial, or Neyman distributions</a:t>
            </a:r>
          </a:p>
          <a:p>
            <a:endParaRPr lang="en-US" altLang="en-US" smtClean="0"/>
          </a:p>
          <a:p>
            <a:r>
              <a:rPr lang="en-US" altLang="en-US" smtClean="0"/>
              <a:t>In these cases, </a:t>
            </a:r>
            <a:r>
              <a:rPr lang="en-US" altLang="en-US" i="1" smtClean="0"/>
              <a:t>b</a:t>
            </a:r>
            <a:r>
              <a:rPr lang="en-US" altLang="en-US" smtClean="0"/>
              <a:t> &gt; 1</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r>
              <a:rPr lang="en-US" altLang="en-US" smtClean="0"/>
              <a:t>If </a:t>
            </a:r>
            <a:r>
              <a:rPr lang="en-US" altLang="en-US" i="1" smtClean="0"/>
              <a:t>b</a:t>
            </a:r>
            <a:r>
              <a:rPr lang="en-US" altLang="en-US" smtClean="0"/>
              <a:t>=2</a:t>
            </a:r>
          </a:p>
        </p:txBody>
      </p:sp>
      <p:sp>
        <p:nvSpPr>
          <p:cNvPr id="3" name="Content Placeholder 2"/>
          <p:cNvSpPr>
            <a:spLocks noGrp="1"/>
          </p:cNvSpPr>
          <p:nvPr>
            <p:ph idx="1"/>
          </p:nvPr>
        </p:nvSpPr>
        <p:spPr/>
        <p:txBody>
          <a:bodyPr/>
          <a:lstStyle/>
          <a:p>
            <a:pPr>
              <a:defRPr/>
            </a:pPr>
            <a:r>
              <a:rPr lang="en-US" dirty="0" smtClean="0"/>
              <a:t>CV (</a:t>
            </a:r>
            <a:r>
              <a:rPr lang="en-US" dirty="0" err="1" smtClean="0"/>
              <a:t>s.d.</a:t>
            </a:r>
            <a:r>
              <a:rPr lang="en-US" dirty="0" smtClean="0"/>
              <a:t>/mean) is independent of mean</a:t>
            </a:r>
          </a:p>
          <a:p>
            <a:pPr>
              <a:defRPr/>
            </a:pPr>
            <a:r>
              <a:rPr lang="en-US" dirty="0" err="1"/>
              <a:t>v</a:t>
            </a:r>
            <a:r>
              <a:rPr lang="en-US" dirty="0" err="1" smtClean="0"/>
              <a:t>ar</a:t>
            </a:r>
            <a:r>
              <a:rPr lang="en-US" dirty="0" smtClean="0"/>
              <a:t> (log(x)) is independent of mean </a:t>
            </a:r>
          </a:p>
          <a:p>
            <a:pPr marL="0" indent="0">
              <a:buFontTx/>
              <a:buNone/>
              <a:defRPr/>
            </a:pPr>
            <a:r>
              <a:rPr lang="en-US" dirty="0" smtClean="0"/>
              <a:t>– but </a:t>
            </a:r>
            <a:r>
              <a:rPr lang="en-US" dirty="0" err="1" smtClean="0"/>
              <a:t>var</a:t>
            </a:r>
            <a:r>
              <a:rPr lang="en-US" dirty="0" smtClean="0"/>
              <a:t> (log(x+1)) decreases with mean</a:t>
            </a:r>
          </a:p>
          <a:p>
            <a:pPr>
              <a:defRPr/>
            </a:pPr>
            <a:endParaRPr lang="en-US" dirty="0"/>
          </a:p>
          <a:p>
            <a:pPr>
              <a:defRPr/>
            </a:pPr>
            <a:r>
              <a:rPr lang="en-US" b="1" dirty="0" smtClean="0"/>
              <a:t>If 1 &lt; </a:t>
            </a:r>
            <a:r>
              <a:rPr lang="en-US" b="1" i="1" dirty="0" smtClean="0"/>
              <a:t>b &lt; </a:t>
            </a:r>
            <a:r>
              <a:rPr lang="en-US" b="1" dirty="0" smtClean="0"/>
              <a:t>2  </a:t>
            </a:r>
            <a:r>
              <a:rPr lang="en-US" dirty="0" smtClean="0"/>
              <a:t>(generally, vast majority of cases)</a:t>
            </a:r>
          </a:p>
          <a:p>
            <a:pPr>
              <a:defRPr/>
            </a:pPr>
            <a:r>
              <a:rPr lang="en-US" dirty="0" smtClean="0"/>
              <a:t> both CV and </a:t>
            </a:r>
            <a:r>
              <a:rPr lang="en-US" dirty="0" err="1" smtClean="0"/>
              <a:t>var</a:t>
            </a:r>
            <a:r>
              <a:rPr lang="en-US" dirty="0" smtClean="0"/>
              <a:t> (log(x)) decrease with the mean </a:t>
            </a:r>
            <a:endParaRPr lang="en-US" i="1" dirty="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p:txBody>
          <a:bodyPr/>
          <a:lstStyle/>
          <a:p>
            <a:r>
              <a:rPr lang="en-US" altLang="en-US" smtClean="0"/>
              <a:t>The fact that b&lt;2</a:t>
            </a:r>
          </a:p>
        </p:txBody>
      </p:sp>
      <p:sp>
        <p:nvSpPr>
          <p:cNvPr id="3" name="Content Placeholder 2"/>
          <p:cNvSpPr>
            <a:spLocks noGrp="1"/>
          </p:cNvSpPr>
          <p:nvPr>
            <p:ph idx="1"/>
          </p:nvPr>
        </p:nvSpPr>
        <p:spPr/>
        <p:txBody>
          <a:bodyPr>
            <a:normAutofit fontScale="92500" lnSpcReduction="10000"/>
          </a:bodyPr>
          <a:lstStyle/>
          <a:p>
            <a:pPr>
              <a:defRPr/>
            </a:pPr>
            <a:r>
              <a:rPr lang="en-US" dirty="0" smtClean="0"/>
              <a:t>Makes the portfolio effect uncertain (the very abundant species will have low CV).</a:t>
            </a:r>
          </a:p>
          <a:p>
            <a:pPr>
              <a:defRPr/>
            </a:pPr>
            <a:r>
              <a:rPr lang="en-US" dirty="0" smtClean="0"/>
              <a:t>If I have variability of individual units within a species, then b&lt;2 means that the individual units are not perfectly synchronized. </a:t>
            </a:r>
            <a:r>
              <a:rPr lang="en-US" dirty="0"/>
              <a:t>(</a:t>
            </a:r>
            <a:r>
              <a:rPr lang="en-US" dirty="0" smtClean="0"/>
              <a:t>Thanks to this, there is some asynchrony </a:t>
            </a:r>
            <a:r>
              <a:rPr lang="en-US" dirty="0" smtClean="0">
                <a:solidFill>
                  <a:srgbClr val="FF0000"/>
                </a:solidFill>
              </a:rPr>
              <a:t>within </a:t>
            </a:r>
            <a:r>
              <a:rPr lang="en-US" dirty="0" smtClean="0"/>
              <a:t>population.) Portfolio effect works, if the units within a species are better synchronized (less asynchronous), than units among species.  </a:t>
            </a:r>
            <a:endParaRPr lang="en-US" dirty="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05474" name="Object 2"/>
          <p:cNvGraphicFramePr>
            <a:graphicFrameLocks noChangeAspect="1"/>
          </p:cNvGraphicFramePr>
          <p:nvPr/>
        </p:nvGraphicFramePr>
        <p:xfrm>
          <a:off x="0" y="0"/>
          <a:ext cx="5105400" cy="3827463"/>
        </p:xfrm>
        <a:graphic>
          <a:graphicData uri="http://schemas.openxmlformats.org/presentationml/2006/ole">
            <mc:AlternateContent xmlns:mc="http://schemas.openxmlformats.org/markup-compatibility/2006">
              <mc:Choice xmlns:v="urn:schemas-microsoft-com:vml" Requires="v">
                <p:oleObj spid="_x0000_s105564" name="Graph" r:id="rId3" imgW="1434353" imgH="3945543" progId="STATISTICA.Graph">
                  <p:embed/>
                </p:oleObj>
              </mc:Choice>
              <mc:Fallback>
                <p:oleObj name="Graph" r:id="rId3" imgW="1434353" imgH="3945543" progId="STATISTICA.Graph">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105400" cy="382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5475" name="Object 3"/>
          <p:cNvGraphicFramePr>
            <a:graphicFrameLocks noChangeAspect="1"/>
          </p:cNvGraphicFramePr>
          <p:nvPr/>
        </p:nvGraphicFramePr>
        <p:xfrm>
          <a:off x="3886200" y="2916238"/>
          <a:ext cx="5257800" cy="3941762"/>
        </p:xfrm>
        <a:graphic>
          <a:graphicData uri="http://schemas.openxmlformats.org/presentationml/2006/ole">
            <mc:AlternateContent xmlns:mc="http://schemas.openxmlformats.org/markup-compatibility/2006">
              <mc:Choice xmlns:v="urn:schemas-microsoft-com:vml" Requires="v">
                <p:oleObj spid="_x0000_s105565" name="Graph" r:id="rId5" imgW="1434353" imgH="3945543" progId="STATISTICA.Graph">
                  <p:embed/>
                </p:oleObj>
              </mc:Choice>
              <mc:Fallback>
                <p:oleObj name="Graph" r:id="rId5" imgW="1434353" imgH="3945543" progId="STATISTICA.Graph">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2916238"/>
                        <a:ext cx="5257800" cy="394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5476" name="Text Box 4"/>
          <p:cNvSpPr txBox="1">
            <a:spLocks noChangeArrowheads="1"/>
          </p:cNvSpPr>
          <p:nvPr/>
        </p:nvSpPr>
        <p:spPr bwMode="auto">
          <a:xfrm>
            <a:off x="5105400" y="152400"/>
            <a:ext cx="3657600" cy="173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lang="en-US" altLang="cs-CZ" sz="2400"/>
              <a:t>Some species are regularly found below the line, i.e. are less variable: </a:t>
            </a:r>
          </a:p>
          <a:p>
            <a:pPr>
              <a:spcBef>
                <a:spcPct val="50000"/>
              </a:spcBef>
              <a:buClrTx/>
              <a:buFontTx/>
              <a:buNone/>
            </a:pPr>
            <a:r>
              <a:rPr lang="en-US" altLang="cs-CZ" sz="2400"/>
              <a:t>life history strategies</a:t>
            </a:r>
          </a:p>
        </p:txBody>
      </p:sp>
      <p:sp>
        <p:nvSpPr>
          <p:cNvPr id="105477" name="Text Box 5"/>
          <p:cNvSpPr txBox="1">
            <a:spLocks noChangeArrowheads="1"/>
          </p:cNvSpPr>
          <p:nvPr/>
        </p:nvSpPr>
        <p:spPr bwMode="auto">
          <a:xfrm>
            <a:off x="5105400" y="2057400"/>
            <a:ext cx="320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endParaRPr lang="en-GB" altLang="cs-CZ" sz="2400" i="1"/>
          </a:p>
        </p:txBody>
      </p:sp>
      <p:pic>
        <p:nvPicPr>
          <p:cNvPr id="105478" name="Picture 6" descr="Poter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600" y="3810000"/>
            <a:ext cx="21209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9" name="Text Box 7"/>
          <p:cNvSpPr txBox="1">
            <a:spLocks noChangeArrowheads="1"/>
          </p:cNvSpPr>
          <p:nvPr/>
        </p:nvSpPr>
        <p:spPr bwMode="auto">
          <a:xfrm>
            <a:off x="5257800" y="2286000"/>
            <a:ext cx="358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lang="cs-CZ" altLang="cs-CZ" sz="2400"/>
              <a:t>Unfertilised control plots</a:t>
            </a:r>
          </a:p>
        </p:txBody>
      </p:sp>
      <p:sp>
        <p:nvSpPr>
          <p:cNvPr id="105480" name="Line 8"/>
          <p:cNvSpPr>
            <a:spLocks noChangeShapeType="1"/>
          </p:cNvSpPr>
          <p:nvPr/>
        </p:nvSpPr>
        <p:spPr bwMode="auto">
          <a:xfrm flipH="1">
            <a:off x="4876800" y="2438400"/>
            <a:ext cx="457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81" name="Line 9"/>
          <p:cNvSpPr>
            <a:spLocks noChangeShapeType="1"/>
          </p:cNvSpPr>
          <p:nvPr/>
        </p:nvSpPr>
        <p:spPr bwMode="auto">
          <a:xfrm>
            <a:off x="8382000" y="2743200"/>
            <a:ext cx="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GB" altLang="cs-CZ" smtClean="0"/>
              <a:t>Functional redundancy as insurance</a:t>
            </a:r>
          </a:p>
        </p:txBody>
      </p:sp>
      <p:sp>
        <p:nvSpPr>
          <p:cNvPr id="106499" name="Rectangle 3"/>
          <p:cNvSpPr>
            <a:spLocks noGrp="1" noChangeArrowheads="1"/>
          </p:cNvSpPr>
          <p:nvPr>
            <p:ph type="body" idx="1"/>
          </p:nvPr>
        </p:nvSpPr>
        <p:spPr/>
        <p:txBody>
          <a:bodyPr/>
          <a:lstStyle/>
          <a:p>
            <a:r>
              <a:rPr lang="en-GB" altLang="cs-CZ" smtClean="0"/>
              <a:t> The effect of specialised pathogens, herbivores etc. usually affects one or limited number of species only</a:t>
            </a:r>
          </a:p>
          <a:p>
            <a:r>
              <a:rPr lang="en-GB" altLang="cs-CZ" smtClean="0"/>
              <a:t>Species diversity can then serve as insurance for ecosystem functioning</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7522" name="Object 2"/>
          <p:cNvGraphicFramePr>
            <a:graphicFrameLocks noChangeAspect="1"/>
          </p:cNvGraphicFramePr>
          <p:nvPr/>
        </p:nvGraphicFramePr>
        <p:xfrm>
          <a:off x="852488" y="169863"/>
          <a:ext cx="4181475" cy="6477000"/>
        </p:xfrm>
        <a:graphic>
          <a:graphicData uri="http://schemas.openxmlformats.org/presentationml/2006/ole">
            <mc:AlternateContent xmlns:mc="http://schemas.openxmlformats.org/markup-compatibility/2006">
              <mc:Choice xmlns:v="urn:schemas-microsoft-com:vml" Requires="v">
                <p:oleObj spid="_x0000_s107565" name="dokument" r:id="rId3" imgW="5417820" imgH="8391144" progId="Word.Document.8">
                  <p:embed/>
                </p:oleObj>
              </mc:Choice>
              <mc:Fallback>
                <p:oleObj name="dokument" r:id="rId3" imgW="5417820" imgH="8391144"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488" y="169863"/>
                        <a:ext cx="41814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7523" name="Text Box 3"/>
          <p:cNvSpPr txBox="1">
            <a:spLocks noChangeArrowheads="1"/>
          </p:cNvSpPr>
          <p:nvPr/>
        </p:nvSpPr>
        <p:spPr bwMode="auto">
          <a:xfrm>
            <a:off x="5684838" y="3681413"/>
            <a:ext cx="3040062"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2400"/>
              <a:t>If we go back to the MacArthur 1955 paper, this is exactly the mechanisms he had suggested for stabilising effect of diversity.</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476375"/>
            <a:ext cx="9143999"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2400" y="323850"/>
            <a:ext cx="8629650" cy="461665"/>
          </a:xfrm>
          <a:prstGeom prst="rect">
            <a:avLst/>
          </a:prstGeom>
          <a:noFill/>
        </p:spPr>
        <p:txBody>
          <a:bodyPr wrap="square" rtlCol="0">
            <a:spAutoFit/>
          </a:bodyPr>
          <a:lstStyle/>
          <a:p>
            <a:r>
              <a:rPr lang="cs-CZ" dirty="0" smtClean="0"/>
              <a:t>Vegetatio 1982:</a:t>
            </a:r>
            <a:endParaRPr lang="en-US" dirty="0"/>
          </a:p>
        </p:txBody>
      </p:sp>
      <p:pic>
        <p:nvPicPr>
          <p:cNvPr id="135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230012"/>
            <a:ext cx="9144000" cy="160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79664" y="4060735"/>
            <a:ext cx="464127" cy="338554"/>
          </a:xfrm>
          <a:prstGeom prst="rect">
            <a:avLst/>
          </a:prstGeom>
          <a:noFill/>
        </p:spPr>
        <p:txBody>
          <a:bodyPr wrap="square" rtlCol="0">
            <a:spAutoFit/>
          </a:bodyPr>
          <a:lstStyle/>
          <a:p>
            <a:r>
              <a:rPr lang="en-US" sz="1600" dirty="0" smtClean="0"/>
              <a:t>We</a:t>
            </a:r>
            <a:endParaRPr lang="en-US" sz="1600" dirty="0"/>
          </a:p>
        </p:txBody>
      </p:sp>
      <p:sp>
        <p:nvSpPr>
          <p:cNvPr id="4" name="Obdélník 3"/>
          <p:cNvSpPr/>
          <p:nvPr/>
        </p:nvSpPr>
        <p:spPr bwMode="auto">
          <a:xfrm>
            <a:off x="5715000" y="4696691"/>
            <a:ext cx="3172691" cy="214745"/>
          </a:xfrm>
          <a:prstGeom prst="rect">
            <a:avLst/>
          </a:prstGeom>
          <a:solidFill>
            <a:srgbClr val="FFFF00">
              <a:alpha val="30980"/>
            </a:srgbClr>
          </a:solidFill>
          <a:ln w="12700" cap="sq" cmpd="sng" algn="ctr">
            <a:no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endParaRPr>
          </a:p>
        </p:txBody>
      </p:sp>
      <p:sp>
        <p:nvSpPr>
          <p:cNvPr id="5" name="Obdélník 4"/>
          <p:cNvSpPr/>
          <p:nvPr/>
        </p:nvSpPr>
        <p:spPr bwMode="auto">
          <a:xfrm>
            <a:off x="69273" y="4966855"/>
            <a:ext cx="7890163" cy="180109"/>
          </a:xfrm>
          <a:prstGeom prst="rect">
            <a:avLst/>
          </a:prstGeom>
          <a:solidFill>
            <a:srgbClr val="FFFF00">
              <a:alpha val="29020"/>
            </a:srgbClr>
          </a:solidFill>
          <a:ln w="12700" cap="sq" cmpd="sng" algn="ctr">
            <a:no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4853791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37677" t="37703" r="40414" b="33006"/>
          <a:stretch/>
        </p:blipFill>
        <p:spPr>
          <a:xfrm>
            <a:off x="-2" y="0"/>
            <a:ext cx="9119297" cy="6858000"/>
          </a:xfrm>
          <a:prstGeom prst="rect">
            <a:avLst/>
          </a:prstGeom>
        </p:spPr>
      </p:pic>
      <p:sp>
        <p:nvSpPr>
          <p:cNvPr id="3" name="Obdélník 2"/>
          <p:cNvSpPr/>
          <p:nvPr/>
        </p:nvSpPr>
        <p:spPr bwMode="auto">
          <a:xfrm>
            <a:off x="505691" y="4641273"/>
            <a:ext cx="8506691" cy="949036"/>
          </a:xfrm>
          <a:prstGeom prst="rect">
            <a:avLst/>
          </a:prstGeom>
          <a:solidFill>
            <a:srgbClr val="FFFF00">
              <a:alpha val="36078"/>
            </a:srgbClr>
          </a:solidFill>
          <a:ln w="12700" cap="sq"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116454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59639" t="31885" r="17406" b="50316"/>
          <a:stretch/>
        </p:blipFill>
        <p:spPr>
          <a:xfrm>
            <a:off x="-52284" y="1357741"/>
            <a:ext cx="9196284" cy="4010891"/>
          </a:xfrm>
          <a:prstGeom prst="rect">
            <a:avLst/>
          </a:prstGeom>
        </p:spPr>
      </p:pic>
      <p:sp>
        <p:nvSpPr>
          <p:cNvPr id="3" name="TextovéPole 2"/>
          <p:cNvSpPr txBox="1"/>
          <p:nvPr/>
        </p:nvSpPr>
        <p:spPr>
          <a:xfrm>
            <a:off x="284018" y="332509"/>
            <a:ext cx="8375073" cy="461665"/>
          </a:xfrm>
          <a:prstGeom prst="rect">
            <a:avLst/>
          </a:prstGeom>
          <a:noFill/>
        </p:spPr>
        <p:txBody>
          <a:bodyPr wrap="square" rtlCol="0">
            <a:spAutoFit/>
          </a:bodyPr>
          <a:lstStyle/>
          <a:p>
            <a:r>
              <a:rPr lang="en-US" dirty="0" err="1" smtClean="0"/>
              <a:t>Kimmerer’s</a:t>
            </a:r>
            <a:r>
              <a:rPr lang="en-US" dirty="0" smtClean="0"/>
              <a:t> conclusion:</a:t>
            </a:r>
            <a:endParaRPr lang="en-US" dirty="0"/>
          </a:p>
        </p:txBody>
      </p:sp>
      <p:sp>
        <p:nvSpPr>
          <p:cNvPr id="4" name="Obdélník 3"/>
          <p:cNvSpPr/>
          <p:nvPr/>
        </p:nvSpPr>
        <p:spPr bwMode="auto">
          <a:xfrm>
            <a:off x="76200" y="3387436"/>
            <a:ext cx="8478982" cy="1932709"/>
          </a:xfrm>
          <a:prstGeom prst="rect">
            <a:avLst/>
          </a:prstGeom>
          <a:solidFill>
            <a:srgbClr val="FFFF00">
              <a:alpha val="40000"/>
            </a:srgbClr>
          </a:solidFill>
          <a:ln w="12700" cap="sq"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9684592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304800"/>
            <a:ext cx="8269014" cy="767255"/>
          </a:xfrm>
        </p:spPr>
        <p:txBody>
          <a:bodyPr/>
          <a:lstStyle/>
          <a:p>
            <a:r>
              <a:rPr lang="en-GB" altLang="en-US" sz="3600" b="1" dirty="0" smtClean="0"/>
              <a:t>In nature</a:t>
            </a:r>
            <a:r>
              <a:rPr lang="cs-CZ" altLang="en-US" sz="3600" b="1" dirty="0" smtClean="0"/>
              <a:t>, we have always some confounding factor</a:t>
            </a:r>
            <a:endParaRPr lang="en-GB" altLang="en-US" sz="3600" b="1" dirty="0" smtClean="0"/>
          </a:p>
        </p:txBody>
      </p:sp>
      <p:sp>
        <p:nvSpPr>
          <p:cNvPr id="14339" name="Rectangle 3"/>
          <p:cNvSpPr>
            <a:spLocks noGrp="1" noChangeArrowheads="1"/>
          </p:cNvSpPr>
          <p:nvPr>
            <p:ph type="body" idx="1"/>
          </p:nvPr>
        </p:nvSpPr>
        <p:spPr>
          <a:xfrm>
            <a:off x="301625" y="1558268"/>
            <a:ext cx="8842375" cy="5851525"/>
          </a:xfrm>
        </p:spPr>
        <p:txBody>
          <a:bodyPr/>
          <a:lstStyle/>
          <a:p>
            <a:pPr>
              <a:lnSpc>
                <a:spcPct val="90000"/>
              </a:lnSpc>
            </a:pPr>
            <a:r>
              <a:rPr lang="en-GB" altLang="en-US" sz="4000" dirty="0" smtClean="0"/>
              <a:t>To investigate the pure effect of diversity, </a:t>
            </a:r>
            <a:r>
              <a:rPr lang="en-GB" altLang="en-US" sz="4000" b="1" dirty="0" smtClean="0"/>
              <a:t>let’s manipulate it</a:t>
            </a:r>
            <a:r>
              <a:rPr lang="en-GB" altLang="en-US" sz="4000" dirty="0" smtClean="0"/>
              <a:t>. </a:t>
            </a:r>
            <a:endParaRPr lang="cs-CZ" altLang="en-US" sz="4000" dirty="0" smtClean="0"/>
          </a:p>
          <a:p>
            <a:pPr>
              <a:lnSpc>
                <a:spcPct val="90000"/>
              </a:lnSpc>
            </a:pPr>
            <a:r>
              <a:rPr lang="en-GB" altLang="en-US" sz="4000" b="1" dirty="0" smtClean="0">
                <a:solidFill>
                  <a:srgbClr val="003399"/>
                </a:solidFill>
              </a:rPr>
              <a:t>BIODIVERSITY </a:t>
            </a:r>
            <a:r>
              <a:rPr lang="cs-CZ" altLang="en-US" sz="4000" b="1" dirty="0" smtClean="0">
                <a:solidFill>
                  <a:srgbClr val="003399"/>
                </a:solidFill>
              </a:rPr>
              <a:t>– ECOSYSTEM FUNCTIONING  (BEF ) </a:t>
            </a:r>
            <a:r>
              <a:rPr lang="en-GB" altLang="en-US" sz="4000" b="1" dirty="0" smtClean="0">
                <a:solidFill>
                  <a:srgbClr val="003399"/>
                </a:solidFill>
              </a:rPr>
              <a:t>EXPERIMENTS</a:t>
            </a:r>
            <a:r>
              <a:rPr lang="cs-CZ" altLang="en-US" sz="4000" b="1" dirty="0" smtClean="0">
                <a:solidFill>
                  <a:srgbClr val="003399"/>
                </a:solidFill>
              </a:rPr>
              <a:t> </a:t>
            </a:r>
          </a:p>
          <a:p>
            <a:pPr>
              <a:lnSpc>
                <a:spcPct val="90000"/>
              </a:lnSpc>
            </a:pPr>
            <a:endParaRPr lang="en-GB" altLang="en-US" sz="4000" dirty="0" smtClean="0"/>
          </a:p>
          <a:p>
            <a:pPr>
              <a:lnSpc>
                <a:spcPct val="90000"/>
              </a:lnSpc>
            </a:pPr>
            <a:r>
              <a:rPr lang="cs-CZ" altLang="en-US" sz="4000" b="1" dirty="0" smtClean="0">
                <a:solidFill>
                  <a:srgbClr val="FF0000"/>
                </a:solidFill>
              </a:rPr>
              <a:t>But</a:t>
            </a:r>
            <a:r>
              <a:rPr lang="en-GB" altLang="en-US" sz="4000" b="1" dirty="0" smtClean="0">
                <a:solidFill>
                  <a:srgbClr val="FF0000"/>
                </a:solidFill>
              </a:rPr>
              <a:t> </a:t>
            </a:r>
            <a:r>
              <a:rPr lang="cs-CZ" altLang="en-US" sz="4000" b="1" dirty="0" smtClean="0">
                <a:solidFill>
                  <a:srgbClr val="FF0000"/>
                </a:solidFill>
              </a:rPr>
              <a:t> HOW and </a:t>
            </a:r>
            <a:r>
              <a:rPr lang="en-GB" altLang="en-US" sz="4000" b="1" dirty="0" smtClean="0">
                <a:solidFill>
                  <a:srgbClr val="FF0000"/>
                </a:solidFill>
              </a:rPr>
              <a:t>what does the manipulation</a:t>
            </a:r>
            <a:r>
              <a:rPr lang="cs-CZ" altLang="en-US" sz="4000" b="1" dirty="0" smtClean="0">
                <a:solidFill>
                  <a:srgbClr val="FF0000"/>
                </a:solidFill>
              </a:rPr>
              <a:t>s</a:t>
            </a:r>
            <a:r>
              <a:rPr lang="en-GB" altLang="en-US" sz="4000" b="1" dirty="0" smtClean="0">
                <a:solidFill>
                  <a:srgbClr val="FF0000"/>
                </a:solidFill>
              </a:rPr>
              <a:t> say about real world?</a:t>
            </a:r>
            <a:r>
              <a:rPr lang="cs-CZ" altLang="en-US" sz="4000" b="1" dirty="0" smtClean="0">
                <a:solidFill>
                  <a:srgbClr val="FF0000"/>
                </a:solidFill>
              </a:rPr>
              <a:t>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https://images-na.ssl-images-amazon.com/images/I/41RfQrwKTSL._SX331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849" y="-17011"/>
            <a:ext cx="4587933" cy="6875011"/>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5271655" y="360218"/>
            <a:ext cx="3588327" cy="1938992"/>
          </a:xfrm>
          <a:prstGeom prst="rect">
            <a:avLst/>
          </a:prstGeom>
          <a:noFill/>
        </p:spPr>
        <p:txBody>
          <a:bodyPr wrap="square" rtlCol="0">
            <a:spAutoFit/>
          </a:bodyPr>
          <a:lstStyle/>
          <a:p>
            <a:r>
              <a:rPr lang="cs-CZ" dirty="0" err="1" smtClean="0"/>
              <a:t>Interestingly</a:t>
            </a:r>
            <a:r>
              <a:rPr lang="cs-CZ" dirty="0" smtClean="0"/>
              <a:t>, </a:t>
            </a:r>
            <a:r>
              <a:rPr lang="cs-CZ" dirty="0" err="1" smtClean="0"/>
              <a:t>the</a:t>
            </a:r>
            <a:r>
              <a:rPr lang="cs-CZ" dirty="0" smtClean="0"/>
              <a:t> </a:t>
            </a:r>
            <a:r>
              <a:rPr lang="cs-CZ" dirty="0" err="1" smtClean="0"/>
              <a:t>older</a:t>
            </a:r>
            <a:r>
              <a:rPr lang="cs-CZ" dirty="0" smtClean="0"/>
              <a:t> (</a:t>
            </a:r>
            <a:r>
              <a:rPr lang="cs-CZ" dirty="0" err="1" smtClean="0"/>
              <a:t>agricuture</a:t>
            </a:r>
            <a:r>
              <a:rPr lang="cs-CZ" dirty="0" smtClean="0"/>
              <a:t>) </a:t>
            </a:r>
            <a:r>
              <a:rPr lang="cs-CZ" dirty="0" err="1" smtClean="0"/>
              <a:t>literature</a:t>
            </a:r>
            <a:r>
              <a:rPr lang="cs-CZ" dirty="0" smtClean="0"/>
              <a:t> on </a:t>
            </a:r>
            <a:r>
              <a:rPr lang="cs-CZ" dirty="0" err="1" smtClean="0"/>
              <a:t>intercropping</a:t>
            </a:r>
            <a:r>
              <a:rPr lang="cs-CZ" dirty="0" smtClean="0"/>
              <a:t> </a:t>
            </a:r>
            <a:r>
              <a:rPr lang="cs-CZ" dirty="0" err="1" smtClean="0"/>
              <a:t>was</a:t>
            </a:r>
            <a:r>
              <a:rPr lang="cs-CZ" dirty="0" smtClean="0"/>
              <a:t> </a:t>
            </a:r>
            <a:r>
              <a:rPr lang="cs-CZ" dirty="0" err="1" smtClean="0"/>
              <a:t>mostly</a:t>
            </a:r>
            <a:r>
              <a:rPr lang="cs-CZ" dirty="0" smtClean="0"/>
              <a:t> </a:t>
            </a:r>
            <a:r>
              <a:rPr lang="cs-CZ" dirty="0" err="1" smtClean="0"/>
              <a:t>overlook</a:t>
            </a:r>
            <a:r>
              <a:rPr lang="cs-CZ" dirty="0" smtClean="0"/>
              <a:t> by </a:t>
            </a:r>
            <a:r>
              <a:rPr lang="cs-CZ" dirty="0" err="1" smtClean="0"/>
              <a:t>the</a:t>
            </a:r>
            <a:r>
              <a:rPr lang="cs-CZ" dirty="0" smtClean="0"/>
              <a:t> </a:t>
            </a:r>
            <a:r>
              <a:rPr lang="cs-CZ" dirty="0" err="1" smtClean="0"/>
              <a:t>proponents</a:t>
            </a:r>
            <a:r>
              <a:rPr lang="cs-CZ" dirty="0" smtClean="0"/>
              <a:t> </a:t>
            </a:r>
            <a:r>
              <a:rPr lang="cs-CZ" dirty="0" err="1" smtClean="0"/>
              <a:t>of</a:t>
            </a:r>
            <a:r>
              <a:rPr lang="cs-CZ" dirty="0" smtClean="0"/>
              <a:t> BEF</a:t>
            </a:r>
            <a:endParaRPr lang="en-US" dirty="0"/>
          </a:p>
        </p:txBody>
      </p:sp>
      <p:sp>
        <p:nvSpPr>
          <p:cNvPr id="3" name="TextovéPole 2"/>
          <p:cNvSpPr txBox="1"/>
          <p:nvPr/>
        </p:nvSpPr>
        <p:spPr>
          <a:xfrm>
            <a:off x="2272145" y="6331527"/>
            <a:ext cx="1704110" cy="461665"/>
          </a:xfrm>
          <a:prstGeom prst="rect">
            <a:avLst/>
          </a:prstGeom>
          <a:noFill/>
        </p:spPr>
        <p:txBody>
          <a:bodyPr wrap="square" rtlCol="0">
            <a:spAutoFit/>
          </a:bodyPr>
          <a:lstStyle/>
          <a:p>
            <a:r>
              <a:rPr lang="en-US" dirty="0" smtClean="0"/>
              <a:t>1989</a:t>
            </a:r>
            <a:endParaRPr lang="en-US" dirty="0"/>
          </a:p>
        </p:txBody>
      </p:sp>
    </p:spTree>
    <p:extLst>
      <p:ext uri="{BB962C8B-B14F-4D97-AF65-F5344CB8AC3E}">
        <p14:creationId xmlns:p14="http://schemas.microsoft.com/office/powerpoint/2010/main" val="33335281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l="9604" t="20766" r="10396" b="12708"/>
          <a:stretch>
            <a:fillRect/>
          </a:stretch>
        </p:blipFill>
        <p:spPr bwMode="auto">
          <a:xfrm>
            <a:off x="-34925" y="0"/>
            <a:ext cx="9178925" cy="4291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sp>
        <p:nvSpPr>
          <p:cNvPr id="15363" name="TextBox 1"/>
          <p:cNvSpPr txBox="1">
            <a:spLocks noChangeArrowheads="1"/>
          </p:cNvSpPr>
          <p:nvPr/>
        </p:nvSpPr>
        <p:spPr bwMode="auto">
          <a:xfrm>
            <a:off x="200025" y="4486275"/>
            <a:ext cx="84201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r>
              <a:rPr lang="en-US" altLang="en-US" sz="2400" b="1"/>
              <a:t>Conclusions and a way forward</a:t>
            </a:r>
            <a:endParaRPr lang="cs-CZ" altLang="en-US" sz="2400" b="1"/>
          </a:p>
          <a:p>
            <a:pPr>
              <a:spcBef>
                <a:spcPct val="0"/>
              </a:spcBef>
              <a:buClrTx/>
              <a:buFontTx/>
              <a:buNone/>
            </a:pPr>
            <a:r>
              <a:rPr lang="en-US" altLang="en-US" sz="2400"/>
              <a:t>There is significant doubt about the validity of a widely</a:t>
            </a:r>
            <a:r>
              <a:rPr lang="cs-CZ" altLang="en-US" sz="2400"/>
              <a:t> </a:t>
            </a:r>
            <a:r>
              <a:rPr lang="en-US" altLang="en-US" sz="2400"/>
              <a:t>held assumption that rates of ecosystem processes in randomly assembled experimental plant communities varying</a:t>
            </a:r>
            <a:r>
              <a:rPr lang="cs-CZ" altLang="en-US" sz="2400"/>
              <a:t> </a:t>
            </a:r>
            <a:r>
              <a:rPr lang="en-US" altLang="en-US" sz="2400"/>
              <a:t>in species richness can predict how biodiversity loss affects</a:t>
            </a:r>
            <a:r>
              <a:rPr lang="cs-CZ" altLang="en-US" sz="2400"/>
              <a:t> </a:t>
            </a:r>
            <a:r>
              <a:rPr lang="en-US" altLang="en-US" sz="2400"/>
              <a:t>ecosystem functioning in real ecosystems.</a:t>
            </a:r>
          </a:p>
        </p:txBody>
      </p:sp>
      <p:pic>
        <p:nvPicPr>
          <p:cNvPr id="60420" name="Picture 4"/>
          <p:cNvPicPr>
            <a:picLocks noChangeAspect="1" noChangeArrowheads="1"/>
          </p:cNvPicPr>
          <p:nvPr/>
        </p:nvPicPr>
        <p:blipFill>
          <a:blip r:embed="rId3">
            <a:extLst>
              <a:ext uri="{28A0092B-C50C-407E-A947-70E740481C1C}">
                <a14:useLocalDpi xmlns:a14="http://schemas.microsoft.com/office/drawing/2010/main" val="0"/>
              </a:ext>
            </a:extLst>
          </a:blip>
          <a:srcRect l="8548" t="16692" r="12610" b="51884"/>
          <a:stretch>
            <a:fillRect/>
          </a:stretch>
        </p:blipFill>
        <p:spPr bwMode="auto">
          <a:xfrm>
            <a:off x="0" y="2327275"/>
            <a:ext cx="9178925" cy="292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0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l="6325" t="16875" r="32416" b="11491"/>
          <a:stretch>
            <a:fillRect/>
          </a:stretch>
        </p:blipFill>
        <p:spPr bwMode="auto">
          <a:xfrm>
            <a:off x="0" y="0"/>
            <a:ext cx="9112250" cy="599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l="3279" t="16875" r="32182" b="33855"/>
          <a:stretch>
            <a:fillRect/>
          </a:stretch>
        </p:blipFill>
        <p:spPr bwMode="auto">
          <a:xfrm>
            <a:off x="0" y="3879850"/>
            <a:ext cx="6905625" cy="296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pic>
        <p:nvPicPr>
          <p:cNvPr id="94210" name="Picture 2"/>
          <p:cNvPicPr>
            <a:picLocks noChangeAspect="1" noChangeArrowheads="1"/>
          </p:cNvPicPr>
          <p:nvPr/>
        </p:nvPicPr>
        <p:blipFill>
          <a:blip r:embed="rId4">
            <a:extLst>
              <a:ext uri="{28A0092B-C50C-407E-A947-70E740481C1C}">
                <a14:useLocalDpi xmlns:a14="http://schemas.microsoft.com/office/drawing/2010/main" val="0"/>
              </a:ext>
            </a:extLst>
          </a:blip>
          <a:srcRect l="4469" t="39001" r="38559" b="22601"/>
          <a:stretch>
            <a:fillRect/>
          </a:stretch>
        </p:blipFill>
        <p:spPr bwMode="auto">
          <a:xfrm>
            <a:off x="2166938" y="3100388"/>
            <a:ext cx="6945312" cy="3744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42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l="25301" t="27219" r="26443" b="13333"/>
          <a:stretch>
            <a:fillRect/>
          </a:stretch>
        </p:blipFill>
        <p:spPr bwMode="auto">
          <a:xfrm>
            <a:off x="0" y="238125"/>
            <a:ext cx="9110663" cy="631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sp>
        <p:nvSpPr>
          <p:cNvPr id="2" name="Rectangle 1"/>
          <p:cNvSpPr/>
          <p:nvPr/>
        </p:nvSpPr>
        <p:spPr>
          <a:xfrm>
            <a:off x="1324304" y="5657671"/>
            <a:ext cx="7819696" cy="1200329"/>
          </a:xfrm>
          <a:prstGeom prst="rect">
            <a:avLst/>
          </a:prstGeom>
          <a:solidFill>
            <a:srgbClr val="FFFF00"/>
          </a:solidFill>
        </p:spPr>
        <p:txBody>
          <a:bodyPr wrap="square">
            <a:spAutoFit/>
          </a:bodyPr>
          <a:lstStyle/>
          <a:p>
            <a:r>
              <a:rPr lang="en-US" dirty="0" err="1" smtClean="0"/>
              <a:t>Lepš</a:t>
            </a:r>
            <a:r>
              <a:rPr lang="en-US" dirty="0" smtClean="0"/>
              <a:t>, J. (2004). What do the biodiversity experiments tell us about consequences of plant species loss in the </a:t>
            </a:r>
            <a:r>
              <a:rPr lang="en-US" b="1" dirty="0" smtClean="0"/>
              <a:t>real world</a:t>
            </a:r>
            <a:r>
              <a:rPr lang="en-US" dirty="0" smtClean="0"/>
              <a:t>?. </a:t>
            </a:r>
            <a:r>
              <a:rPr lang="en-US" i="1" dirty="0" smtClean="0"/>
              <a:t>Basic and applied Ecology</a:t>
            </a:r>
            <a:r>
              <a:rPr lang="en-US" dirty="0" smtClean="0"/>
              <a:t>, </a:t>
            </a:r>
            <a:r>
              <a:rPr lang="en-US" i="1" dirty="0" smtClean="0"/>
              <a:t>5</a:t>
            </a:r>
            <a:r>
              <a:rPr lang="en-US" dirty="0" smtClean="0"/>
              <a:t>(6), 529-534.</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l="10690" t="26657" r="36575" b="10417"/>
          <a:stretch>
            <a:fillRect/>
          </a:stretch>
        </p:blipFill>
        <p:spPr bwMode="auto">
          <a:xfrm>
            <a:off x="0" y="0"/>
            <a:ext cx="7108825" cy="678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5" name="Text Box 3"/>
          <p:cNvSpPr txBox="1">
            <a:spLocks noChangeArrowheads="1"/>
          </p:cNvSpPr>
          <p:nvPr/>
        </p:nvSpPr>
        <p:spPr bwMode="auto">
          <a:xfrm>
            <a:off x="7335838" y="1397000"/>
            <a:ext cx="1808162"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lang="cs-CZ" altLang="en-US" sz="2400" b="1"/>
              <a:t>Naeem et al. 1994</a:t>
            </a:r>
          </a:p>
          <a:p>
            <a:pPr>
              <a:spcBef>
                <a:spcPct val="50000"/>
              </a:spcBef>
              <a:buClrTx/>
              <a:buFontTx/>
              <a:buNone/>
            </a:pPr>
            <a:r>
              <a:rPr lang="cs-CZ" altLang="en-US" sz="2400" b="1"/>
              <a:t>1000+ SCI citations</a:t>
            </a:r>
          </a:p>
        </p:txBody>
      </p:sp>
      <p:sp>
        <p:nvSpPr>
          <p:cNvPr id="18436" name="Text Box 4"/>
          <p:cNvSpPr txBox="1">
            <a:spLocks noChangeArrowheads="1"/>
          </p:cNvSpPr>
          <p:nvPr/>
        </p:nvSpPr>
        <p:spPr bwMode="auto">
          <a:xfrm>
            <a:off x="7085013" y="3613150"/>
            <a:ext cx="1952625" cy="323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lang="cs-CZ" altLang="en-US" sz="2400"/>
              <a:t>Another classical experiments: Tilman: Cedar Creek</a:t>
            </a:r>
          </a:p>
          <a:p>
            <a:pPr>
              <a:spcBef>
                <a:spcPct val="50000"/>
              </a:spcBef>
              <a:buClrTx/>
              <a:buFontTx/>
              <a:buNone/>
            </a:pPr>
            <a:r>
              <a:rPr lang="cs-CZ" altLang="en-US" sz="2400"/>
              <a:t>BIODEPTH (Loreau, Hector)</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l="10690" t="26657" r="36575" b="10417"/>
          <a:stretch>
            <a:fillRect/>
          </a:stretch>
        </p:blipFill>
        <p:spPr bwMode="auto">
          <a:xfrm>
            <a:off x="0" y="0"/>
            <a:ext cx="7108825" cy="678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5" name="Text Box 3"/>
          <p:cNvSpPr txBox="1">
            <a:spLocks noChangeArrowheads="1"/>
          </p:cNvSpPr>
          <p:nvPr/>
        </p:nvSpPr>
        <p:spPr bwMode="auto">
          <a:xfrm>
            <a:off x="7335838" y="1397000"/>
            <a:ext cx="1808162"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spcBef>
                <a:spcPct val="50000"/>
              </a:spcBef>
            </a:pPr>
            <a:r>
              <a:rPr lang="cs-CZ" altLang="en-US" b="1" dirty="0"/>
              <a:t>Naeem et al. </a:t>
            </a:r>
            <a:r>
              <a:rPr lang="cs-CZ" altLang="en-US" b="1" dirty="0" smtClean="0"/>
              <a:t>1994</a:t>
            </a:r>
          </a:p>
          <a:p>
            <a:pPr>
              <a:spcBef>
                <a:spcPct val="50000"/>
              </a:spcBef>
            </a:pPr>
            <a:r>
              <a:rPr lang="cs-CZ" altLang="en-US" b="1" dirty="0" smtClean="0"/>
              <a:t>1200+ SCI citations</a:t>
            </a:r>
            <a:endParaRPr lang="cs-CZ" altLang="en-US" b="1" dirty="0"/>
          </a:p>
        </p:txBody>
      </p:sp>
      <p:sp>
        <p:nvSpPr>
          <p:cNvPr id="28676" name="Text Box 4"/>
          <p:cNvSpPr txBox="1">
            <a:spLocks noChangeArrowheads="1"/>
          </p:cNvSpPr>
          <p:nvPr/>
        </p:nvSpPr>
        <p:spPr bwMode="auto">
          <a:xfrm>
            <a:off x="7085013" y="3613150"/>
            <a:ext cx="1952625"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spcBef>
                <a:spcPct val="50000"/>
              </a:spcBef>
            </a:pPr>
            <a:r>
              <a:rPr lang="cs-CZ" altLang="en-US" dirty="0"/>
              <a:t>Another classical </a:t>
            </a:r>
            <a:r>
              <a:rPr lang="cs-CZ" altLang="en-US" dirty="0" smtClean="0"/>
              <a:t>experiments: </a:t>
            </a:r>
            <a:r>
              <a:rPr lang="cs-CZ" altLang="en-US" dirty="0"/>
              <a:t>Tilman: Cedar </a:t>
            </a:r>
            <a:r>
              <a:rPr lang="cs-CZ" altLang="en-US" dirty="0" smtClean="0"/>
              <a:t>Creek</a:t>
            </a:r>
          </a:p>
          <a:p>
            <a:pPr>
              <a:spcBef>
                <a:spcPct val="50000"/>
              </a:spcBef>
            </a:pPr>
            <a:r>
              <a:rPr lang="cs-CZ" altLang="en-US" dirty="0" smtClean="0"/>
              <a:t>BIODEPTH (Loreau, Hector)</a:t>
            </a:r>
            <a:endParaRPr lang="cs-CZ" altLang="en-US" dirty="0"/>
          </a:p>
        </p:txBody>
      </p:sp>
      <p:sp>
        <p:nvSpPr>
          <p:cNvPr id="2" name="Rectangle 1"/>
          <p:cNvSpPr/>
          <p:nvPr/>
        </p:nvSpPr>
        <p:spPr bwMode="auto">
          <a:xfrm>
            <a:off x="191729" y="3151326"/>
            <a:ext cx="3008671" cy="874984"/>
          </a:xfrm>
          <a:prstGeom prst="rect">
            <a:avLst/>
          </a:prstGeom>
          <a:noFill/>
          <a:ln w="57150" cap="sq" cmpd="sng" algn="ctr">
            <a:solidFill>
              <a:srgbClr val="FF33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6262248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l="28378" t="32031" r="45418" b="9375"/>
          <a:stretch>
            <a:fillRect/>
          </a:stretch>
        </p:blipFill>
        <p:spPr bwMode="auto">
          <a:xfrm>
            <a:off x="2349500" y="0"/>
            <a:ext cx="38338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3" name="Line 3"/>
          <p:cNvSpPr>
            <a:spLocks noChangeShapeType="1"/>
          </p:cNvSpPr>
          <p:nvPr/>
        </p:nvSpPr>
        <p:spPr bwMode="auto">
          <a:xfrm>
            <a:off x="400050" y="2873375"/>
            <a:ext cx="2044700" cy="0"/>
          </a:xfrm>
          <a:prstGeom prst="line">
            <a:avLst/>
          </a:prstGeom>
          <a:noFill/>
          <a:ln w="3810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84" name="Line 4"/>
          <p:cNvSpPr>
            <a:spLocks noChangeShapeType="1"/>
          </p:cNvSpPr>
          <p:nvPr/>
        </p:nvSpPr>
        <p:spPr bwMode="auto">
          <a:xfrm>
            <a:off x="473075" y="5476875"/>
            <a:ext cx="2054225" cy="9525"/>
          </a:xfrm>
          <a:prstGeom prst="line">
            <a:avLst/>
          </a:prstGeom>
          <a:noFill/>
          <a:ln w="3810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85" name="Text Box 5"/>
          <p:cNvSpPr txBox="1">
            <a:spLocks noChangeArrowheads="1"/>
          </p:cNvSpPr>
          <p:nvPr/>
        </p:nvSpPr>
        <p:spPr bwMode="auto">
          <a:xfrm>
            <a:off x="6307138" y="2403475"/>
            <a:ext cx="28368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lang="en-US" altLang="en-US" sz="2400"/>
              <a:t>(From Huston 1997)</a:t>
            </a:r>
            <a:endParaRPr lang="cs-CZ" altLang="en-US" sz="2400"/>
          </a:p>
        </p:txBody>
      </p:sp>
      <p:sp>
        <p:nvSpPr>
          <p:cNvPr id="190470" name="Line 6"/>
          <p:cNvSpPr>
            <a:spLocks noChangeShapeType="1"/>
          </p:cNvSpPr>
          <p:nvPr/>
        </p:nvSpPr>
        <p:spPr bwMode="auto">
          <a:xfrm flipH="1">
            <a:off x="6040438" y="4632325"/>
            <a:ext cx="1911350" cy="0"/>
          </a:xfrm>
          <a:prstGeom prst="line">
            <a:avLst/>
          </a:prstGeom>
          <a:noFill/>
          <a:ln w="19050" cap="sq">
            <a:solidFill>
              <a:srgbClr val="FF33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471" name="Line 7"/>
          <p:cNvSpPr>
            <a:spLocks noChangeShapeType="1"/>
          </p:cNvSpPr>
          <p:nvPr/>
        </p:nvSpPr>
        <p:spPr bwMode="auto">
          <a:xfrm flipH="1">
            <a:off x="6051550" y="6113463"/>
            <a:ext cx="2044700" cy="0"/>
          </a:xfrm>
          <a:prstGeom prst="line">
            <a:avLst/>
          </a:prstGeom>
          <a:noFill/>
          <a:ln w="19050" cap="sq">
            <a:solidFill>
              <a:srgbClr val="FF33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472" name="Line 8"/>
          <p:cNvSpPr>
            <a:spLocks noChangeShapeType="1"/>
          </p:cNvSpPr>
          <p:nvPr/>
        </p:nvSpPr>
        <p:spPr bwMode="auto">
          <a:xfrm flipH="1" flipV="1">
            <a:off x="6030913" y="5865813"/>
            <a:ext cx="2033587" cy="11112"/>
          </a:xfrm>
          <a:prstGeom prst="line">
            <a:avLst/>
          </a:prstGeom>
          <a:noFill/>
          <a:ln w="19050" cap="sq">
            <a:solidFill>
              <a:srgbClr val="003399"/>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473" name="Line 9"/>
          <p:cNvSpPr>
            <a:spLocks noChangeShapeType="1"/>
          </p:cNvSpPr>
          <p:nvPr/>
        </p:nvSpPr>
        <p:spPr bwMode="auto">
          <a:xfrm flipH="1" flipV="1">
            <a:off x="6040438" y="5262563"/>
            <a:ext cx="1931987" cy="9525"/>
          </a:xfrm>
          <a:prstGeom prst="line">
            <a:avLst/>
          </a:prstGeom>
          <a:noFill/>
          <a:ln w="19050" cap="sq">
            <a:solidFill>
              <a:srgbClr val="003399"/>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0" name="Text Box 10"/>
          <p:cNvSpPr txBox="1">
            <a:spLocks noChangeArrowheads="1"/>
          </p:cNvSpPr>
          <p:nvPr/>
        </p:nvSpPr>
        <p:spPr bwMode="auto">
          <a:xfrm>
            <a:off x="6400800" y="4187825"/>
            <a:ext cx="1952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lang="en-US" altLang="en-US" sz="2400"/>
              <a:t>neophyte</a:t>
            </a:r>
            <a:endParaRPr lang="cs-CZ" altLang="en-US" sz="2400"/>
          </a:p>
        </p:txBody>
      </p:sp>
      <p:sp>
        <p:nvSpPr>
          <p:cNvPr id="20491" name="Text Box 11"/>
          <p:cNvSpPr txBox="1">
            <a:spLocks noChangeArrowheads="1"/>
          </p:cNvSpPr>
          <p:nvPr/>
        </p:nvSpPr>
        <p:spPr bwMode="auto">
          <a:xfrm>
            <a:off x="6462713" y="6118225"/>
            <a:ext cx="19161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lang="en-US" altLang="en-US" sz="2400"/>
              <a:t>neophyte</a:t>
            </a:r>
            <a:endParaRPr lang="cs-CZ"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04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047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047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04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70" grpId="0" animBg="1"/>
      <p:bldP spid="190471" grpId="0" animBg="1"/>
      <p:bldP spid="190472" grpId="0" animBg="1"/>
      <p:bldP spid="19047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Stellaria m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73" y="1639614"/>
            <a:ext cx="4278039" cy="4106917"/>
          </a:xfrm>
          <a:prstGeom prst="rect">
            <a:avLst/>
          </a:prstGeom>
          <a:noFill/>
          <a:extLst>
            <a:ext uri="{909E8E84-426E-40DD-AFC4-6F175D3DCCD1}">
              <a14:hiddenFill xmlns:a14="http://schemas.microsoft.com/office/drawing/2010/main">
                <a:solidFill>
                  <a:srgbClr val="FFFFFF"/>
                </a:solidFill>
              </a14:hiddenFill>
            </a:ext>
          </a:extLst>
        </p:spPr>
      </p:pic>
      <p:pic>
        <p:nvPicPr>
          <p:cNvPr id="121860" name="Picture 4" descr="Výsledek obrázku pro chenopodium album ag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3424" y="157656"/>
            <a:ext cx="4600575"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21862" name="Picture 6" descr="Výsledek obrázku pro sonchus olerace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974944"/>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64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8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18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62650" cy="690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sp>
        <p:nvSpPr>
          <p:cNvPr id="21507" name="TextBox 1"/>
          <p:cNvSpPr txBox="1">
            <a:spLocks noChangeArrowheads="1"/>
          </p:cNvSpPr>
          <p:nvPr/>
        </p:nvSpPr>
        <p:spPr bwMode="auto">
          <a:xfrm>
            <a:off x="6153150" y="495300"/>
            <a:ext cx="25527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r>
              <a:rPr lang="en-US" altLang="en-US" i="1"/>
              <a:t>Conyza canadensis – </a:t>
            </a:r>
            <a:r>
              <a:rPr lang="en-US" altLang="en-US"/>
              <a:t>nasty difficult weed, invader from North America </a:t>
            </a:r>
            <a:endParaRPr lang="en-US" altLang="en-US" i="1"/>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465263" y="138113"/>
            <a:ext cx="7304087" cy="593725"/>
          </a:xfrm>
        </p:spPr>
        <p:txBody>
          <a:bodyPr/>
          <a:lstStyle/>
          <a:p>
            <a:r>
              <a:rPr lang="en-GB" altLang="cs-CZ" smtClean="0"/>
              <a:t>Biodiversity experiments</a:t>
            </a:r>
          </a:p>
        </p:txBody>
      </p:sp>
      <p:sp>
        <p:nvSpPr>
          <p:cNvPr id="13315" name="Rectangle 3"/>
          <p:cNvSpPr>
            <a:spLocks noChangeArrowheads="1"/>
          </p:cNvSpPr>
          <p:nvPr/>
        </p:nvSpPr>
        <p:spPr bwMode="auto">
          <a:xfrm>
            <a:off x="3673475" y="1781175"/>
            <a:ext cx="633413" cy="625475"/>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endParaRPr lang="cs-CZ" altLang="en-US" sz="2400"/>
          </a:p>
        </p:txBody>
      </p:sp>
      <p:sp>
        <p:nvSpPr>
          <p:cNvPr id="13316" name="Rectangle 4"/>
          <p:cNvSpPr>
            <a:spLocks noChangeArrowheads="1"/>
          </p:cNvSpPr>
          <p:nvPr/>
        </p:nvSpPr>
        <p:spPr bwMode="auto">
          <a:xfrm>
            <a:off x="7242175" y="5657850"/>
            <a:ext cx="633413" cy="625475"/>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endParaRPr lang="cs-CZ" altLang="en-US" sz="2400"/>
          </a:p>
        </p:txBody>
      </p:sp>
      <p:sp>
        <p:nvSpPr>
          <p:cNvPr id="13317" name="Rectangle 5"/>
          <p:cNvSpPr>
            <a:spLocks noChangeArrowheads="1"/>
          </p:cNvSpPr>
          <p:nvPr/>
        </p:nvSpPr>
        <p:spPr bwMode="auto">
          <a:xfrm>
            <a:off x="3892550" y="4362450"/>
            <a:ext cx="633413" cy="625475"/>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endParaRPr lang="cs-CZ" altLang="en-US" sz="2400"/>
          </a:p>
        </p:txBody>
      </p:sp>
      <p:sp>
        <p:nvSpPr>
          <p:cNvPr id="13318" name="Rectangle 6"/>
          <p:cNvSpPr>
            <a:spLocks noChangeArrowheads="1"/>
          </p:cNvSpPr>
          <p:nvPr/>
        </p:nvSpPr>
        <p:spPr bwMode="auto">
          <a:xfrm>
            <a:off x="5056188" y="4386263"/>
            <a:ext cx="633412" cy="625475"/>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endParaRPr lang="cs-CZ" altLang="en-US" sz="2400"/>
          </a:p>
        </p:txBody>
      </p:sp>
      <p:sp>
        <p:nvSpPr>
          <p:cNvPr id="13319" name="Rectangle 7"/>
          <p:cNvSpPr>
            <a:spLocks noChangeArrowheads="1"/>
          </p:cNvSpPr>
          <p:nvPr/>
        </p:nvSpPr>
        <p:spPr bwMode="auto">
          <a:xfrm>
            <a:off x="6142038" y="4386263"/>
            <a:ext cx="633412" cy="625475"/>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endParaRPr lang="cs-CZ" altLang="en-US" sz="2400"/>
          </a:p>
        </p:txBody>
      </p:sp>
      <p:sp>
        <p:nvSpPr>
          <p:cNvPr id="13320" name="Rectangle 8"/>
          <p:cNvSpPr>
            <a:spLocks noChangeArrowheads="1"/>
          </p:cNvSpPr>
          <p:nvPr/>
        </p:nvSpPr>
        <p:spPr bwMode="auto">
          <a:xfrm>
            <a:off x="7183438" y="4400550"/>
            <a:ext cx="633412" cy="625475"/>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endParaRPr lang="cs-CZ" altLang="en-US" sz="2400"/>
          </a:p>
        </p:txBody>
      </p:sp>
      <p:sp>
        <p:nvSpPr>
          <p:cNvPr id="13321" name="Rectangle 9"/>
          <p:cNvSpPr>
            <a:spLocks noChangeArrowheads="1"/>
          </p:cNvSpPr>
          <p:nvPr/>
        </p:nvSpPr>
        <p:spPr bwMode="auto">
          <a:xfrm>
            <a:off x="3689350" y="3122613"/>
            <a:ext cx="633413" cy="625475"/>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endParaRPr lang="cs-CZ" altLang="en-US" sz="2400"/>
          </a:p>
        </p:txBody>
      </p:sp>
      <p:sp>
        <p:nvSpPr>
          <p:cNvPr id="13322" name="Rectangle 10"/>
          <p:cNvSpPr>
            <a:spLocks noChangeArrowheads="1"/>
          </p:cNvSpPr>
          <p:nvPr/>
        </p:nvSpPr>
        <p:spPr bwMode="auto">
          <a:xfrm>
            <a:off x="4956175" y="3130550"/>
            <a:ext cx="633413" cy="625475"/>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endParaRPr lang="cs-CZ" altLang="en-US" sz="2400"/>
          </a:p>
        </p:txBody>
      </p:sp>
      <p:sp>
        <p:nvSpPr>
          <p:cNvPr id="13323" name="Rectangle 11"/>
          <p:cNvSpPr>
            <a:spLocks noChangeArrowheads="1"/>
          </p:cNvSpPr>
          <p:nvPr/>
        </p:nvSpPr>
        <p:spPr bwMode="auto">
          <a:xfrm>
            <a:off x="5956300" y="3154363"/>
            <a:ext cx="633413" cy="625475"/>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endParaRPr lang="cs-CZ" altLang="en-US" sz="2400"/>
          </a:p>
        </p:txBody>
      </p:sp>
      <p:sp>
        <p:nvSpPr>
          <p:cNvPr id="13324" name="Rectangle 12"/>
          <p:cNvSpPr>
            <a:spLocks noChangeArrowheads="1"/>
          </p:cNvSpPr>
          <p:nvPr/>
        </p:nvSpPr>
        <p:spPr bwMode="auto">
          <a:xfrm>
            <a:off x="7075488" y="3101975"/>
            <a:ext cx="633412" cy="625475"/>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endParaRPr lang="cs-CZ" altLang="en-US" sz="2400"/>
          </a:p>
        </p:txBody>
      </p:sp>
      <p:sp>
        <p:nvSpPr>
          <p:cNvPr id="13325" name="Rectangle 13"/>
          <p:cNvSpPr>
            <a:spLocks noChangeArrowheads="1"/>
          </p:cNvSpPr>
          <p:nvPr/>
        </p:nvSpPr>
        <p:spPr bwMode="auto">
          <a:xfrm>
            <a:off x="4795838" y="1728788"/>
            <a:ext cx="633412" cy="625475"/>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endParaRPr lang="cs-CZ" altLang="en-US" sz="2400"/>
          </a:p>
        </p:txBody>
      </p:sp>
      <p:sp>
        <p:nvSpPr>
          <p:cNvPr id="13326" name="Rectangle 14"/>
          <p:cNvSpPr>
            <a:spLocks noChangeArrowheads="1"/>
          </p:cNvSpPr>
          <p:nvPr/>
        </p:nvSpPr>
        <p:spPr bwMode="auto">
          <a:xfrm>
            <a:off x="5821363" y="1787525"/>
            <a:ext cx="633412" cy="625475"/>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endParaRPr lang="cs-CZ" altLang="en-US" sz="2400"/>
          </a:p>
        </p:txBody>
      </p:sp>
      <p:sp>
        <p:nvSpPr>
          <p:cNvPr id="13327" name="Rectangle 15"/>
          <p:cNvSpPr>
            <a:spLocks noChangeArrowheads="1"/>
          </p:cNvSpPr>
          <p:nvPr/>
        </p:nvSpPr>
        <p:spPr bwMode="auto">
          <a:xfrm>
            <a:off x="7053263" y="1778000"/>
            <a:ext cx="633412" cy="625475"/>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endParaRPr lang="cs-CZ" altLang="en-US" sz="2400"/>
          </a:p>
        </p:txBody>
      </p:sp>
      <p:sp>
        <p:nvSpPr>
          <p:cNvPr id="13328" name="Rectangle 16"/>
          <p:cNvSpPr>
            <a:spLocks noChangeArrowheads="1"/>
          </p:cNvSpPr>
          <p:nvPr/>
        </p:nvSpPr>
        <p:spPr bwMode="auto">
          <a:xfrm>
            <a:off x="6240463" y="5654675"/>
            <a:ext cx="633412" cy="625475"/>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endParaRPr lang="cs-CZ" altLang="en-US" sz="2400"/>
          </a:p>
        </p:txBody>
      </p:sp>
      <p:sp>
        <p:nvSpPr>
          <p:cNvPr id="13329" name="Rectangle 17"/>
          <p:cNvSpPr>
            <a:spLocks noChangeArrowheads="1"/>
          </p:cNvSpPr>
          <p:nvPr/>
        </p:nvSpPr>
        <p:spPr bwMode="auto">
          <a:xfrm>
            <a:off x="5089525" y="5653088"/>
            <a:ext cx="633413" cy="625475"/>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endParaRPr lang="cs-CZ" altLang="en-US" sz="2400"/>
          </a:p>
        </p:txBody>
      </p:sp>
      <p:sp>
        <p:nvSpPr>
          <p:cNvPr id="13330" name="Rectangle 18"/>
          <p:cNvSpPr>
            <a:spLocks noChangeArrowheads="1"/>
          </p:cNvSpPr>
          <p:nvPr/>
        </p:nvSpPr>
        <p:spPr bwMode="auto">
          <a:xfrm>
            <a:off x="3889375" y="5643563"/>
            <a:ext cx="633413" cy="625475"/>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endParaRPr lang="cs-CZ" altLang="en-US" sz="2400"/>
          </a:p>
        </p:txBody>
      </p:sp>
      <p:sp>
        <p:nvSpPr>
          <p:cNvPr id="13331" name="Text Box 19"/>
          <p:cNvSpPr txBox="1">
            <a:spLocks noChangeArrowheads="1"/>
          </p:cNvSpPr>
          <p:nvPr/>
        </p:nvSpPr>
        <p:spPr bwMode="auto">
          <a:xfrm>
            <a:off x="1387475" y="1806575"/>
            <a:ext cx="2106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2400"/>
              <a:t>Richness =1</a:t>
            </a:r>
          </a:p>
        </p:txBody>
      </p:sp>
      <p:sp>
        <p:nvSpPr>
          <p:cNvPr id="13332" name="Text Box 20"/>
          <p:cNvSpPr txBox="1">
            <a:spLocks noChangeArrowheads="1"/>
          </p:cNvSpPr>
          <p:nvPr/>
        </p:nvSpPr>
        <p:spPr bwMode="auto">
          <a:xfrm>
            <a:off x="1506538" y="3133725"/>
            <a:ext cx="1841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2400"/>
              <a:t>Richness = 2</a:t>
            </a:r>
          </a:p>
        </p:txBody>
      </p:sp>
      <p:sp>
        <p:nvSpPr>
          <p:cNvPr id="13333" name="Text Box 21"/>
          <p:cNvSpPr txBox="1">
            <a:spLocks noChangeArrowheads="1"/>
          </p:cNvSpPr>
          <p:nvPr/>
        </p:nvSpPr>
        <p:spPr bwMode="auto">
          <a:xfrm>
            <a:off x="1455738" y="4383088"/>
            <a:ext cx="22177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2400"/>
              <a:t>Richness = 3</a:t>
            </a:r>
          </a:p>
        </p:txBody>
      </p:sp>
      <p:sp>
        <p:nvSpPr>
          <p:cNvPr id="13334" name="Text Box 22"/>
          <p:cNvSpPr txBox="1">
            <a:spLocks noChangeArrowheads="1"/>
          </p:cNvSpPr>
          <p:nvPr/>
        </p:nvSpPr>
        <p:spPr bwMode="auto">
          <a:xfrm>
            <a:off x="1377950" y="5684838"/>
            <a:ext cx="2055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2400"/>
              <a:t>Richness = 4</a:t>
            </a:r>
          </a:p>
        </p:txBody>
      </p:sp>
      <p:sp>
        <p:nvSpPr>
          <p:cNvPr id="13335" name="Text Box 23"/>
          <p:cNvSpPr txBox="1">
            <a:spLocks noChangeArrowheads="1"/>
          </p:cNvSpPr>
          <p:nvPr/>
        </p:nvSpPr>
        <p:spPr bwMode="auto">
          <a:xfrm>
            <a:off x="247650" y="847725"/>
            <a:ext cx="878681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cs-CZ" altLang="cs-CZ" sz="2400" dirty="0">
                <a:latin typeface="Arial" charset="0"/>
              </a:rPr>
              <a:t>Typ</a:t>
            </a:r>
            <a:r>
              <a:rPr kumimoji="0" lang="en-US" altLang="cs-CZ" sz="2400" dirty="0">
                <a:latin typeface="Arial" charset="0"/>
              </a:rPr>
              <a:t>e</a:t>
            </a:r>
            <a:r>
              <a:rPr kumimoji="0" lang="cs-CZ" altLang="cs-CZ" sz="2400" dirty="0">
                <a:latin typeface="Arial" charset="0"/>
              </a:rPr>
              <a:t> „Naeem 1994“ – </a:t>
            </a:r>
            <a:r>
              <a:rPr kumimoji="0" lang="en-US" altLang="cs-CZ" sz="2400" dirty="0">
                <a:latin typeface="Arial" charset="0"/>
              </a:rPr>
              <a:t>do not </a:t>
            </a:r>
            <a:r>
              <a:rPr kumimoji="0" lang="en-US" altLang="cs-CZ" sz="2400" dirty="0" smtClean="0">
                <a:latin typeface="Arial" charset="0"/>
              </a:rPr>
              <a:t>use</a:t>
            </a:r>
            <a:r>
              <a:rPr kumimoji="0" lang="cs-CZ" altLang="cs-CZ" sz="2400" dirty="0" smtClean="0">
                <a:latin typeface="Arial" charset="0"/>
              </a:rPr>
              <a:t>, clear confounding of diversity and species identity</a:t>
            </a:r>
            <a:endParaRPr kumimoji="0" lang="en-GB" altLang="cs-CZ" sz="2400" dirty="0">
              <a:latin typeface="Arial" charset="0"/>
            </a:endParaRPr>
          </a:p>
        </p:txBody>
      </p:sp>
      <p:sp>
        <p:nvSpPr>
          <p:cNvPr id="13336" name="Text Box 24"/>
          <p:cNvSpPr txBox="1">
            <a:spLocks noChangeArrowheads="1"/>
          </p:cNvSpPr>
          <p:nvPr/>
        </p:nvSpPr>
        <p:spPr bwMode="auto">
          <a:xfrm>
            <a:off x="3733800" y="1943100"/>
            <a:ext cx="454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2400"/>
              <a:t>A</a:t>
            </a:r>
          </a:p>
        </p:txBody>
      </p:sp>
      <p:sp>
        <p:nvSpPr>
          <p:cNvPr id="13337" name="Text Box 25"/>
          <p:cNvSpPr txBox="1">
            <a:spLocks noChangeArrowheads="1"/>
          </p:cNvSpPr>
          <p:nvPr/>
        </p:nvSpPr>
        <p:spPr bwMode="auto">
          <a:xfrm>
            <a:off x="4914900" y="1830388"/>
            <a:ext cx="454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2400"/>
              <a:t>A</a:t>
            </a:r>
          </a:p>
        </p:txBody>
      </p:sp>
      <p:sp>
        <p:nvSpPr>
          <p:cNvPr id="13338" name="Text Box 26"/>
          <p:cNvSpPr txBox="1">
            <a:spLocks noChangeArrowheads="1"/>
          </p:cNvSpPr>
          <p:nvPr/>
        </p:nvSpPr>
        <p:spPr bwMode="auto">
          <a:xfrm>
            <a:off x="5903913" y="1871663"/>
            <a:ext cx="454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2400"/>
              <a:t>A</a:t>
            </a:r>
          </a:p>
        </p:txBody>
      </p:sp>
      <p:sp>
        <p:nvSpPr>
          <p:cNvPr id="13339" name="Text Box 27"/>
          <p:cNvSpPr txBox="1">
            <a:spLocks noChangeArrowheads="1"/>
          </p:cNvSpPr>
          <p:nvPr/>
        </p:nvSpPr>
        <p:spPr bwMode="auto">
          <a:xfrm>
            <a:off x="7178675" y="1895475"/>
            <a:ext cx="454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2400"/>
              <a:t>A</a:t>
            </a:r>
          </a:p>
        </p:txBody>
      </p:sp>
      <p:sp>
        <p:nvSpPr>
          <p:cNvPr id="13340" name="Text Box 28"/>
          <p:cNvSpPr txBox="1">
            <a:spLocks noChangeArrowheads="1"/>
          </p:cNvSpPr>
          <p:nvPr/>
        </p:nvSpPr>
        <p:spPr bwMode="auto">
          <a:xfrm>
            <a:off x="3724275" y="3287713"/>
            <a:ext cx="693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2400"/>
              <a:t>AB</a:t>
            </a:r>
          </a:p>
        </p:txBody>
      </p:sp>
      <p:sp>
        <p:nvSpPr>
          <p:cNvPr id="13341" name="Text Box 29"/>
          <p:cNvSpPr txBox="1">
            <a:spLocks noChangeArrowheads="1"/>
          </p:cNvSpPr>
          <p:nvPr/>
        </p:nvSpPr>
        <p:spPr bwMode="auto">
          <a:xfrm>
            <a:off x="4929188" y="3235325"/>
            <a:ext cx="6937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2400"/>
              <a:t>AB</a:t>
            </a:r>
          </a:p>
        </p:txBody>
      </p:sp>
      <p:sp>
        <p:nvSpPr>
          <p:cNvPr id="13342" name="Text Box 30"/>
          <p:cNvSpPr txBox="1">
            <a:spLocks noChangeArrowheads="1"/>
          </p:cNvSpPr>
          <p:nvPr/>
        </p:nvSpPr>
        <p:spPr bwMode="auto">
          <a:xfrm>
            <a:off x="5921375" y="3249613"/>
            <a:ext cx="693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2400"/>
              <a:t>AB</a:t>
            </a:r>
          </a:p>
        </p:txBody>
      </p:sp>
      <p:sp>
        <p:nvSpPr>
          <p:cNvPr id="13343" name="Text Box 31"/>
          <p:cNvSpPr txBox="1">
            <a:spLocks noChangeArrowheads="1"/>
          </p:cNvSpPr>
          <p:nvPr/>
        </p:nvSpPr>
        <p:spPr bwMode="auto">
          <a:xfrm>
            <a:off x="7032625" y="3195638"/>
            <a:ext cx="693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2400"/>
              <a:t>AB</a:t>
            </a:r>
          </a:p>
        </p:txBody>
      </p:sp>
      <p:sp>
        <p:nvSpPr>
          <p:cNvPr id="13344" name="Text Box 32"/>
          <p:cNvSpPr txBox="1">
            <a:spLocks noChangeArrowheads="1"/>
          </p:cNvSpPr>
          <p:nvPr/>
        </p:nvSpPr>
        <p:spPr bwMode="auto">
          <a:xfrm>
            <a:off x="3784600" y="4554538"/>
            <a:ext cx="10096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1600"/>
              <a:t>ABC</a:t>
            </a:r>
          </a:p>
        </p:txBody>
      </p:sp>
      <p:sp>
        <p:nvSpPr>
          <p:cNvPr id="13345" name="Text Box 33"/>
          <p:cNvSpPr txBox="1">
            <a:spLocks noChangeArrowheads="1"/>
          </p:cNvSpPr>
          <p:nvPr/>
        </p:nvSpPr>
        <p:spPr bwMode="auto">
          <a:xfrm>
            <a:off x="5024438" y="4552950"/>
            <a:ext cx="10096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1600"/>
              <a:t>ABC</a:t>
            </a:r>
          </a:p>
        </p:txBody>
      </p:sp>
      <p:sp>
        <p:nvSpPr>
          <p:cNvPr id="13346" name="Text Box 34"/>
          <p:cNvSpPr txBox="1">
            <a:spLocks noChangeArrowheads="1"/>
          </p:cNvSpPr>
          <p:nvPr/>
        </p:nvSpPr>
        <p:spPr bwMode="auto">
          <a:xfrm>
            <a:off x="6145213" y="4533900"/>
            <a:ext cx="889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1600"/>
              <a:t>ABC</a:t>
            </a:r>
          </a:p>
        </p:txBody>
      </p:sp>
      <p:sp>
        <p:nvSpPr>
          <p:cNvPr id="13347" name="Text Box 35"/>
          <p:cNvSpPr txBox="1">
            <a:spLocks noChangeArrowheads="1"/>
          </p:cNvSpPr>
          <p:nvPr/>
        </p:nvSpPr>
        <p:spPr bwMode="auto">
          <a:xfrm>
            <a:off x="7075488" y="4532313"/>
            <a:ext cx="10096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1600"/>
              <a:t> ABC</a:t>
            </a:r>
          </a:p>
        </p:txBody>
      </p:sp>
      <p:sp>
        <p:nvSpPr>
          <p:cNvPr id="13348" name="Text Box 36"/>
          <p:cNvSpPr txBox="1">
            <a:spLocks noChangeArrowheads="1"/>
          </p:cNvSpPr>
          <p:nvPr/>
        </p:nvSpPr>
        <p:spPr bwMode="auto">
          <a:xfrm>
            <a:off x="3878263" y="5881688"/>
            <a:ext cx="7699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1400"/>
              <a:t>ABCD</a:t>
            </a:r>
          </a:p>
        </p:txBody>
      </p:sp>
      <p:sp>
        <p:nvSpPr>
          <p:cNvPr id="13349" name="Text Box 37"/>
          <p:cNvSpPr txBox="1">
            <a:spLocks noChangeArrowheads="1"/>
          </p:cNvSpPr>
          <p:nvPr/>
        </p:nvSpPr>
        <p:spPr bwMode="auto">
          <a:xfrm>
            <a:off x="5083175" y="5862638"/>
            <a:ext cx="7699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1400"/>
              <a:t>ABCD</a:t>
            </a:r>
          </a:p>
        </p:txBody>
      </p:sp>
      <p:sp>
        <p:nvSpPr>
          <p:cNvPr id="13350" name="Text Box 38"/>
          <p:cNvSpPr txBox="1">
            <a:spLocks noChangeArrowheads="1"/>
          </p:cNvSpPr>
          <p:nvPr/>
        </p:nvSpPr>
        <p:spPr bwMode="auto">
          <a:xfrm>
            <a:off x="6230938" y="5818188"/>
            <a:ext cx="7699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1400"/>
              <a:t>ABCD</a:t>
            </a:r>
          </a:p>
        </p:txBody>
      </p:sp>
      <p:sp>
        <p:nvSpPr>
          <p:cNvPr id="13351" name="Text Box 39"/>
          <p:cNvSpPr txBox="1">
            <a:spLocks noChangeArrowheads="1"/>
          </p:cNvSpPr>
          <p:nvPr/>
        </p:nvSpPr>
        <p:spPr bwMode="auto">
          <a:xfrm>
            <a:off x="7219950" y="5849938"/>
            <a:ext cx="7699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1400"/>
              <a:t>ABCD</a:t>
            </a:r>
          </a:p>
        </p:txBody>
      </p:sp>
      <p:sp>
        <p:nvSpPr>
          <p:cNvPr id="13352" name="Text Box 40"/>
          <p:cNvSpPr txBox="1">
            <a:spLocks noChangeArrowheads="1"/>
          </p:cNvSpPr>
          <p:nvPr/>
        </p:nvSpPr>
        <p:spPr bwMode="auto">
          <a:xfrm>
            <a:off x="368300" y="6367463"/>
            <a:ext cx="8504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2400"/>
              <a:t>Naeem et al. 1994 (Nature).</a:t>
            </a:r>
          </a:p>
        </p:txBody>
      </p:sp>
    </p:spTree>
    <p:extLst>
      <p:ext uri="{BB962C8B-B14F-4D97-AF65-F5344CB8AC3E}">
        <p14:creationId xmlns:p14="http://schemas.microsoft.com/office/powerpoint/2010/main" val="19626896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166688"/>
            <a:ext cx="9144000" cy="604837"/>
          </a:xfrm>
        </p:spPr>
        <p:txBody>
          <a:bodyPr/>
          <a:lstStyle/>
          <a:p>
            <a:r>
              <a:rPr lang="en-GB" altLang="cs-CZ" sz="3200" smtClean="0"/>
              <a:t>Biodiversity experiments</a:t>
            </a:r>
            <a:r>
              <a:rPr lang="cs-CZ" altLang="cs-CZ" sz="3200" smtClean="0"/>
              <a:t> – </a:t>
            </a:r>
            <a:r>
              <a:rPr lang="en-US" altLang="cs-CZ" sz="3200" smtClean="0"/>
              <a:t>probably, the “best” design</a:t>
            </a:r>
            <a:endParaRPr lang="en-GB" altLang="cs-CZ" sz="3200" smtClean="0"/>
          </a:p>
        </p:txBody>
      </p:sp>
      <p:sp>
        <p:nvSpPr>
          <p:cNvPr id="22531" name="Rectangle 3"/>
          <p:cNvSpPr>
            <a:spLocks noChangeArrowheads="1"/>
          </p:cNvSpPr>
          <p:nvPr/>
        </p:nvSpPr>
        <p:spPr bwMode="auto">
          <a:xfrm>
            <a:off x="3673475" y="1781175"/>
            <a:ext cx="633413" cy="625475"/>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endParaRPr lang="cs-CZ" altLang="en-US" sz="2400"/>
          </a:p>
        </p:txBody>
      </p:sp>
      <p:sp>
        <p:nvSpPr>
          <p:cNvPr id="22532" name="Rectangle 4"/>
          <p:cNvSpPr>
            <a:spLocks noChangeArrowheads="1"/>
          </p:cNvSpPr>
          <p:nvPr/>
        </p:nvSpPr>
        <p:spPr bwMode="auto">
          <a:xfrm>
            <a:off x="7242175" y="5657850"/>
            <a:ext cx="633413" cy="625475"/>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endParaRPr lang="cs-CZ" altLang="en-US" sz="2400"/>
          </a:p>
        </p:txBody>
      </p:sp>
      <p:sp>
        <p:nvSpPr>
          <p:cNvPr id="22533" name="Rectangle 5"/>
          <p:cNvSpPr>
            <a:spLocks noChangeArrowheads="1"/>
          </p:cNvSpPr>
          <p:nvPr/>
        </p:nvSpPr>
        <p:spPr bwMode="auto">
          <a:xfrm>
            <a:off x="3892550" y="4362450"/>
            <a:ext cx="633413" cy="625475"/>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endParaRPr lang="cs-CZ" altLang="en-US" sz="2400"/>
          </a:p>
        </p:txBody>
      </p:sp>
      <p:sp>
        <p:nvSpPr>
          <p:cNvPr id="22534" name="Rectangle 6"/>
          <p:cNvSpPr>
            <a:spLocks noChangeArrowheads="1"/>
          </p:cNvSpPr>
          <p:nvPr/>
        </p:nvSpPr>
        <p:spPr bwMode="auto">
          <a:xfrm>
            <a:off x="5056188" y="4386263"/>
            <a:ext cx="633412" cy="625475"/>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endParaRPr lang="cs-CZ" altLang="en-US" sz="2400"/>
          </a:p>
        </p:txBody>
      </p:sp>
      <p:sp>
        <p:nvSpPr>
          <p:cNvPr id="22535" name="Rectangle 7"/>
          <p:cNvSpPr>
            <a:spLocks noChangeArrowheads="1"/>
          </p:cNvSpPr>
          <p:nvPr/>
        </p:nvSpPr>
        <p:spPr bwMode="auto">
          <a:xfrm>
            <a:off x="6142038" y="4386263"/>
            <a:ext cx="633412" cy="625475"/>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endParaRPr lang="cs-CZ" altLang="en-US" sz="2400"/>
          </a:p>
        </p:txBody>
      </p:sp>
      <p:sp>
        <p:nvSpPr>
          <p:cNvPr id="22536" name="Rectangle 8"/>
          <p:cNvSpPr>
            <a:spLocks noChangeArrowheads="1"/>
          </p:cNvSpPr>
          <p:nvPr/>
        </p:nvSpPr>
        <p:spPr bwMode="auto">
          <a:xfrm>
            <a:off x="7183438" y="4400550"/>
            <a:ext cx="633412" cy="625475"/>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endParaRPr lang="cs-CZ" altLang="en-US" sz="2400"/>
          </a:p>
        </p:txBody>
      </p:sp>
      <p:sp>
        <p:nvSpPr>
          <p:cNvPr id="22537" name="Rectangle 9"/>
          <p:cNvSpPr>
            <a:spLocks noChangeArrowheads="1"/>
          </p:cNvSpPr>
          <p:nvPr/>
        </p:nvSpPr>
        <p:spPr bwMode="auto">
          <a:xfrm>
            <a:off x="3689350" y="3122613"/>
            <a:ext cx="633413" cy="625475"/>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endParaRPr lang="cs-CZ" altLang="en-US" sz="2400"/>
          </a:p>
        </p:txBody>
      </p:sp>
      <p:sp>
        <p:nvSpPr>
          <p:cNvPr id="22538" name="Rectangle 10"/>
          <p:cNvSpPr>
            <a:spLocks noChangeArrowheads="1"/>
          </p:cNvSpPr>
          <p:nvPr/>
        </p:nvSpPr>
        <p:spPr bwMode="auto">
          <a:xfrm>
            <a:off x="4956175" y="3130550"/>
            <a:ext cx="633413" cy="625475"/>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endParaRPr lang="cs-CZ" altLang="en-US" sz="2400"/>
          </a:p>
        </p:txBody>
      </p:sp>
      <p:sp>
        <p:nvSpPr>
          <p:cNvPr id="22539" name="Rectangle 11"/>
          <p:cNvSpPr>
            <a:spLocks noChangeArrowheads="1"/>
          </p:cNvSpPr>
          <p:nvPr/>
        </p:nvSpPr>
        <p:spPr bwMode="auto">
          <a:xfrm>
            <a:off x="5956300" y="3154363"/>
            <a:ext cx="633413" cy="625475"/>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endParaRPr lang="cs-CZ" altLang="en-US" sz="2400"/>
          </a:p>
        </p:txBody>
      </p:sp>
      <p:sp>
        <p:nvSpPr>
          <p:cNvPr id="22540" name="Rectangle 12"/>
          <p:cNvSpPr>
            <a:spLocks noChangeArrowheads="1"/>
          </p:cNvSpPr>
          <p:nvPr/>
        </p:nvSpPr>
        <p:spPr bwMode="auto">
          <a:xfrm>
            <a:off x="7075488" y="3101975"/>
            <a:ext cx="633412" cy="625475"/>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endParaRPr lang="cs-CZ" altLang="en-US" sz="2400"/>
          </a:p>
        </p:txBody>
      </p:sp>
      <p:sp>
        <p:nvSpPr>
          <p:cNvPr id="22541" name="Rectangle 13"/>
          <p:cNvSpPr>
            <a:spLocks noChangeArrowheads="1"/>
          </p:cNvSpPr>
          <p:nvPr/>
        </p:nvSpPr>
        <p:spPr bwMode="auto">
          <a:xfrm>
            <a:off x="4829175" y="1736725"/>
            <a:ext cx="633413" cy="625475"/>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endParaRPr lang="cs-CZ" altLang="en-US" sz="2400"/>
          </a:p>
        </p:txBody>
      </p:sp>
      <p:sp>
        <p:nvSpPr>
          <p:cNvPr id="22542" name="Rectangle 14"/>
          <p:cNvSpPr>
            <a:spLocks noChangeArrowheads="1"/>
          </p:cNvSpPr>
          <p:nvPr/>
        </p:nvSpPr>
        <p:spPr bwMode="auto">
          <a:xfrm>
            <a:off x="5821363" y="1787525"/>
            <a:ext cx="633412" cy="625475"/>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endParaRPr lang="cs-CZ" altLang="en-US" sz="2400"/>
          </a:p>
        </p:txBody>
      </p:sp>
      <p:sp>
        <p:nvSpPr>
          <p:cNvPr id="22543" name="Rectangle 15"/>
          <p:cNvSpPr>
            <a:spLocks noChangeArrowheads="1"/>
          </p:cNvSpPr>
          <p:nvPr/>
        </p:nvSpPr>
        <p:spPr bwMode="auto">
          <a:xfrm>
            <a:off x="7053263" y="1778000"/>
            <a:ext cx="633412" cy="625475"/>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endParaRPr lang="cs-CZ" altLang="en-US" sz="2400"/>
          </a:p>
        </p:txBody>
      </p:sp>
      <p:sp>
        <p:nvSpPr>
          <p:cNvPr id="22544" name="Rectangle 16"/>
          <p:cNvSpPr>
            <a:spLocks noChangeArrowheads="1"/>
          </p:cNvSpPr>
          <p:nvPr/>
        </p:nvSpPr>
        <p:spPr bwMode="auto">
          <a:xfrm>
            <a:off x="6240463" y="5654675"/>
            <a:ext cx="633412" cy="625475"/>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endParaRPr lang="cs-CZ" altLang="en-US" sz="2400"/>
          </a:p>
        </p:txBody>
      </p:sp>
      <p:sp>
        <p:nvSpPr>
          <p:cNvPr id="22545" name="Rectangle 17"/>
          <p:cNvSpPr>
            <a:spLocks noChangeArrowheads="1"/>
          </p:cNvSpPr>
          <p:nvPr/>
        </p:nvSpPr>
        <p:spPr bwMode="auto">
          <a:xfrm>
            <a:off x="5089525" y="5653088"/>
            <a:ext cx="633413" cy="625475"/>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endParaRPr lang="cs-CZ" altLang="en-US" sz="2400"/>
          </a:p>
        </p:txBody>
      </p:sp>
      <p:sp>
        <p:nvSpPr>
          <p:cNvPr id="22546" name="Rectangle 18"/>
          <p:cNvSpPr>
            <a:spLocks noChangeArrowheads="1"/>
          </p:cNvSpPr>
          <p:nvPr/>
        </p:nvSpPr>
        <p:spPr bwMode="auto">
          <a:xfrm>
            <a:off x="3889375" y="5643563"/>
            <a:ext cx="633413" cy="625475"/>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endParaRPr lang="cs-CZ" altLang="en-US" sz="2400"/>
          </a:p>
        </p:txBody>
      </p:sp>
      <p:sp>
        <p:nvSpPr>
          <p:cNvPr id="22547" name="Text Box 19"/>
          <p:cNvSpPr txBox="1">
            <a:spLocks noChangeArrowheads="1"/>
          </p:cNvSpPr>
          <p:nvPr/>
        </p:nvSpPr>
        <p:spPr bwMode="auto">
          <a:xfrm>
            <a:off x="1387475" y="1806575"/>
            <a:ext cx="2106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2400"/>
              <a:t>Richness =1</a:t>
            </a:r>
          </a:p>
        </p:txBody>
      </p:sp>
      <p:sp>
        <p:nvSpPr>
          <p:cNvPr id="22548" name="Text Box 20"/>
          <p:cNvSpPr txBox="1">
            <a:spLocks noChangeArrowheads="1"/>
          </p:cNvSpPr>
          <p:nvPr/>
        </p:nvSpPr>
        <p:spPr bwMode="auto">
          <a:xfrm>
            <a:off x="1506538" y="3133725"/>
            <a:ext cx="1841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2400"/>
              <a:t>Richness = 2</a:t>
            </a:r>
          </a:p>
        </p:txBody>
      </p:sp>
      <p:sp>
        <p:nvSpPr>
          <p:cNvPr id="22549" name="Text Box 21"/>
          <p:cNvSpPr txBox="1">
            <a:spLocks noChangeArrowheads="1"/>
          </p:cNvSpPr>
          <p:nvPr/>
        </p:nvSpPr>
        <p:spPr bwMode="auto">
          <a:xfrm>
            <a:off x="1455738" y="4383088"/>
            <a:ext cx="22177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2400"/>
              <a:t>Richness = 3</a:t>
            </a:r>
          </a:p>
        </p:txBody>
      </p:sp>
      <p:sp>
        <p:nvSpPr>
          <p:cNvPr id="22550" name="Text Box 22"/>
          <p:cNvSpPr txBox="1">
            <a:spLocks noChangeArrowheads="1"/>
          </p:cNvSpPr>
          <p:nvPr/>
        </p:nvSpPr>
        <p:spPr bwMode="auto">
          <a:xfrm>
            <a:off x="1377950" y="5684838"/>
            <a:ext cx="2055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2400"/>
              <a:t>Richness = 4</a:t>
            </a:r>
          </a:p>
        </p:txBody>
      </p:sp>
      <p:sp>
        <p:nvSpPr>
          <p:cNvPr id="22551" name="Text Box 23"/>
          <p:cNvSpPr txBox="1">
            <a:spLocks noChangeArrowheads="1"/>
          </p:cNvSpPr>
          <p:nvPr/>
        </p:nvSpPr>
        <p:spPr bwMode="auto">
          <a:xfrm>
            <a:off x="3741738" y="1866900"/>
            <a:ext cx="479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2400"/>
              <a:t>A</a:t>
            </a:r>
          </a:p>
        </p:txBody>
      </p:sp>
      <p:sp>
        <p:nvSpPr>
          <p:cNvPr id="22552" name="Text Box 24"/>
          <p:cNvSpPr txBox="1">
            <a:spLocks noChangeArrowheads="1"/>
          </p:cNvSpPr>
          <p:nvPr/>
        </p:nvSpPr>
        <p:spPr bwMode="auto">
          <a:xfrm>
            <a:off x="4889500" y="1866900"/>
            <a:ext cx="539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2400"/>
              <a:t>B</a:t>
            </a:r>
          </a:p>
        </p:txBody>
      </p:sp>
      <p:sp>
        <p:nvSpPr>
          <p:cNvPr id="22553" name="Text Box 25"/>
          <p:cNvSpPr txBox="1">
            <a:spLocks noChangeArrowheads="1"/>
          </p:cNvSpPr>
          <p:nvPr/>
        </p:nvSpPr>
        <p:spPr bwMode="auto">
          <a:xfrm>
            <a:off x="5916613" y="1900238"/>
            <a:ext cx="454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2400"/>
              <a:t>C</a:t>
            </a:r>
          </a:p>
        </p:txBody>
      </p:sp>
      <p:sp>
        <p:nvSpPr>
          <p:cNvPr id="22554" name="Text Box 26"/>
          <p:cNvSpPr txBox="1">
            <a:spLocks noChangeArrowheads="1"/>
          </p:cNvSpPr>
          <p:nvPr/>
        </p:nvSpPr>
        <p:spPr bwMode="auto">
          <a:xfrm>
            <a:off x="7124700" y="1935163"/>
            <a:ext cx="495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2400"/>
              <a:t>D</a:t>
            </a:r>
          </a:p>
        </p:txBody>
      </p:sp>
      <p:sp>
        <p:nvSpPr>
          <p:cNvPr id="22555" name="Text Box 27"/>
          <p:cNvSpPr txBox="1">
            <a:spLocks noChangeArrowheads="1"/>
          </p:cNvSpPr>
          <p:nvPr/>
        </p:nvSpPr>
        <p:spPr bwMode="auto">
          <a:xfrm>
            <a:off x="3683000" y="3270250"/>
            <a:ext cx="684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2400"/>
              <a:t>AB</a:t>
            </a:r>
          </a:p>
        </p:txBody>
      </p:sp>
      <p:sp>
        <p:nvSpPr>
          <p:cNvPr id="22556" name="Text Box 28"/>
          <p:cNvSpPr txBox="1">
            <a:spLocks noChangeArrowheads="1"/>
          </p:cNvSpPr>
          <p:nvPr/>
        </p:nvSpPr>
        <p:spPr bwMode="auto">
          <a:xfrm>
            <a:off x="4991100" y="3295650"/>
            <a:ext cx="890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2400"/>
              <a:t>AD</a:t>
            </a:r>
          </a:p>
        </p:txBody>
      </p:sp>
      <p:sp>
        <p:nvSpPr>
          <p:cNvPr id="22557" name="Text Box 29"/>
          <p:cNvSpPr txBox="1">
            <a:spLocks noChangeArrowheads="1"/>
          </p:cNvSpPr>
          <p:nvPr/>
        </p:nvSpPr>
        <p:spPr bwMode="auto">
          <a:xfrm>
            <a:off x="6019800" y="3252788"/>
            <a:ext cx="658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2400"/>
              <a:t>BC</a:t>
            </a:r>
          </a:p>
        </p:txBody>
      </p:sp>
      <p:sp>
        <p:nvSpPr>
          <p:cNvPr id="22558" name="Text Box 30"/>
          <p:cNvSpPr txBox="1">
            <a:spLocks noChangeArrowheads="1"/>
          </p:cNvSpPr>
          <p:nvPr/>
        </p:nvSpPr>
        <p:spPr bwMode="auto">
          <a:xfrm>
            <a:off x="7081838" y="3270250"/>
            <a:ext cx="6238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2400"/>
              <a:t>CD</a:t>
            </a:r>
          </a:p>
        </p:txBody>
      </p:sp>
      <p:sp>
        <p:nvSpPr>
          <p:cNvPr id="22559" name="Text Box 31"/>
          <p:cNvSpPr txBox="1">
            <a:spLocks noChangeArrowheads="1"/>
          </p:cNvSpPr>
          <p:nvPr/>
        </p:nvSpPr>
        <p:spPr bwMode="auto">
          <a:xfrm>
            <a:off x="3835400" y="4546600"/>
            <a:ext cx="6762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1600"/>
              <a:t>ABC</a:t>
            </a:r>
          </a:p>
        </p:txBody>
      </p:sp>
      <p:sp>
        <p:nvSpPr>
          <p:cNvPr id="22560" name="Text Box 32"/>
          <p:cNvSpPr txBox="1">
            <a:spLocks noChangeArrowheads="1"/>
          </p:cNvSpPr>
          <p:nvPr/>
        </p:nvSpPr>
        <p:spPr bwMode="auto">
          <a:xfrm>
            <a:off x="5084763" y="4589463"/>
            <a:ext cx="6270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1600"/>
              <a:t>BCD</a:t>
            </a:r>
            <a:endParaRPr kumimoji="0" lang="en-GB" altLang="cs-CZ" sz="2400"/>
          </a:p>
        </p:txBody>
      </p:sp>
      <p:sp>
        <p:nvSpPr>
          <p:cNvPr id="22561" name="Text Box 33"/>
          <p:cNvSpPr txBox="1">
            <a:spLocks noChangeArrowheads="1"/>
          </p:cNvSpPr>
          <p:nvPr/>
        </p:nvSpPr>
        <p:spPr bwMode="auto">
          <a:xfrm>
            <a:off x="6164263" y="4562475"/>
            <a:ext cx="6508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1600"/>
              <a:t>ACD</a:t>
            </a:r>
            <a:endParaRPr kumimoji="0" lang="en-GB" altLang="cs-CZ" sz="2400"/>
          </a:p>
        </p:txBody>
      </p:sp>
      <p:sp>
        <p:nvSpPr>
          <p:cNvPr id="22562" name="Text Box 34"/>
          <p:cNvSpPr txBox="1">
            <a:spLocks noChangeArrowheads="1"/>
          </p:cNvSpPr>
          <p:nvPr/>
        </p:nvSpPr>
        <p:spPr bwMode="auto">
          <a:xfrm>
            <a:off x="7200900" y="4511675"/>
            <a:ext cx="796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1600"/>
              <a:t>ABD</a:t>
            </a:r>
          </a:p>
        </p:txBody>
      </p:sp>
      <p:sp>
        <p:nvSpPr>
          <p:cNvPr id="22563" name="Text Box 35"/>
          <p:cNvSpPr txBox="1">
            <a:spLocks noChangeArrowheads="1"/>
          </p:cNvSpPr>
          <p:nvPr/>
        </p:nvSpPr>
        <p:spPr bwMode="auto">
          <a:xfrm>
            <a:off x="3835400" y="5846763"/>
            <a:ext cx="736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1400"/>
              <a:t>ABCD</a:t>
            </a:r>
          </a:p>
        </p:txBody>
      </p:sp>
      <p:sp>
        <p:nvSpPr>
          <p:cNvPr id="22564" name="Text Box 36"/>
          <p:cNvSpPr txBox="1">
            <a:spLocks noChangeArrowheads="1"/>
          </p:cNvSpPr>
          <p:nvPr/>
        </p:nvSpPr>
        <p:spPr bwMode="auto">
          <a:xfrm>
            <a:off x="5065713" y="5862638"/>
            <a:ext cx="736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1400"/>
              <a:t>ABCD</a:t>
            </a:r>
          </a:p>
        </p:txBody>
      </p:sp>
      <p:sp>
        <p:nvSpPr>
          <p:cNvPr id="22565" name="Text Box 37"/>
          <p:cNvSpPr txBox="1">
            <a:spLocks noChangeArrowheads="1"/>
          </p:cNvSpPr>
          <p:nvPr/>
        </p:nvSpPr>
        <p:spPr bwMode="auto">
          <a:xfrm>
            <a:off x="6169025" y="5826125"/>
            <a:ext cx="736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1400"/>
              <a:t>ABCD</a:t>
            </a:r>
          </a:p>
        </p:txBody>
      </p:sp>
      <p:sp>
        <p:nvSpPr>
          <p:cNvPr id="22566" name="Text Box 38"/>
          <p:cNvSpPr txBox="1">
            <a:spLocks noChangeArrowheads="1"/>
          </p:cNvSpPr>
          <p:nvPr/>
        </p:nvSpPr>
        <p:spPr bwMode="auto">
          <a:xfrm>
            <a:off x="7188200" y="5859463"/>
            <a:ext cx="736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1400"/>
              <a:t>ABCD</a:t>
            </a:r>
          </a:p>
        </p:txBody>
      </p:sp>
      <p:sp>
        <p:nvSpPr>
          <p:cNvPr id="22567" name="Text Box 39"/>
          <p:cNvSpPr txBox="1">
            <a:spLocks noChangeArrowheads="1"/>
          </p:cNvSpPr>
          <p:nvPr/>
        </p:nvSpPr>
        <p:spPr bwMode="auto">
          <a:xfrm>
            <a:off x="0" y="730250"/>
            <a:ext cx="871696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US" altLang="cs-CZ" sz="2400" dirty="0">
                <a:latin typeface="Arial" charset="0"/>
              </a:rPr>
              <a:t>All monocultures available (necessary?), all species equally represented in all diversity </a:t>
            </a:r>
            <a:r>
              <a:rPr kumimoji="0" lang="en-US" altLang="cs-CZ" sz="2400" dirty="0" smtClean="0">
                <a:latin typeface="Arial" charset="0"/>
              </a:rPr>
              <a:t>levels</a:t>
            </a:r>
            <a:r>
              <a:rPr kumimoji="0" lang="cs-CZ" altLang="cs-CZ" sz="2400" dirty="0" smtClean="0">
                <a:latin typeface="Arial" charset="0"/>
              </a:rPr>
              <a:t> </a:t>
            </a:r>
            <a:r>
              <a:rPr kumimoji="0" lang="cs-CZ" altLang="cs-CZ" sz="2400" b="1" dirty="0" smtClean="0">
                <a:solidFill>
                  <a:srgbClr val="FF0000"/>
                </a:solidFill>
                <a:latin typeface="Arial" charset="0"/>
              </a:rPr>
              <a:t>(Other species weeded!!!!)</a:t>
            </a:r>
            <a:endParaRPr kumimoji="0" lang="en-GB" altLang="cs-CZ" sz="2400" b="1" dirty="0">
              <a:solidFill>
                <a:srgbClr val="FF0000"/>
              </a:solidFill>
              <a:latin typeface="Arial"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304799"/>
            <a:ext cx="7869382" cy="1821873"/>
          </a:xfrm>
        </p:spPr>
        <p:txBody>
          <a:bodyPr/>
          <a:lstStyle/>
          <a:p>
            <a:r>
              <a:rPr lang="en-US" dirty="0" smtClean="0"/>
              <a:t>Constant total sowing (planting) densities (de Witt replacement series)</a:t>
            </a:r>
            <a:endParaRPr lang="en-US" dirty="0"/>
          </a:p>
        </p:txBody>
      </p:sp>
      <p:graphicFrame>
        <p:nvGraphicFramePr>
          <p:cNvPr id="3" name="Tabulka 2"/>
          <p:cNvGraphicFramePr>
            <a:graphicFrameLocks noGrp="1"/>
          </p:cNvGraphicFramePr>
          <p:nvPr/>
        </p:nvGraphicFramePr>
        <p:xfrm>
          <a:off x="1738743" y="2224088"/>
          <a:ext cx="5673438" cy="4474587"/>
        </p:xfrm>
        <a:graphic>
          <a:graphicData uri="http://schemas.openxmlformats.org/drawingml/2006/table">
            <a:tbl>
              <a:tblPr>
                <a:tableStyleId>{5C22544A-7EE6-4342-B048-85BDC9FD1C3A}</a:tableStyleId>
              </a:tblPr>
              <a:tblGrid>
                <a:gridCol w="1975734">
                  <a:extLst>
                    <a:ext uri="{9D8B030D-6E8A-4147-A177-3AD203B41FA5}">
                      <a16:colId xmlns:a16="http://schemas.microsoft.com/office/drawing/2014/main" val="729598350"/>
                    </a:ext>
                  </a:extLst>
                </a:gridCol>
                <a:gridCol w="924426">
                  <a:extLst>
                    <a:ext uri="{9D8B030D-6E8A-4147-A177-3AD203B41FA5}">
                      <a16:colId xmlns:a16="http://schemas.microsoft.com/office/drawing/2014/main" val="2842068486"/>
                    </a:ext>
                  </a:extLst>
                </a:gridCol>
                <a:gridCol w="924426">
                  <a:extLst>
                    <a:ext uri="{9D8B030D-6E8A-4147-A177-3AD203B41FA5}">
                      <a16:colId xmlns:a16="http://schemas.microsoft.com/office/drawing/2014/main" val="1180045084"/>
                    </a:ext>
                  </a:extLst>
                </a:gridCol>
                <a:gridCol w="924426">
                  <a:extLst>
                    <a:ext uri="{9D8B030D-6E8A-4147-A177-3AD203B41FA5}">
                      <a16:colId xmlns:a16="http://schemas.microsoft.com/office/drawing/2014/main" val="2659724581"/>
                    </a:ext>
                  </a:extLst>
                </a:gridCol>
                <a:gridCol w="924426">
                  <a:extLst>
                    <a:ext uri="{9D8B030D-6E8A-4147-A177-3AD203B41FA5}">
                      <a16:colId xmlns:a16="http://schemas.microsoft.com/office/drawing/2014/main" val="609263211"/>
                    </a:ext>
                  </a:extLst>
                </a:gridCol>
              </a:tblGrid>
              <a:tr h="344199">
                <a:tc>
                  <a:txBody>
                    <a:bodyPr/>
                    <a:lstStyle/>
                    <a:p>
                      <a:pPr algn="l" fontAlgn="b"/>
                      <a:endParaRPr lang="en-US" sz="1600" b="0" i="0" u="none" strike="noStrike" dirty="0">
                        <a:solidFill>
                          <a:srgbClr val="000000"/>
                        </a:solidFill>
                        <a:effectLst/>
                        <a:latin typeface="Calibri" panose="020F0502020204030204" pitchFamily="34" charset="0"/>
                      </a:endParaRPr>
                    </a:p>
                  </a:txBody>
                  <a:tcPr marL="5443" marR="5443" marT="5443" marB="0" anchor="b"/>
                </a:tc>
                <a:tc>
                  <a:txBody>
                    <a:bodyPr/>
                    <a:lstStyle/>
                    <a:p>
                      <a:pPr algn="l" fontAlgn="b"/>
                      <a:r>
                        <a:rPr lang="en-US" sz="1600" u="none" strike="noStrike">
                          <a:effectLst/>
                        </a:rPr>
                        <a:t>A</a:t>
                      </a:r>
                      <a:endParaRPr lang="en-US" sz="16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US" sz="1600" u="none" strike="noStrike">
                          <a:effectLst/>
                        </a:rPr>
                        <a:t>B</a:t>
                      </a:r>
                      <a:endParaRPr lang="en-US" sz="16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US" sz="1600" u="none" strike="noStrike">
                          <a:effectLst/>
                        </a:rPr>
                        <a:t>C</a:t>
                      </a:r>
                      <a:endParaRPr lang="en-US" sz="16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US" sz="1600" u="none" strike="noStrike">
                          <a:effectLst/>
                        </a:rPr>
                        <a:t>D</a:t>
                      </a:r>
                      <a:endParaRPr lang="en-US" sz="16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3325690609"/>
                  </a:ext>
                </a:extLst>
              </a:tr>
              <a:tr h="344199">
                <a:tc>
                  <a:txBody>
                    <a:bodyPr/>
                    <a:lstStyle/>
                    <a:p>
                      <a:pPr algn="l" fontAlgn="b"/>
                      <a:r>
                        <a:rPr lang="en-US" sz="1600" u="none" strike="noStrike" dirty="0">
                          <a:effectLst/>
                        </a:rPr>
                        <a:t>Monoculture</a:t>
                      </a:r>
                      <a:endParaRPr lang="en-US" sz="1600" b="0" i="0" u="none" strike="noStrike" dirty="0">
                        <a:solidFill>
                          <a:srgbClr val="000000"/>
                        </a:solidFill>
                        <a:effectLst/>
                        <a:latin typeface="Calibri" panose="020F0502020204030204" pitchFamily="34" charset="0"/>
                      </a:endParaRPr>
                    </a:p>
                  </a:txBody>
                  <a:tcPr marL="5443" marR="5443" marT="5443" marB="0" anchor="b"/>
                </a:tc>
                <a:tc>
                  <a:txBody>
                    <a:bodyPr/>
                    <a:lstStyle/>
                    <a:p>
                      <a:pPr algn="r" fontAlgn="b"/>
                      <a:r>
                        <a:rPr lang="en-US" sz="1600" u="none" strike="noStrike" dirty="0">
                          <a:effectLst/>
                        </a:rPr>
                        <a:t>100</a:t>
                      </a:r>
                      <a:endParaRPr lang="en-US" sz="1600" b="0" i="0" u="none" strike="noStrike" dirty="0">
                        <a:solidFill>
                          <a:srgbClr val="000000"/>
                        </a:solidFill>
                        <a:effectLst/>
                        <a:latin typeface="Calibri" panose="020F0502020204030204" pitchFamily="34" charset="0"/>
                      </a:endParaRPr>
                    </a:p>
                  </a:txBody>
                  <a:tcPr marL="5443" marR="5443" marT="5443" marB="0" anchor="b"/>
                </a:tc>
                <a:tc>
                  <a:txBody>
                    <a:bodyPr/>
                    <a:lstStyle/>
                    <a:p>
                      <a:pPr algn="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2391074525"/>
                  </a:ext>
                </a:extLst>
              </a:tr>
              <a:tr h="344199">
                <a:tc>
                  <a:txBody>
                    <a:bodyPr/>
                    <a:lstStyle/>
                    <a:p>
                      <a:pPr algn="l" fontAlgn="b"/>
                      <a:r>
                        <a:rPr lang="en-US" sz="1600" u="none" strike="noStrike">
                          <a:effectLst/>
                        </a:rPr>
                        <a:t>Monoculture</a:t>
                      </a:r>
                      <a:endParaRPr lang="en-US" sz="16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600" u="none" strike="noStrike" dirty="0">
                          <a:effectLst/>
                        </a:rPr>
                        <a:t>0</a:t>
                      </a:r>
                      <a:endParaRPr lang="en-US" sz="1600" b="0" i="0" u="none" strike="noStrike" dirty="0">
                        <a:solidFill>
                          <a:srgbClr val="000000"/>
                        </a:solidFill>
                        <a:effectLst/>
                        <a:latin typeface="Calibri" panose="020F0502020204030204" pitchFamily="34" charset="0"/>
                      </a:endParaRPr>
                    </a:p>
                  </a:txBody>
                  <a:tcPr marL="5443" marR="5443" marT="5443" marB="0" anchor="b"/>
                </a:tc>
                <a:tc>
                  <a:txBody>
                    <a:bodyPr/>
                    <a:lstStyle/>
                    <a:p>
                      <a:pPr algn="r" fontAlgn="b"/>
                      <a:r>
                        <a:rPr lang="en-US" sz="1600" u="none" strike="noStrike">
                          <a:effectLst/>
                        </a:rPr>
                        <a:t>100</a:t>
                      </a:r>
                      <a:endParaRPr lang="en-US" sz="16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4250583050"/>
                  </a:ext>
                </a:extLst>
              </a:tr>
              <a:tr h="344199">
                <a:tc>
                  <a:txBody>
                    <a:bodyPr/>
                    <a:lstStyle/>
                    <a:p>
                      <a:pPr algn="l" fontAlgn="b"/>
                      <a:r>
                        <a:rPr lang="en-US" sz="1600" u="none" strike="noStrike">
                          <a:effectLst/>
                        </a:rPr>
                        <a:t>Monoculture</a:t>
                      </a:r>
                      <a:endParaRPr lang="en-US" sz="16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600" u="none" strike="noStrike" dirty="0">
                          <a:effectLst/>
                        </a:rPr>
                        <a:t>0</a:t>
                      </a:r>
                      <a:endParaRPr lang="en-US" sz="1600" b="0" i="0" u="none" strike="noStrike" dirty="0">
                        <a:solidFill>
                          <a:srgbClr val="000000"/>
                        </a:solidFill>
                        <a:effectLst/>
                        <a:latin typeface="Calibri" panose="020F0502020204030204" pitchFamily="34" charset="0"/>
                      </a:endParaRPr>
                    </a:p>
                  </a:txBody>
                  <a:tcPr marL="5443" marR="5443" marT="5443" marB="0" anchor="b"/>
                </a:tc>
                <a:tc>
                  <a:txBody>
                    <a:bodyPr/>
                    <a:lstStyle/>
                    <a:p>
                      <a:pPr algn="r" fontAlgn="b"/>
                      <a:r>
                        <a:rPr lang="en-US" sz="1600" u="none" strike="noStrike" dirty="0">
                          <a:effectLst/>
                        </a:rPr>
                        <a:t>0</a:t>
                      </a:r>
                      <a:endParaRPr lang="en-US" sz="1600" b="0" i="0" u="none" strike="noStrike" dirty="0">
                        <a:solidFill>
                          <a:srgbClr val="000000"/>
                        </a:solidFill>
                        <a:effectLst/>
                        <a:latin typeface="Calibri" panose="020F0502020204030204" pitchFamily="34" charset="0"/>
                      </a:endParaRPr>
                    </a:p>
                  </a:txBody>
                  <a:tcPr marL="5443" marR="5443" marT="5443" marB="0" anchor="b"/>
                </a:tc>
                <a:tc>
                  <a:txBody>
                    <a:bodyPr/>
                    <a:lstStyle/>
                    <a:p>
                      <a:pPr algn="r" fontAlgn="b"/>
                      <a:r>
                        <a:rPr lang="en-US" sz="1600" u="none" strike="noStrike">
                          <a:effectLst/>
                        </a:rPr>
                        <a:t>100</a:t>
                      </a:r>
                      <a:endParaRPr lang="en-US" sz="16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1215182302"/>
                  </a:ext>
                </a:extLst>
              </a:tr>
              <a:tr h="344199">
                <a:tc>
                  <a:txBody>
                    <a:bodyPr/>
                    <a:lstStyle/>
                    <a:p>
                      <a:pPr algn="l" fontAlgn="b"/>
                      <a:r>
                        <a:rPr lang="en-US" sz="1600" u="none" strike="noStrike">
                          <a:effectLst/>
                        </a:rPr>
                        <a:t>Monoculture</a:t>
                      </a:r>
                      <a:endParaRPr lang="en-US" sz="16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600" u="none" strike="noStrike" dirty="0">
                          <a:effectLst/>
                        </a:rPr>
                        <a:t>0</a:t>
                      </a:r>
                      <a:endParaRPr lang="en-US" sz="1600" b="0" i="0" u="none" strike="noStrike" dirty="0">
                        <a:solidFill>
                          <a:srgbClr val="000000"/>
                        </a:solidFill>
                        <a:effectLst/>
                        <a:latin typeface="Calibri" panose="020F0502020204030204" pitchFamily="34" charset="0"/>
                      </a:endParaRPr>
                    </a:p>
                  </a:txBody>
                  <a:tcPr marL="5443" marR="5443" marT="5443" marB="0" anchor="b"/>
                </a:tc>
                <a:tc>
                  <a:txBody>
                    <a:bodyPr/>
                    <a:lstStyle/>
                    <a:p>
                      <a:pPr algn="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600" u="none" strike="noStrike">
                          <a:effectLst/>
                        </a:rPr>
                        <a:t>100</a:t>
                      </a:r>
                      <a:endParaRPr lang="en-US" sz="16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3697204948"/>
                  </a:ext>
                </a:extLst>
              </a:tr>
              <a:tr h="344199">
                <a:tc>
                  <a:txBody>
                    <a:bodyPr/>
                    <a:lstStyle/>
                    <a:p>
                      <a:pPr algn="l" fontAlgn="b"/>
                      <a:r>
                        <a:rPr lang="en-US" sz="1600" u="none" strike="noStrike">
                          <a:effectLst/>
                        </a:rPr>
                        <a:t>2species</a:t>
                      </a:r>
                      <a:endParaRPr lang="en-US" sz="16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600" u="none" strike="noStrike">
                          <a:effectLst/>
                        </a:rPr>
                        <a:t>50</a:t>
                      </a:r>
                      <a:endParaRPr lang="en-US" sz="16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600" u="none" strike="noStrike" dirty="0">
                          <a:effectLst/>
                        </a:rPr>
                        <a:t>50</a:t>
                      </a:r>
                      <a:endParaRPr lang="en-US" sz="1600" b="0" i="0" u="none" strike="noStrike" dirty="0">
                        <a:solidFill>
                          <a:srgbClr val="000000"/>
                        </a:solidFill>
                        <a:effectLst/>
                        <a:latin typeface="Calibri" panose="020F0502020204030204" pitchFamily="34" charset="0"/>
                      </a:endParaRPr>
                    </a:p>
                  </a:txBody>
                  <a:tcPr marL="5443" marR="5443" marT="5443" marB="0" anchor="b"/>
                </a:tc>
                <a:tc>
                  <a:txBody>
                    <a:bodyPr/>
                    <a:lstStyle/>
                    <a:p>
                      <a:pPr algn="r" fontAlgn="b"/>
                      <a:r>
                        <a:rPr lang="en-US" sz="1600" u="none" strike="noStrike" dirty="0">
                          <a:effectLst/>
                        </a:rPr>
                        <a:t>0</a:t>
                      </a:r>
                      <a:endParaRPr lang="en-US" sz="1600" b="0" i="0" u="none" strike="noStrike" dirty="0">
                        <a:solidFill>
                          <a:srgbClr val="000000"/>
                        </a:solidFill>
                        <a:effectLst/>
                        <a:latin typeface="Calibri" panose="020F0502020204030204" pitchFamily="34" charset="0"/>
                      </a:endParaRPr>
                    </a:p>
                  </a:txBody>
                  <a:tcPr marL="5443" marR="5443" marT="5443" marB="0" anchor="b"/>
                </a:tc>
                <a:tc>
                  <a:txBody>
                    <a:bodyPr/>
                    <a:lstStyle/>
                    <a:p>
                      <a:pPr algn="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901031172"/>
                  </a:ext>
                </a:extLst>
              </a:tr>
              <a:tr h="344199">
                <a:tc>
                  <a:txBody>
                    <a:bodyPr/>
                    <a:lstStyle/>
                    <a:p>
                      <a:pPr algn="l" fontAlgn="b"/>
                      <a:r>
                        <a:rPr lang="en-US" sz="1600" u="none" strike="noStrike">
                          <a:effectLst/>
                        </a:rPr>
                        <a:t>2species</a:t>
                      </a:r>
                      <a:endParaRPr lang="en-US" sz="16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600" u="none" strike="noStrike" dirty="0">
                          <a:effectLst/>
                        </a:rPr>
                        <a:t>50</a:t>
                      </a:r>
                      <a:endParaRPr lang="en-US" sz="1600" b="0" i="0" u="none" strike="noStrike" dirty="0">
                        <a:solidFill>
                          <a:srgbClr val="000000"/>
                        </a:solidFill>
                        <a:effectLst/>
                        <a:latin typeface="Calibri" panose="020F0502020204030204" pitchFamily="34" charset="0"/>
                      </a:endParaRPr>
                    </a:p>
                  </a:txBody>
                  <a:tcPr marL="5443" marR="5443" marT="5443" marB="0" anchor="b"/>
                </a:tc>
                <a:tc>
                  <a:txBody>
                    <a:bodyPr/>
                    <a:lstStyle/>
                    <a:p>
                      <a:pPr algn="r" fontAlgn="b"/>
                      <a:r>
                        <a:rPr lang="en-US" sz="1600" u="none" strike="noStrike">
                          <a:effectLst/>
                        </a:rPr>
                        <a:t>50</a:t>
                      </a:r>
                      <a:endParaRPr lang="en-US" sz="16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138788444"/>
                  </a:ext>
                </a:extLst>
              </a:tr>
              <a:tr h="344199">
                <a:tc>
                  <a:txBody>
                    <a:bodyPr/>
                    <a:lstStyle/>
                    <a:p>
                      <a:pPr algn="l" fontAlgn="b"/>
                      <a:r>
                        <a:rPr lang="en-US" sz="1600" u="none" strike="noStrike">
                          <a:effectLst/>
                        </a:rPr>
                        <a:t>2species</a:t>
                      </a:r>
                      <a:endParaRPr lang="en-US" sz="16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600" u="none" strike="noStrike">
                          <a:effectLst/>
                        </a:rPr>
                        <a:t>50</a:t>
                      </a:r>
                      <a:endParaRPr lang="en-US" sz="16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600" u="none" strike="noStrike" dirty="0">
                          <a:effectLst/>
                        </a:rPr>
                        <a:t>50</a:t>
                      </a:r>
                      <a:endParaRPr lang="en-US" sz="1600" b="0" i="0" u="none" strike="noStrike" dirty="0">
                        <a:solidFill>
                          <a:srgbClr val="000000"/>
                        </a:solidFill>
                        <a:effectLst/>
                        <a:latin typeface="Calibri" panose="020F0502020204030204" pitchFamily="34" charset="0"/>
                      </a:endParaRPr>
                    </a:p>
                  </a:txBody>
                  <a:tcPr marL="5443" marR="5443" marT="5443" marB="0" anchor="b"/>
                </a:tc>
                <a:tc>
                  <a:txBody>
                    <a:bodyPr/>
                    <a:lstStyle/>
                    <a:p>
                      <a:pPr algn="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3147116371"/>
                  </a:ext>
                </a:extLst>
              </a:tr>
              <a:tr h="344199">
                <a:tc>
                  <a:txBody>
                    <a:bodyPr/>
                    <a:lstStyle/>
                    <a:p>
                      <a:pPr algn="l" fontAlgn="b"/>
                      <a:r>
                        <a:rPr lang="en-US" sz="1600" u="none" strike="noStrike">
                          <a:effectLst/>
                        </a:rPr>
                        <a:t>2species</a:t>
                      </a:r>
                      <a:endParaRPr lang="en-US" sz="16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600" u="none" strike="noStrike">
                          <a:effectLst/>
                        </a:rPr>
                        <a:t>50</a:t>
                      </a:r>
                      <a:endParaRPr lang="en-US" sz="16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600" u="none" strike="noStrike" dirty="0">
                          <a:effectLst/>
                        </a:rPr>
                        <a:t>0</a:t>
                      </a:r>
                      <a:endParaRPr lang="en-US" sz="1600" b="0" i="0" u="none" strike="noStrike" dirty="0">
                        <a:solidFill>
                          <a:srgbClr val="000000"/>
                        </a:solidFill>
                        <a:effectLst/>
                        <a:latin typeface="Calibri" panose="020F0502020204030204" pitchFamily="34" charset="0"/>
                      </a:endParaRPr>
                    </a:p>
                  </a:txBody>
                  <a:tcPr marL="5443" marR="5443" marT="5443" marB="0" anchor="b"/>
                </a:tc>
                <a:tc>
                  <a:txBody>
                    <a:bodyPr/>
                    <a:lstStyle/>
                    <a:p>
                      <a:pPr algn="r" fontAlgn="b"/>
                      <a:r>
                        <a:rPr lang="en-US" sz="1600" u="none" strike="noStrike" dirty="0">
                          <a:effectLst/>
                        </a:rPr>
                        <a:t>50</a:t>
                      </a:r>
                      <a:endParaRPr lang="en-US" sz="1600" b="0" i="0" u="none" strike="noStrike" dirty="0">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3952173014"/>
                  </a:ext>
                </a:extLst>
              </a:tr>
              <a:tr h="344199">
                <a:tc>
                  <a:txBody>
                    <a:bodyPr/>
                    <a:lstStyle/>
                    <a:p>
                      <a:pPr algn="l" fontAlgn="b"/>
                      <a:r>
                        <a:rPr lang="en-US" sz="1600" u="none" strike="noStrike">
                          <a:effectLst/>
                        </a:rPr>
                        <a:t>4species</a:t>
                      </a:r>
                      <a:endParaRPr lang="en-US" sz="16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600" u="none" strike="noStrike">
                          <a:effectLst/>
                        </a:rPr>
                        <a:t>25</a:t>
                      </a:r>
                      <a:endParaRPr lang="en-US" sz="16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600" u="none" strike="noStrike">
                          <a:effectLst/>
                        </a:rPr>
                        <a:t>25</a:t>
                      </a:r>
                      <a:endParaRPr lang="en-US" sz="16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600" u="none" strike="noStrike">
                          <a:effectLst/>
                        </a:rPr>
                        <a:t>25</a:t>
                      </a:r>
                      <a:endParaRPr lang="en-US" sz="16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600" u="none" strike="noStrike" dirty="0">
                          <a:effectLst/>
                        </a:rPr>
                        <a:t>25</a:t>
                      </a:r>
                      <a:endParaRPr lang="en-US" sz="1600" b="0" i="0" u="none" strike="noStrike" dirty="0">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48418324"/>
                  </a:ext>
                </a:extLst>
              </a:tr>
              <a:tr h="344199">
                <a:tc>
                  <a:txBody>
                    <a:bodyPr/>
                    <a:lstStyle/>
                    <a:p>
                      <a:pPr algn="l" fontAlgn="b"/>
                      <a:r>
                        <a:rPr lang="en-US" sz="1600" u="none" strike="noStrike">
                          <a:effectLst/>
                        </a:rPr>
                        <a:t>4species</a:t>
                      </a:r>
                      <a:endParaRPr lang="en-US" sz="16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600" u="none" strike="noStrike">
                          <a:effectLst/>
                        </a:rPr>
                        <a:t>25</a:t>
                      </a:r>
                      <a:endParaRPr lang="en-US" sz="16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600" u="none" strike="noStrike">
                          <a:effectLst/>
                        </a:rPr>
                        <a:t>25</a:t>
                      </a:r>
                      <a:endParaRPr lang="en-US" sz="16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600" u="none" strike="noStrike">
                          <a:effectLst/>
                        </a:rPr>
                        <a:t>25</a:t>
                      </a:r>
                      <a:endParaRPr lang="en-US" sz="16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600" u="none" strike="noStrike" dirty="0">
                          <a:effectLst/>
                        </a:rPr>
                        <a:t>25</a:t>
                      </a:r>
                      <a:endParaRPr lang="en-US" sz="1600" b="0" i="0" u="none" strike="noStrike" dirty="0">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2431538065"/>
                  </a:ext>
                </a:extLst>
              </a:tr>
              <a:tr h="344199">
                <a:tc>
                  <a:txBody>
                    <a:bodyPr/>
                    <a:lstStyle/>
                    <a:p>
                      <a:pPr algn="l" fontAlgn="b"/>
                      <a:r>
                        <a:rPr lang="en-US" sz="1600" u="none" strike="noStrike">
                          <a:effectLst/>
                        </a:rPr>
                        <a:t>4species</a:t>
                      </a:r>
                      <a:endParaRPr lang="en-US" sz="16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600" u="none" strike="noStrike">
                          <a:effectLst/>
                        </a:rPr>
                        <a:t>25</a:t>
                      </a:r>
                      <a:endParaRPr lang="en-US" sz="16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600" u="none" strike="noStrike">
                          <a:effectLst/>
                        </a:rPr>
                        <a:t>25</a:t>
                      </a:r>
                      <a:endParaRPr lang="en-US" sz="16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600" u="none" strike="noStrike">
                          <a:effectLst/>
                        </a:rPr>
                        <a:t>25</a:t>
                      </a:r>
                      <a:endParaRPr lang="en-US" sz="16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600" u="none" strike="noStrike" dirty="0">
                          <a:effectLst/>
                        </a:rPr>
                        <a:t>25</a:t>
                      </a:r>
                      <a:endParaRPr lang="en-US" sz="1600" b="0" i="0" u="none" strike="noStrike" dirty="0">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2020810709"/>
                  </a:ext>
                </a:extLst>
              </a:tr>
              <a:tr h="344199">
                <a:tc>
                  <a:txBody>
                    <a:bodyPr/>
                    <a:lstStyle/>
                    <a:p>
                      <a:pPr algn="l" fontAlgn="b"/>
                      <a:r>
                        <a:rPr lang="en-US" sz="1600" u="none" strike="noStrike">
                          <a:effectLst/>
                        </a:rPr>
                        <a:t>4species</a:t>
                      </a:r>
                      <a:endParaRPr lang="en-US" sz="16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600" u="none" strike="noStrike">
                          <a:effectLst/>
                        </a:rPr>
                        <a:t>25</a:t>
                      </a:r>
                      <a:endParaRPr lang="en-US" sz="16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600" u="none" strike="noStrike">
                          <a:effectLst/>
                        </a:rPr>
                        <a:t>25</a:t>
                      </a:r>
                      <a:endParaRPr lang="en-US" sz="16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600" u="none" strike="noStrike">
                          <a:effectLst/>
                        </a:rPr>
                        <a:t>25</a:t>
                      </a:r>
                      <a:endParaRPr lang="en-US" sz="16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US" sz="1600" u="none" strike="noStrike" dirty="0">
                          <a:effectLst/>
                        </a:rPr>
                        <a:t>25</a:t>
                      </a:r>
                      <a:endParaRPr lang="en-US" sz="1600" b="0" i="0" u="none" strike="noStrike" dirty="0">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4200878702"/>
                  </a:ext>
                </a:extLst>
              </a:tr>
            </a:tbl>
          </a:graphicData>
        </a:graphic>
      </p:graphicFrame>
    </p:spTree>
    <p:extLst>
      <p:ext uri="{BB962C8B-B14F-4D97-AF65-F5344CB8AC3E}">
        <p14:creationId xmlns:p14="http://schemas.microsoft.com/office/powerpoint/2010/main" val="34940243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25" y="955675"/>
            <a:ext cx="8023225"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5" name="Text Box 3"/>
          <p:cNvSpPr txBox="1">
            <a:spLocks noChangeArrowheads="1"/>
          </p:cNvSpPr>
          <p:nvPr/>
        </p:nvSpPr>
        <p:spPr bwMode="auto">
          <a:xfrm>
            <a:off x="831850" y="131763"/>
            <a:ext cx="7489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2400"/>
              <a:t>Jena experiment</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690563"/>
            <a:ext cx="8709025"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488" y="533400"/>
            <a:ext cx="8709025"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1"/>
          <p:cNvSpPr txBox="1">
            <a:spLocks noChangeArrowheads="1"/>
          </p:cNvSpPr>
          <p:nvPr/>
        </p:nvSpPr>
        <p:spPr bwMode="auto">
          <a:xfrm>
            <a:off x="266700" y="5886450"/>
            <a:ext cx="7943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r>
              <a:rPr lang="cs-CZ" altLang="en-US" sz="2400"/>
              <a:t>Nico Eisenhauer getting soil samples in the Jena experiment</a:t>
            </a:r>
            <a:endParaRPr lang="en-US" altLang="en-US" sz="2400"/>
          </a:p>
        </p:txBody>
      </p:sp>
      <p:pic>
        <p:nvPicPr>
          <p:cNvPr id="2662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88"/>
            <a:ext cx="7380288" cy="553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pic>
        <p:nvPicPr>
          <p:cNvPr id="911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2125" y="1322388"/>
            <a:ext cx="7385050" cy="5535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1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cs-CZ" altLang="en-US" smtClean="0"/>
              <a:t>In the Jena experiment</a:t>
            </a:r>
            <a:endParaRPr lang="en-US" altLang="en-US" smtClean="0"/>
          </a:p>
        </p:txBody>
      </p:sp>
      <p:sp>
        <p:nvSpPr>
          <p:cNvPr id="27651" name="Content Placeholder 2"/>
          <p:cNvSpPr>
            <a:spLocks noGrp="1"/>
          </p:cNvSpPr>
          <p:nvPr>
            <p:ph idx="1"/>
          </p:nvPr>
        </p:nvSpPr>
        <p:spPr/>
        <p:txBody>
          <a:bodyPr/>
          <a:lstStyle/>
          <a:p>
            <a:r>
              <a:rPr lang="cs-CZ" altLang="en-US" dirty="0" smtClean="0"/>
              <a:t>Incredible amount of work done, including soil feedbacks, all the trophic levels etc., and the results provided perfect view into the functioning of ecological communities</a:t>
            </a:r>
          </a:p>
          <a:p>
            <a:r>
              <a:rPr lang="cs-CZ" altLang="en-US" dirty="0" smtClean="0"/>
              <a:t>The species composition used is more realistic than in other BEF experiments</a:t>
            </a:r>
            <a:endParaRPr lang="cs-CZ" altLang="en-US" dirty="0"/>
          </a:p>
          <a:p>
            <a:r>
              <a:rPr lang="cs-CZ" altLang="en-US" dirty="0" smtClean="0"/>
              <a:t>However, what is the relationship to real species loss?</a:t>
            </a:r>
            <a:endParaRPr lang="en-US" altLang="en-US" dirty="0" smtClean="0"/>
          </a:p>
        </p:txBody>
      </p:sp>
      <p:pic>
        <p:nvPicPr>
          <p:cNvPr id="942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218" t="28411" r="15157" b="20508"/>
          <a:stretch/>
        </p:blipFill>
        <p:spPr bwMode="auto">
          <a:xfrm>
            <a:off x="0" y="1567543"/>
            <a:ext cx="9144000" cy="5290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42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cs-CZ" altLang="en-US" dirty="0" err="1" smtClean="0"/>
              <a:t>Typical</a:t>
            </a:r>
            <a:r>
              <a:rPr lang="cs-CZ" altLang="en-US" dirty="0" smtClean="0"/>
              <a:t> </a:t>
            </a:r>
            <a:r>
              <a:rPr lang="cs-CZ" altLang="en-US" dirty="0" err="1" smtClean="0"/>
              <a:t>result</a:t>
            </a:r>
            <a:endParaRPr lang="cs-CZ" altLang="en-US" dirty="0" smtClean="0"/>
          </a:p>
        </p:txBody>
      </p:sp>
      <p:sp>
        <p:nvSpPr>
          <p:cNvPr id="16387" name="Rectangle 3"/>
          <p:cNvSpPr>
            <a:spLocks noGrp="1" noChangeArrowheads="1"/>
          </p:cNvSpPr>
          <p:nvPr>
            <p:ph type="body" idx="1"/>
          </p:nvPr>
        </p:nvSpPr>
        <p:spPr/>
        <p:txBody>
          <a:bodyPr/>
          <a:lstStyle/>
          <a:p>
            <a:r>
              <a:rPr lang="cs-CZ" altLang="en-US" sz="2800" b="1" dirty="0" smtClean="0"/>
              <a:t>Biomass increases with the number of species sown (planted, introduced).</a:t>
            </a:r>
          </a:p>
          <a:p>
            <a:r>
              <a:rPr lang="cs-CZ" altLang="en-US" sz="2800" dirty="0" smtClean="0"/>
              <a:t>If some „ecosystem processes“ are measured (like nutrient uptake), they are usually correlated with standing biomass, so that they also increase</a:t>
            </a:r>
          </a:p>
          <a:p>
            <a:r>
              <a:rPr lang="cs-CZ" altLang="en-US" sz="2800" dirty="0" smtClean="0"/>
              <a:t>If ther</a:t>
            </a:r>
            <a:r>
              <a:rPr lang="en-US" altLang="en-US" sz="2800" dirty="0" smtClean="0"/>
              <a:t>e</a:t>
            </a:r>
            <a:r>
              <a:rPr lang="cs-CZ" altLang="en-US" sz="2800" dirty="0" smtClean="0"/>
              <a:t> is a temporal series</a:t>
            </a:r>
            <a:r>
              <a:rPr lang="en-US" altLang="en-US" sz="2800" dirty="0" smtClean="0"/>
              <a:t> available</a:t>
            </a:r>
            <a:r>
              <a:rPr lang="cs-CZ" altLang="en-US" sz="2800" dirty="0" smtClean="0"/>
              <a:t>, the higher diversity has usually </a:t>
            </a:r>
            <a:r>
              <a:rPr lang="en-US" altLang="en-US" sz="2800" dirty="0" smtClean="0"/>
              <a:t>also </a:t>
            </a:r>
            <a:r>
              <a:rPr lang="cs-CZ" altLang="en-US" sz="2800" dirty="0" smtClean="0"/>
              <a:t>higher constancy (</a:t>
            </a:r>
            <a:r>
              <a:rPr lang="cs-CZ" altLang="en-US" sz="2800" dirty="0" err="1" smtClean="0"/>
              <a:t>of</a:t>
            </a:r>
            <a:r>
              <a:rPr lang="cs-CZ" altLang="en-US" sz="2800" dirty="0" smtClean="0"/>
              <a:t> </a:t>
            </a:r>
            <a:r>
              <a:rPr lang="en-US" altLang="en-US" sz="2800" dirty="0" smtClean="0"/>
              <a:t>total </a:t>
            </a:r>
            <a:r>
              <a:rPr lang="cs-CZ" altLang="en-US" sz="2800" dirty="0" err="1" smtClean="0"/>
              <a:t>biomass</a:t>
            </a:r>
            <a:r>
              <a:rPr lang="cs-CZ" altLang="en-US" sz="2800" dirty="0" smtClean="0"/>
              <a:t>)</a:t>
            </a:r>
          </a:p>
        </p:txBody>
      </p:sp>
    </p:spTree>
    <p:extLst>
      <p:ext uri="{BB962C8B-B14F-4D97-AF65-F5344CB8AC3E}">
        <p14:creationId xmlns:p14="http://schemas.microsoft.com/office/powerpoint/2010/main" val="28093080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304800"/>
            <a:ext cx="8315325" cy="2495550"/>
          </a:xfrm>
        </p:spPr>
        <p:txBody>
          <a:bodyPr/>
          <a:lstStyle/>
          <a:p>
            <a:r>
              <a:rPr lang="en-US" dirty="0" smtClean="0"/>
              <a:t>Nearly universal result – productivity (and related functions) increase with the number of </a:t>
            </a:r>
            <a:r>
              <a:rPr lang="en-US" b="1" dirty="0" smtClean="0"/>
              <a:t>sown</a:t>
            </a:r>
            <a:r>
              <a:rPr lang="en-US" dirty="0" smtClean="0"/>
              <a:t> species</a:t>
            </a:r>
            <a:endParaRPr lang="en-US" dirty="0"/>
          </a:p>
        </p:txBody>
      </p:sp>
      <p:sp>
        <p:nvSpPr>
          <p:cNvPr id="3" name="Content Placeholder 2"/>
          <p:cNvSpPr>
            <a:spLocks noGrp="1"/>
          </p:cNvSpPr>
          <p:nvPr>
            <p:ph idx="1"/>
          </p:nvPr>
        </p:nvSpPr>
        <p:spPr>
          <a:xfrm>
            <a:off x="676275" y="2819400"/>
            <a:ext cx="7772400" cy="2895600"/>
          </a:xfrm>
        </p:spPr>
        <p:txBody>
          <a:bodyPr/>
          <a:lstStyle/>
          <a:p>
            <a:r>
              <a:rPr lang="en-US" dirty="0" smtClean="0"/>
              <a:t>Correct conclusion for the statistical universe, </a:t>
            </a:r>
            <a:r>
              <a:rPr lang="en-US" b="1" dirty="0" smtClean="0"/>
              <a:t>where all the possible species combinations are equally represented. </a:t>
            </a:r>
            <a:r>
              <a:rPr lang="en-US" dirty="0" smtClean="0"/>
              <a:t>(Or from which our experimental plots might be, at least roughly, considered a random sample.) </a:t>
            </a:r>
          </a:p>
          <a:p>
            <a:r>
              <a:rPr lang="en-US" b="1" dirty="0" smtClean="0"/>
              <a:t>Problem for conservation implications</a:t>
            </a:r>
            <a:endParaRPr lang="en-US" b="1" dirty="0"/>
          </a:p>
        </p:txBody>
      </p:sp>
    </p:spTree>
    <p:extLst>
      <p:ext uri="{BB962C8B-B14F-4D97-AF65-F5344CB8AC3E}">
        <p14:creationId xmlns:p14="http://schemas.microsoft.com/office/powerpoint/2010/main" val="31269207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623" t="26008" r="22460" b="29870"/>
          <a:stretch/>
        </p:blipFill>
        <p:spPr bwMode="auto">
          <a:xfrm>
            <a:off x="655320" y="0"/>
            <a:ext cx="8488680" cy="586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5762178"/>
            <a:ext cx="9275618" cy="1477328"/>
          </a:xfrm>
          <a:prstGeom prst="rect">
            <a:avLst/>
          </a:prstGeom>
          <a:noFill/>
        </p:spPr>
        <p:txBody>
          <a:bodyPr wrap="square" rtlCol="0">
            <a:spAutoFit/>
          </a:bodyPr>
          <a:lstStyle/>
          <a:p>
            <a:r>
              <a:rPr lang="en-US" sz="1800" dirty="0" smtClean="0"/>
              <a:t>From </a:t>
            </a:r>
            <a:r>
              <a:rPr lang="en-US" sz="1800" dirty="0" err="1" smtClean="0"/>
              <a:t>Loreau</a:t>
            </a:r>
            <a:r>
              <a:rPr lang="en-US" sz="1800" dirty="0"/>
              <a:t>, M., </a:t>
            </a:r>
            <a:r>
              <a:rPr lang="en-US" sz="1800" dirty="0" err="1"/>
              <a:t>Naeem</a:t>
            </a:r>
            <a:r>
              <a:rPr lang="en-US" sz="1800" dirty="0"/>
              <a:t>, S., </a:t>
            </a:r>
            <a:r>
              <a:rPr lang="en-US" sz="1800" dirty="0" err="1"/>
              <a:t>Inchausti</a:t>
            </a:r>
            <a:r>
              <a:rPr lang="en-US" sz="1800" dirty="0"/>
              <a:t>, P., </a:t>
            </a:r>
            <a:r>
              <a:rPr lang="en-US" sz="1800" dirty="0" err="1"/>
              <a:t>Bengtsson</a:t>
            </a:r>
            <a:r>
              <a:rPr lang="en-US" sz="1800" dirty="0"/>
              <a:t>, J., Grime, J. P., Hector, A., ... &amp; </a:t>
            </a:r>
            <a:r>
              <a:rPr lang="en-US" sz="1800" dirty="0" err="1"/>
              <a:t>Tilman</a:t>
            </a:r>
            <a:r>
              <a:rPr lang="en-US" sz="1800" dirty="0"/>
              <a:t>, D. (2001). Biodiversity and ecosystem functioning: current knowledge and future challenges. </a:t>
            </a:r>
            <a:r>
              <a:rPr lang="cs-CZ" sz="1800" i="1" dirty="0" smtClean="0"/>
              <a:t>S</a:t>
            </a:r>
            <a:r>
              <a:rPr lang="en-US" sz="1800" i="1" dirty="0" err="1" smtClean="0"/>
              <a:t>cience</a:t>
            </a:r>
            <a:r>
              <a:rPr lang="en-US" sz="1800" dirty="0"/>
              <a:t>, </a:t>
            </a:r>
            <a:r>
              <a:rPr lang="en-US" sz="1800" i="1" dirty="0"/>
              <a:t>294</a:t>
            </a:r>
            <a:r>
              <a:rPr lang="en-US" sz="1800" dirty="0"/>
              <a:t>(5543), </a:t>
            </a:r>
            <a:r>
              <a:rPr lang="en-US" sz="1800" dirty="0" smtClean="0"/>
              <a:t>804-808 / based on data from </a:t>
            </a:r>
            <a:r>
              <a:rPr lang="en-US" sz="1800" dirty="0"/>
              <a:t>original Hector, A., </a:t>
            </a:r>
            <a:r>
              <a:rPr lang="en-US" sz="1800" dirty="0" smtClean="0"/>
              <a:t>et al. 1999. </a:t>
            </a:r>
            <a:r>
              <a:rPr lang="cs-CZ" sz="1800" i="1" dirty="0" smtClean="0"/>
              <a:t>S</a:t>
            </a:r>
            <a:r>
              <a:rPr lang="en-US" sz="1800" i="1" dirty="0" err="1"/>
              <a:t>cience</a:t>
            </a:r>
            <a:r>
              <a:rPr lang="en-US" sz="1800" dirty="0"/>
              <a:t>, </a:t>
            </a:r>
            <a:r>
              <a:rPr lang="en-US" sz="1800" i="1" dirty="0"/>
              <a:t>286</a:t>
            </a:r>
            <a:r>
              <a:rPr lang="en-US" sz="1800" dirty="0"/>
              <a:t>(5442), 1123-1127.</a:t>
            </a:r>
          </a:p>
          <a:p>
            <a:endParaRPr lang="en-US" sz="1800" dirty="0"/>
          </a:p>
        </p:txBody>
      </p:sp>
      <p:cxnSp>
        <p:nvCxnSpPr>
          <p:cNvPr id="4" name="Straight Arrow Connector 3"/>
          <p:cNvCxnSpPr/>
          <p:nvPr/>
        </p:nvCxnSpPr>
        <p:spPr bwMode="auto">
          <a:xfrm>
            <a:off x="6903720" y="228600"/>
            <a:ext cx="15240" cy="807720"/>
          </a:xfrm>
          <a:prstGeom prst="straightConnector1">
            <a:avLst/>
          </a:prstGeom>
          <a:solidFill>
            <a:schemeClr val="accent1"/>
          </a:solidFill>
          <a:ln w="57150" cap="sq"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TextBox 2"/>
          <p:cNvSpPr txBox="1"/>
          <p:nvPr/>
        </p:nvSpPr>
        <p:spPr>
          <a:xfrm>
            <a:off x="3476625" y="156210"/>
            <a:ext cx="3324225" cy="476250"/>
          </a:xfrm>
          <a:prstGeom prst="rect">
            <a:avLst/>
          </a:prstGeom>
          <a:noFill/>
        </p:spPr>
        <p:txBody>
          <a:bodyPr wrap="square" rtlCol="0">
            <a:spAutoFit/>
          </a:bodyPr>
          <a:lstStyle/>
          <a:p>
            <a:r>
              <a:rPr lang="en-US" b="1" dirty="0" smtClean="0"/>
              <a:t>BIODEPTH</a:t>
            </a:r>
            <a:endParaRPr lang="en-US" b="1" dirty="0"/>
          </a:p>
        </p:txBody>
      </p:sp>
    </p:spTree>
    <p:extLst>
      <p:ext uri="{BB962C8B-B14F-4D97-AF65-F5344CB8AC3E}">
        <p14:creationId xmlns:p14="http://schemas.microsoft.com/office/powerpoint/2010/main" val="235001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6640" y="5678129"/>
            <a:ext cx="8439154" cy="1200329"/>
          </a:xfrm>
          <a:prstGeom prst="rect">
            <a:avLst/>
          </a:prstGeom>
          <a:noFill/>
        </p:spPr>
        <p:txBody>
          <a:bodyPr wrap="square" rtlCol="0">
            <a:spAutoFit/>
          </a:bodyPr>
          <a:lstStyle/>
          <a:p>
            <a:r>
              <a:rPr lang="en-US" dirty="0" err="1"/>
              <a:t>Tilman</a:t>
            </a:r>
            <a:r>
              <a:rPr lang="en-US" dirty="0"/>
              <a:t>, D. (</a:t>
            </a:r>
            <a:r>
              <a:rPr lang="en-US" dirty="0" smtClean="0"/>
              <a:t>1999) </a:t>
            </a:r>
            <a:r>
              <a:rPr lang="en-US" dirty="0"/>
              <a:t>Diversity and production in European grasslands. </a:t>
            </a:r>
            <a:r>
              <a:rPr lang="en-US" i="1" dirty="0"/>
              <a:t>Science</a:t>
            </a:r>
            <a:r>
              <a:rPr lang="en-US" dirty="0"/>
              <a:t> </a:t>
            </a:r>
            <a:r>
              <a:rPr lang="en-US" b="1" dirty="0"/>
              <a:t>286</a:t>
            </a:r>
            <a:r>
              <a:rPr lang="en-US" dirty="0"/>
              <a:t>, 1099–1100.</a:t>
            </a:r>
          </a:p>
          <a:p>
            <a:endParaRPr lang="en-US" dirty="0"/>
          </a:p>
        </p:txBody>
      </p:sp>
      <p:pic>
        <p:nvPicPr>
          <p:cNvPr id="4" name="Obrázek 3"/>
          <p:cNvPicPr>
            <a:picLocks noChangeAspect="1"/>
          </p:cNvPicPr>
          <p:nvPr/>
        </p:nvPicPr>
        <p:blipFill rotWithShape="1">
          <a:blip r:embed="rId2"/>
          <a:srcRect l="34691" t="27006" r="21981" b="11591"/>
          <a:stretch/>
        </p:blipFill>
        <p:spPr>
          <a:xfrm>
            <a:off x="249381" y="83124"/>
            <a:ext cx="6691313" cy="5334001"/>
          </a:xfrm>
          <a:prstGeom prst="rect">
            <a:avLst/>
          </a:prstGeom>
        </p:spPr>
      </p:pic>
      <p:sp>
        <p:nvSpPr>
          <p:cNvPr id="3" name="Rectangle 2"/>
          <p:cNvSpPr/>
          <p:nvPr/>
        </p:nvSpPr>
        <p:spPr bwMode="auto">
          <a:xfrm>
            <a:off x="542925" y="2750123"/>
            <a:ext cx="6276975" cy="2667001"/>
          </a:xfrm>
          <a:prstGeom prst="rect">
            <a:avLst/>
          </a:prstGeom>
          <a:solidFill>
            <a:srgbClr val="FFFF00">
              <a:alpha val="36863"/>
            </a:srgbClr>
          </a:solidFill>
          <a:ln w="12700" cap="sq"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0578183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ttps://www.arco-images.com/field-with-perennial-ryegrass-lolium-perenne-after-pictures-photos/15090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49"/>
            <a:ext cx="8984534" cy="5989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7277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1623" t="26008" r="22460" b="29870"/>
          <a:stretch/>
        </p:blipFill>
        <p:spPr bwMode="auto">
          <a:xfrm>
            <a:off x="655320" y="0"/>
            <a:ext cx="8488680" cy="586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5762178"/>
            <a:ext cx="9275618" cy="1477328"/>
          </a:xfrm>
          <a:prstGeom prst="rect">
            <a:avLst/>
          </a:prstGeom>
          <a:noFill/>
        </p:spPr>
        <p:txBody>
          <a:bodyPr wrap="square" rtlCol="0">
            <a:spAutoFit/>
          </a:bodyPr>
          <a:lstStyle/>
          <a:p>
            <a:r>
              <a:rPr lang="en-US" sz="1800" dirty="0" smtClean="0"/>
              <a:t>From </a:t>
            </a:r>
            <a:r>
              <a:rPr lang="en-US" sz="1800" dirty="0" err="1" smtClean="0"/>
              <a:t>Loreau</a:t>
            </a:r>
            <a:r>
              <a:rPr lang="en-US" sz="1800" dirty="0"/>
              <a:t>, M., </a:t>
            </a:r>
            <a:r>
              <a:rPr lang="en-US" sz="1800" dirty="0" err="1"/>
              <a:t>Naeem</a:t>
            </a:r>
            <a:r>
              <a:rPr lang="en-US" sz="1800" dirty="0"/>
              <a:t>, S., </a:t>
            </a:r>
            <a:r>
              <a:rPr lang="en-US" sz="1800" dirty="0" err="1"/>
              <a:t>Inchausti</a:t>
            </a:r>
            <a:r>
              <a:rPr lang="en-US" sz="1800" dirty="0"/>
              <a:t>, P., </a:t>
            </a:r>
            <a:r>
              <a:rPr lang="en-US" sz="1800" dirty="0" err="1"/>
              <a:t>Bengtsson</a:t>
            </a:r>
            <a:r>
              <a:rPr lang="en-US" sz="1800" dirty="0"/>
              <a:t>, J., Grime, J. P., Hector, A., ... &amp; </a:t>
            </a:r>
            <a:r>
              <a:rPr lang="en-US" sz="1800" dirty="0" err="1"/>
              <a:t>Tilman</a:t>
            </a:r>
            <a:r>
              <a:rPr lang="en-US" sz="1800" dirty="0"/>
              <a:t>, D. (2001). Biodiversity and ecosystem functioning: current knowledge and future challenges. </a:t>
            </a:r>
            <a:r>
              <a:rPr lang="cs-CZ" sz="1800" i="1" dirty="0" smtClean="0"/>
              <a:t>S</a:t>
            </a:r>
            <a:r>
              <a:rPr lang="en-US" sz="1800" i="1" dirty="0" err="1" smtClean="0"/>
              <a:t>cience</a:t>
            </a:r>
            <a:r>
              <a:rPr lang="en-US" sz="1800" dirty="0"/>
              <a:t>, </a:t>
            </a:r>
            <a:r>
              <a:rPr lang="en-US" sz="1800" i="1" dirty="0"/>
              <a:t>294</a:t>
            </a:r>
            <a:r>
              <a:rPr lang="en-US" sz="1800" dirty="0"/>
              <a:t>(5543), </a:t>
            </a:r>
            <a:r>
              <a:rPr lang="en-US" sz="1800" dirty="0" smtClean="0"/>
              <a:t>804-808 / based on data from </a:t>
            </a:r>
            <a:r>
              <a:rPr lang="en-US" sz="1800" dirty="0"/>
              <a:t>original Hector, A., </a:t>
            </a:r>
            <a:r>
              <a:rPr lang="en-US" sz="1800" dirty="0" smtClean="0"/>
              <a:t>et al. 1999. </a:t>
            </a:r>
            <a:r>
              <a:rPr lang="cs-CZ" sz="1800" i="1" dirty="0" smtClean="0"/>
              <a:t>S</a:t>
            </a:r>
            <a:r>
              <a:rPr lang="en-US" sz="1800" i="1" dirty="0" err="1"/>
              <a:t>cience</a:t>
            </a:r>
            <a:r>
              <a:rPr lang="en-US" sz="1800" dirty="0"/>
              <a:t>, </a:t>
            </a:r>
            <a:r>
              <a:rPr lang="en-US" sz="1800" i="1" dirty="0"/>
              <a:t>286</a:t>
            </a:r>
            <a:r>
              <a:rPr lang="en-US" sz="1800" dirty="0"/>
              <a:t>(5442), 1123-1127.</a:t>
            </a:r>
          </a:p>
          <a:p>
            <a:endParaRPr lang="en-US" sz="1800" dirty="0"/>
          </a:p>
        </p:txBody>
      </p:sp>
      <p:cxnSp>
        <p:nvCxnSpPr>
          <p:cNvPr id="4" name="Straight Arrow Connector 3"/>
          <p:cNvCxnSpPr/>
          <p:nvPr/>
        </p:nvCxnSpPr>
        <p:spPr bwMode="auto">
          <a:xfrm>
            <a:off x="6903720" y="228600"/>
            <a:ext cx="15240" cy="807720"/>
          </a:xfrm>
          <a:prstGeom prst="straightConnector1">
            <a:avLst/>
          </a:prstGeom>
          <a:solidFill>
            <a:schemeClr val="accent1"/>
          </a:solidFill>
          <a:ln w="57150" cap="sq"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Přímá spojnice se šipkou 4"/>
          <p:cNvCxnSpPr/>
          <p:nvPr/>
        </p:nvCxnSpPr>
        <p:spPr bwMode="auto">
          <a:xfrm>
            <a:off x="1284051" y="1446179"/>
            <a:ext cx="998706" cy="447472"/>
          </a:xfrm>
          <a:prstGeom prst="straightConnector1">
            <a:avLst/>
          </a:prstGeom>
          <a:ln w="28575">
            <a:solidFill>
              <a:srgbClr val="FF0000"/>
            </a:solidFill>
            <a:headEnd type="none" w="sm" len="sm"/>
            <a:tailEnd type="triangle"/>
          </a:ln>
          <a:extLst/>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71439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ardenBa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zahradkavOh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560439" y="304799"/>
            <a:ext cx="7897761" cy="2482645"/>
          </a:xfrm>
        </p:spPr>
        <p:txBody>
          <a:bodyPr/>
          <a:lstStyle/>
          <a:p>
            <a:r>
              <a:rPr lang="en-GB" altLang="en-US" sz="3600" dirty="0" smtClean="0"/>
              <a:t>If a farmer will grow a monoculture for production, he will not try monocultures of </a:t>
            </a:r>
            <a:r>
              <a:rPr lang="en-GB" altLang="en-US" sz="3600" i="1" dirty="0" err="1" smtClean="0"/>
              <a:t>Aphanes</a:t>
            </a:r>
            <a:r>
              <a:rPr lang="en-GB" altLang="en-US" sz="3600" i="1" dirty="0" smtClean="0"/>
              <a:t> </a:t>
            </a:r>
            <a:r>
              <a:rPr lang="en-GB" altLang="en-US" sz="3600" i="1" dirty="0" err="1" smtClean="0"/>
              <a:t>arvensis</a:t>
            </a:r>
            <a:r>
              <a:rPr lang="en-GB" altLang="en-US" sz="3600" i="1" dirty="0" smtClean="0"/>
              <a:t> </a:t>
            </a:r>
            <a:r>
              <a:rPr lang="en-GB" altLang="en-US" sz="3600" dirty="0" smtClean="0"/>
              <a:t> or </a:t>
            </a:r>
            <a:r>
              <a:rPr lang="en-GB" altLang="en-US" sz="3600" i="1" dirty="0" smtClean="0"/>
              <a:t>Arabidopsis thaliana, </a:t>
            </a:r>
            <a:r>
              <a:rPr lang="en-GB" altLang="en-US" sz="3600" dirty="0" smtClean="0"/>
              <a:t>but will go for </a:t>
            </a:r>
            <a:r>
              <a:rPr lang="en-GB" altLang="en-US" sz="3600" i="1" dirty="0" err="1" smtClean="0"/>
              <a:t>Lolium</a:t>
            </a:r>
            <a:r>
              <a:rPr lang="en-GB" altLang="en-US" sz="3600" i="1" dirty="0" smtClean="0"/>
              <a:t> </a:t>
            </a:r>
            <a:r>
              <a:rPr lang="en-GB" altLang="en-US" sz="3600" i="1" dirty="0" err="1" smtClean="0"/>
              <a:t>perenne</a:t>
            </a:r>
            <a:r>
              <a:rPr lang="en-GB" altLang="en-US" sz="3600" i="1" dirty="0" smtClean="0"/>
              <a:t> </a:t>
            </a:r>
            <a:r>
              <a:rPr lang="en-GB" altLang="en-US" sz="3600" dirty="0" smtClean="0"/>
              <a:t>directly </a:t>
            </a:r>
          </a:p>
        </p:txBody>
      </p:sp>
      <p:sp>
        <p:nvSpPr>
          <p:cNvPr id="23555" name="Rectangle 3"/>
          <p:cNvSpPr>
            <a:spLocks noGrp="1" noChangeArrowheads="1"/>
          </p:cNvSpPr>
          <p:nvPr>
            <p:ph type="body" idx="1"/>
          </p:nvPr>
        </p:nvSpPr>
        <p:spPr>
          <a:xfrm>
            <a:off x="685800" y="2743200"/>
            <a:ext cx="7772400" cy="4114800"/>
          </a:xfrm>
        </p:spPr>
        <p:txBody>
          <a:bodyPr/>
          <a:lstStyle/>
          <a:p>
            <a:pPr lvl="2"/>
            <a:r>
              <a:rPr lang="en-GB" altLang="en-US" sz="2800" dirty="0" smtClean="0">
                <a:solidFill>
                  <a:srgbClr val="000000"/>
                </a:solidFill>
                <a:latin typeface="Times" pitchFamily="18" charset="0"/>
              </a:rPr>
              <a:t>Conservationists in several European countries have tried for decades to persuade farmers to keep productivity of species rich grasslands low in order to keep diversity high. Under those circumstances, the use of the argument that keeping diversity high might be economical because of increased productivity (as suggested by </a:t>
            </a:r>
            <a:r>
              <a:rPr lang="en-GB" altLang="en-US" sz="2800" dirty="0" err="1" smtClean="0">
                <a:solidFill>
                  <a:srgbClr val="000000"/>
                </a:solidFill>
                <a:latin typeface="Times" pitchFamily="18" charset="0"/>
              </a:rPr>
              <a:t>Tilman</a:t>
            </a:r>
            <a:r>
              <a:rPr lang="en-GB" altLang="en-US" sz="2800" dirty="0" smtClean="0">
                <a:solidFill>
                  <a:srgbClr val="000000"/>
                </a:solidFill>
                <a:latin typeface="Times" pitchFamily="18" charset="0"/>
              </a:rPr>
              <a:t> 1999) might be contra-productive.</a:t>
            </a:r>
            <a:r>
              <a:rPr lang="cs-CZ" altLang="en-US" sz="2800" dirty="0" smtClean="0">
                <a:solidFill>
                  <a:srgbClr val="000000"/>
                </a:solidFill>
                <a:latin typeface="Times" pitchFamily="18" charset="0"/>
              </a:rPr>
              <a:t> </a:t>
            </a:r>
            <a:r>
              <a:rPr lang="cs-CZ" altLang="en-US" sz="1600" dirty="0" smtClean="0">
                <a:solidFill>
                  <a:srgbClr val="000000"/>
                </a:solidFill>
                <a:latin typeface="Times" pitchFamily="18" charset="0"/>
              </a:rPr>
              <a:t>[Lepš 2013. Veg. </a:t>
            </a:r>
            <a:r>
              <a:rPr lang="cs-CZ" altLang="en-US" sz="1600" dirty="0" err="1" smtClean="0">
                <a:solidFill>
                  <a:srgbClr val="000000"/>
                </a:solidFill>
                <a:latin typeface="Times" pitchFamily="18" charset="0"/>
              </a:rPr>
              <a:t>Ecology</a:t>
            </a:r>
            <a:r>
              <a:rPr lang="cs-CZ" altLang="en-US" sz="1600" dirty="0">
                <a:solidFill>
                  <a:srgbClr val="000000"/>
                </a:solidFill>
                <a:latin typeface="Times" pitchFamily="18" charset="0"/>
              </a:rPr>
              <a:t>]</a:t>
            </a:r>
            <a:endParaRPr lang="en-GB" altLang="en-US" sz="2800" dirty="0" smtClean="0">
              <a:solidFill>
                <a:srgbClr val="000000"/>
              </a:solidFill>
              <a:latin typeface="Times" pitchFamily="18" charset="0"/>
            </a:endParaRPr>
          </a:p>
          <a:p>
            <a:endParaRPr lang="en-GB" altLang="en-US" dirty="0" smtClean="0"/>
          </a:p>
        </p:txBody>
      </p:sp>
    </p:spTree>
    <p:extLst>
      <p:ext uri="{BB962C8B-B14F-4D97-AF65-F5344CB8AC3E}">
        <p14:creationId xmlns:p14="http://schemas.microsoft.com/office/powerpoint/2010/main" val="1625175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799"/>
            <a:ext cx="7772400" cy="2390900"/>
          </a:xfrm>
        </p:spPr>
        <p:txBody>
          <a:bodyPr/>
          <a:lstStyle/>
          <a:p>
            <a:r>
              <a:rPr lang="cs-CZ" dirty="0" smtClean="0"/>
              <a:t>We can expect that various ecosystem characteristics will be affected by total community biomass</a:t>
            </a:r>
            <a:endParaRPr lang="en-US" dirty="0"/>
          </a:p>
        </p:txBody>
      </p:sp>
      <p:sp>
        <p:nvSpPr>
          <p:cNvPr id="3" name="Content Placeholder 2"/>
          <p:cNvSpPr>
            <a:spLocks noGrp="1"/>
          </p:cNvSpPr>
          <p:nvPr>
            <p:ph idx="1"/>
          </p:nvPr>
        </p:nvSpPr>
        <p:spPr>
          <a:xfrm>
            <a:off x="685800" y="2790700"/>
            <a:ext cx="7772400" cy="3305299"/>
          </a:xfrm>
        </p:spPr>
        <p:txBody>
          <a:bodyPr/>
          <a:lstStyle/>
          <a:p>
            <a:r>
              <a:rPr lang="cs-CZ" dirty="0" smtClean="0"/>
              <a:t>E.g., the following will increase with biomass (and thus also with richness)</a:t>
            </a:r>
          </a:p>
          <a:p>
            <a:pPr lvl="1"/>
            <a:r>
              <a:rPr lang="cs-CZ" dirty="0" smtClean="0"/>
              <a:t>Carbon in soil</a:t>
            </a:r>
          </a:p>
          <a:p>
            <a:pPr lvl="1"/>
            <a:r>
              <a:rPr lang="cs-CZ" dirty="0" smtClean="0"/>
              <a:t>Nutrient uptake</a:t>
            </a:r>
          </a:p>
          <a:p>
            <a:pPr lvl="1"/>
            <a:r>
              <a:rPr lang="cs-CZ" dirty="0" smtClean="0"/>
              <a:t>Photosynthesis</a:t>
            </a:r>
          </a:p>
          <a:p>
            <a:pPr lvl="1"/>
            <a:r>
              <a:rPr lang="cs-CZ" dirty="0" smtClean="0"/>
              <a:t>But also higher trophic levels (e.g. soil organisms)</a:t>
            </a:r>
            <a:endParaRPr lang="en-US" dirty="0"/>
          </a:p>
        </p:txBody>
      </p:sp>
    </p:spTree>
    <p:extLst>
      <p:ext uri="{BB962C8B-B14F-4D97-AF65-F5344CB8AC3E}">
        <p14:creationId xmlns:p14="http://schemas.microsoft.com/office/powerpoint/2010/main" val="33718226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799"/>
            <a:ext cx="7772400" cy="1725881"/>
          </a:xfrm>
        </p:spPr>
        <p:txBody>
          <a:bodyPr/>
          <a:lstStyle/>
          <a:p>
            <a:r>
              <a:rPr lang="cs-CZ" dirty="0" smtClean="0"/>
              <a:t>Competition determines often also characteristics of individual species</a:t>
            </a:r>
            <a:endParaRPr lang="en-US" dirty="0"/>
          </a:p>
        </p:txBody>
      </p:sp>
      <p:sp>
        <p:nvSpPr>
          <p:cNvPr id="3" name="Content Placeholder 2"/>
          <p:cNvSpPr>
            <a:spLocks noGrp="1"/>
          </p:cNvSpPr>
          <p:nvPr>
            <p:ph idx="1"/>
          </p:nvPr>
        </p:nvSpPr>
        <p:spPr>
          <a:xfrm>
            <a:off x="626423" y="2313709"/>
            <a:ext cx="7772400" cy="4114800"/>
          </a:xfrm>
        </p:spPr>
        <p:txBody>
          <a:bodyPr/>
          <a:lstStyle/>
          <a:p>
            <a:r>
              <a:rPr lang="cs-CZ" dirty="0" smtClean="0"/>
              <a:t>And intensity of competition is highly affected by the standing biomass, thus even individual populations characteristics could be statistically dependent on richness</a:t>
            </a:r>
          </a:p>
          <a:p>
            <a:pPr lvl="1"/>
            <a:r>
              <a:rPr lang="cs-CZ" dirty="0" smtClean="0"/>
              <a:t>E.g. age structure</a:t>
            </a:r>
          </a:p>
          <a:p>
            <a:pPr lvl="1"/>
            <a:r>
              <a:rPr lang="cs-CZ" dirty="0" smtClean="0"/>
              <a:t>Trait values</a:t>
            </a:r>
          </a:p>
          <a:p>
            <a:pPr lvl="1"/>
            <a:endParaRPr lang="cs-CZ" dirty="0" smtClean="0"/>
          </a:p>
        </p:txBody>
      </p:sp>
    </p:spTree>
    <p:extLst>
      <p:ext uri="{BB962C8B-B14F-4D97-AF65-F5344CB8AC3E}">
        <p14:creationId xmlns:p14="http://schemas.microsoft.com/office/powerpoint/2010/main" val="16408803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Random species composition of communities</a:t>
            </a:r>
            <a:endParaRPr lang="en-US" dirty="0"/>
          </a:p>
        </p:txBody>
      </p:sp>
      <p:sp>
        <p:nvSpPr>
          <p:cNvPr id="3" name="Content Placeholder 2"/>
          <p:cNvSpPr>
            <a:spLocks noGrp="1"/>
          </p:cNvSpPr>
          <p:nvPr>
            <p:ph idx="1"/>
          </p:nvPr>
        </p:nvSpPr>
        <p:spPr/>
        <p:txBody>
          <a:bodyPr/>
          <a:lstStyle/>
          <a:p>
            <a:r>
              <a:rPr lang="cs-CZ" dirty="0" smtClean="0"/>
              <a:t>Looks correct from statistical point of view</a:t>
            </a:r>
          </a:p>
          <a:p>
            <a:endParaRPr lang="cs-CZ" dirty="0"/>
          </a:p>
          <a:p>
            <a:r>
              <a:rPr lang="cs-CZ" dirty="0" smtClean="0"/>
              <a:t>!!! But from the point of view of species loss simulates the situation, when species are lost from communities at random</a:t>
            </a:r>
          </a:p>
          <a:p>
            <a:r>
              <a:rPr lang="cs-CZ" sz="2400" dirty="0" smtClean="0"/>
              <a:t>Back to basics of statistical testing – what is the statistical universe? Random species composition implies that in the corresponding statistical universe, all the species combinations are equally likely.</a:t>
            </a:r>
            <a:endParaRPr lang="en-US" dirty="0"/>
          </a:p>
        </p:txBody>
      </p:sp>
    </p:spTree>
    <p:extLst>
      <p:ext uri="{BB962C8B-B14F-4D97-AF65-F5344CB8AC3E}">
        <p14:creationId xmlns:p14="http://schemas.microsoft.com/office/powerpoint/2010/main" val="135354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26"/>
          <p:cNvSpPr>
            <a:spLocks noGrp="1" noChangeArrowheads="1"/>
          </p:cNvSpPr>
          <p:nvPr>
            <p:ph type="title"/>
          </p:nvPr>
        </p:nvSpPr>
        <p:spPr>
          <a:xfrm>
            <a:off x="283780" y="304800"/>
            <a:ext cx="8174420" cy="1295400"/>
          </a:xfrm>
        </p:spPr>
        <p:txBody>
          <a:bodyPr/>
          <a:lstStyle/>
          <a:p>
            <a:r>
              <a:rPr lang="cs-CZ" altLang="cs-CZ" sz="4800" dirty="0" smtClean="0"/>
              <a:t>PROBLEM</a:t>
            </a:r>
            <a:endParaRPr lang="en-GB" altLang="cs-CZ" sz="4800" dirty="0" smtClean="0"/>
          </a:p>
        </p:txBody>
      </p:sp>
      <p:sp>
        <p:nvSpPr>
          <p:cNvPr id="28675" name="Rectangle 1027"/>
          <p:cNvSpPr>
            <a:spLocks noGrp="1" noChangeArrowheads="1"/>
          </p:cNvSpPr>
          <p:nvPr>
            <p:ph type="body" idx="1"/>
          </p:nvPr>
        </p:nvSpPr>
        <p:spPr>
          <a:xfrm>
            <a:off x="3444766" y="373117"/>
            <a:ext cx="5699234" cy="2480441"/>
          </a:xfrm>
        </p:spPr>
        <p:txBody>
          <a:bodyPr/>
          <a:lstStyle/>
          <a:p>
            <a:r>
              <a:rPr lang="en-GB" altLang="cs-CZ" dirty="0" smtClean="0"/>
              <a:t>In nature, diversity is a response to site conditions</a:t>
            </a:r>
            <a:r>
              <a:rPr lang="cs-CZ" altLang="cs-CZ" dirty="0" smtClean="0"/>
              <a:t> (and species pool)</a:t>
            </a:r>
            <a:r>
              <a:rPr lang="en-GB" altLang="cs-CZ" dirty="0" smtClean="0"/>
              <a:t> - can it be treated as “independent variable”</a:t>
            </a:r>
            <a:r>
              <a:rPr lang="cs-CZ" altLang="cs-CZ" dirty="0" smtClean="0"/>
              <a:t>?</a:t>
            </a:r>
          </a:p>
          <a:p>
            <a:endParaRPr lang="en-GB" altLang="cs-CZ" sz="3600" dirty="0" smtClean="0"/>
          </a:p>
        </p:txBody>
      </p:sp>
      <p:sp>
        <p:nvSpPr>
          <p:cNvPr id="2" name="TextBox 1"/>
          <p:cNvSpPr txBox="1"/>
          <p:nvPr/>
        </p:nvSpPr>
        <p:spPr>
          <a:xfrm>
            <a:off x="409904" y="3389586"/>
            <a:ext cx="2049518" cy="584775"/>
          </a:xfrm>
          <a:prstGeom prst="rect">
            <a:avLst/>
          </a:prstGeom>
          <a:noFill/>
        </p:spPr>
        <p:txBody>
          <a:bodyPr wrap="square" rtlCol="0">
            <a:spAutoFit/>
          </a:bodyPr>
          <a:lstStyle/>
          <a:p>
            <a:r>
              <a:rPr lang="cs-CZ" sz="3200" dirty="0" smtClean="0"/>
              <a:t>Real world</a:t>
            </a:r>
            <a:endParaRPr lang="en-US" sz="3200" dirty="0"/>
          </a:p>
        </p:txBody>
      </p:sp>
      <p:sp>
        <p:nvSpPr>
          <p:cNvPr id="3" name="TextBox 2"/>
          <p:cNvSpPr txBox="1"/>
          <p:nvPr/>
        </p:nvSpPr>
        <p:spPr>
          <a:xfrm>
            <a:off x="283780" y="4240924"/>
            <a:ext cx="1828800" cy="461665"/>
          </a:xfrm>
          <a:prstGeom prst="rect">
            <a:avLst/>
          </a:prstGeom>
          <a:noFill/>
          <a:ln>
            <a:solidFill>
              <a:schemeClr val="tx1"/>
            </a:solidFill>
          </a:ln>
        </p:spPr>
        <p:txBody>
          <a:bodyPr wrap="square" rtlCol="0">
            <a:spAutoFit/>
          </a:bodyPr>
          <a:lstStyle/>
          <a:p>
            <a:r>
              <a:rPr lang="cs-CZ" dirty="0" smtClean="0"/>
              <a:t>Environment</a:t>
            </a:r>
            <a:endParaRPr lang="en-US" dirty="0"/>
          </a:p>
        </p:txBody>
      </p:sp>
      <p:sp>
        <p:nvSpPr>
          <p:cNvPr id="4" name="TextBox 3"/>
          <p:cNvSpPr txBox="1"/>
          <p:nvPr/>
        </p:nvSpPr>
        <p:spPr>
          <a:xfrm>
            <a:off x="2459422" y="3974361"/>
            <a:ext cx="2301764" cy="461665"/>
          </a:xfrm>
          <a:prstGeom prst="rect">
            <a:avLst/>
          </a:prstGeom>
          <a:noFill/>
          <a:ln>
            <a:solidFill>
              <a:schemeClr val="tx1"/>
            </a:solidFill>
          </a:ln>
        </p:spPr>
        <p:txBody>
          <a:bodyPr wrap="square" rtlCol="0">
            <a:spAutoFit/>
          </a:bodyPr>
          <a:lstStyle/>
          <a:p>
            <a:r>
              <a:rPr lang="cs-CZ" dirty="0" smtClean="0"/>
              <a:t>Species pool</a:t>
            </a:r>
            <a:endParaRPr lang="en-US" dirty="0"/>
          </a:p>
        </p:txBody>
      </p:sp>
      <p:sp>
        <p:nvSpPr>
          <p:cNvPr id="5" name="TextBox 4"/>
          <p:cNvSpPr txBox="1"/>
          <p:nvPr/>
        </p:nvSpPr>
        <p:spPr>
          <a:xfrm>
            <a:off x="1970690" y="4997669"/>
            <a:ext cx="2790496" cy="830997"/>
          </a:xfrm>
          <a:prstGeom prst="rect">
            <a:avLst/>
          </a:prstGeom>
          <a:noFill/>
          <a:ln>
            <a:solidFill>
              <a:schemeClr val="tx1"/>
            </a:solidFill>
          </a:ln>
        </p:spPr>
        <p:txBody>
          <a:bodyPr wrap="square" rtlCol="0">
            <a:spAutoFit/>
          </a:bodyPr>
          <a:lstStyle/>
          <a:p>
            <a:r>
              <a:rPr lang="cs-CZ" dirty="0" smtClean="0"/>
              <a:t>Species composition</a:t>
            </a:r>
          </a:p>
          <a:p>
            <a:r>
              <a:rPr lang="cs-CZ" dirty="0"/>
              <a:t>R</a:t>
            </a:r>
            <a:r>
              <a:rPr lang="cs-CZ" dirty="0" smtClean="0"/>
              <a:t>ichness</a:t>
            </a:r>
            <a:endParaRPr lang="en-US" dirty="0"/>
          </a:p>
        </p:txBody>
      </p:sp>
      <p:sp>
        <p:nvSpPr>
          <p:cNvPr id="6" name="TextBox 5"/>
          <p:cNvSpPr txBox="1"/>
          <p:nvPr/>
        </p:nvSpPr>
        <p:spPr>
          <a:xfrm>
            <a:off x="141890" y="5986321"/>
            <a:ext cx="1970690" cy="461665"/>
          </a:xfrm>
          <a:prstGeom prst="rect">
            <a:avLst/>
          </a:prstGeom>
          <a:noFill/>
          <a:ln>
            <a:solidFill>
              <a:schemeClr val="tx1"/>
            </a:solidFill>
          </a:ln>
        </p:spPr>
        <p:txBody>
          <a:bodyPr wrap="square" rtlCol="0">
            <a:spAutoFit/>
          </a:bodyPr>
          <a:lstStyle/>
          <a:p>
            <a:r>
              <a:rPr lang="cs-CZ" dirty="0" smtClean="0"/>
              <a:t>Productivity</a:t>
            </a:r>
            <a:endParaRPr lang="en-US" dirty="0"/>
          </a:p>
        </p:txBody>
      </p:sp>
      <p:cxnSp>
        <p:nvCxnSpPr>
          <p:cNvPr id="8" name="Straight Arrow Connector 7"/>
          <p:cNvCxnSpPr/>
          <p:nvPr/>
        </p:nvCxnSpPr>
        <p:spPr bwMode="auto">
          <a:xfrm>
            <a:off x="819807" y="4702589"/>
            <a:ext cx="94593" cy="1283732"/>
          </a:xfrm>
          <a:prstGeom prst="straightConnector1">
            <a:avLst/>
          </a:prstGeom>
          <a:solidFill>
            <a:schemeClr val="accent1"/>
          </a:solidFill>
          <a:ln w="57150" cap="sq"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p:cNvCxnSpPr/>
          <p:nvPr/>
        </p:nvCxnSpPr>
        <p:spPr bwMode="auto">
          <a:xfrm>
            <a:off x="1434663" y="4702589"/>
            <a:ext cx="1024759" cy="295080"/>
          </a:xfrm>
          <a:prstGeom prst="straightConnector1">
            <a:avLst/>
          </a:prstGeom>
          <a:solidFill>
            <a:schemeClr val="accent1"/>
          </a:solidFill>
          <a:ln w="12700" cap="sq"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1"/>
          <p:cNvCxnSpPr/>
          <p:nvPr/>
        </p:nvCxnSpPr>
        <p:spPr bwMode="auto">
          <a:xfrm flipH="1">
            <a:off x="3153103" y="4471756"/>
            <a:ext cx="212835" cy="525913"/>
          </a:xfrm>
          <a:prstGeom prst="straightConnector1">
            <a:avLst/>
          </a:prstGeom>
          <a:solidFill>
            <a:schemeClr val="accent1"/>
          </a:solidFill>
          <a:ln w="12700" cap="sq"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
          <p:cNvCxnSpPr>
            <a:stCxn id="5" idx="1"/>
          </p:cNvCxnSpPr>
          <p:nvPr/>
        </p:nvCxnSpPr>
        <p:spPr bwMode="auto">
          <a:xfrm flipH="1">
            <a:off x="1576552" y="5413168"/>
            <a:ext cx="394138" cy="573153"/>
          </a:xfrm>
          <a:prstGeom prst="straightConnector1">
            <a:avLst/>
          </a:prstGeom>
          <a:solidFill>
            <a:schemeClr val="accent1"/>
          </a:solidFill>
          <a:ln w="12700" cap="sq" cmpd="sng" algn="ctr">
            <a:solidFill>
              <a:schemeClr val="tx1"/>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Box 14"/>
          <p:cNvSpPr txBox="1"/>
          <p:nvPr/>
        </p:nvSpPr>
        <p:spPr>
          <a:xfrm>
            <a:off x="5691352" y="3547241"/>
            <a:ext cx="3026979" cy="523220"/>
          </a:xfrm>
          <a:prstGeom prst="rect">
            <a:avLst/>
          </a:prstGeom>
          <a:noFill/>
        </p:spPr>
        <p:txBody>
          <a:bodyPr wrap="square" rtlCol="0">
            <a:spAutoFit/>
          </a:bodyPr>
          <a:lstStyle/>
          <a:p>
            <a:r>
              <a:rPr lang="cs-CZ" sz="2800" dirty="0" smtClean="0"/>
              <a:t>BEF experiments</a:t>
            </a:r>
            <a:endParaRPr lang="en-US" sz="2800" dirty="0"/>
          </a:p>
        </p:txBody>
      </p:sp>
      <p:sp>
        <p:nvSpPr>
          <p:cNvPr id="16" name="TextBox 15"/>
          <p:cNvSpPr txBox="1"/>
          <p:nvPr/>
        </p:nvSpPr>
        <p:spPr>
          <a:xfrm>
            <a:off x="5517931" y="4249964"/>
            <a:ext cx="3011214" cy="1200329"/>
          </a:xfrm>
          <a:prstGeom prst="rect">
            <a:avLst/>
          </a:prstGeom>
          <a:noFill/>
          <a:ln>
            <a:solidFill>
              <a:schemeClr val="tx1"/>
            </a:solidFill>
          </a:ln>
        </p:spPr>
        <p:txBody>
          <a:bodyPr wrap="square" rtlCol="0">
            <a:spAutoFit/>
          </a:bodyPr>
          <a:lstStyle/>
          <a:p>
            <a:r>
              <a:rPr lang="cs-CZ" dirty="0" smtClean="0"/>
              <a:t>Manipulated composition</a:t>
            </a:r>
          </a:p>
          <a:p>
            <a:r>
              <a:rPr lang="cs-CZ" dirty="0" smtClean="0"/>
              <a:t>Richness</a:t>
            </a:r>
            <a:endParaRPr lang="en-US" dirty="0"/>
          </a:p>
        </p:txBody>
      </p:sp>
      <p:sp>
        <p:nvSpPr>
          <p:cNvPr id="19" name="TextBox 18"/>
          <p:cNvSpPr txBox="1"/>
          <p:nvPr/>
        </p:nvSpPr>
        <p:spPr>
          <a:xfrm>
            <a:off x="6038193" y="6138720"/>
            <a:ext cx="1970690" cy="461665"/>
          </a:xfrm>
          <a:prstGeom prst="rect">
            <a:avLst/>
          </a:prstGeom>
          <a:noFill/>
          <a:ln>
            <a:solidFill>
              <a:schemeClr val="tx1"/>
            </a:solidFill>
          </a:ln>
        </p:spPr>
        <p:txBody>
          <a:bodyPr wrap="square" rtlCol="0">
            <a:spAutoFit/>
          </a:bodyPr>
          <a:lstStyle/>
          <a:p>
            <a:r>
              <a:rPr lang="cs-CZ" dirty="0" smtClean="0"/>
              <a:t>Productivity</a:t>
            </a:r>
            <a:endParaRPr lang="en-US" dirty="0"/>
          </a:p>
        </p:txBody>
      </p:sp>
      <p:cxnSp>
        <p:nvCxnSpPr>
          <p:cNvPr id="18" name="Straight Arrow Connector 17"/>
          <p:cNvCxnSpPr/>
          <p:nvPr/>
        </p:nvCxnSpPr>
        <p:spPr bwMode="auto">
          <a:xfrm>
            <a:off x="6779172" y="5450293"/>
            <a:ext cx="31531" cy="688427"/>
          </a:xfrm>
          <a:prstGeom prst="straightConnector1">
            <a:avLst/>
          </a:prstGeom>
          <a:solidFill>
            <a:schemeClr val="accent1"/>
          </a:solidFill>
          <a:ln w="12700" cap="sq"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5323490"/>
          </a:xfrm>
        </p:spPr>
        <p:txBody>
          <a:bodyPr/>
          <a:lstStyle/>
          <a:p>
            <a:r>
              <a:rPr lang="cs-CZ" sz="5400" dirty="0" smtClean="0"/>
              <a:t>And empirical results with productivity being the predictor and  species richness the response are rather different</a:t>
            </a:r>
            <a:endParaRPr lang="en-US" sz="5400" dirty="0"/>
          </a:p>
        </p:txBody>
      </p:sp>
    </p:spTree>
    <p:extLst>
      <p:ext uri="{BB962C8B-B14F-4D97-AF65-F5344CB8AC3E}">
        <p14:creationId xmlns:p14="http://schemas.microsoft.com/office/powerpoint/2010/main" val="238941510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Documents and Settings\suspa\Dokumenty\Prenest\VYUKA\COMMECOL\DIverzitanaproduktivi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0325"/>
            <a:ext cx="4364038" cy="679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3"/>
          <p:cNvSpPr txBox="1">
            <a:spLocks noChangeArrowheads="1"/>
          </p:cNvSpPr>
          <p:nvPr/>
        </p:nvSpPr>
        <p:spPr bwMode="auto">
          <a:xfrm>
            <a:off x="4724400" y="381000"/>
            <a:ext cx="4267200" cy="502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GB" altLang="en-US"/>
              <a:t>Examples of unimodal relationships between species richness and measures of habitat productivity in plant communities. P</a:t>
            </a:r>
            <a:r>
              <a:rPr lang="en-GB" altLang="en-US" baseline="30000"/>
              <a:t>*</a:t>
            </a:r>
            <a:r>
              <a:rPr lang="en-GB" altLang="en-US"/>
              <a:t> and K</a:t>
            </a:r>
            <a:r>
              <a:rPr lang="en-GB" altLang="en-US" baseline="30000"/>
              <a:t>*</a:t>
            </a:r>
            <a:r>
              <a:rPr lang="en-GB" altLang="en-US"/>
              <a:t> are normalised concentrations of soil phosphorus and potassium, which were summed to give an index of soil fertility. From Tilman and Pacala (1993), where also the references to original source can be found.</a:t>
            </a:r>
          </a:p>
          <a:p>
            <a:pPr>
              <a:spcBef>
                <a:spcPct val="50000"/>
              </a:spcBef>
            </a:pPr>
            <a:endParaRPr lang="en-GB" altLang="en-US"/>
          </a:p>
        </p:txBody>
      </p:sp>
    </p:spTree>
    <p:extLst>
      <p:ext uri="{BB962C8B-B14F-4D97-AF65-F5344CB8AC3E}">
        <p14:creationId xmlns:p14="http://schemas.microsoft.com/office/powerpoint/2010/main" val="27331534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0524" y="0"/>
            <a:ext cx="9003476" cy="1200329"/>
          </a:xfrm>
          <a:prstGeom prst="rect">
            <a:avLst/>
          </a:prstGeom>
          <a:noFill/>
        </p:spPr>
        <p:txBody>
          <a:bodyPr wrap="square" rtlCol="0">
            <a:spAutoFit/>
          </a:bodyPr>
          <a:lstStyle/>
          <a:p>
            <a:r>
              <a:rPr lang="cs-CZ" dirty="0" smtClean="0"/>
              <a:t>Lisner et al. 2021 </a:t>
            </a:r>
            <a:r>
              <a:rPr lang="cs-CZ" dirty="0" err="1" smtClean="0"/>
              <a:t>Oikos</a:t>
            </a:r>
            <a:r>
              <a:rPr lang="cs-CZ" dirty="0" smtClean="0"/>
              <a:t>. – </a:t>
            </a:r>
            <a:r>
              <a:rPr lang="cs-CZ" dirty="0" err="1" smtClean="0"/>
              <a:t>The</a:t>
            </a:r>
            <a:r>
              <a:rPr lang="cs-CZ" dirty="0" smtClean="0"/>
              <a:t> </a:t>
            </a:r>
            <a:r>
              <a:rPr lang="cs-CZ" dirty="0" err="1" smtClean="0"/>
              <a:t>relationship</a:t>
            </a:r>
            <a:r>
              <a:rPr lang="cs-CZ" dirty="0" smtClean="0"/>
              <a:t> (in </a:t>
            </a:r>
            <a:r>
              <a:rPr lang="cs-CZ" dirty="0" err="1" smtClean="0"/>
              <a:t>grasslands</a:t>
            </a:r>
            <a:r>
              <a:rPr lang="cs-CZ" dirty="0" smtClean="0"/>
              <a:t>) </a:t>
            </a:r>
            <a:r>
              <a:rPr lang="cs-CZ" dirty="0" err="1" smtClean="0"/>
              <a:t>is</a:t>
            </a:r>
            <a:r>
              <a:rPr lang="cs-CZ" dirty="0" smtClean="0"/>
              <a:t> very </a:t>
            </a:r>
            <a:r>
              <a:rPr lang="cs-CZ" dirty="0" err="1" smtClean="0"/>
              <a:t>variable</a:t>
            </a:r>
            <a:r>
              <a:rPr lang="cs-CZ" dirty="0" smtClean="0"/>
              <a:t>, </a:t>
            </a:r>
            <a:r>
              <a:rPr lang="cs-CZ" dirty="0" err="1" smtClean="0"/>
              <a:t>depending</a:t>
            </a:r>
            <a:r>
              <a:rPr lang="cs-CZ" dirty="0" smtClean="0"/>
              <a:t> on </a:t>
            </a:r>
            <a:r>
              <a:rPr lang="cs-CZ" dirty="0" err="1" smtClean="0"/>
              <a:t>the</a:t>
            </a:r>
            <a:r>
              <a:rPr lang="cs-CZ" dirty="0" smtClean="0"/>
              <a:t> </a:t>
            </a:r>
            <a:r>
              <a:rPr lang="cs-CZ" dirty="0" err="1" smtClean="0"/>
              <a:t>spatial</a:t>
            </a:r>
            <a:r>
              <a:rPr lang="cs-CZ" dirty="0" smtClean="0"/>
              <a:t> </a:t>
            </a:r>
            <a:r>
              <a:rPr lang="cs-CZ" dirty="0" err="1" smtClean="0"/>
              <a:t>scale</a:t>
            </a:r>
            <a:r>
              <a:rPr lang="cs-CZ" dirty="0" smtClean="0"/>
              <a:t> (grain and </a:t>
            </a:r>
            <a:r>
              <a:rPr lang="cs-CZ" dirty="0" err="1" smtClean="0"/>
              <a:t>extent</a:t>
            </a:r>
            <a:r>
              <a:rPr lang="cs-CZ" dirty="0" smtClean="0"/>
              <a:t>), and on </a:t>
            </a:r>
            <a:r>
              <a:rPr lang="cs-CZ" dirty="0" err="1" smtClean="0"/>
              <a:t>the</a:t>
            </a:r>
            <a:r>
              <a:rPr lang="cs-CZ" dirty="0" smtClean="0"/>
              <a:t> </a:t>
            </a:r>
            <a:r>
              <a:rPr lang="cs-CZ" dirty="0" err="1" smtClean="0"/>
              <a:t>characteristics</a:t>
            </a:r>
            <a:r>
              <a:rPr lang="cs-CZ" dirty="0" smtClean="0"/>
              <a:t> </a:t>
            </a:r>
            <a:r>
              <a:rPr lang="cs-CZ" dirty="0" err="1" smtClean="0"/>
              <a:t>of</a:t>
            </a:r>
            <a:r>
              <a:rPr lang="cs-CZ" dirty="0" smtClean="0"/>
              <a:t> </a:t>
            </a:r>
            <a:r>
              <a:rPr lang="cs-CZ" dirty="0" err="1" smtClean="0"/>
              <a:t>productivity</a:t>
            </a:r>
            <a:r>
              <a:rPr lang="cs-CZ" dirty="0" smtClean="0"/>
              <a:t> </a:t>
            </a:r>
            <a:r>
              <a:rPr lang="cs-CZ" dirty="0" err="1" smtClean="0"/>
              <a:t>used</a:t>
            </a:r>
            <a:endParaRPr lang="en-US" dirty="0"/>
          </a:p>
        </p:txBody>
      </p:sp>
      <p:pic>
        <p:nvPicPr>
          <p:cNvPr id="6" name="Obrázek 5"/>
          <p:cNvPicPr>
            <a:picLocks noChangeAspect="1"/>
          </p:cNvPicPr>
          <p:nvPr/>
        </p:nvPicPr>
        <p:blipFill>
          <a:blip r:embed="rId2"/>
          <a:stretch>
            <a:fillRect/>
          </a:stretch>
        </p:blipFill>
        <p:spPr>
          <a:xfrm>
            <a:off x="223061" y="1136073"/>
            <a:ext cx="4636895" cy="5618018"/>
          </a:xfrm>
          <a:prstGeom prst="rect">
            <a:avLst/>
          </a:prstGeom>
        </p:spPr>
      </p:pic>
      <p:sp>
        <p:nvSpPr>
          <p:cNvPr id="8" name="TextovéPole 7"/>
          <p:cNvSpPr txBox="1"/>
          <p:nvPr/>
        </p:nvSpPr>
        <p:spPr>
          <a:xfrm>
            <a:off x="5242451" y="1364673"/>
            <a:ext cx="3569040" cy="3416320"/>
          </a:xfrm>
          <a:prstGeom prst="rect">
            <a:avLst/>
          </a:prstGeom>
          <a:noFill/>
        </p:spPr>
        <p:txBody>
          <a:bodyPr wrap="square" rtlCol="0">
            <a:spAutoFit/>
          </a:bodyPr>
          <a:lstStyle/>
          <a:p>
            <a:r>
              <a:rPr lang="cs-CZ" dirty="0" err="1" smtClean="0"/>
              <a:t>Two</a:t>
            </a:r>
            <a:r>
              <a:rPr lang="cs-CZ" dirty="0" smtClean="0"/>
              <a:t> </a:t>
            </a:r>
            <a:r>
              <a:rPr lang="cs-CZ" dirty="0" err="1" smtClean="0"/>
              <a:t>regions</a:t>
            </a:r>
            <a:r>
              <a:rPr lang="cs-CZ" dirty="0" smtClean="0"/>
              <a:t> (</a:t>
            </a:r>
            <a:r>
              <a:rPr lang="cs-CZ" dirty="0" err="1" smtClean="0"/>
              <a:t>analyzed</a:t>
            </a:r>
            <a:r>
              <a:rPr lang="cs-CZ" dirty="0" smtClean="0"/>
              <a:t> </a:t>
            </a:r>
            <a:r>
              <a:rPr lang="cs-CZ" dirty="0" err="1" smtClean="0"/>
              <a:t>either</a:t>
            </a:r>
            <a:r>
              <a:rPr lang="cs-CZ" dirty="0" smtClean="0"/>
              <a:t> </a:t>
            </a:r>
            <a:r>
              <a:rPr lang="cs-CZ" dirty="0" err="1" smtClean="0"/>
              <a:t>each</a:t>
            </a:r>
            <a:r>
              <a:rPr lang="cs-CZ" dirty="0" smtClean="0"/>
              <a:t> </a:t>
            </a:r>
            <a:r>
              <a:rPr lang="cs-CZ" dirty="0" err="1" smtClean="0"/>
              <a:t>separately</a:t>
            </a:r>
            <a:r>
              <a:rPr lang="cs-CZ" dirty="0" smtClean="0"/>
              <a:t>, </a:t>
            </a:r>
            <a:r>
              <a:rPr lang="cs-CZ" dirty="0" err="1" smtClean="0"/>
              <a:t>or</a:t>
            </a:r>
            <a:r>
              <a:rPr lang="cs-CZ" dirty="0" smtClean="0"/>
              <a:t> </a:t>
            </a:r>
            <a:r>
              <a:rPr lang="cs-CZ" dirty="0" err="1" smtClean="0"/>
              <a:t>together</a:t>
            </a:r>
            <a:r>
              <a:rPr lang="cs-CZ" dirty="0" smtClean="0"/>
              <a:t>) – </a:t>
            </a:r>
            <a:r>
              <a:rPr lang="cs-CZ" dirty="0" err="1" smtClean="0"/>
              <a:t>i.e</a:t>
            </a:r>
            <a:r>
              <a:rPr lang="cs-CZ" dirty="0" smtClean="0"/>
              <a:t>. </a:t>
            </a:r>
            <a:r>
              <a:rPr lang="cs-CZ" dirty="0" err="1" smtClean="0"/>
              <a:t>various</a:t>
            </a:r>
            <a:r>
              <a:rPr lang="cs-CZ" dirty="0" smtClean="0"/>
              <a:t> </a:t>
            </a:r>
            <a:r>
              <a:rPr lang="cs-CZ" dirty="0" err="1" smtClean="0"/>
              <a:t>extents</a:t>
            </a:r>
            <a:r>
              <a:rPr lang="cs-CZ" dirty="0" smtClean="0"/>
              <a:t>, </a:t>
            </a:r>
            <a:r>
              <a:rPr lang="cs-CZ" dirty="0" err="1" smtClean="0"/>
              <a:t>with</a:t>
            </a:r>
            <a:r>
              <a:rPr lang="cs-CZ" dirty="0" smtClean="0"/>
              <a:t> </a:t>
            </a:r>
            <a:r>
              <a:rPr lang="cs-CZ" dirty="0" err="1" smtClean="0"/>
              <a:t>various</a:t>
            </a:r>
            <a:r>
              <a:rPr lang="cs-CZ" dirty="0" smtClean="0"/>
              <a:t> plot </a:t>
            </a:r>
            <a:r>
              <a:rPr lang="cs-CZ" dirty="0" err="1" smtClean="0"/>
              <a:t>sizes</a:t>
            </a:r>
            <a:r>
              <a:rPr lang="cs-CZ" dirty="0" smtClean="0"/>
              <a:t> (</a:t>
            </a:r>
            <a:r>
              <a:rPr lang="cs-CZ" dirty="0" err="1" smtClean="0"/>
              <a:t>grains</a:t>
            </a:r>
            <a:r>
              <a:rPr lang="cs-CZ" dirty="0" smtClean="0"/>
              <a:t>), and </a:t>
            </a:r>
            <a:r>
              <a:rPr lang="cs-CZ" dirty="0" err="1" smtClean="0"/>
              <a:t>various</a:t>
            </a:r>
            <a:r>
              <a:rPr lang="cs-CZ" dirty="0" smtClean="0"/>
              <a:t> </a:t>
            </a:r>
            <a:r>
              <a:rPr lang="cs-CZ" dirty="0" err="1" smtClean="0"/>
              <a:t>characteristics</a:t>
            </a:r>
            <a:r>
              <a:rPr lang="cs-CZ" dirty="0" smtClean="0"/>
              <a:t> </a:t>
            </a:r>
            <a:r>
              <a:rPr lang="cs-CZ" dirty="0" err="1" smtClean="0"/>
              <a:t>of</a:t>
            </a:r>
            <a:r>
              <a:rPr lang="cs-CZ" dirty="0" smtClean="0"/>
              <a:t> </a:t>
            </a:r>
            <a:r>
              <a:rPr lang="cs-CZ" dirty="0" err="1" smtClean="0"/>
              <a:t>productivity</a:t>
            </a:r>
            <a:r>
              <a:rPr lang="cs-CZ" dirty="0" smtClean="0"/>
              <a:t> </a:t>
            </a:r>
            <a:r>
              <a:rPr lang="cs-CZ" dirty="0" err="1" smtClean="0"/>
              <a:t>used</a:t>
            </a:r>
            <a:r>
              <a:rPr lang="cs-CZ" dirty="0" smtClean="0"/>
              <a:t> as </a:t>
            </a:r>
            <a:r>
              <a:rPr lang="cs-CZ" dirty="0" err="1" smtClean="0"/>
              <a:t>predictors</a:t>
            </a:r>
            <a:r>
              <a:rPr lang="cs-CZ" dirty="0" smtClean="0"/>
              <a:t>. In no </a:t>
            </a:r>
            <a:r>
              <a:rPr lang="cs-CZ" dirty="0" err="1" smtClean="0"/>
              <a:t>case,the</a:t>
            </a:r>
            <a:r>
              <a:rPr lang="cs-CZ" dirty="0" smtClean="0"/>
              <a:t> </a:t>
            </a:r>
            <a:r>
              <a:rPr lang="cs-CZ" dirty="0" err="1" smtClean="0"/>
              <a:t>relationship</a:t>
            </a:r>
            <a:r>
              <a:rPr lang="cs-CZ" dirty="0" smtClean="0"/>
              <a:t> </a:t>
            </a:r>
            <a:r>
              <a:rPr lang="cs-CZ" dirty="0" err="1" smtClean="0"/>
              <a:t>was</a:t>
            </a:r>
            <a:r>
              <a:rPr lang="cs-CZ" dirty="0" smtClean="0"/>
              <a:t> </a:t>
            </a:r>
            <a:r>
              <a:rPr lang="cs-CZ" dirty="0" err="1" smtClean="0"/>
              <a:t>unimodal</a:t>
            </a:r>
            <a:r>
              <a:rPr lang="cs-CZ" dirty="0" smtClean="0"/>
              <a:t>.</a:t>
            </a:r>
            <a:endParaRPr lang="en-US" dirty="0"/>
          </a:p>
        </p:txBody>
      </p:sp>
    </p:spTree>
    <p:extLst>
      <p:ext uri="{BB962C8B-B14F-4D97-AF65-F5344CB8AC3E}">
        <p14:creationId xmlns:p14="http://schemas.microsoft.com/office/powerpoint/2010/main" val="18905921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3"/>
          <a:srcRect l="27943" t="23898" r="29563" b="8748"/>
          <a:stretch/>
        </p:blipFill>
        <p:spPr>
          <a:xfrm>
            <a:off x="1294618" y="0"/>
            <a:ext cx="6437967" cy="5739975"/>
          </a:xfrm>
          <a:prstGeom prst="rect">
            <a:avLst/>
          </a:prstGeom>
        </p:spPr>
      </p:pic>
      <p:sp>
        <p:nvSpPr>
          <p:cNvPr id="3" name="TextovéPole 2"/>
          <p:cNvSpPr txBox="1"/>
          <p:nvPr/>
        </p:nvSpPr>
        <p:spPr>
          <a:xfrm>
            <a:off x="223200" y="5954400"/>
            <a:ext cx="8920800" cy="646331"/>
          </a:xfrm>
          <a:prstGeom prst="rect">
            <a:avLst/>
          </a:prstGeom>
          <a:noFill/>
        </p:spPr>
        <p:txBody>
          <a:bodyPr wrap="square" rtlCol="0">
            <a:spAutoFit/>
          </a:bodyPr>
          <a:lstStyle/>
          <a:p>
            <a:r>
              <a:rPr lang="en-US" sz="1800" dirty="0"/>
              <a:t>Skácelová, O., &amp; Lepš, J. (2014). The relationship of diversity and biomass in phytoplankton communities weakens when accounting for species proportions. </a:t>
            </a:r>
            <a:r>
              <a:rPr lang="en-US" sz="1800" i="1" dirty="0" err="1"/>
              <a:t>Hydrobiologia</a:t>
            </a:r>
            <a:r>
              <a:rPr lang="en-US" sz="1800" dirty="0"/>
              <a:t>, </a:t>
            </a:r>
            <a:r>
              <a:rPr lang="en-US" sz="1800" i="1" dirty="0"/>
              <a:t>724</a:t>
            </a:r>
            <a:r>
              <a:rPr lang="en-US" sz="1800" dirty="0"/>
              <a:t>(1), 67-77.</a:t>
            </a:r>
          </a:p>
        </p:txBody>
      </p:sp>
    </p:spTree>
    <p:extLst>
      <p:ext uri="{BB962C8B-B14F-4D97-AF65-F5344CB8AC3E}">
        <p14:creationId xmlns:p14="http://schemas.microsoft.com/office/powerpoint/2010/main" val="136651091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6" name="Object 2"/>
          <p:cNvGraphicFramePr>
            <a:graphicFrameLocks noChangeAspect="1"/>
          </p:cNvGraphicFramePr>
          <p:nvPr/>
        </p:nvGraphicFramePr>
        <p:xfrm>
          <a:off x="0" y="0"/>
          <a:ext cx="7543800" cy="6035675"/>
        </p:xfrm>
        <a:graphic>
          <a:graphicData uri="http://schemas.openxmlformats.org/presentationml/2006/ole">
            <mc:AlternateContent xmlns:mc="http://schemas.openxmlformats.org/markup-compatibility/2006">
              <mc:Choice xmlns:v="urn:schemas-microsoft-com:vml" Requires="v">
                <p:oleObj spid="_x0000_s121881" name="Graph" r:id="rId3" imgW="5032553" imgH="4026286" progId="STATISTICA.Graph">
                  <p:embed/>
                </p:oleObj>
              </mc:Choice>
              <mc:Fallback>
                <p:oleObj name="Graph" r:id="rId3" imgW="5032553" imgH="4026286" progId="STATISTICA.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543800" cy="603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27" name="Text Box 3"/>
          <p:cNvSpPr txBox="1">
            <a:spLocks noChangeArrowheads="1"/>
          </p:cNvSpPr>
          <p:nvPr/>
        </p:nvSpPr>
        <p:spPr bwMode="auto">
          <a:xfrm>
            <a:off x="6781800" y="76200"/>
            <a:ext cx="2209800" cy="48387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en-GB" altLang="cs-CZ" sz="2400"/>
              <a:t>In mown plots, increase of the number of species during first six years, regardless of removal of </a:t>
            </a:r>
            <a:r>
              <a:rPr lang="en-GB" altLang="cs-CZ" sz="2400" i="1"/>
              <a:t>Molinia, </a:t>
            </a:r>
            <a:r>
              <a:rPr lang="en-GB" altLang="cs-CZ" sz="2400"/>
              <a:t>in unmown plots, removal has positive effect on species richness </a:t>
            </a:r>
          </a:p>
        </p:txBody>
      </p:sp>
      <p:sp>
        <p:nvSpPr>
          <p:cNvPr id="26628" name="Text Box 4"/>
          <p:cNvSpPr txBox="1">
            <a:spLocks noChangeArrowheads="1"/>
          </p:cNvSpPr>
          <p:nvPr/>
        </p:nvSpPr>
        <p:spPr bwMode="auto">
          <a:xfrm>
            <a:off x="457200" y="6172200"/>
            <a:ext cx="563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en-GB" altLang="cs-CZ" sz="2400"/>
              <a:t>NSP of vascular plants</a:t>
            </a:r>
          </a:p>
        </p:txBody>
      </p:sp>
    </p:spTree>
    <p:extLst>
      <p:ext uri="{BB962C8B-B14F-4D97-AF65-F5344CB8AC3E}">
        <p14:creationId xmlns:p14="http://schemas.microsoft.com/office/powerpoint/2010/main" val="2614032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304799"/>
            <a:ext cx="7772400" cy="2140527"/>
          </a:xfrm>
        </p:spPr>
        <p:txBody>
          <a:bodyPr/>
          <a:lstStyle/>
          <a:p>
            <a:r>
              <a:rPr lang="cs-CZ" dirty="0" smtClean="0"/>
              <a:t>Species are </a:t>
            </a:r>
            <a:r>
              <a:rPr lang="cs-CZ" dirty="0" err="1" smtClean="0"/>
              <a:t>continuously</a:t>
            </a:r>
            <a:r>
              <a:rPr lang="cs-CZ" dirty="0" smtClean="0"/>
              <a:t> </a:t>
            </a:r>
            <a:r>
              <a:rPr lang="cs-CZ" dirty="0" err="1" smtClean="0"/>
              <a:t>lost</a:t>
            </a:r>
            <a:r>
              <a:rPr lang="cs-CZ" dirty="0" smtClean="0"/>
              <a:t> </a:t>
            </a:r>
            <a:r>
              <a:rPr lang="cs-CZ" dirty="0" err="1" smtClean="0"/>
              <a:t>from</a:t>
            </a:r>
            <a:r>
              <a:rPr lang="cs-CZ" dirty="0" smtClean="0"/>
              <a:t> </a:t>
            </a:r>
            <a:r>
              <a:rPr lang="en-US" dirty="0" smtClean="0"/>
              <a:t>communities and ecosystems</a:t>
            </a:r>
            <a:endParaRPr lang="en-US" dirty="0"/>
          </a:p>
        </p:txBody>
      </p:sp>
      <p:sp>
        <p:nvSpPr>
          <p:cNvPr id="3" name="Zástupný symbol pro obsah 2"/>
          <p:cNvSpPr>
            <a:spLocks noGrp="1"/>
          </p:cNvSpPr>
          <p:nvPr>
            <p:ph idx="1"/>
          </p:nvPr>
        </p:nvSpPr>
        <p:spPr>
          <a:xfrm>
            <a:off x="685800" y="3048000"/>
            <a:ext cx="7772400" cy="4114800"/>
          </a:xfrm>
        </p:spPr>
        <p:txBody>
          <a:bodyPr/>
          <a:lstStyle/>
          <a:p>
            <a:r>
              <a:rPr lang="en-US" dirty="0" smtClean="0"/>
              <a:t>And we can register continuous diversity decline in many communities of our landscape.</a:t>
            </a:r>
            <a:endParaRPr lang="en-US" dirty="0"/>
          </a:p>
        </p:txBody>
      </p:sp>
    </p:spTree>
    <p:extLst>
      <p:ext uri="{BB962C8B-B14F-4D97-AF65-F5344CB8AC3E}">
        <p14:creationId xmlns:p14="http://schemas.microsoft.com/office/powerpoint/2010/main" val="10147902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Object 2"/>
          <p:cNvGraphicFramePr>
            <a:graphicFrameLocks noChangeAspect="1"/>
          </p:cNvGraphicFramePr>
          <p:nvPr/>
        </p:nvGraphicFramePr>
        <p:xfrm>
          <a:off x="0" y="0"/>
          <a:ext cx="7772400" cy="6218238"/>
        </p:xfrm>
        <a:graphic>
          <a:graphicData uri="http://schemas.openxmlformats.org/presentationml/2006/ole">
            <mc:AlternateContent xmlns:mc="http://schemas.openxmlformats.org/markup-compatibility/2006">
              <mc:Choice xmlns:v="urn:schemas-microsoft-com:vml" Requires="v">
                <p:oleObj spid="_x0000_s122905" name="Graph" r:id="rId3" imgW="5032553" imgH="4026286" progId="STATISTICA.Graph">
                  <p:embed/>
                </p:oleObj>
              </mc:Choice>
              <mc:Fallback>
                <p:oleObj name="Graph" r:id="rId3" imgW="5032553" imgH="4026286" progId="STATISTICA.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772400" cy="621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651" name="Text Box 3"/>
          <p:cNvSpPr txBox="1">
            <a:spLocks noChangeArrowheads="1"/>
          </p:cNvSpPr>
          <p:nvPr/>
        </p:nvSpPr>
        <p:spPr bwMode="auto">
          <a:xfrm>
            <a:off x="6934200" y="152400"/>
            <a:ext cx="2209800" cy="48387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en-GB" altLang="cs-CZ" sz="2400"/>
              <a:t>In unmown plot, continuous decrease. Initial positive effect of removal ceased after 10 yrs. In mown plots, initial increase (5 years) followed by decrease, no effect of removal.  </a:t>
            </a:r>
          </a:p>
        </p:txBody>
      </p:sp>
    </p:spTree>
    <p:extLst>
      <p:ext uri="{BB962C8B-B14F-4D97-AF65-F5344CB8AC3E}">
        <p14:creationId xmlns:p14="http://schemas.microsoft.com/office/powerpoint/2010/main" val="170560955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175" y="66675"/>
            <a:ext cx="8457334" cy="2324100"/>
          </a:xfrm>
        </p:spPr>
        <p:txBody>
          <a:bodyPr/>
          <a:lstStyle/>
          <a:p>
            <a:r>
              <a:rPr lang="cs-CZ" dirty="0" smtClean="0"/>
              <a:t>Well known discrepancy between observational studies and BEF </a:t>
            </a:r>
            <a:r>
              <a:rPr lang="cs-CZ" dirty="0" err="1" smtClean="0"/>
              <a:t>experiments</a:t>
            </a:r>
            <a:r>
              <a:rPr lang="en-US" dirty="0" smtClean="0"/>
              <a:t> (regarding productivity)</a:t>
            </a:r>
            <a:endParaRPr lang="en-US" dirty="0"/>
          </a:p>
        </p:txBody>
      </p:sp>
      <p:sp>
        <p:nvSpPr>
          <p:cNvPr id="3" name="Content Placeholder 2"/>
          <p:cNvSpPr>
            <a:spLocks noGrp="1"/>
          </p:cNvSpPr>
          <p:nvPr>
            <p:ph idx="1"/>
          </p:nvPr>
        </p:nvSpPr>
        <p:spPr>
          <a:xfrm>
            <a:off x="676274" y="2514600"/>
            <a:ext cx="8277226" cy="3695700"/>
          </a:xfrm>
        </p:spPr>
        <p:txBody>
          <a:bodyPr/>
          <a:lstStyle/>
          <a:p>
            <a:r>
              <a:rPr lang="cs-CZ" b="1" dirty="0" smtClean="0"/>
              <a:t>Observational: </a:t>
            </a:r>
            <a:r>
              <a:rPr lang="cs-CZ" dirty="0" smtClean="0"/>
              <a:t>Sample communities in a delimited part of landscape, measure their productivity (or other characteristics of functioning) and diversity and analyse the relationship. </a:t>
            </a:r>
          </a:p>
          <a:p>
            <a:r>
              <a:rPr lang="cs-CZ" dirty="0" smtClean="0"/>
              <a:t>Advantage: Well </a:t>
            </a:r>
            <a:r>
              <a:rPr lang="cs-CZ" dirty="0"/>
              <a:t>defined and realistic </a:t>
            </a:r>
            <a:r>
              <a:rPr lang="cs-CZ" b="1" dirty="0"/>
              <a:t>statistical universe </a:t>
            </a:r>
          </a:p>
          <a:p>
            <a:r>
              <a:rPr lang="cs-CZ" dirty="0" smtClean="0"/>
              <a:t>Disadvantage: Unclear causality</a:t>
            </a:r>
            <a:endParaRPr lang="en-US" dirty="0"/>
          </a:p>
        </p:txBody>
      </p:sp>
    </p:spTree>
    <p:extLst>
      <p:ext uri="{BB962C8B-B14F-4D97-AF65-F5344CB8AC3E}">
        <p14:creationId xmlns:p14="http://schemas.microsoft.com/office/powerpoint/2010/main" val="338468724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1026"/>
          <p:cNvSpPr>
            <a:spLocks noGrp="1" noChangeArrowheads="1"/>
          </p:cNvSpPr>
          <p:nvPr>
            <p:ph type="title"/>
          </p:nvPr>
        </p:nvSpPr>
        <p:spPr>
          <a:xfrm>
            <a:off x="1330325" y="385763"/>
            <a:ext cx="7543800" cy="11430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r>
              <a:rPr lang="en-US" altLang="cs-CZ" smtClean="0"/>
              <a:t>Species richness is limited by</a:t>
            </a:r>
            <a:endParaRPr lang="cs-CZ" altLang="cs-CZ" smtClean="0"/>
          </a:p>
        </p:txBody>
      </p:sp>
      <p:sp>
        <p:nvSpPr>
          <p:cNvPr id="9219" name="Rectangle 1027"/>
          <p:cNvSpPr>
            <a:spLocks noGrp="1" noChangeArrowheads="1"/>
          </p:cNvSpPr>
          <p:nvPr>
            <p:ph type="body" idx="1"/>
          </p:nvPr>
        </p:nvSpPr>
        <p:spPr>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r>
              <a:rPr lang="en-US" altLang="cs-CZ" smtClean="0"/>
              <a:t>Species pool</a:t>
            </a:r>
          </a:p>
          <a:p>
            <a:r>
              <a:rPr lang="en-US" altLang="cs-CZ" smtClean="0"/>
              <a:t>Environmental filter</a:t>
            </a:r>
          </a:p>
          <a:p>
            <a:r>
              <a:rPr lang="en-US" altLang="cs-CZ" smtClean="0"/>
              <a:t>Biotic filter (i.e. ability not to be competitively excluded)</a:t>
            </a:r>
          </a:p>
          <a:p>
            <a:r>
              <a:rPr lang="en-US" altLang="cs-CZ" smtClean="0"/>
              <a:t>Even more complicated,                         some species need others</a:t>
            </a:r>
            <a:endParaRPr lang="cs-CZ" altLang="cs-CZ" smtClean="0"/>
          </a:p>
        </p:txBody>
      </p:sp>
      <p:pic>
        <p:nvPicPr>
          <p:cNvPr id="29700" name="Picture 1028" descr="Potentillaarenariama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2875" y="3917950"/>
            <a:ext cx="3921125"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2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2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21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2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96883" y="419100"/>
            <a:ext cx="8481992" cy="133985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r>
              <a:rPr lang="en-US" altLang="cs-CZ" dirty="0" smtClean="0"/>
              <a:t>Why are communities species poor?</a:t>
            </a:r>
            <a:endParaRPr lang="cs-CZ" altLang="cs-CZ" dirty="0" smtClean="0"/>
          </a:p>
        </p:txBody>
      </p:sp>
      <p:sp>
        <p:nvSpPr>
          <p:cNvPr id="30723" name="Rectangle 3"/>
          <p:cNvSpPr>
            <a:spLocks noGrp="1" noChangeArrowheads="1"/>
          </p:cNvSpPr>
          <p:nvPr>
            <p:ph type="body" idx="1"/>
          </p:nvPr>
        </p:nvSpPr>
        <p:spPr>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r>
              <a:rPr lang="en-US" altLang="cs-CZ" smtClean="0"/>
              <a:t>Species pool limitation (e.g. islands)</a:t>
            </a:r>
          </a:p>
          <a:p>
            <a:r>
              <a:rPr lang="en-US" altLang="cs-CZ" smtClean="0"/>
              <a:t>Harsh environment - few species are able to survive (e.g. sand dunes)</a:t>
            </a:r>
          </a:p>
          <a:p>
            <a:r>
              <a:rPr lang="en-US" altLang="cs-CZ" smtClean="0"/>
              <a:t>Highly productive environment - many species are competitively excluded from the community</a:t>
            </a:r>
          </a:p>
          <a:p>
            <a:endParaRPr lang="cs-CZ" altLang="cs-CZ" smtClean="0"/>
          </a:p>
        </p:txBody>
      </p:sp>
    </p:spTree>
  </p:cSld>
  <p:clrMapOvr>
    <a:masterClrMapping/>
  </p:clrMapOvr>
  <p:transition>
    <p:cu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576263" y="487363"/>
            <a:ext cx="8253412" cy="11430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r>
              <a:rPr lang="en-US" altLang="cs-CZ" dirty="0" smtClean="0"/>
              <a:t>Why are species being lost  from communities?</a:t>
            </a:r>
            <a:endParaRPr lang="cs-CZ" altLang="cs-CZ" dirty="0" smtClean="0"/>
          </a:p>
        </p:txBody>
      </p:sp>
      <p:sp>
        <p:nvSpPr>
          <p:cNvPr id="31747" name="Rectangle 3"/>
          <p:cNvSpPr>
            <a:spLocks noGrp="1" noChangeArrowheads="1"/>
          </p:cNvSpPr>
          <p:nvPr>
            <p:ph type="body" idx="1"/>
          </p:nvPr>
        </p:nvSpPr>
        <p:spPr>
          <a:xfrm>
            <a:off x="1166813" y="1981200"/>
            <a:ext cx="7723187" cy="4611688"/>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r>
              <a:rPr lang="en-US" altLang="cs-CZ" dirty="0" smtClean="0"/>
              <a:t>Increased landscape fragmentation and resulting loss of diaspore input (sink populations or transient populations) </a:t>
            </a:r>
          </a:p>
          <a:p>
            <a:r>
              <a:rPr lang="en-US" altLang="cs-CZ" dirty="0" smtClean="0"/>
              <a:t>Increased harshness of environment (e.g. increased SO</a:t>
            </a:r>
            <a:r>
              <a:rPr lang="en-US" altLang="cs-CZ" baseline="-25000" dirty="0" smtClean="0"/>
              <a:t>2</a:t>
            </a:r>
            <a:r>
              <a:rPr lang="en-US" altLang="cs-CZ" dirty="0" smtClean="0"/>
              <a:t> as a consequence of acid rain)</a:t>
            </a:r>
          </a:p>
          <a:p>
            <a:r>
              <a:rPr lang="en-US" altLang="cs-CZ" dirty="0" smtClean="0"/>
              <a:t>Increased nutrient input (eutrophication) or decreased disturbance (abandonment)</a:t>
            </a:r>
          </a:p>
          <a:p>
            <a:endParaRPr lang="cs-CZ" altLang="cs-CZ" dirty="0" smtClean="0"/>
          </a:p>
        </p:txBody>
      </p:sp>
    </p:spTree>
  </p:cSld>
  <p:clrMapOvr>
    <a:masterClrMapping/>
  </p:clrMapOvr>
  <p:transition>
    <p:cu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cs-CZ" altLang="en-US" dirty="0" smtClean="0"/>
              <a:t>In biodiversity experiments</a:t>
            </a:r>
          </a:p>
        </p:txBody>
      </p:sp>
      <p:sp>
        <p:nvSpPr>
          <p:cNvPr id="23555" name="Content Placeholder 2"/>
          <p:cNvSpPr>
            <a:spLocks noGrp="1"/>
          </p:cNvSpPr>
          <p:nvPr>
            <p:ph idx="1"/>
          </p:nvPr>
        </p:nvSpPr>
        <p:spPr/>
        <p:txBody>
          <a:bodyPr/>
          <a:lstStyle/>
          <a:p>
            <a:pPr>
              <a:defRPr/>
            </a:pPr>
            <a:r>
              <a:rPr lang="cs-CZ" altLang="cs-CZ" sz="4000" dirty="0" smtClean="0"/>
              <a:t>Species poor communities correspond </a:t>
            </a:r>
            <a:r>
              <a:rPr lang="cs-CZ" altLang="cs-CZ" sz="4000" b="1" dirty="0" smtClean="0"/>
              <a:t>only </a:t>
            </a:r>
            <a:r>
              <a:rPr lang="cs-CZ" altLang="cs-CZ" sz="4000" dirty="0" smtClean="0"/>
              <a:t>to real communities which are poor because of species pool limitation</a:t>
            </a:r>
          </a:p>
          <a:p>
            <a:pPr>
              <a:defRPr/>
            </a:pPr>
            <a:r>
              <a:rPr lang="cs-CZ" altLang="cs-CZ" sz="4000" dirty="0" smtClean="0"/>
              <a:t>Species composition is random, all species are equally likely to be lost</a:t>
            </a:r>
          </a:p>
          <a:p>
            <a:pPr marL="0" indent="0">
              <a:buFont typeface="Monotype Sorts" pitchFamily="2" charset="2"/>
              <a:buNone/>
              <a:defRPr/>
            </a:pPr>
            <a:endParaRPr lang="en-GB" altLang="cs-CZ" sz="4000" dirty="0" smtClean="0"/>
          </a:p>
          <a:p>
            <a:pPr>
              <a:defRPr/>
            </a:pPr>
            <a:endParaRPr lang="cs-CZ" altLang="en-US" dirty="0"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38125" y="1"/>
            <a:ext cx="8905875" cy="17526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r>
              <a:rPr lang="cs-CZ" altLang="en-US" sz="3600" dirty="0" smtClean="0"/>
              <a:t>Red list categories of meadow species in Czechia and Ellenberg</a:t>
            </a:r>
            <a:r>
              <a:rPr lang="en-GB" altLang="en-US" sz="3600" dirty="0" smtClean="0"/>
              <a:t>’s indication values </a:t>
            </a:r>
            <a:r>
              <a:rPr lang="en-GB" altLang="en-US" sz="1600" dirty="0" smtClean="0"/>
              <a:t>(</a:t>
            </a:r>
            <a:r>
              <a:rPr lang="en-GB" altLang="en-US" sz="1600" dirty="0" err="1" smtClean="0">
                <a:solidFill>
                  <a:srgbClr val="FF0000"/>
                </a:solidFill>
              </a:rPr>
              <a:t>s.e.</a:t>
            </a:r>
            <a:r>
              <a:rPr lang="en-GB" altLang="en-US" sz="1600" dirty="0" smtClean="0">
                <a:solidFill>
                  <a:srgbClr val="FF0000"/>
                </a:solidFill>
              </a:rPr>
              <a:t> and confidence intervals</a:t>
            </a:r>
            <a:r>
              <a:rPr lang="en-GB" altLang="en-US" sz="2000" dirty="0" smtClean="0"/>
              <a:t>)</a:t>
            </a:r>
            <a:endParaRPr lang="cs-CZ" altLang="en-US" dirty="0" smtClean="0"/>
          </a:p>
        </p:txBody>
      </p:sp>
      <p:graphicFrame>
        <p:nvGraphicFramePr>
          <p:cNvPr id="44035" name="Object 5"/>
          <p:cNvGraphicFramePr>
            <a:graphicFrameLocks noChangeAspect="1"/>
          </p:cNvGraphicFramePr>
          <p:nvPr>
            <p:extLst>
              <p:ext uri="{D42A27DB-BD31-4B8C-83A1-F6EECF244321}">
                <p14:modId xmlns:p14="http://schemas.microsoft.com/office/powerpoint/2010/main" val="3775494485"/>
              </p:ext>
            </p:extLst>
          </p:nvPr>
        </p:nvGraphicFramePr>
        <p:xfrm>
          <a:off x="349250" y="1803400"/>
          <a:ext cx="5356225" cy="4016096"/>
        </p:xfrm>
        <a:graphic>
          <a:graphicData uri="http://schemas.openxmlformats.org/presentationml/2006/ole">
            <mc:AlternateContent xmlns:mc="http://schemas.openxmlformats.org/markup-compatibility/2006">
              <mc:Choice xmlns:v="urn:schemas-microsoft-com:vml" Requires="v">
                <p:oleObj spid="_x0000_s120874" name="Graph" r:id="rId3" imgW="1434353" imgH="3945543" progId="STATISTICA.Graph">
                  <p:embed/>
                </p:oleObj>
              </mc:Choice>
              <mc:Fallback>
                <p:oleObj name="Graph" r:id="rId3" imgW="1434353" imgH="3945543" progId="STATISTICA.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 y="1803400"/>
                        <a:ext cx="5356225" cy="4016096"/>
                      </a:xfrm>
                      <a:prstGeom prst="rect">
                        <a:avLst/>
                      </a:prstGeom>
                      <a:noFill/>
                      <a:ln>
                        <a:noFill/>
                      </a:ln>
                      <a:effectLst/>
                    </p:spPr>
                  </p:pic>
                </p:oleObj>
              </mc:Fallback>
            </mc:AlternateContent>
          </a:graphicData>
        </a:graphic>
      </p:graphicFrame>
      <p:sp>
        <p:nvSpPr>
          <p:cNvPr id="44036" name="Text Box 6"/>
          <p:cNvSpPr txBox="1">
            <a:spLocks noChangeArrowheads="1"/>
          </p:cNvSpPr>
          <p:nvPr/>
        </p:nvSpPr>
        <p:spPr bwMode="auto">
          <a:xfrm>
            <a:off x="6172200" y="1779588"/>
            <a:ext cx="2509837" cy="228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spcBef>
                <a:spcPct val="50000"/>
              </a:spcBef>
            </a:pPr>
            <a:r>
              <a:rPr kumimoji="0" lang="en-GB" altLang="en-US" dirty="0"/>
              <a:t>The most endangered </a:t>
            </a:r>
            <a:r>
              <a:rPr kumimoji="0" lang="en-GB" altLang="en-US" b="1" dirty="0"/>
              <a:t>meadow</a:t>
            </a:r>
            <a:r>
              <a:rPr kumimoji="0" lang="en-GB" altLang="en-US" dirty="0"/>
              <a:t> species are those with the lowest N indicator value</a:t>
            </a:r>
          </a:p>
        </p:txBody>
      </p:sp>
      <p:sp>
        <p:nvSpPr>
          <p:cNvPr id="44037" name="Text Box 7"/>
          <p:cNvSpPr txBox="1">
            <a:spLocks noChangeArrowheads="1"/>
          </p:cNvSpPr>
          <p:nvPr/>
        </p:nvSpPr>
        <p:spPr bwMode="auto">
          <a:xfrm>
            <a:off x="6172200" y="4357688"/>
            <a:ext cx="2782888"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spcBef>
                <a:spcPct val="50000"/>
              </a:spcBef>
            </a:pPr>
            <a:r>
              <a:rPr kumimoji="0" lang="en-GB" altLang="en-US" dirty="0"/>
              <a:t>The species lost are NOT a random selection of species</a:t>
            </a:r>
          </a:p>
        </p:txBody>
      </p:sp>
      <p:sp>
        <p:nvSpPr>
          <p:cNvPr id="2" name="TextBox 1"/>
          <p:cNvSpPr txBox="1"/>
          <p:nvPr/>
        </p:nvSpPr>
        <p:spPr>
          <a:xfrm>
            <a:off x="238125" y="6181726"/>
            <a:ext cx="8839200" cy="646331"/>
          </a:xfrm>
          <a:prstGeom prst="rect">
            <a:avLst/>
          </a:prstGeom>
          <a:noFill/>
        </p:spPr>
        <p:txBody>
          <a:bodyPr wrap="square" rtlCol="0">
            <a:spAutoFit/>
          </a:bodyPr>
          <a:lstStyle/>
          <a:p>
            <a:r>
              <a:rPr lang="en-US" sz="1800" dirty="0" err="1"/>
              <a:t>Lepš</a:t>
            </a:r>
            <a:r>
              <a:rPr lang="en-US" sz="1800" dirty="0"/>
              <a:t>, J. (2004). What do the biodiversity experiments tell us about consequences of plant species loss in the real world?. </a:t>
            </a:r>
            <a:r>
              <a:rPr lang="en-US" sz="1800" i="1" dirty="0"/>
              <a:t>Basic and applied Ecology</a:t>
            </a:r>
            <a:r>
              <a:rPr lang="en-US" sz="1800" dirty="0"/>
              <a:t>, </a:t>
            </a:r>
            <a:r>
              <a:rPr lang="en-US" sz="1800" i="1" dirty="0"/>
              <a:t>5</a:t>
            </a:r>
            <a:r>
              <a:rPr lang="en-US" sz="1800" dirty="0"/>
              <a:t>(6), 529-534.</a:t>
            </a:r>
          </a:p>
        </p:txBody>
      </p:sp>
    </p:spTree>
    <p:extLst>
      <p:ext uri="{BB962C8B-B14F-4D97-AF65-F5344CB8AC3E}">
        <p14:creationId xmlns:p14="http://schemas.microsoft.com/office/powerpoint/2010/main" val="1584847672"/>
      </p:ext>
    </p:extLst>
  </p:cSld>
  <p:clrMapOvr>
    <a:masterClrMapping/>
  </p:clrMapOvr>
  <p:transition>
    <p:cu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arex pulicaris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264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3"/>
          <p:cNvSpPr txBox="1">
            <a:spLocks noChangeArrowheads="1"/>
          </p:cNvSpPr>
          <p:nvPr/>
        </p:nvSpPr>
        <p:spPr bwMode="auto">
          <a:xfrm>
            <a:off x="4486275" y="103188"/>
            <a:ext cx="4313238" cy="191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2400" i="1"/>
              <a:t>Carex pulicaris</a:t>
            </a:r>
          </a:p>
          <a:p>
            <a:pPr>
              <a:spcBef>
                <a:spcPct val="50000"/>
              </a:spcBef>
              <a:buClrTx/>
              <a:buFontTx/>
              <a:buNone/>
            </a:pPr>
            <a:r>
              <a:rPr kumimoji="0" lang="en-GB" altLang="cs-CZ" sz="2400"/>
              <a:t>less than 10 cm tall</a:t>
            </a:r>
          </a:p>
          <a:p>
            <a:pPr>
              <a:spcBef>
                <a:spcPct val="50000"/>
              </a:spcBef>
              <a:buClrTx/>
              <a:buFontTx/>
              <a:buNone/>
            </a:pPr>
            <a:r>
              <a:rPr kumimoji="0" lang="en-GB" altLang="cs-CZ" sz="2400"/>
              <a:t>competitively excluded by any nutrient increase</a:t>
            </a:r>
            <a:endParaRPr kumimoji="0" lang="en-GB" altLang="cs-CZ" sz="2400" i="1"/>
          </a:p>
        </p:txBody>
      </p:sp>
      <p:pic>
        <p:nvPicPr>
          <p:cNvPr id="34820" name="Picture 4" descr="Carex pulicaris2"/>
          <p:cNvPicPr>
            <a:picLocks noChangeAspect="1" noChangeArrowheads="1"/>
          </p:cNvPicPr>
          <p:nvPr/>
        </p:nvPicPr>
        <p:blipFill>
          <a:blip r:embed="rId3">
            <a:extLst>
              <a:ext uri="{28A0092B-C50C-407E-A947-70E740481C1C}">
                <a14:useLocalDpi xmlns:a14="http://schemas.microsoft.com/office/drawing/2010/main" val="0"/>
              </a:ext>
            </a:extLst>
          </a:blip>
          <a:srcRect t="24864"/>
          <a:stretch>
            <a:fillRect/>
          </a:stretch>
        </p:blipFill>
        <p:spPr bwMode="auto">
          <a:xfrm>
            <a:off x="4548188" y="2236788"/>
            <a:ext cx="4176712" cy="418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Pedicularis_sylvat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3"/>
          <p:cNvSpPr txBox="1">
            <a:spLocks noChangeArrowheads="1"/>
          </p:cNvSpPr>
          <p:nvPr/>
        </p:nvSpPr>
        <p:spPr bwMode="auto">
          <a:xfrm>
            <a:off x="436563" y="282575"/>
            <a:ext cx="3527425" cy="457200"/>
          </a:xfrm>
          <a:prstGeom prst="rect">
            <a:avLst/>
          </a:prstGeom>
          <a:solidFill>
            <a:srgbClr val="FFFFFF"/>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2400" i="1"/>
              <a:t>Pedicularis sylvatica</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026"/>
          <p:cNvSpPr>
            <a:spLocks noGrp="1" noChangeArrowheads="1"/>
          </p:cNvSpPr>
          <p:nvPr>
            <p:ph type="title"/>
          </p:nvPr>
        </p:nvSpPr>
        <p:spPr/>
        <p:txBody>
          <a:bodyPr/>
          <a:lstStyle/>
          <a:p>
            <a:r>
              <a:rPr lang="en-GB" altLang="cs-CZ" smtClean="0"/>
              <a:t>In nature</a:t>
            </a:r>
          </a:p>
        </p:txBody>
      </p:sp>
      <p:sp>
        <p:nvSpPr>
          <p:cNvPr id="40963" name="Rectangle 1027"/>
          <p:cNvSpPr>
            <a:spLocks noGrp="1" noChangeArrowheads="1"/>
          </p:cNvSpPr>
          <p:nvPr>
            <p:ph type="body" idx="1"/>
          </p:nvPr>
        </p:nvSpPr>
        <p:spPr/>
        <p:txBody>
          <a:bodyPr/>
          <a:lstStyle/>
          <a:p>
            <a:r>
              <a:rPr lang="en-GB" altLang="cs-CZ" smtClean="0"/>
              <a:t>Species richness change is nearly always connected with the change in species (and functional trait) composition (usually a consequence of change of environment)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algn="ctr"/>
            <a:r>
              <a:rPr lang="cs-CZ" altLang="cs-CZ" smtClean="0"/>
              <a:t>Loss of species from ecosystems</a:t>
            </a:r>
            <a:endParaRPr lang="en-GB" altLang="cs-CZ" smtClean="0"/>
          </a:p>
        </p:txBody>
      </p:sp>
      <p:sp>
        <p:nvSpPr>
          <p:cNvPr id="7171" name="Rectangle 3"/>
          <p:cNvSpPr>
            <a:spLocks noGrp="1" noChangeArrowheads="1"/>
          </p:cNvSpPr>
          <p:nvPr>
            <p:ph type="body" idx="1"/>
          </p:nvPr>
        </p:nvSpPr>
        <p:spPr>
          <a:xfrm>
            <a:off x="290513" y="1611313"/>
            <a:ext cx="8551862" cy="5246687"/>
          </a:xfrm>
        </p:spPr>
        <p:txBody>
          <a:bodyPr/>
          <a:lstStyle/>
          <a:p>
            <a:r>
              <a:rPr lang="cs-CZ" altLang="cs-CZ" smtClean="0"/>
              <a:t>Can the loss of species change ecosystem functioning. Do the species rich ecosystems function better?</a:t>
            </a:r>
            <a:endParaRPr lang="en-GB" altLang="cs-CZ" smtClean="0"/>
          </a:p>
          <a:p>
            <a:r>
              <a:rPr lang="cs-CZ" altLang="cs-CZ" smtClean="0"/>
              <a:t>Can be the better functioning of species rich ecosystems used as conservation argument</a:t>
            </a:r>
            <a:r>
              <a:rPr lang="en-GB" altLang="cs-CZ" smtClean="0"/>
              <a:t>?</a:t>
            </a:r>
          </a:p>
          <a:p>
            <a:r>
              <a:rPr lang="cs-CZ" altLang="cs-CZ" smtClean="0"/>
              <a:t>Are we able to demonstrate the dependence of function on diversity with sufficient scientific rigor? </a:t>
            </a:r>
            <a:endParaRPr lang="en-GB" altLang="cs-CZ"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341313" y="609600"/>
            <a:ext cx="8574087" cy="1143000"/>
          </a:xfrm>
        </p:spPr>
        <p:txBody>
          <a:bodyPr/>
          <a:lstStyle/>
          <a:p>
            <a:r>
              <a:rPr lang="en-GB" altLang="cs-CZ" dirty="0" smtClean="0"/>
              <a:t>Two basic  “mechanisms”</a:t>
            </a:r>
            <a:r>
              <a:rPr lang="cs-CZ" altLang="cs-CZ" dirty="0" smtClean="0"/>
              <a:t> in biodiversity experiment</a:t>
            </a:r>
            <a:endParaRPr lang="en-GB" altLang="cs-CZ" dirty="0" smtClean="0"/>
          </a:p>
        </p:txBody>
      </p:sp>
      <p:sp>
        <p:nvSpPr>
          <p:cNvPr id="49155" name="Rectangle 3"/>
          <p:cNvSpPr>
            <a:spLocks noGrp="1" noChangeArrowheads="1"/>
          </p:cNvSpPr>
          <p:nvPr>
            <p:ph type="body" idx="1"/>
          </p:nvPr>
        </p:nvSpPr>
        <p:spPr/>
        <p:txBody>
          <a:bodyPr/>
          <a:lstStyle/>
          <a:p>
            <a:r>
              <a:rPr lang="en-GB" altLang="cs-CZ" dirty="0" smtClean="0"/>
              <a:t>Selection (Sampling, Chance) effect</a:t>
            </a:r>
          </a:p>
          <a:p>
            <a:r>
              <a:rPr lang="en-GB" altLang="cs-CZ" dirty="0" smtClean="0"/>
              <a:t>Complementarity (includes usually facilitation)</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535113" y="166688"/>
            <a:ext cx="7304087" cy="604837"/>
          </a:xfrm>
        </p:spPr>
        <p:txBody>
          <a:bodyPr/>
          <a:lstStyle/>
          <a:p>
            <a:r>
              <a:rPr lang="en-GB" altLang="cs-CZ" smtClean="0"/>
              <a:t>Biodiversity experiments</a:t>
            </a:r>
          </a:p>
        </p:txBody>
      </p:sp>
      <p:sp>
        <p:nvSpPr>
          <p:cNvPr id="41987" name="Rectangle 3"/>
          <p:cNvSpPr>
            <a:spLocks noChangeArrowheads="1"/>
          </p:cNvSpPr>
          <p:nvPr/>
        </p:nvSpPr>
        <p:spPr bwMode="auto">
          <a:xfrm>
            <a:off x="3673475" y="1781175"/>
            <a:ext cx="633413" cy="625475"/>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endParaRPr lang="cs-CZ" altLang="en-US" sz="2400"/>
          </a:p>
        </p:txBody>
      </p:sp>
      <p:sp>
        <p:nvSpPr>
          <p:cNvPr id="41988" name="Rectangle 4"/>
          <p:cNvSpPr>
            <a:spLocks noChangeArrowheads="1"/>
          </p:cNvSpPr>
          <p:nvPr/>
        </p:nvSpPr>
        <p:spPr bwMode="auto">
          <a:xfrm>
            <a:off x="7199107" y="4541570"/>
            <a:ext cx="633413" cy="625475"/>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endParaRPr lang="cs-CZ" altLang="en-US" sz="2400"/>
          </a:p>
        </p:txBody>
      </p:sp>
      <p:sp>
        <p:nvSpPr>
          <p:cNvPr id="41989" name="Rectangle 5"/>
          <p:cNvSpPr>
            <a:spLocks noChangeArrowheads="1"/>
          </p:cNvSpPr>
          <p:nvPr/>
        </p:nvSpPr>
        <p:spPr bwMode="auto">
          <a:xfrm>
            <a:off x="3835400" y="3531177"/>
            <a:ext cx="633413" cy="625475"/>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endParaRPr lang="cs-CZ" altLang="en-US" sz="2400"/>
          </a:p>
        </p:txBody>
      </p:sp>
      <p:sp>
        <p:nvSpPr>
          <p:cNvPr id="41990" name="Rectangle 6"/>
          <p:cNvSpPr>
            <a:spLocks noChangeArrowheads="1"/>
          </p:cNvSpPr>
          <p:nvPr/>
        </p:nvSpPr>
        <p:spPr bwMode="auto">
          <a:xfrm>
            <a:off x="4999038" y="3554990"/>
            <a:ext cx="633412" cy="625475"/>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endParaRPr lang="cs-CZ" altLang="en-US" sz="2400"/>
          </a:p>
        </p:txBody>
      </p:sp>
      <p:sp>
        <p:nvSpPr>
          <p:cNvPr id="41991" name="Rectangle 7"/>
          <p:cNvSpPr>
            <a:spLocks noChangeArrowheads="1"/>
          </p:cNvSpPr>
          <p:nvPr/>
        </p:nvSpPr>
        <p:spPr bwMode="auto">
          <a:xfrm>
            <a:off x="6084888" y="3554990"/>
            <a:ext cx="633412" cy="625475"/>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endParaRPr lang="cs-CZ" altLang="en-US" sz="2400"/>
          </a:p>
        </p:txBody>
      </p:sp>
      <p:sp>
        <p:nvSpPr>
          <p:cNvPr id="41992" name="Rectangle 8"/>
          <p:cNvSpPr>
            <a:spLocks noChangeArrowheads="1"/>
          </p:cNvSpPr>
          <p:nvPr/>
        </p:nvSpPr>
        <p:spPr bwMode="auto">
          <a:xfrm>
            <a:off x="7126288" y="3569277"/>
            <a:ext cx="633412" cy="625475"/>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endParaRPr lang="cs-CZ" altLang="en-US" sz="2400"/>
          </a:p>
        </p:txBody>
      </p:sp>
      <p:sp>
        <p:nvSpPr>
          <p:cNvPr id="41993" name="Rectangle 9"/>
          <p:cNvSpPr>
            <a:spLocks noChangeArrowheads="1"/>
          </p:cNvSpPr>
          <p:nvPr/>
        </p:nvSpPr>
        <p:spPr bwMode="auto">
          <a:xfrm>
            <a:off x="3686175" y="2695740"/>
            <a:ext cx="633413" cy="625475"/>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endParaRPr lang="cs-CZ" altLang="en-US" sz="2400"/>
          </a:p>
        </p:txBody>
      </p:sp>
      <p:sp>
        <p:nvSpPr>
          <p:cNvPr id="41994" name="Rectangle 10"/>
          <p:cNvSpPr>
            <a:spLocks noChangeArrowheads="1"/>
          </p:cNvSpPr>
          <p:nvPr/>
        </p:nvSpPr>
        <p:spPr bwMode="auto">
          <a:xfrm>
            <a:off x="4953000" y="2703677"/>
            <a:ext cx="633413" cy="625475"/>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endParaRPr lang="cs-CZ" altLang="en-US" sz="2400"/>
          </a:p>
        </p:txBody>
      </p:sp>
      <p:sp>
        <p:nvSpPr>
          <p:cNvPr id="41995" name="Rectangle 11"/>
          <p:cNvSpPr>
            <a:spLocks noChangeArrowheads="1"/>
          </p:cNvSpPr>
          <p:nvPr/>
        </p:nvSpPr>
        <p:spPr bwMode="auto">
          <a:xfrm>
            <a:off x="5953125" y="2727490"/>
            <a:ext cx="633413" cy="625475"/>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endParaRPr lang="cs-CZ" altLang="en-US" sz="2400"/>
          </a:p>
        </p:txBody>
      </p:sp>
      <p:sp>
        <p:nvSpPr>
          <p:cNvPr id="41996" name="Rectangle 12"/>
          <p:cNvSpPr>
            <a:spLocks noChangeArrowheads="1"/>
          </p:cNvSpPr>
          <p:nvPr/>
        </p:nvSpPr>
        <p:spPr bwMode="auto">
          <a:xfrm>
            <a:off x="7072313" y="2675102"/>
            <a:ext cx="633412" cy="625475"/>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endParaRPr lang="cs-CZ" altLang="en-US" sz="2400"/>
          </a:p>
        </p:txBody>
      </p:sp>
      <p:sp>
        <p:nvSpPr>
          <p:cNvPr id="41997" name="Rectangle 13"/>
          <p:cNvSpPr>
            <a:spLocks noChangeArrowheads="1"/>
          </p:cNvSpPr>
          <p:nvPr/>
        </p:nvSpPr>
        <p:spPr bwMode="auto">
          <a:xfrm>
            <a:off x="4829175" y="1736725"/>
            <a:ext cx="633413" cy="625475"/>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endParaRPr lang="cs-CZ" altLang="en-US" sz="2400"/>
          </a:p>
        </p:txBody>
      </p:sp>
      <p:sp>
        <p:nvSpPr>
          <p:cNvPr id="41998" name="Rectangle 14"/>
          <p:cNvSpPr>
            <a:spLocks noChangeArrowheads="1"/>
          </p:cNvSpPr>
          <p:nvPr/>
        </p:nvSpPr>
        <p:spPr bwMode="auto">
          <a:xfrm>
            <a:off x="5821363" y="1787525"/>
            <a:ext cx="633412" cy="625475"/>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endParaRPr lang="cs-CZ" altLang="en-US" sz="2400"/>
          </a:p>
        </p:txBody>
      </p:sp>
      <p:sp>
        <p:nvSpPr>
          <p:cNvPr id="41999" name="Rectangle 15"/>
          <p:cNvSpPr>
            <a:spLocks noChangeArrowheads="1"/>
          </p:cNvSpPr>
          <p:nvPr/>
        </p:nvSpPr>
        <p:spPr bwMode="auto">
          <a:xfrm>
            <a:off x="7053263" y="1778000"/>
            <a:ext cx="633412" cy="625475"/>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endParaRPr lang="cs-CZ" altLang="en-US" sz="2400"/>
          </a:p>
        </p:txBody>
      </p:sp>
      <p:sp>
        <p:nvSpPr>
          <p:cNvPr id="42000" name="Rectangle 16"/>
          <p:cNvSpPr>
            <a:spLocks noChangeArrowheads="1"/>
          </p:cNvSpPr>
          <p:nvPr/>
        </p:nvSpPr>
        <p:spPr bwMode="auto">
          <a:xfrm>
            <a:off x="6197395" y="4538395"/>
            <a:ext cx="633412" cy="625475"/>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endParaRPr lang="cs-CZ" altLang="en-US" sz="2400"/>
          </a:p>
        </p:txBody>
      </p:sp>
      <p:sp>
        <p:nvSpPr>
          <p:cNvPr id="42001" name="Rectangle 17"/>
          <p:cNvSpPr>
            <a:spLocks noChangeArrowheads="1"/>
          </p:cNvSpPr>
          <p:nvPr/>
        </p:nvSpPr>
        <p:spPr bwMode="auto">
          <a:xfrm>
            <a:off x="5046457" y="4536808"/>
            <a:ext cx="633413" cy="625475"/>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endParaRPr lang="cs-CZ" altLang="en-US" sz="2400"/>
          </a:p>
        </p:txBody>
      </p:sp>
      <p:sp>
        <p:nvSpPr>
          <p:cNvPr id="42002" name="Rectangle 18"/>
          <p:cNvSpPr>
            <a:spLocks noChangeArrowheads="1"/>
          </p:cNvSpPr>
          <p:nvPr/>
        </p:nvSpPr>
        <p:spPr bwMode="auto">
          <a:xfrm>
            <a:off x="3846307" y="4527283"/>
            <a:ext cx="633413" cy="625475"/>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endParaRPr lang="cs-CZ" altLang="en-US" sz="2400"/>
          </a:p>
        </p:txBody>
      </p:sp>
      <p:sp>
        <p:nvSpPr>
          <p:cNvPr id="42003" name="Text Box 19"/>
          <p:cNvSpPr txBox="1">
            <a:spLocks noChangeArrowheads="1"/>
          </p:cNvSpPr>
          <p:nvPr/>
        </p:nvSpPr>
        <p:spPr bwMode="auto">
          <a:xfrm>
            <a:off x="1387475" y="1806575"/>
            <a:ext cx="2106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2400"/>
              <a:t>Richness =1</a:t>
            </a:r>
          </a:p>
        </p:txBody>
      </p:sp>
      <p:sp>
        <p:nvSpPr>
          <p:cNvPr id="42004" name="Text Box 22"/>
          <p:cNvSpPr txBox="1">
            <a:spLocks noChangeArrowheads="1"/>
          </p:cNvSpPr>
          <p:nvPr/>
        </p:nvSpPr>
        <p:spPr bwMode="auto">
          <a:xfrm>
            <a:off x="1503363" y="2706852"/>
            <a:ext cx="1841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2400"/>
              <a:t>Richness = 2</a:t>
            </a:r>
          </a:p>
        </p:txBody>
      </p:sp>
      <p:sp>
        <p:nvSpPr>
          <p:cNvPr id="42005" name="Text Box 23"/>
          <p:cNvSpPr txBox="1">
            <a:spLocks noChangeArrowheads="1"/>
          </p:cNvSpPr>
          <p:nvPr/>
        </p:nvSpPr>
        <p:spPr bwMode="auto">
          <a:xfrm>
            <a:off x="1398588" y="3551815"/>
            <a:ext cx="22177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2400"/>
              <a:t>Richness = 3</a:t>
            </a:r>
          </a:p>
        </p:txBody>
      </p:sp>
      <p:sp>
        <p:nvSpPr>
          <p:cNvPr id="42006" name="Text Box 24"/>
          <p:cNvSpPr txBox="1">
            <a:spLocks noChangeArrowheads="1"/>
          </p:cNvSpPr>
          <p:nvPr/>
        </p:nvSpPr>
        <p:spPr bwMode="auto">
          <a:xfrm>
            <a:off x="1334882" y="4568558"/>
            <a:ext cx="2055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2400"/>
              <a:t>Richness = 4</a:t>
            </a:r>
          </a:p>
        </p:txBody>
      </p:sp>
      <p:sp>
        <p:nvSpPr>
          <p:cNvPr id="42007" name="Text Box 26"/>
          <p:cNvSpPr txBox="1">
            <a:spLocks noChangeArrowheads="1"/>
          </p:cNvSpPr>
          <p:nvPr/>
        </p:nvSpPr>
        <p:spPr bwMode="auto">
          <a:xfrm>
            <a:off x="3741738" y="1866900"/>
            <a:ext cx="4794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1800" dirty="0"/>
              <a:t>A</a:t>
            </a:r>
          </a:p>
        </p:txBody>
      </p:sp>
      <p:sp>
        <p:nvSpPr>
          <p:cNvPr id="42008" name="Text Box 27"/>
          <p:cNvSpPr txBox="1">
            <a:spLocks noChangeArrowheads="1"/>
          </p:cNvSpPr>
          <p:nvPr/>
        </p:nvSpPr>
        <p:spPr bwMode="auto">
          <a:xfrm>
            <a:off x="4889500" y="1866900"/>
            <a:ext cx="5397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1800" dirty="0"/>
              <a:t>B</a:t>
            </a:r>
          </a:p>
        </p:txBody>
      </p:sp>
      <p:sp>
        <p:nvSpPr>
          <p:cNvPr id="42009" name="Text Box 28"/>
          <p:cNvSpPr txBox="1">
            <a:spLocks noChangeArrowheads="1"/>
          </p:cNvSpPr>
          <p:nvPr/>
        </p:nvSpPr>
        <p:spPr bwMode="auto">
          <a:xfrm>
            <a:off x="5911056" y="1828225"/>
            <a:ext cx="45402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dirty="0"/>
              <a:t>C</a:t>
            </a:r>
          </a:p>
        </p:txBody>
      </p:sp>
      <p:sp>
        <p:nvSpPr>
          <p:cNvPr id="42010" name="Text Box 29"/>
          <p:cNvSpPr txBox="1">
            <a:spLocks noChangeArrowheads="1"/>
          </p:cNvSpPr>
          <p:nvPr/>
        </p:nvSpPr>
        <p:spPr bwMode="auto">
          <a:xfrm>
            <a:off x="7124700" y="1935163"/>
            <a:ext cx="4953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1800" dirty="0" smtClean="0"/>
              <a:t>D</a:t>
            </a:r>
            <a:endParaRPr kumimoji="0" lang="en-GB" altLang="cs-CZ" sz="1800" dirty="0"/>
          </a:p>
        </p:txBody>
      </p:sp>
      <p:sp>
        <p:nvSpPr>
          <p:cNvPr id="42011" name="Text Box 30"/>
          <p:cNvSpPr txBox="1">
            <a:spLocks noChangeArrowheads="1"/>
          </p:cNvSpPr>
          <p:nvPr/>
        </p:nvSpPr>
        <p:spPr bwMode="auto">
          <a:xfrm>
            <a:off x="3679825" y="2843377"/>
            <a:ext cx="68421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1800" dirty="0"/>
              <a:t>AB</a:t>
            </a:r>
          </a:p>
        </p:txBody>
      </p:sp>
      <p:sp>
        <p:nvSpPr>
          <p:cNvPr id="42012" name="Text Box 31"/>
          <p:cNvSpPr txBox="1">
            <a:spLocks noChangeArrowheads="1"/>
          </p:cNvSpPr>
          <p:nvPr/>
        </p:nvSpPr>
        <p:spPr bwMode="auto">
          <a:xfrm>
            <a:off x="4987925" y="2868777"/>
            <a:ext cx="8905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1800" dirty="0"/>
              <a:t>AD</a:t>
            </a:r>
          </a:p>
        </p:txBody>
      </p:sp>
      <p:sp>
        <p:nvSpPr>
          <p:cNvPr id="42013" name="Text Box 32"/>
          <p:cNvSpPr txBox="1">
            <a:spLocks noChangeArrowheads="1"/>
          </p:cNvSpPr>
          <p:nvPr/>
        </p:nvSpPr>
        <p:spPr bwMode="auto">
          <a:xfrm>
            <a:off x="6016625" y="2825915"/>
            <a:ext cx="6588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1800" dirty="0"/>
              <a:t>B</a:t>
            </a:r>
            <a:r>
              <a:rPr kumimoji="0" lang="en-GB" altLang="cs-CZ" dirty="0"/>
              <a:t>C</a:t>
            </a:r>
          </a:p>
        </p:txBody>
      </p:sp>
      <p:sp>
        <p:nvSpPr>
          <p:cNvPr id="42014" name="Text Box 33"/>
          <p:cNvSpPr txBox="1">
            <a:spLocks noChangeArrowheads="1"/>
          </p:cNvSpPr>
          <p:nvPr/>
        </p:nvSpPr>
        <p:spPr bwMode="auto">
          <a:xfrm>
            <a:off x="7078663" y="2843377"/>
            <a:ext cx="62388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dirty="0"/>
              <a:t>C</a:t>
            </a:r>
            <a:r>
              <a:rPr kumimoji="0" lang="en-GB" altLang="cs-CZ" sz="1800" dirty="0"/>
              <a:t>D</a:t>
            </a:r>
          </a:p>
        </p:txBody>
      </p:sp>
      <p:sp>
        <p:nvSpPr>
          <p:cNvPr id="42015" name="Text Box 34"/>
          <p:cNvSpPr txBox="1">
            <a:spLocks noChangeArrowheads="1"/>
          </p:cNvSpPr>
          <p:nvPr/>
        </p:nvSpPr>
        <p:spPr bwMode="auto">
          <a:xfrm>
            <a:off x="3778250" y="3715327"/>
            <a:ext cx="76438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1600" dirty="0"/>
              <a:t>AB</a:t>
            </a:r>
            <a:r>
              <a:rPr kumimoji="0" lang="en-GB" altLang="cs-CZ" sz="2800" dirty="0"/>
              <a:t>C</a:t>
            </a:r>
          </a:p>
        </p:txBody>
      </p:sp>
      <p:sp>
        <p:nvSpPr>
          <p:cNvPr id="42016" name="Text Box 35"/>
          <p:cNvSpPr txBox="1">
            <a:spLocks noChangeArrowheads="1"/>
          </p:cNvSpPr>
          <p:nvPr/>
        </p:nvSpPr>
        <p:spPr bwMode="auto">
          <a:xfrm>
            <a:off x="4953001" y="3715678"/>
            <a:ext cx="7219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1600" dirty="0"/>
              <a:t>B</a:t>
            </a:r>
            <a:r>
              <a:rPr kumimoji="0" lang="en-GB" altLang="cs-CZ" sz="2800" dirty="0"/>
              <a:t>C</a:t>
            </a:r>
            <a:r>
              <a:rPr kumimoji="0" lang="en-GB" altLang="cs-CZ" sz="1600" dirty="0"/>
              <a:t>D</a:t>
            </a:r>
            <a:endParaRPr kumimoji="0" lang="en-GB" altLang="cs-CZ" sz="2400" dirty="0"/>
          </a:p>
        </p:txBody>
      </p:sp>
      <p:sp>
        <p:nvSpPr>
          <p:cNvPr id="42017" name="Text Box 36"/>
          <p:cNvSpPr txBox="1">
            <a:spLocks noChangeArrowheads="1"/>
          </p:cNvSpPr>
          <p:nvPr/>
        </p:nvSpPr>
        <p:spPr bwMode="auto">
          <a:xfrm>
            <a:off x="6107113" y="3731202"/>
            <a:ext cx="72369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1600" dirty="0"/>
              <a:t>A</a:t>
            </a:r>
            <a:r>
              <a:rPr kumimoji="0" lang="en-GB" altLang="cs-CZ" sz="2800" dirty="0"/>
              <a:t>C</a:t>
            </a:r>
            <a:r>
              <a:rPr kumimoji="0" lang="en-GB" altLang="cs-CZ" sz="1600" dirty="0"/>
              <a:t>D</a:t>
            </a:r>
            <a:endParaRPr kumimoji="0" lang="en-GB" altLang="cs-CZ" sz="2400" dirty="0"/>
          </a:p>
        </p:txBody>
      </p:sp>
      <p:sp>
        <p:nvSpPr>
          <p:cNvPr id="42018" name="Text Box 37"/>
          <p:cNvSpPr txBox="1">
            <a:spLocks noChangeArrowheads="1"/>
          </p:cNvSpPr>
          <p:nvPr/>
        </p:nvSpPr>
        <p:spPr bwMode="auto">
          <a:xfrm>
            <a:off x="7143750" y="3680402"/>
            <a:ext cx="796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1600"/>
              <a:t>ABD</a:t>
            </a:r>
          </a:p>
        </p:txBody>
      </p:sp>
      <p:sp>
        <p:nvSpPr>
          <p:cNvPr id="42019" name="Text Box 38"/>
          <p:cNvSpPr txBox="1">
            <a:spLocks noChangeArrowheads="1"/>
          </p:cNvSpPr>
          <p:nvPr/>
        </p:nvSpPr>
        <p:spPr bwMode="auto">
          <a:xfrm>
            <a:off x="3792331" y="4730483"/>
            <a:ext cx="86279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1400" dirty="0"/>
              <a:t>AB</a:t>
            </a:r>
            <a:r>
              <a:rPr kumimoji="0" lang="en-GB" altLang="cs-CZ" sz="2800" dirty="0"/>
              <a:t>C</a:t>
            </a:r>
            <a:r>
              <a:rPr kumimoji="0" lang="en-GB" altLang="cs-CZ" sz="1400" dirty="0"/>
              <a:t>D</a:t>
            </a:r>
          </a:p>
        </p:txBody>
      </p:sp>
      <p:sp>
        <p:nvSpPr>
          <p:cNvPr id="42020" name="Text Box 39"/>
          <p:cNvSpPr txBox="1">
            <a:spLocks noChangeArrowheads="1"/>
          </p:cNvSpPr>
          <p:nvPr/>
        </p:nvSpPr>
        <p:spPr bwMode="auto">
          <a:xfrm>
            <a:off x="4963804" y="4746358"/>
            <a:ext cx="79871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1400" dirty="0"/>
              <a:t>AB</a:t>
            </a:r>
            <a:r>
              <a:rPr kumimoji="0" lang="en-GB" altLang="cs-CZ" sz="2800" dirty="0"/>
              <a:t>C</a:t>
            </a:r>
            <a:r>
              <a:rPr kumimoji="0" lang="en-GB" altLang="cs-CZ" sz="1400" dirty="0"/>
              <a:t>D</a:t>
            </a:r>
          </a:p>
        </p:txBody>
      </p:sp>
      <p:sp>
        <p:nvSpPr>
          <p:cNvPr id="42022" name="Text Box 41"/>
          <p:cNvSpPr txBox="1">
            <a:spLocks noChangeArrowheads="1"/>
          </p:cNvSpPr>
          <p:nvPr/>
        </p:nvSpPr>
        <p:spPr bwMode="auto">
          <a:xfrm>
            <a:off x="7145131" y="4743183"/>
            <a:ext cx="79554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1400" dirty="0"/>
              <a:t>AB</a:t>
            </a:r>
            <a:r>
              <a:rPr kumimoji="0" lang="en-GB" altLang="cs-CZ" sz="2400" dirty="0"/>
              <a:t>C</a:t>
            </a:r>
            <a:r>
              <a:rPr kumimoji="0" lang="en-GB" altLang="cs-CZ" sz="1400" dirty="0"/>
              <a:t>D</a:t>
            </a:r>
          </a:p>
        </p:txBody>
      </p:sp>
      <p:sp>
        <p:nvSpPr>
          <p:cNvPr id="42023" name="Text Box 43"/>
          <p:cNvSpPr txBox="1">
            <a:spLocks noChangeArrowheads="1"/>
          </p:cNvSpPr>
          <p:nvPr/>
        </p:nvSpPr>
        <p:spPr bwMode="auto">
          <a:xfrm>
            <a:off x="368300" y="730250"/>
            <a:ext cx="83486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lgn="ctr">
              <a:spcBef>
                <a:spcPct val="50000"/>
              </a:spcBef>
              <a:buClrTx/>
              <a:buFontTx/>
              <a:buNone/>
            </a:pPr>
            <a:r>
              <a:rPr kumimoji="0" lang="cs-CZ" altLang="cs-CZ" sz="2400" dirty="0" smtClean="0">
                <a:latin typeface="Arial" charset="0"/>
              </a:rPr>
              <a:t>Sampling effect – is this real biodiversity effect?</a:t>
            </a:r>
            <a:endParaRPr kumimoji="0" lang="en-GB" altLang="cs-CZ" sz="2400" dirty="0">
              <a:latin typeface="Arial" charset="0"/>
            </a:endParaRPr>
          </a:p>
        </p:txBody>
      </p:sp>
      <p:sp>
        <p:nvSpPr>
          <p:cNvPr id="2" name="TextBox 1"/>
          <p:cNvSpPr txBox="1"/>
          <p:nvPr/>
        </p:nvSpPr>
        <p:spPr>
          <a:xfrm>
            <a:off x="368300" y="5474525"/>
            <a:ext cx="8348663" cy="830997"/>
          </a:xfrm>
          <a:prstGeom prst="rect">
            <a:avLst/>
          </a:prstGeom>
          <a:noFill/>
        </p:spPr>
        <p:txBody>
          <a:bodyPr wrap="square" rtlCol="0">
            <a:spAutoFit/>
          </a:bodyPr>
          <a:lstStyle/>
          <a:p>
            <a:r>
              <a:rPr lang="cs-CZ" dirty="0" smtClean="0"/>
              <a:t>A –</a:t>
            </a:r>
            <a:r>
              <a:rPr lang="cs-CZ" i="1" dirty="0" smtClean="0"/>
              <a:t>Arabidopsis </a:t>
            </a:r>
            <a:r>
              <a:rPr lang="cs-CZ" dirty="0" smtClean="0"/>
              <a:t>(10 cm)    B – </a:t>
            </a:r>
            <a:r>
              <a:rPr lang="cs-CZ" i="1" dirty="0" smtClean="0"/>
              <a:t>Bellis </a:t>
            </a:r>
            <a:r>
              <a:rPr lang="cs-CZ" dirty="0" smtClean="0"/>
              <a:t>(15 cm)      </a:t>
            </a:r>
          </a:p>
          <a:p>
            <a:r>
              <a:rPr lang="cs-CZ" dirty="0" smtClean="0"/>
              <a:t>C – </a:t>
            </a:r>
            <a:r>
              <a:rPr lang="cs-CZ" i="1" dirty="0" smtClean="0"/>
              <a:t>Chenopodium </a:t>
            </a:r>
            <a:r>
              <a:rPr lang="cs-CZ" dirty="0" smtClean="0"/>
              <a:t>(100 cm)  D – </a:t>
            </a:r>
            <a:r>
              <a:rPr lang="cs-CZ" i="1" dirty="0" smtClean="0"/>
              <a:t>Draba – </a:t>
            </a:r>
            <a:r>
              <a:rPr lang="cs-CZ" dirty="0" smtClean="0"/>
              <a:t>(10 cm)</a:t>
            </a:r>
            <a:endParaRPr lang="en-US" dirty="0"/>
          </a:p>
        </p:txBody>
      </p:sp>
      <p:sp>
        <p:nvSpPr>
          <p:cNvPr id="41" name="Text Box 39"/>
          <p:cNvSpPr txBox="1">
            <a:spLocks noChangeArrowheads="1"/>
          </p:cNvSpPr>
          <p:nvPr/>
        </p:nvSpPr>
        <p:spPr bwMode="auto">
          <a:xfrm>
            <a:off x="6098702" y="4568558"/>
            <a:ext cx="79871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1400" dirty="0"/>
              <a:t>AB</a:t>
            </a:r>
            <a:r>
              <a:rPr kumimoji="0" lang="en-GB" altLang="cs-CZ" sz="2800" dirty="0"/>
              <a:t>C</a:t>
            </a:r>
            <a:r>
              <a:rPr kumimoji="0" lang="en-GB" altLang="cs-CZ" sz="1400" dirty="0"/>
              <a:t>D</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SelectionEffec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730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3" descr="SUSPA12"/>
          <p:cNvPicPr>
            <a:picLocks noChangeAspect="1" noChangeArrowheads="1"/>
          </p:cNvPicPr>
          <p:nvPr/>
        </p:nvPicPr>
        <p:blipFill>
          <a:blip r:embed="rId3">
            <a:extLst>
              <a:ext uri="{28A0092B-C50C-407E-A947-70E740481C1C}">
                <a14:useLocalDpi xmlns:a14="http://schemas.microsoft.com/office/drawing/2010/main" val="0"/>
              </a:ext>
            </a:extLst>
          </a:blip>
          <a:srcRect l="49246" t="6522"/>
          <a:stretch>
            <a:fillRect/>
          </a:stretch>
        </p:blipFill>
        <p:spPr bwMode="auto">
          <a:xfrm>
            <a:off x="4343400" y="0"/>
            <a:ext cx="463867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026"/>
          <p:cNvSpPr>
            <a:spLocks noGrp="1" noChangeArrowheads="1"/>
          </p:cNvSpPr>
          <p:nvPr>
            <p:ph type="title"/>
          </p:nvPr>
        </p:nvSpPr>
        <p:spPr>
          <a:xfrm>
            <a:off x="685800" y="304800"/>
            <a:ext cx="7772400" cy="790575"/>
          </a:xfrm>
        </p:spPr>
        <p:txBody>
          <a:bodyPr/>
          <a:lstStyle/>
          <a:p>
            <a:r>
              <a:rPr lang="en-GB" altLang="cs-CZ" smtClean="0"/>
              <a:t>Problem - realisms</a:t>
            </a:r>
          </a:p>
        </p:txBody>
      </p:sp>
      <p:sp>
        <p:nvSpPr>
          <p:cNvPr id="51203" name="Rectangle 1027"/>
          <p:cNvSpPr>
            <a:spLocks noGrp="1" noChangeArrowheads="1"/>
          </p:cNvSpPr>
          <p:nvPr>
            <p:ph type="body" idx="1"/>
          </p:nvPr>
        </p:nvSpPr>
        <p:spPr>
          <a:xfrm>
            <a:off x="677863" y="1304925"/>
            <a:ext cx="7772400" cy="4114800"/>
          </a:xfrm>
        </p:spPr>
        <p:txBody>
          <a:bodyPr/>
          <a:lstStyle/>
          <a:p>
            <a:r>
              <a:rPr lang="en-GB" altLang="cs-CZ" dirty="0" smtClean="0"/>
              <a:t>Some species and environment combinations are extremely unlikely (e.g. monoculture of </a:t>
            </a:r>
            <a:r>
              <a:rPr lang="en-GB" altLang="cs-CZ" i="1" dirty="0" smtClean="0"/>
              <a:t>Arabidopsis thaliana </a:t>
            </a:r>
            <a:r>
              <a:rPr lang="en-GB" altLang="cs-CZ" dirty="0" smtClean="0"/>
              <a:t>in soil fertility where </a:t>
            </a:r>
            <a:r>
              <a:rPr lang="en-GB" altLang="cs-CZ" i="1" dirty="0" err="1" smtClean="0"/>
              <a:t>Chenopodium</a:t>
            </a:r>
            <a:r>
              <a:rPr lang="en-GB" altLang="cs-CZ" i="1" dirty="0" smtClean="0"/>
              <a:t> album </a:t>
            </a:r>
            <a:r>
              <a:rPr lang="en-GB" altLang="cs-CZ" dirty="0" smtClean="0"/>
              <a:t>is able to grow). More unrealistic combinations are at low richness level</a:t>
            </a:r>
            <a:r>
              <a:rPr lang="cs-CZ" altLang="cs-CZ" dirty="0" smtClean="0"/>
              <a:t> (</a:t>
            </a:r>
            <a:r>
              <a:rPr lang="cs-CZ" altLang="cs-CZ" b="1" dirty="0" smtClean="0"/>
              <a:t>Weeding necessary!)</a:t>
            </a:r>
            <a:endParaRPr lang="en-GB" altLang="cs-CZ" dirty="0" smtClean="0"/>
          </a:p>
          <a:p>
            <a:r>
              <a:rPr lang="en-GB" altLang="cs-CZ" dirty="0" smtClean="0"/>
              <a:t>{What is the statistical universe? All the possible species combinations?}</a:t>
            </a:r>
          </a:p>
          <a:p>
            <a:r>
              <a:rPr lang="en-GB" altLang="cs-CZ" dirty="0" smtClean="0"/>
              <a:t>Is sampling effect real “biodiversity effect” or just experimental design artefact?</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Graphical presentation of results</a:t>
            </a:r>
            <a:endParaRPr lang="en-US" dirty="0"/>
          </a:p>
        </p:txBody>
      </p:sp>
      <p:sp>
        <p:nvSpPr>
          <p:cNvPr id="3" name="Content Placeholder 2"/>
          <p:cNvSpPr>
            <a:spLocks noGrp="1"/>
          </p:cNvSpPr>
          <p:nvPr>
            <p:ph idx="1"/>
          </p:nvPr>
        </p:nvSpPr>
        <p:spPr/>
        <p:txBody>
          <a:bodyPr/>
          <a:lstStyle/>
          <a:p>
            <a:r>
              <a:rPr lang="cs-CZ" dirty="0" smtClean="0"/>
              <a:t>How the graphical presentastion of the results can make a „correct impression“ </a:t>
            </a:r>
            <a:endParaRPr lang="en-US" dirty="0"/>
          </a:p>
        </p:txBody>
      </p:sp>
    </p:spTree>
    <p:extLst>
      <p:ext uri="{BB962C8B-B14F-4D97-AF65-F5344CB8AC3E}">
        <p14:creationId xmlns:p14="http://schemas.microsoft.com/office/powerpoint/2010/main" val="384562569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226" name="Object 2"/>
          <p:cNvGraphicFramePr>
            <a:graphicFrameLocks noChangeAspect="1"/>
          </p:cNvGraphicFramePr>
          <p:nvPr/>
        </p:nvGraphicFramePr>
        <p:xfrm>
          <a:off x="609600" y="182563"/>
          <a:ext cx="3327400" cy="6675437"/>
        </p:xfrm>
        <a:graphic>
          <a:graphicData uri="http://schemas.openxmlformats.org/presentationml/2006/ole">
            <mc:AlternateContent xmlns:mc="http://schemas.openxmlformats.org/markup-compatibility/2006">
              <mc:Choice xmlns:v="urn:schemas-microsoft-com:vml" Requires="v">
                <p:oleObj spid="_x0000_s52269" name="STATISTICA Graph" r:id="rId3" imgW="1154437" imgH="1897931" progId="STATISTICAGraph">
                  <p:embed/>
                </p:oleObj>
              </mc:Choice>
              <mc:Fallback>
                <p:oleObj name="STATISTICA Graph" r:id="rId3" imgW="1154437" imgH="1897931" progId="STATISTICAGraph">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82563"/>
                        <a:ext cx="3327400" cy="667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2227" name="Text Box 3"/>
          <p:cNvSpPr txBox="1">
            <a:spLocks noChangeArrowheads="1"/>
          </p:cNvSpPr>
          <p:nvPr/>
        </p:nvSpPr>
        <p:spPr bwMode="auto">
          <a:xfrm>
            <a:off x="4953000" y="457200"/>
            <a:ext cx="3581400"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lang="en-GB" altLang="cs-CZ" sz="2400"/>
              <a:t>Špačková &amp; Lepš 2001 Ecol. Letters.</a:t>
            </a:r>
          </a:p>
          <a:p>
            <a:pPr>
              <a:spcBef>
                <a:spcPct val="50000"/>
              </a:spcBef>
              <a:buClrTx/>
              <a:buFontTx/>
              <a:buNone/>
            </a:pPr>
            <a:r>
              <a:rPr lang="en-GB" altLang="cs-CZ" sz="2400"/>
              <a:t>Pot experiment, mixtures of 1 to 6 species</a:t>
            </a:r>
          </a:p>
          <a:p>
            <a:pPr>
              <a:spcBef>
                <a:spcPct val="50000"/>
              </a:spcBef>
              <a:buClrTx/>
              <a:buFontTx/>
              <a:buNone/>
            </a:pPr>
            <a:r>
              <a:rPr lang="en-GB" altLang="cs-CZ" sz="2400"/>
              <a:t>The same results can be presented in very different way</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250" name="Object 2"/>
          <p:cNvGraphicFramePr>
            <a:graphicFrameLocks noChangeAspect="1"/>
          </p:cNvGraphicFramePr>
          <p:nvPr>
            <p:extLst>
              <p:ext uri="{D42A27DB-BD31-4B8C-83A1-F6EECF244321}">
                <p14:modId xmlns:p14="http://schemas.microsoft.com/office/powerpoint/2010/main" val="3081073228"/>
              </p:ext>
            </p:extLst>
          </p:nvPr>
        </p:nvGraphicFramePr>
        <p:xfrm>
          <a:off x="1025196" y="885771"/>
          <a:ext cx="6743700" cy="4621212"/>
        </p:xfrm>
        <a:graphic>
          <a:graphicData uri="http://schemas.openxmlformats.org/presentationml/2006/ole">
            <mc:AlternateContent xmlns:mc="http://schemas.openxmlformats.org/markup-compatibility/2006">
              <mc:Choice xmlns:v="urn:schemas-microsoft-com:vml" Requires="v">
                <p:oleObj spid="_x0000_s53293" name="STATISTICA Graph" r:id="rId3" imgW="1154437" imgH="1897931" progId="STATISTICAGraph">
                  <p:embed/>
                </p:oleObj>
              </mc:Choice>
              <mc:Fallback>
                <p:oleObj name="STATISTICA Graph" r:id="rId3" imgW="1154437" imgH="1897931" progId="STATISTICAGraph">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b="65851"/>
                      <a:stretch>
                        <a:fillRect/>
                      </a:stretch>
                    </p:blipFill>
                    <p:spPr bwMode="auto">
                      <a:xfrm>
                        <a:off x="1025196" y="885771"/>
                        <a:ext cx="6743700" cy="462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3251" name="Text Box 3"/>
          <p:cNvSpPr txBox="1">
            <a:spLocks noChangeArrowheads="1"/>
          </p:cNvSpPr>
          <p:nvPr/>
        </p:nvSpPr>
        <p:spPr bwMode="auto">
          <a:xfrm>
            <a:off x="525463" y="5749980"/>
            <a:ext cx="82867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2400" dirty="0"/>
              <a:t>Mean and standard error - the average biomass increases with number of species, there is some saturation</a:t>
            </a:r>
          </a:p>
        </p:txBody>
      </p:sp>
      <p:sp>
        <p:nvSpPr>
          <p:cNvPr id="2" name="TextBox 1"/>
          <p:cNvSpPr txBox="1"/>
          <p:nvPr/>
        </p:nvSpPr>
        <p:spPr>
          <a:xfrm>
            <a:off x="299545" y="126124"/>
            <a:ext cx="8512668" cy="461665"/>
          </a:xfrm>
          <a:prstGeom prst="rect">
            <a:avLst/>
          </a:prstGeom>
          <a:noFill/>
        </p:spPr>
        <p:txBody>
          <a:bodyPr wrap="square" rtlCol="0">
            <a:spAutoFit/>
          </a:bodyPr>
          <a:lstStyle/>
          <a:p>
            <a:pPr algn="ctr"/>
            <a:r>
              <a:rPr lang="cs-CZ" b="1" dirty="0" smtClean="0"/>
              <a:t>How the results of the experiments are usually presented – s.e.m</a:t>
            </a:r>
            <a:endParaRPr lang="en-US" b="1"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274" name="Object 2"/>
          <p:cNvGraphicFramePr>
            <a:graphicFrameLocks noChangeAspect="1"/>
          </p:cNvGraphicFramePr>
          <p:nvPr/>
        </p:nvGraphicFramePr>
        <p:xfrm>
          <a:off x="714375" y="630238"/>
          <a:ext cx="6927850" cy="4759325"/>
        </p:xfrm>
        <a:graphic>
          <a:graphicData uri="http://schemas.openxmlformats.org/presentationml/2006/ole">
            <mc:AlternateContent xmlns:mc="http://schemas.openxmlformats.org/markup-compatibility/2006">
              <mc:Choice xmlns:v="urn:schemas-microsoft-com:vml" Requires="v">
                <p:oleObj spid="_x0000_s54317" name="STATISTICA Graph" r:id="rId3" imgW="1154437" imgH="1897931" progId="STATISTICAGraph">
                  <p:embed/>
                </p:oleObj>
              </mc:Choice>
              <mc:Fallback>
                <p:oleObj name="STATISTICA Graph" r:id="rId3" imgW="1154437" imgH="1897931" progId="STATISTICAGraph">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t="33107" b="32652"/>
                      <a:stretch>
                        <a:fillRect/>
                      </a:stretch>
                    </p:blipFill>
                    <p:spPr bwMode="auto">
                      <a:xfrm>
                        <a:off x="714375" y="630238"/>
                        <a:ext cx="6927850" cy="475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4275" name="Text Box 3"/>
          <p:cNvSpPr txBox="1">
            <a:spLocks noChangeArrowheads="1"/>
          </p:cNvSpPr>
          <p:nvPr/>
        </p:nvSpPr>
        <p:spPr bwMode="auto">
          <a:xfrm>
            <a:off x="719138" y="5305425"/>
            <a:ext cx="7996237"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2400"/>
              <a:t>Box and whisker plot - median increases, but the best monocultures are as good as the best mixtures - the lower mean for low species richness is caused by unsuccessful species combinations</a:t>
            </a:r>
          </a:p>
        </p:txBody>
      </p:sp>
      <p:sp>
        <p:nvSpPr>
          <p:cNvPr id="2" name="TextBox 1"/>
          <p:cNvSpPr txBox="1"/>
          <p:nvPr/>
        </p:nvSpPr>
        <p:spPr>
          <a:xfrm>
            <a:off x="299545" y="141890"/>
            <a:ext cx="8415830" cy="461665"/>
          </a:xfrm>
          <a:prstGeom prst="rect">
            <a:avLst/>
          </a:prstGeom>
          <a:noFill/>
        </p:spPr>
        <p:txBody>
          <a:bodyPr wrap="square" rtlCol="0">
            <a:spAutoFit/>
          </a:bodyPr>
          <a:lstStyle/>
          <a:p>
            <a:pPr algn="ctr"/>
            <a:r>
              <a:rPr lang="cs-CZ" dirty="0" smtClean="0"/>
              <a:t>Showing the full variability of the data</a:t>
            </a:r>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298" name="Object 2"/>
          <p:cNvGraphicFramePr>
            <a:graphicFrameLocks noChangeAspect="1"/>
          </p:cNvGraphicFramePr>
          <p:nvPr/>
        </p:nvGraphicFramePr>
        <p:xfrm>
          <a:off x="120650" y="131763"/>
          <a:ext cx="6883400" cy="4640262"/>
        </p:xfrm>
        <a:graphic>
          <a:graphicData uri="http://schemas.openxmlformats.org/presentationml/2006/ole">
            <mc:AlternateContent xmlns:mc="http://schemas.openxmlformats.org/markup-compatibility/2006">
              <mc:Choice xmlns:v="urn:schemas-microsoft-com:vml" Requires="v">
                <p:oleObj spid="_x0000_s55342" name="STATISTICA Graph" r:id="rId3" imgW="1154437" imgH="1897931" progId="STATISTICAGraph">
                  <p:embed/>
                </p:oleObj>
              </mc:Choice>
              <mc:Fallback>
                <p:oleObj name="STATISTICA Graph" r:id="rId3" imgW="1154437" imgH="1897931" progId="STATISTICAGraph">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t="66397"/>
                      <a:stretch>
                        <a:fillRect/>
                      </a:stretch>
                    </p:blipFill>
                    <p:spPr bwMode="auto">
                      <a:xfrm>
                        <a:off x="120650" y="131763"/>
                        <a:ext cx="6883400" cy="464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5299" name="Text Box 3"/>
          <p:cNvSpPr txBox="1">
            <a:spLocks noChangeArrowheads="1"/>
          </p:cNvSpPr>
          <p:nvPr/>
        </p:nvSpPr>
        <p:spPr bwMode="auto">
          <a:xfrm>
            <a:off x="771525" y="5097463"/>
            <a:ext cx="816292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2400" dirty="0"/>
              <a:t>For mixtures containing </a:t>
            </a:r>
            <a:r>
              <a:rPr kumimoji="0" lang="en-GB" altLang="cs-CZ" sz="2400" i="1" dirty="0" err="1"/>
              <a:t>Holcus</a:t>
            </a:r>
            <a:r>
              <a:rPr kumimoji="0" lang="en-GB" altLang="cs-CZ" sz="2400" i="1" dirty="0"/>
              <a:t> </a:t>
            </a:r>
            <a:r>
              <a:rPr kumimoji="0" lang="en-GB" altLang="cs-CZ" sz="2400" i="1" dirty="0" err="1"/>
              <a:t>lanatus</a:t>
            </a:r>
            <a:r>
              <a:rPr kumimoji="0" lang="en-GB" altLang="cs-CZ" sz="2400" i="1" dirty="0"/>
              <a:t> </a:t>
            </a:r>
            <a:r>
              <a:rPr kumimoji="0" lang="cs-CZ" altLang="cs-CZ" sz="2400" dirty="0" smtClean="0"/>
              <a:t>(+) </a:t>
            </a:r>
            <a:r>
              <a:rPr kumimoji="0" lang="en-GB" altLang="cs-CZ" sz="2400" dirty="0" smtClean="0"/>
              <a:t>the </a:t>
            </a:r>
            <a:r>
              <a:rPr kumimoji="0" lang="en-GB" altLang="cs-CZ" sz="2400" dirty="0"/>
              <a:t>biomass slightly decreases with richness, for those missing </a:t>
            </a:r>
            <a:r>
              <a:rPr kumimoji="0" lang="en-GB" altLang="cs-CZ" sz="2400" i="1" dirty="0"/>
              <a:t>H.l., </a:t>
            </a:r>
            <a:r>
              <a:rPr kumimoji="0" lang="en-GB" altLang="cs-CZ" sz="2400" dirty="0"/>
              <a:t>biomass increases (according whether the second most productive species is present)</a:t>
            </a:r>
          </a:p>
        </p:txBody>
      </p:sp>
      <p:sp>
        <p:nvSpPr>
          <p:cNvPr id="55300" name="Text Box 4"/>
          <p:cNvSpPr txBox="1">
            <a:spLocks noChangeArrowheads="1"/>
          </p:cNvSpPr>
          <p:nvPr/>
        </p:nvSpPr>
        <p:spPr bwMode="auto">
          <a:xfrm>
            <a:off x="7112000" y="665163"/>
            <a:ext cx="17780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2400" i="1"/>
              <a:t>Holcus lanatus </a:t>
            </a:r>
            <a:r>
              <a:rPr kumimoji="0" lang="en-GB" altLang="cs-CZ" sz="2400"/>
              <a:t>was the most productive species in the mixture</a:t>
            </a:r>
            <a:endParaRPr kumimoji="0" lang="en-GB" altLang="cs-CZ" sz="2400" i="1"/>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1068388" y="577850"/>
            <a:ext cx="7497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2400" b="1">
                <a:latin typeface="Arial" charset="0"/>
              </a:rPr>
              <a:t>Transgressive overyielding</a:t>
            </a:r>
          </a:p>
        </p:txBody>
      </p:sp>
      <p:sp>
        <p:nvSpPr>
          <p:cNvPr id="56323" name="Text Box 3"/>
          <p:cNvSpPr txBox="1">
            <a:spLocks noChangeArrowheads="1"/>
          </p:cNvSpPr>
          <p:nvPr/>
        </p:nvSpPr>
        <p:spPr bwMode="auto">
          <a:xfrm>
            <a:off x="982663" y="1182688"/>
            <a:ext cx="7496175"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r>
              <a:rPr kumimoji="0" lang="en-GB" altLang="cs-CZ" sz="2400" dirty="0"/>
              <a:t>OI=</a:t>
            </a:r>
            <a:r>
              <a:rPr kumimoji="0" lang="en-GB" altLang="cs-CZ" sz="2400" i="1" dirty="0"/>
              <a:t>Y</a:t>
            </a:r>
            <a:r>
              <a:rPr kumimoji="0" lang="en-GB" altLang="cs-CZ" sz="2400" dirty="0"/>
              <a:t>/MAX(</a:t>
            </a:r>
            <a:r>
              <a:rPr kumimoji="0" lang="en-GB" altLang="cs-CZ" sz="2400" i="1" dirty="0" err="1"/>
              <a:t>M</a:t>
            </a:r>
            <a:r>
              <a:rPr kumimoji="0" lang="en-GB" altLang="cs-CZ" sz="2400" i="1" baseline="-25000" dirty="0" err="1"/>
              <a:t>i</a:t>
            </a:r>
            <a:r>
              <a:rPr kumimoji="0" lang="en-GB" altLang="cs-CZ" sz="2400" dirty="0"/>
              <a:t>)</a:t>
            </a:r>
          </a:p>
          <a:p>
            <a:pPr>
              <a:spcBef>
                <a:spcPct val="50000"/>
              </a:spcBef>
              <a:buClrTx/>
              <a:buFontTx/>
              <a:buNone/>
            </a:pPr>
            <a:r>
              <a:rPr kumimoji="0" lang="en-GB" altLang="cs-CZ" sz="2400" dirty="0"/>
              <a:t>i.e., is the mixture better (more productive) than the best of its constituent monocultures</a:t>
            </a:r>
            <a:r>
              <a:rPr kumimoji="0" lang="en-GB" altLang="cs-CZ" sz="2400" dirty="0" smtClean="0"/>
              <a:t>?</a:t>
            </a:r>
          </a:p>
          <a:p>
            <a:pPr>
              <a:spcBef>
                <a:spcPct val="50000"/>
              </a:spcBef>
              <a:buClrTx/>
              <a:buFontTx/>
              <a:buNone/>
            </a:pPr>
            <a:r>
              <a:rPr kumimoji="0" lang="en-GB" altLang="cs-CZ" sz="2400" dirty="0" smtClean="0"/>
              <a:t>If yes, it cannot be a sampling effect.</a:t>
            </a:r>
          </a:p>
          <a:p>
            <a:pPr>
              <a:spcBef>
                <a:spcPct val="50000"/>
              </a:spcBef>
              <a:buClrTx/>
              <a:buFontTx/>
              <a:buNone/>
            </a:pPr>
            <a:endParaRPr kumimoji="0" lang="en-GB" altLang="cs-CZ" sz="2400" dirty="0"/>
          </a:p>
        </p:txBody>
      </p:sp>
      <p:sp>
        <p:nvSpPr>
          <p:cNvPr id="56324" name="Text Box 4"/>
          <p:cNvSpPr txBox="1">
            <a:spLocks noChangeArrowheads="1"/>
          </p:cNvSpPr>
          <p:nvPr/>
        </p:nvSpPr>
        <p:spPr bwMode="auto">
          <a:xfrm>
            <a:off x="936625" y="3127375"/>
            <a:ext cx="78041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2400" b="1" dirty="0">
                <a:latin typeface="Arial Narrow" pitchFamily="34" charset="0"/>
              </a:rPr>
              <a:t>Non-transgressive </a:t>
            </a:r>
            <a:r>
              <a:rPr kumimoji="0" lang="en-GB" altLang="cs-CZ" sz="2400" b="1" dirty="0" err="1">
                <a:latin typeface="Arial Narrow" pitchFamily="34" charset="0"/>
              </a:rPr>
              <a:t>overyielding</a:t>
            </a:r>
            <a:r>
              <a:rPr kumimoji="0" lang="en-GB" altLang="cs-CZ" sz="2400" dirty="0"/>
              <a:t> (is the mixture better than the </a:t>
            </a:r>
            <a:r>
              <a:rPr kumimoji="0" lang="en-GB" altLang="cs-CZ" sz="2400" b="1" dirty="0"/>
              <a:t>average of </a:t>
            </a:r>
            <a:r>
              <a:rPr kumimoji="0" lang="en-GB" altLang="cs-CZ" sz="2400" b="1" dirty="0" smtClean="0"/>
              <a:t>yields </a:t>
            </a:r>
            <a:r>
              <a:rPr kumimoji="0" lang="en-GB" altLang="cs-CZ" sz="2400" b="1" dirty="0"/>
              <a:t>of constituent species</a:t>
            </a:r>
            <a:r>
              <a:rPr kumimoji="0" lang="en-GB" altLang="cs-CZ" sz="2400" dirty="0"/>
              <a:t>) can be partitioned (Hector and </a:t>
            </a:r>
            <a:r>
              <a:rPr kumimoji="0" lang="en-GB" altLang="cs-CZ" sz="2400" dirty="0" err="1"/>
              <a:t>Loreau</a:t>
            </a:r>
            <a:r>
              <a:rPr kumimoji="0" lang="en-GB" altLang="cs-CZ" sz="2400" dirty="0"/>
              <a:t> 2001)</a:t>
            </a:r>
          </a:p>
        </p:txBody>
      </p:sp>
      <p:graphicFrame>
        <p:nvGraphicFramePr>
          <p:cNvPr id="56325" name="Object 5"/>
          <p:cNvGraphicFramePr>
            <a:graphicFrameLocks noChangeAspect="1"/>
          </p:cNvGraphicFramePr>
          <p:nvPr/>
        </p:nvGraphicFramePr>
        <p:xfrm>
          <a:off x="966788" y="4357688"/>
          <a:ext cx="5646737" cy="650875"/>
        </p:xfrm>
        <a:graphic>
          <a:graphicData uri="http://schemas.openxmlformats.org/presentationml/2006/ole">
            <mc:AlternateContent xmlns:mc="http://schemas.openxmlformats.org/markup-compatibility/2006">
              <mc:Choice xmlns:v="urn:schemas-microsoft-com:vml" Requires="v">
                <p:oleObj spid="_x0000_s56372" name="Rovnice" r:id="rId3" imgW="2108200" imgH="215900" progId="Equation.3">
                  <p:embed/>
                </p:oleObj>
              </mc:Choice>
              <mc:Fallback>
                <p:oleObj name="Rovnice" r:id="rId3" imgW="2108200" imgH="21590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788" y="4357688"/>
                        <a:ext cx="5646737"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6326" name="Line 6"/>
          <p:cNvSpPr>
            <a:spLocks noChangeShapeType="1"/>
          </p:cNvSpPr>
          <p:nvPr/>
        </p:nvSpPr>
        <p:spPr bwMode="auto">
          <a:xfrm flipV="1">
            <a:off x="2540000" y="4949825"/>
            <a:ext cx="131763" cy="358775"/>
          </a:xfrm>
          <a:prstGeom prst="line">
            <a:avLst/>
          </a:prstGeom>
          <a:noFill/>
          <a:ln w="1270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27" name="Text Box 7"/>
          <p:cNvSpPr txBox="1">
            <a:spLocks noChangeArrowheads="1"/>
          </p:cNvSpPr>
          <p:nvPr/>
        </p:nvSpPr>
        <p:spPr bwMode="auto">
          <a:xfrm>
            <a:off x="1190625" y="5140325"/>
            <a:ext cx="2505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2400">
                <a:latin typeface="Arial" charset="0"/>
              </a:rPr>
              <a:t>complementarity</a:t>
            </a:r>
            <a:endParaRPr kumimoji="0" lang="en-GB" altLang="cs-CZ" sz="2400"/>
          </a:p>
        </p:txBody>
      </p:sp>
      <p:sp>
        <p:nvSpPr>
          <p:cNvPr id="56328" name="Line 8"/>
          <p:cNvSpPr>
            <a:spLocks noChangeShapeType="1"/>
          </p:cNvSpPr>
          <p:nvPr/>
        </p:nvSpPr>
        <p:spPr bwMode="auto">
          <a:xfrm flipH="1" flipV="1">
            <a:off x="4992688" y="4992688"/>
            <a:ext cx="219075" cy="350837"/>
          </a:xfrm>
          <a:prstGeom prst="line">
            <a:avLst/>
          </a:prstGeom>
          <a:noFill/>
          <a:ln w="1270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29" name="Text Box 9"/>
          <p:cNvSpPr txBox="1">
            <a:spLocks noChangeArrowheads="1"/>
          </p:cNvSpPr>
          <p:nvPr/>
        </p:nvSpPr>
        <p:spPr bwMode="auto">
          <a:xfrm>
            <a:off x="4686300" y="5133975"/>
            <a:ext cx="1690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2400">
                <a:latin typeface="Arial" charset="0"/>
              </a:rPr>
              <a:t>selection</a:t>
            </a:r>
            <a:endParaRPr kumimoji="0" lang="en-GB" altLang="cs-CZ" sz="2400"/>
          </a:p>
        </p:txBody>
      </p:sp>
      <p:sp>
        <p:nvSpPr>
          <p:cNvPr id="56330" name="Text Box 10"/>
          <p:cNvSpPr txBox="1">
            <a:spLocks noChangeArrowheads="1"/>
          </p:cNvSpPr>
          <p:nvPr/>
        </p:nvSpPr>
        <p:spPr bwMode="auto">
          <a:xfrm>
            <a:off x="106363" y="5670550"/>
            <a:ext cx="9037637"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cs-CZ" sz="2400"/>
              <a:t>where Δ</a:t>
            </a:r>
            <a:r>
              <a:rPr kumimoji="0" lang="en-GB" altLang="cs-CZ" sz="2400" i="1"/>
              <a:t>RY</a:t>
            </a:r>
            <a:r>
              <a:rPr kumimoji="0" lang="en-GB" altLang="cs-CZ" sz="2400" i="1" baseline="-25000"/>
              <a:t>i</a:t>
            </a:r>
            <a:r>
              <a:rPr kumimoji="0" lang="en-GB" altLang="cs-CZ" sz="2400"/>
              <a:t>  is the deviation from expected relative yield of species </a:t>
            </a:r>
            <a:r>
              <a:rPr kumimoji="0" lang="en-GB" altLang="cs-CZ" sz="2400" i="1"/>
              <a:t>i</a:t>
            </a:r>
            <a:r>
              <a:rPr kumimoji="0" lang="en-GB" altLang="cs-CZ" sz="2400"/>
              <a:t> in the mixture, calculated as the difference between observed and expected relative yields, M is monoculture yield.</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cs-CZ" altLang="cs-CZ" smtClean="0"/>
              <a:t>What is better function?</a:t>
            </a:r>
            <a:endParaRPr lang="en-GB" altLang="cs-CZ" smtClean="0"/>
          </a:p>
        </p:txBody>
      </p:sp>
      <p:sp>
        <p:nvSpPr>
          <p:cNvPr id="8195" name="Rectangle 3"/>
          <p:cNvSpPr>
            <a:spLocks noGrp="1" noChangeArrowheads="1"/>
          </p:cNvSpPr>
          <p:nvPr>
            <p:ph type="body" idx="1"/>
          </p:nvPr>
        </p:nvSpPr>
        <p:spPr/>
        <p:txBody>
          <a:bodyPr/>
          <a:lstStyle/>
          <a:p>
            <a:r>
              <a:rPr lang="cs-CZ" altLang="cs-CZ" dirty="0" smtClean="0"/>
              <a:t>Very </a:t>
            </a:r>
            <a:r>
              <a:rPr lang="cs-CZ" altLang="cs-CZ" dirty="0" err="1" smtClean="0"/>
              <a:t>often</a:t>
            </a:r>
            <a:r>
              <a:rPr lang="cs-CZ" altLang="cs-CZ" dirty="0" smtClean="0"/>
              <a:t>, just </a:t>
            </a:r>
            <a:r>
              <a:rPr lang="cs-CZ" altLang="cs-CZ" b="1" dirty="0" err="1" smtClean="0"/>
              <a:t>productivity</a:t>
            </a:r>
            <a:r>
              <a:rPr lang="cs-CZ" altLang="cs-CZ" dirty="0" smtClean="0"/>
              <a:t> (and so </a:t>
            </a:r>
            <a:r>
              <a:rPr lang="cs-CZ" altLang="cs-CZ" dirty="0" err="1" smtClean="0"/>
              <a:t>connected</a:t>
            </a:r>
            <a:r>
              <a:rPr lang="cs-CZ" altLang="cs-CZ" dirty="0" smtClean="0"/>
              <a:t> use </a:t>
            </a:r>
            <a:r>
              <a:rPr lang="cs-CZ" altLang="cs-CZ" dirty="0" err="1" smtClean="0"/>
              <a:t>of</a:t>
            </a:r>
            <a:r>
              <a:rPr lang="cs-CZ" altLang="cs-CZ" dirty="0" smtClean="0"/>
              <a:t> </a:t>
            </a:r>
            <a:r>
              <a:rPr lang="cs-CZ" altLang="cs-CZ" dirty="0" err="1" smtClean="0"/>
              <a:t>resources</a:t>
            </a:r>
            <a:r>
              <a:rPr lang="cs-CZ" altLang="cs-CZ" dirty="0" smtClean="0"/>
              <a:t>)</a:t>
            </a:r>
            <a:br>
              <a:rPr lang="cs-CZ" altLang="cs-CZ" dirty="0" smtClean="0"/>
            </a:br>
            <a:r>
              <a:rPr lang="cs-CZ" altLang="cs-CZ" dirty="0" smtClean="0"/>
              <a:t>[</a:t>
            </a:r>
            <a:r>
              <a:rPr lang="cs-CZ" altLang="cs-CZ" dirty="0" err="1" smtClean="0"/>
              <a:t>the</a:t>
            </a:r>
            <a:r>
              <a:rPr lang="cs-CZ" altLang="cs-CZ" dirty="0" smtClean="0"/>
              <a:t> </a:t>
            </a:r>
            <a:r>
              <a:rPr lang="cs-CZ" altLang="cs-CZ" dirty="0" err="1" smtClean="0"/>
              <a:t>possibility</a:t>
            </a:r>
            <a:r>
              <a:rPr lang="cs-CZ" altLang="cs-CZ" dirty="0" smtClean="0"/>
              <a:t> to use </a:t>
            </a:r>
            <a:r>
              <a:rPr lang="cs-CZ" altLang="cs-CZ" dirty="0" err="1" smtClean="0"/>
              <a:t>the</a:t>
            </a:r>
            <a:r>
              <a:rPr lang="cs-CZ" altLang="cs-CZ" dirty="0" smtClean="0"/>
              <a:t> </a:t>
            </a:r>
            <a:r>
              <a:rPr lang="cs-CZ" altLang="cs-CZ" dirty="0" err="1" smtClean="0"/>
              <a:t>older</a:t>
            </a:r>
            <a:r>
              <a:rPr lang="cs-CZ" altLang="cs-CZ" dirty="0" smtClean="0"/>
              <a:t> </a:t>
            </a:r>
            <a:r>
              <a:rPr lang="cs-CZ" altLang="cs-CZ" dirty="0" err="1" smtClean="0"/>
              <a:t>agricultural</a:t>
            </a:r>
            <a:r>
              <a:rPr lang="cs-CZ" altLang="cs-CZ" dirty="0" smtClean="0"/>
              <a:t> </a:t>
            </a:r>
            <a:r>
              <a:rPr lang="cs-CZ" altLang="cs-CZ" dirty="0" err="1" smtClean="0"/>
              <a:t>literature</a:t>
            </a:r>
            <a:r>
              <a:rPr lang="cs-CZ" altLang="cs-CZ" dirty="0" smtClean="0"/>
              <a:t>]</a:t>
            </a:r>
            <a:endParaRPr lang="en-GB" altLang="cs-CZ" dirty="0" smtClean="0"/>
          </a:p>
          <a:p>
            <a:r>
              <a:rPr lang="en-GB" altLang="cs-CZ" dirty="0" smtClean="0"/>
              <a:t>“Ecosystem services” </a:t>
            </a:r>
          </a:p>
          <a:p>
            <a:r>
              <a:rPr lang="en-GB" altLang="cs-CZ" dirty="0" err="1" smtClean="0"/>
              <a:t>Stabilit</a:t>
            </a:r>
            <a:r>
              <a:rPr lang="cs-CZ" altLang="cs-CZ" dirty="0" smtClean="0"/>
              <a:t>y</a:t>
            </a:r>
            <a:r>
              <a:rPr lang="en-GB" altLang="cs-CZ" dirty="0" smtClean="0"/>
              <a:t> (</a:t>
            </a:r>
            <a:r>
              <a:rPr lang="cs-CZ" altLang="cs-CZ" dirty="0" err="1" smtClean="0"/>
              <a:t>incl</a:t>
            </a:r>
            <a:r>
              <a:rPr lang="cs-CZ" altLang="cs-CZ" dirty="0" smtClean="0"/>
              <a:t>.</a:t>
            </a:r>
            <a:r>
              <a:rPr lang="en-GB" altLang="cs-CZ" dirty="0" smtClean="0"/>
              <a:t> resist</a:t>
            </a:r>
            <a:r>
              <a:rPr lang="cs-CZ" altLang="cs-CZ" dirty="0" smtClean="0"/>
              <a:t>a</a:t>
            </a:r>
            <a:r>
              <a:rPr lang="en-GB" altLang="cs-CZ" dirty="0" err="1" smtClean="0"/>
              <a:t>nce</a:t>
            </a:r>
            <a:r>
              <a:rPr lang="en-GB" altLang="cs-CZ" dirty="0" smtClean="0"/>
              <a:t> </a:t>
            </a:r>
            <a:r>
              <a:rPr lang="cs-CZ" altLang="cs-CZ" dirty="0" smtClean="0"/>
              <a:t>to </a:t>
            </a:r>
            <a:r>
              <a:rPr lang="cs-CZ" altLang="cs-CZ" dirty="0" err="1" smtClean="0"/>
              <a:t>invasions</a:t>
            </a:r>
            <a:r>
              <a:rPr lang="en-GB" altLang="cs-CZ" dirty="0" smtClean="0"/>
              <a:t>)</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685800" y="304800"/>
            <a:ext cx="7772400" cy="6076950"/>
          </a:xfrm>
        </p:spPr>
        <p:txBody>
          <a:bodyPr/>
          <a:lstStyle/>
          <a:p>
            <a:r>
              <a:rPr lang="cs-CZ" altLang="en-US" smtClean="0"/>
              <a:t>Vast majority of biodiversity effect studies, claiming to demonstrate complementarity demonstrated it by the statistical method of Hector Loreau, not by demonstrating real resource partitioning  - aware of the results of meta-analyses</a:t>
            </a:r>
            <a:endParaRPr lang="en-US" altLang="en-US" smtClean="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ctrTitle"/>
          </p:nvPr>
        </p:nvSpPr>
        <p:spPr/>
        <p:txBody>
          <a:bodyPr/>
          <a:lstStyle/>
          <a:p>
            <a:pPr algn="ctr"/>
            <a:r>
              <a:rPr lang="cs-CZ" altLang="en-US" sz="7200" smtClean="0"/>
              <a:t>PROBLEM</a:t>
            </a:r>
            <a:endParaRPr lang="en-US" altLang="en-US" sz="7200" smtClean="0"/>
          </a:p>
        </p:txBody>
      </p:sp>
      <p:sp>
        <p:nvSpPr>
          <p:cNvPr id="58371" name="Subtitle 2"/>
          <p:cNvSpPr>
            <a:spLocks noGrp="1"/>
          </p:cNvSpPr>
          <p:nvPr>
            <p:ph type="subTitle" idx="1"/>
          </p:nvPr>
        </p:nvSpPr>
        <p:spPr/>
        <p:txBody>
          <a:bodyPr/>
          <a:lstStyle/>
          <a:p>
            <a:r>
              <a:rPr lang="cs-CZ" altLang="en-US" sz="4000" smtClean="0"/>
              <a:t>Naive expectations for the calculation of biodiversity effects</a:t>
            </a:r>
            <a:endParaRPr lang="en-US" altLang="en-US" sz="4000" smtClean="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l="6325" t="16875" r="32416" b="42126"/>
          <a:stretch>
            <a:fillRect/>
          </a:stretch>
        </p:blipFill>
        <p:spPr bwMode="auto">
          <a:xfrm>
            <a:off x="0" y="0"/>
            <a:ext cx="911225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sp>
        <p:nvSpPr>
          <p:cNvPr id="59395" name="TextBox 1"/>
          <p:cNvSpPr txBox="1">
            <a:spLocks noChangeArrowheads="1"/>
          </p:cNvSpPr>
          <p:nvPr/>
        </p:nvSpPr>
        <p:spPr bwMode="auto">
          <a:xfrm>
            <a:off x="266700" y="3705225"/>
            <a:ext cx="85344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r>
              <a:rPr lang="cs-CZ" altLang="en-US" sz="2400"/>
              <a:t>The BEF experiments use naive expectations (null models), and consequently, what is their biodiversity effect is rather trivial.</a:t>
            </a:r>
          </a:p>
          <a:p>
            <a:pPr>
              <a:spcBef>
                <a:spcPct val="0"/>
              </a:spcBef>
              <a:buClrTx/>
              <a:buFontTx/>
              <a:buNone/>
            </a:pPr>
            <a:endParaRPr lang="cs-CZ" altLang="en-US" sz="2400"/>
          </a:p>
          <a:p>
            <a:pPr>
              <a:spcBef>
                <a:spcPct val="0"/>
              </a:spcBef>
              <a:buClrTx/>
              <a:buFontTx/>
              <a:buNone/>
            </a:pPr>
            <a:r>
              <a:rPr lang="cs-CZ" altLang="en-US" sz="2400" b="1"/>
              <a:t>The most naive – yield is linearly dependent on the sowing density</a:t>
            </a:r>
          </a:p>
          <a:p>
            <a:pPr>
              <a:spcBef>
                <a:spcPct val="0"/>
              </a:spcBef>
              <a:buClrTx/>
              <a:buFontTx/>
              <a:buNone/>
            </a:pPr>
            <a:r>
              <a:rPr lang="cs-CZ" altLang="en-US" sz="2400"/>
              <a:t>See also: </a:t>
            </a:r>
            <a:r>
              <a:rPr lang="en-US" altLang="en-US" sz="2400"/>
              <a:t>Stachova, T., Fibich, P., &amp; Lepš, J. (2012). Plant density affects measures of biodiversity effects. </a:t>
            </a:r>
            <a:r>
              <a:rPr lang="en-US" altLang="en-US" sz="2400" i="1"/>
              <a:t>Journal of Plant Ecology</a:t>
            </a:r>
            <a:r>
              <a:rPr lang="en-US" altLang="en-US" sz="2400"/>
              <a:t>, </a:t>
            </a:r>
            <a:r>
              <a:rPr lang="en-US" altLang="en-US" sz="2400" i="1"/>
              <a:t>6</a:t>
            </a:r>
            <a:r>
              <a:rPr lang="en-US" altLang="en-US" sz="2400"/>
              <a:t>(1), 1-11.</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504825" y="152400"/>
            <a:ext cx="8639175" cy="1504950"/>
          </a:xfrm>
        </p:spPr>
        <p:txBody>
          <a:bodyPr/>
          <a:lstStyle/>
          <a:p>
            <a:r>
              <a:rPr lang="cs-CZ" altLang="cs-CZ" sz="3600" b="1" smtClean="0"/>
              <a:t>Law of constant final yield </a:t>
            </a:r>
            <a:r>
              <a:rPr lang="cs-CZ" altLang="cs-CZ" sz="3200" smtClean="0"/>
              <a:t>(but in some cases, the yied could even decrease with sowing density)</a:t>
            </a:r>
            <a:r>
              <a:rPr lang="cs-CZ" altLang="cs-CZ" smtClean="0"/>
              <a:t/>
            </a:r>
            <a:br>
              <a:rPr lang="cs-CZ" altLang="cs-CZ" smtClean="0"/>
            </a:br>
            <a:endParaRPr lang="cs-CZ" altLang="cs-CZ" sz="1800" smtClean="0"/>
          </a:p>
        </p:txBody>
      </p:sp>
      <p:pic>
        <p:nvPicPr>
          <p:cNvPr id="60419" name="Picture 4"/>
          <p:cNvPicPr>
            <a:picLocks noChangeAspect="1" noChangeArrowheads="1"/>
          </p:cNvPicPr>
          <p:nvPr/>
        </p:nvPicPr>
        <p:blipFill>
          <a:blip r:embed="rId2">
            <a:extLst>
              <a:ext uri="{28A0092B-C50C-407E-A947-70E740481C1C}">
                <a14:useLocalDpi xmlns:a14="http://schemas.microsoft.com/office/drawing/2010/main" val="0"/>
              </a:ext>
            </a:extLst>
          </a:blip>
          <a:srcRect l="35001" t="49001" r="18750" b="22000"/>
          <a:stretch>
            <a:fillRect/>
          </a:stretch>
        </p:blipFill>
        <p:spPr bwMode="auto">
          <a:xfrm>
            <a:off x="142875" y="1752600"/>
            <a:ext cx="56388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0" name="Picture 5"/>
          <p:cNvPicPr>
            <a:picLocks noChangeAspect="1" noChangeArrowheads="1"/>
          </p:cNvPicPr>
          <p:nvPr/>
        </p:nvPicPr>
        <p:blipFill>
          <a:blip r:embed="rId3">
            <a:extLst>
              <a:ext uri="{28A0092B-C50C-407E-A947-70E740481C1C}">
                <a14:useLocalDpi xmlns:a14="http://schemas.microsoft.com/office/drawing/2010/main" val="0"/>
              </a:ext>
            </a:extLst>
          </a:blip>
          <a:srcRect l="36250" t="55000" r="14375" b="6999"/>
          <a:stretch>
            <a:fillRect/>
          </a:stretch>
        </p:blipFill>
        <p:spPr bwMode="auto">
          <a:xfrm>
            <a:off x="142875" y="3962400"/>
            <a:ext cx="60198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Přímá spojnice 2"/>
          <p:cNvCxnSpPr/>
          <p:nvPr/>
        </p:nvCxnSpPr>
        <p:spPr bwMode="auto">
          <a:xfrm flipV="1">
            <a:off x="935182" y="2306782"/>
            <a:ext cx="1371600" cy="1246909"/>
          </a:xfrm>
          <a:prstGeom prst="line">
            <a:avLst/>
          </a:prstGeom>
          <a:ln>
            <a:headEnd type="none" w="sm" len="sm"/>
            <a:tailEnd type="none" w="sm" len="sm"/>
          </a:ln>
          <a:extLst/>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3999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577712373"/>
              </p:ext>
            </p:extLst>
          </p:nvPr>
        </p:nvGraphicFramePr>
        <p:xfrm>
          <a:off x="354013" y="825500"/>
          <a:ext cx="8112125" cy="5653090"/>
        </p:xfrm>
        <a:graphic>
          <a:graphicData uri="http://schemas.openxmlformats.org/drawingml/2006/table">
            <a:tbl>
              <a:tblPr/>
              <a:tblGrid>
                <a:gridCol w="1981844">
                  <a:extLst>
                    <a:ext uri="{9D8B030D-6E8A-4147-A177-3AD203B41FA5}">
                      <a16:colId xmlns:a16="http://schemas.microsoft.com/office/drawing/2014/main" val="20000"/>
                    </a:ext>
                  </a:extLst>
                </a:gridCol>
                <a:gridCol w="1696324">
                  <a:extLst>
                    <a:ext uri="{9D8B030D-6E8A-4147-A177-3AD203B41FA5}">
                      <a16:colId xmlns:a16="http://schemas.microsoft.com/office/drawing/2014/main" val="20001"/>
                    </a:ext>
                  </a:extLst>
                </a:gridCol>
                <a:gridCol w="1776102">
                  <a:extLst>
                    <a:ext uri="{9D8B030D-6E8A-4147-A177-3AD203B41FA5}">
                      <a16:colId xmlns:a16="http://schemas.microsoft.com/office/drawing/2014/main" val="20002"/>
                    </a:ext>
                  </a:extLst>
                </a:gridCol>
                <a:gridCol w="2657855">
                  <a:extLst>
                    <a:ext uri="{9D8B030D-6E8A-4147-A177-3AD203B41FA5}">
                      <a16:colId xmlns:a16="http://schemas.microsoft.com/office/drawing/2014/main" val="20003"/>
                    </a:ext>
                  </a:extLst>
                </a:gridCol>
              </a:tblGrid>
              <a:tr h="872558">
                <a:tc>
                  <a:txBody>
                    <a:bodyPr/>
                    <a:lstStyle/>
                    <a:p>
                      <a:pPr algn="l" fontAlgn="b"/>
                      <a:r>
                        <a:rPr lang="en-US" sz="2800" b="1" i="0" u="none" strike="noStrike" dirty="0">
                          <a:solidFill>
                            <a:srgbClr val="000000"/>
                          </a:solidFill>
                          <a:effectLst/>
                          <a:latin typeface="Calibri"/>
                        </a:rPr>
                        <a:t>Monocultures</a:t>
                      </a:r>
                    </a:p>
                  </a:txBody>
                  <a:tcPr marL="9526" marR="9526"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800" b="0" i="0" u="none" strike="noStrike" dirty="0">
                          <a:solidFill>
                            <a:srgbClr val="000000"/>
                          </a:solidFill>
                          <a:effectLst/>
                          <a:latin typeface="Calibri"/>
                        </a:rPr>
                        <a:t>sowing </a:t>
                      </a:r>
                      <a:endParaRPr lang="cs-CZ" sz="2800" b="0" i="0" u="none" strike="noStrike" dirty="0" smtClean="0">
                        <a:solidFill>
                          <a:srgbClr val="000000"/>
                        </a:solidFill>
                        <a:effectLst/>
                        <a:latin typeface="Calibri"/>
                      </a:endParaRPr>
                    </a:p>
                    <a:p>
                      <a:pPr algn="l" fontAlgn="b"/>
                      <a:r>
                        <a:rPr lang="en-US" sz="2800" b="0" i="0" u="none" strike="noStrike" dirty="0" smtClean="0">
                          <a:solidFill>
                            <a:srgbClr val="000000"/>
                          </a:solidFill>
                          <a:effectLst/>
                          <a:latin typeface="Calibri"/>
                        </a:rPr>
                        <a:t>density/m</a:t>
                      </a:r>
                      <a:r>
                        <a:rPr lang="en-US" sz="2800" b="0" i="0" u="none" strike="noStrike" baseline="30000" dirty="0" smtClean="0">
                          <a:solidFill>
                            <a:srgbClr val="000000"/>
                          </a:solidFill>
                          <a:effectLst/>
                          <a:latin typeface="Calibri"/>
                        </a:rPr>
                        <a:t>2</a:t>
                      </a:r>
                      <a:endParaRPr lang="en-US" sz="2800" b="0" i="0" u="none" strike="noStrike" baseline="30000" dirty="0">
                        <a:solidFill>
                          <a:srgbClr val="000000"/>
                        </a:solidFill>
                        <a:effectLst/>
                        <a:latin typeface="Calibri"/>
                      </a:endParaRPr>
                    </a:p>
                  </a:txBody>
                  <a:tcPr marL="9526" marR="9526"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800" b="0" i="0" u="none" strike="noStrike" dirty="0" smtClean="0">
                          <a:solidFill>
                            <a:srgbClr val="000000"/>
                          </a:solidFill>
                          <a:effectLst/>
                          <a:latin typeface="Calibri"/>
                        </a:rPr>
                        <a:t>Productivity</a:t>
                      </a:r>
                      <a:endParaRPr lang="cs-CZ" sz="2800" b="0" i="0" u="none" strike="noStrike" dirty="0" smtClean="0">
                        <a:solidFill>
                          <a:srgbClr val="000000"/>
                        </a:solidFill>
                        <a:effectLst/>
                        <a:latin typeface="Calibri"/>
                      </a:endParaRPr>
                    </a:p>
                    <a:p>
                      <a:pPr algn="l" fontAlgn="b"/>
                      <a:r>
                        <a:rPr lang="en-US" sz="2800" b="0" i="0" u="none" strike="noStrike" dirty="0" smtClean="0">
                          <a:solidFill>
                            <a:srgbClr val="000000"/>
                          </a:solidFill>
                          <a:effectLst/>
                          <a:latin typeface="Calibri"/>
                        </a:rPr>
                        <a:t>[</a:t>
                      </a:r>
                      <a:r>
                        <a:rPr lang="en-US" sz="2800" b="0" i="0" u="none" strike="noStrike" dirty="0">
                          <a:solidFill>
                            <a:srgbClr val="000000"/>
                          </a:solidFill>
                          <a:effectLst/>
                          <a:latin typeface="Calibri"/>
                        </a:rPr>
                        <a:t>g/m</a:t>
                      </a:r>
                      <a:r>
                        <a:rPr lang="en-US" sz="2800" b="0" i="0" u="none" strike="noStrike" baseline="30000" dirty="0">
                          <a:solidFill>
                            <a:srgbClr val="000000"/>
                          </a:solidFill>
                          <a:effectLst/>
                          <a:latin typeface="Calibri"/>
                        </a:rPr>
                        <a:t>2</a:t>
                      </a:r>
                      <a:r>
                        <a:rPr lang="en-US" sz="2800" b="0" i="0" u="none" strike="noStrike" dirty="0">
                          <a:solidFill>
                            <a:srgbClr val="000000"/>
                          </a:solidFill>
                          <a:effectLst/>
                          <a:latin typeface="Calibri"/>
                        </a:rPr>
                        <a:t>]</a:t>
                      </a:r>
                    </a:p>
                  </a:txBody>
                  <a:tcPr marL="9526" marR="9526"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800" b="0" i="0" u="none" strike="noStrike">
                          <a:solidFill>
                            <a:srgbClr val="000000"/>
                          </a:solidFill>
                          <a:effectLst/>
                          <a:latin typeface="Calibri"/>
                        </a:rPr>
                        <a:t> </a:t>
                      </a:r>
                    </a:p>
                  </a:txBody>
                  <a:tcPr marL="9526" marR="9526"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36326">
                <a:tc>
                  <a:txBody>
                    <a:bodyPr/>
                    <a:lstStyle/>
                    <a:p>
                      <a:pPr algn="l" fontAlgn="b"/>
                      <a:r>
                        <a:rPr lang="en-US" sz="2800" b="0" i="0" u="none" strike="noStrike" dirty="0">
                          <a:solidFill>
                            <a:srgbClr val="000000"/>
                          </a:solidFill>
                          <a:effectLst/>
                          <a:latin typeface="Calibri"/>
                        </a:rPr>
                        <a:t>Daisies</a:t>
                      </a:r>
                    </a:p>
                  </a:txBody>
                  <a:tcPr marL="9526" marR="9526"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dirty="0">
                          <a:solidFill>
                            <a:srgbClr val="000000"/>
                          </a:solidFill>
                          <a:effectLst/>
                          <a:latin typeface="Calibri"/>
                        </a:rPr>
                        <a:t>50</a:t>
                      </a:r>
                    </a:p>
                  </a:txBody>
                  <a:tcPr marL="9526" marR="9526"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effectLst/>
                          <a:latin typeface="Calibri"/>
                        </a:rPr>
                        <a:t>50</a:t>
                      </a:r>
                    </a:p>
                  </a:txBody>
                  <a:tcPr marL="9526" marR="9526"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800" b="0" i="0" u="none" strike="noStrike">
                          <a:solidFill>
                            <a:srgbClr val="000000"/>
                          </a:solidFill>
                          <a:effectLst/>
                          <a:latin typeface="Calibri"/>
                        </a:rPr>
                        <a:t> </a:t>
                      </a:r>
                    </a:p>
                  </a:txBody>
                  <a:tcPr marL="9526" marR="9526"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36326">
                <a:tc>
                  <a:txBody>
                    <a:bodyPr/>
                    <a:lstStyle/>
                    <a:p>
                      <a:pPr algn="l" fontAlgn="b"/>
                      <a:r>
                        <a:rPr lang="en-US" sz="2800" b="0" i="0" u="none" strike="noStrike">
                          <a:solidFill>
                            <a:srgbClr val="000000"/>
                          </a:solidFill>
                          <a:effectLst/>
                          <a:latin typeface="Calibri"/>
                        </a:rPr>
                        <a:t>Sunflowers</a:t>
                      </a:r>
                    </a:p>
                  </a:txBody>
                  <a:tcPr marL="9526" marR="9526"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dirty="0">
                          <a:solidFill>
                            <a:srgbClr val="000000"/>
                          </a:solidFill>
                          <a:effectLst/>
                          <a:latin typeface="Calibri"/>
                        </a:rPr>
                        <a:t>50</a:t>
                      </a:r>
                    </a:p>
                  </a:txBody>
                  <a:tcPr marL="9526" marR="9526"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dirty="0">
                          <a:solidFill>
                            <a:srgbClr val="000000"/>
                          </a:solidFill>
                          <a:effectLst/>
                          <a:latin typeface="Calibri"/>
                        </a:rPr>
                        <a:t>1000</a:t>
                      </a:r>
                    </a:p>
                  </a:txBody>
                  <a:tcPr marL="9526" marR="9526"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800" b="0" i="0" u="none" strike="noStrike">
                          <a:solidFill>
                            <a:srgbClr val="000000"/>
                          </a:solidFill>
                          <a:effectLst/>
                          <a:latin typeface="Calibri"/>
                        </a:rPr>
                        <a:t> </a:t>
                      </a:r>
                    </a:p>
                  </a:txBody>
                  <a:tcPr marL="9526" marR="9526"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36326">
                <a:tc>
                  <a:txBody>
                    <a:bodyPr/>
                    <a:lstStyle/>
                    <a:p>
                      <a:pPr algn="l" fontAlgn="b"/>
                      <a:r>
                        <a:rPr lang="en-US" sz="2800" b="0" i="0" u="none" strike="noStrike">
                          <a:solidFill>
                            <a:srgbClr val="000000"/>
                          </a:solidFill>
                          <a:effectLst/>
                          <a:latin typeface="Calibri"/>
                        </a:rPr>
                        <a:t> </a:t>
                      </a:r>
                    </a:p>
                  </a:txBody>
                  <a:tcPr marL="9526" marR="9526"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800" b="0" i="0" u="none" strike="noStrike">
                          <a:solidFill>
                            <a:srgbClr val="000000"/>
                          </a:solidFill>
                          <a:effectLst/>
                          <a:latin typeface="Calibri"/>
                        </a:rPr>
                        <a:t> </a:t>
                      </a:r>
                    </a:p>
                  </a:txBody>
                  <a:tcPr marL="9526" marR="9526"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800" b="0" i="0" u="none" strike="noStrike" dirty="0">
                          <a:solidFill>
                            <a:srgbClr val="000000"/>
                          </a:solidFill>
                          <a:effectLst/>
                          <a:latin typeface="Calibri"/>
                        </a:rPr>
                        <a:t> </a:t>
                      </a:r>
                    </a:p>
                  </a:txBody>
                  <a:tcPr marL="9526" marR="9526"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800" b="0" i="0" u="none" strike="noStrike">
                          <a:solidFill>
                            <a:srgbClr val="000000"/>
                          </a:solidFill>
                          <a:effectLst/>
                          <a:latin typeface="Calibri"/>
                        </a:rPr>
                        <a:t> </a:t>
                      </a:r>
                    </a:p>
                  </a:txBody>
                  <a:tcPr marL="9526" marR="9526"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36326">
                <a:tc>
                  <a:txBody>
                    <a:bodyPr/>
                    <a:lstStyle/>
                    <a:p>
                      <a:pPr algn="l" fontAlgn="b"/>
                      <a:r>
                        <a:rPr lang="en-US" sz="2800" b="1" i="0" u="none" strike="noStrike" dirty="0" smtClean="0">
                          <a:solidFill>
                            <a:srgbClr val="000000"/>
                          </a:solidFill>
                          <a:effectLst/>
                          <a:latin typeface="Calibri"/>
                        </a:rPr>
                        <a:t>Mixture</a:t>
                      </a:r>
                      <a:r>
                        <a:rPr lang="cs-CZ" sz="2800" b="1" i="0" u="none" strike="noStrike" dirty="0" smtClean="0">
                          <a:solidFill>
                            <a:srgbClr val="000000"/>
                          </a:solidFill>
                          <a:effectLst/>
                          <a:latin typeface="Calibri"/>
                        </a:rPr>
                        <a:t>s</a:t>
                      </a:r>
                      <a:endParaRPr lang="en-US" sz="2800" b="1" i="0" u="none" strike="noStrike" dirty="0">
                        <a:solidFill>
                          <a:srgbClr val="000000"/>
                        </a:solidFill>
                        <a:effectLst/>
                        <a:latin typeface="Calibri"/>
                      </a:endParaRPr>
                    </a:p>
                  </a:txBody>
                  <a:tcPr marL="9526" marR="9526"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800" b="0" i="0" u="none" strike="noStrike">
                          <a:solidFill>
                            <a:srgbClr val="000000"/>
                          </a:solidFill>
                          <a:effectLst/>
                          <a:latin typeface="Calibri"/>
                        </a:rPr>
                        <a:t> </a:t>
                      </a:r>
                    </a:p>
                  </a:txBody>
                  <a:tcPr marL="9526" marR="9526"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800" b="0" i="0" u="none" strike="noStrike" dirty="0">
                          <a:solidFill>
                            <a:srgbClr val="000000"/>
                          </a:solidFill>
                          <a:effectLst/>
                          <a:latin typeface="Calibri"/>
                        </a:rPr>
                        <a:t> </a:t>
                      </a:r>
                    </a:p>
                  </a:txBody>
                  <a:tcPr marL="9526" marR="9526"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800" b="0" i="0" u="none" strike="noStrike">
                          <a:solidFill>
                            <a:srgbClr val="000000"/>
                          </a:solidFill>
                          <a:effectLst/>
                          <a:latin typeface="Calibri"/>
                        </a:rPr>
                        <a:t>Expected yield</a:t>
                      </a:r>
                    </a:p>
                  </a:txBody>
                  <a:tcPr marL="9526" marR="9526"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36326">
                <a:tc>
                  <a:txBody>
                    <a:bodyPr/>
                    <a:lstStyle/>
                    <a:p>
                      <a:pPr algn="l" fontAlgn="b"/>
                      <a:r>
                        <a:rPr lang="en-US" sz="2800" b="0" i="0" u="none" strike="noStrike">
                          <a:solidFill>
                            <a:srgbClr val="000000"/>
                          </a:solidFill>
                          <a:effectLst/>
                          <a:latin typeface="Calibri"/>
                        </a:rPr>
                        <a:t>Daisies</a:t>
                      </a:r>
                    </a:p>
                  </a:txBody>
                  <a:tcPr marL="9526" marR="9526"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dirty="0">
                          <a:solidFill>
                            <a:srgbClr val="000000"/>
                          </a:solidFill>
                          <a:effectLst/>
                          <a:latin typeface="Calibri"/>
                        </a:rPr>
                        <a:t>25</a:t>
                      </a:r>
                    </a:p>
                  </a:txBody>
                  <a:tcPr marL="9526" marR="9526"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dirty="0">
                          <a:solidFill>
                            <a:srgbClr val="000000"/>
                          </a:solidFill>
                          <a:effectLst/>
                          <a:latin typeface="Calibri"/>
                        </a:rPr>
                        <a:t>5</a:t>
                      </a:r>
                    </a:p>
                  </a:txBody>
                  <a:tcPr marL="9526" marR="9526"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2800" b="0" i="0" u="none" strike="noStrike" dirty="0" smtClean="0">
                          <a:solidFill>
                            <a:srgbClr val="000000"/>
                          </a:solidFill>
                          <a:effectLst/>
                          <a:latin typeface="Calibri"/>
                        </a:rPr>
                        <a:t>25</a:t>
                      </a:r>
                      <a:endParaRPr lang="en-US" sz="2800" b="0" i="0" u="none" strike="noStrike" dirty="0">
                        <a:solidFill>
                          <a:srgbClr val="000000"/>
                        </a:solidFill>
                        <a:effectLst/>
                        <a:latin typeface="Calibri"/>
                      </a:endParaRPr>
                    </a:p>
                  </a:txBody>
                  <a:tcPr marL="9526" marR="9526"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36326">
                <a:tc>
                  <a:txBody>
                    <a:bodyPr/>
                    <a:lstStyle/>
                    <a:p>
                      <a:pPr algn="l" fontAlgn="b"/>
                      <a:r>
                        <a:rPr lang="en-US" sz="2800" b="0" i="0" u="none" strike="noStrike">
                          <a:solidFill>
                            <a:srgbClr val="000000"/>
                          </a:solidFill>
                          <a:effectLst/>
                          <a:latin typeface="Calibri"/>
                        </a:rPr>
                        <a:t>Sunflowers</a:t>
                      </a:r>
                    </a:p>
                  </a:txBody>
                  <a:tcPr marL="9526" marR="9526"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dirty="0">
                          <a:solidFill>
                            <a:srgbClr val="000000"/>
                          </a:solidFill>
                          <a:effectLst/>
                          <a:latin typeface="Calibri"/>
                        </a:rPr>
                        <a:t>25</a:t>
                      </a:r>
                    </a:p>
                  </a:txBody>
                  <a:tcPr marL="9526" marR="9526"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dirty="0">
                          <a:solidFill>
                            <a:srgbClr val="000000"/>
                          </a:solidFill>
                          <a:effectLst/>
                          <a:latin typeface="Calibri"/>
                        </a:rPr>
                        <a:t>950</a:t>
                      </a:r>
                    </a:p>
                  </a:txBody>
                  <a:tcPr marL="9526" marR="9526"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2800" b="0" i="0" u="none" strike="noStrike" dirty="0" smtClean="0">
                          <a:solidFill>
                            <a:srgbClr val="000000"/>
                          </a:solidFill>
                          <a:effectLst/>
                          <a:latin typeface="Calibri"/>
                        </a:rPr>
                        <a:t>500</a:t>
                      </a:r>
                      <a:endParaRPr lang="en-US" sz="2800" b="0" i="0" u="none" strike="noStrike" dirty="0">
                        <a:solidFill>
                          <a:srgbClr val="000000"/>
                        </a:solidFill>
                        <a:effectLst/>
                        <a:latin typeface="Calibri"/>
                      </a:endParaRPr>
                    </a:p>
                  </a:txBody>
                  <a:tcPr marL="9526" marR="9526"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36326">
                <a:tc>
                  <a:txBody>
                    <a:bodyPr/>
                    <a:lstStyle/>
                    <a:p>
                      <a:pPr algn="l" fontAlgn="b"/>
                      <a:r>
                        <a:rPr lang="en-US" sz="2800" b="0" i="0" u="none" strike="noStrike">
                          <a:solidFill>
                            <a:srgbClr val="000000"/>
                          </a:solidFill>
                          <a:effectLst/>
                          <a:latin typeface="Calibri"/>
                        </a:rPr>
                        <a:t>Total</a:t>
                      </a:r>
                    </a:p>
                  </a:txBody>
                  <a:tcPr marL="9526" marR="9526"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effectLst/>
                          <a:latin typeface="Calibri"/>
                        </a:rPr>
                        <a:t>50</a:t>
                      </a:r>
                    </a:p>
                  </a:txBody>
                  <a:tcPr marL="9526" marR="9526"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dirty="0">
                          <a:solidFill>
                            <a:srgbClr val="000000"/>
                          </a:solidFill>
                          <a:effectLst/>
                          <a:latin typeface="Calibri"/>
                        </a:rPr>
                        <a:t>955</a:t>
                      </a:r>
                    </a:p>
                  </a:txBody>
                  <a:tcPr marL="9526" marR="9526"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dirty="0">
                          <a:solidFill>
                            <a:srgbClr val="000000"/>
                          </a:solidFill>
                          <a:effectLst/>
                          <a:latin typeface="Calibri"/>
                        </a:rPr>
                        <a:t>525</a:t>
                      </a:r>
                    </a:p>
                  </a:txBody>
                  <a:tcPr marL="9526" marR="9526"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863125">
                <a:tc>
                  <a:txBody>
                    <a:bodyPr/>
                    <a:lstStyle/>
                    <a:p>
                      <a:pPr algn="l" fontAlgn="b"/>
                      <a:r>
                        <a:rPr lang="en-US" sz="2800" b="0" i="0" u="none" strike="noStrike" dirty="0">
                          <a:solidFill>
                            <a:srgbClr val="000000"/>
                          </a:solidFill>
                          <a:effectLst/>
                          <a:latin typeface="Calibri"/>
                        </a:rPr>
                        <a:t> </a:t>
                      </a:r>
                    </a:p>
                  </a:txBody>
                  <a:tcPr marL="9526" marR="9526"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800" b="0" i="0" u="none" strike="noStrike">
                          <a:solidFill>
                            <a:srgbClr val="000000"/>
                          </a:solidFill>
                          <a:effectLst/>
                          <a:latin typeface="Calibri"/>
                        </a:rPr>
                        <a:t> </a:t>
                      </a:r>
                    </a:p>
                  </a:txBody>
                  <a:tcPr marL="9526" marR="9526"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800" b="0" i="0" u="none" strike="noStrike" dirty="0">
                          <a:solidFill>
                            <a:srgbClr val="FF0000"/>
                          </a:solidFill>
                          <a:effectLst/>
                          <a:latin typeface="Calibri"/>
                        </a:rPr>
                        <a:t>Biodiversity effect</a:t>
                      </a:r>
                    </a:p>
                  </a:txBody>
                  <a:tcPr marL="9526" marR="9526"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800" b="0" i="0" u="none" strike="noStrike" dirty="0">
                          <a:solidFill>
                            <a:srgbClr val="FF0000"/>
                          </a:solidFill>
                          <a:effectLst/>
                          <a:latin typeface="Calibri"/>
                        </a:rPr>
                        <a:t> </a:t>
                      </a:r>
                    </a:p>
                  </a:txBody>
                  <a:tcPr marL="9526" marR="9526"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863125">
                <a:tc>
                  <a:txBody>
                    <a:bodyPr/>
                    <a:lstStyle/>
                    <a:p>
                      <a:pPr algn="l" fontAlgn="b"/>
                      <a:r>
                        <a:rPr lang="en-US" sz="2800" b="0" i="0" u="none" strike="noStrike">
                          <a:solidFill>
                            <a:srgbClr val="000000"/>
                          </a:solidFill>
                          <a:effectLst/>
                          <a:latin typeface="Calibri"/>
                        </a:rPr>
                        <a:t> </a:t>
                      </a:r>
                    </a:p>
                  </a:txBody>
                  <a:tcPr marL="9526" marR="9526"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800" b="0" i="0" u="none" strike="noStrike">
                          <a:solidFill>
                            <a:srgbClr val="000000"/>
                          </a:solidFill>
                          <a:effectLst/>
                          <a:latin typeface="Calibri"/>
                        </a:rPr>
                        <a:t> </a:t>
                      </a:r>
                    </a:p>
                  </a:txBody>
                  <a:tcPr marL="9526" marR="9526"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800" b="0" i="0" u="none" strike="noStrike">
                          <a:solidFill>
                            <a:srgbClr val="FF0000"/>
                          </a:solidFill>
                          <a:effectLst/>
                          <a:latin typeface="Calibri"/>
                        </a:rPr>
                        <a:t>Real - Expected</a:t>
                      </a:r>
                    </a:p>
                  </a:txBody>
                  <a:tcPr marL="9526" marR="9526"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2800" b="0" i="0" u="none" strike="noStrike" dirty="0" smtClean="0">
                          <a:solidFill>
                            <a:srgbClr val="FF0000"/>
                          </a:solidFill>
                          <a:effectLst/>
                          <a:latin typeface="Calibri"/>
                        </a:rPr>
                        <a:t>955-525=</a:t>
                      </a:r>
                      <a:r>
                        <a:rPr lang="en-US" sz="2800" b="1" i="0" u="none" strike="noStrike" dirty="0" smtClean="0">
                          <a:solidFill>
                            <a:srgbClr val="FF0000"/>
                          </a:solidFill>
                          <a:effectLst/>
                          <a:latin typeface="Calibri"/>
                        </a:rPr>
                        <a:t>430</a:t>
                      </a:r>
                      <a:endParaRPr lang="en-US" sz="2800" b="1" i="0" u="none" strike="noStrike" dirty="0">
                        <a:solidFill>
                          <a:srgbClr val="FF0000"/>
                        </a:solidFill>
                        <a:effectLst/>
                        <a:latin typeface="Calibri"/>
                      </a:endParaRPr>
                    </a:p>
                  </a:txBody>
                  <a:tcPr marL="9526" marR="9526"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ctrTitle"/>
          </p:nvPr>
        </p:nvSpPr>
        <p:spPr>
          <a:xfrm>
            <a:off x="796637" y="187037"/>
            <a:ext cx="7772400" cy="1295400"/>
          </a:xfrm>
        </p:spPr>
        <p:txBody>
          <a:bodyPr/>
          <a:lstStyle/>
          <a:p>
            <a:pPr algn="ctr"/>
            <a:r>
              <a:rPr lang="cs-CZ" altLang="en-US" sz="7200" dirty="0" smtClean="0"/>
              <a:t>PROBLEM</a:t>
            </a:r>
            <a:endParaRPr lang="en-US" altLang="en-US" sz="7200" dirty="0" smtClean="0"/>
          </a:p>
        </p:txBody>
      </p:sp>
      <p:sp>
        <p:nvSpPr>
          <p:cNvPr id="63491" name="Subtitle 2"/>
          <p:cNvSpPr>
            <a:spLocks noGrp="1"/>
          </p:cNvSpPr>
          <p:nvPr>
            <p:ph type="subTitle" idx="1"/>
          </p:nvPr>
        </p:nvSpPr>
        <p:spPr>
          <a:xfrm>
            <a:off x="162672" y="1592317"/>
            <a:ext cx="8686800" cy="2217683"/>
          </a:xfrm>
        </p:spPr>
        <p:txBody>
          <a:bodyPr/>
          <a:lstStyle/>
          <a:p>
            <a:r>
              <a:rPr lang="cs-CZ" altLang="en-US" sz="4000" dirty="0" smtClean="0"/>
              <a:t>The explanatory variable is the number of sown species, not the realized species richness – again – correct from statistical point </a:t>
            </a:r>
            <a:r>
              <a:rPr lang="cs-CZ" altLang="en-US" sz="4000" dirty="0" err="1" smtClean="0"/>
              <a:t>of</a:t>
            </a:r>
            <a:r>
              <a:rPr lang="cs-CZ" altLang="en-US" sz="4000" dirty="0" smtClean="0"/>
              <a:t> </a:t>
            </a:r>
            <a:r>
              <a:rPr lang="cs-CZ" altLang="en-US" sz="4000" dirty="0" err="1" smtClean="0"/>
              <a:t>view</a:t>
            </a:r>
            <a:r>
              <a:rPr lang="en-US" altLang="en-US" sz="4000" dirty="0" smtClean="0"/>
              <a:t> </a:t>
            </a:r>
            <a:r>
              <a:rPr lang="cs-CZ" altLang="en-US" sz="4000" dirty="0" smtClean="0"/>
              <a:t>– only sown species </a:t>
            </a:r>
            <a:r>
              <a:rPr lang="cs-CZ" altLang="en-US" sz="4000" dirty="0" err="1" smtClean="0"/>
              <a:t>richness</a:t>
            </a:r>
            <a:r>
              <a:rPr lang="cs-CZ" altLang="en-US" sz="4000" dirty="0" smtClean="0"/>
              <a:t> </a:t>
            </a:r>
            <a:r>
              <a:rPr lang="en-US" altLang="en-US" sz="4000" dirty="0" smtClean="0"/>
              <a:t>is </a:t>
            </a:r>
            <a:r>
              <a:rPr lang="cs-CZ" altLang="en-US" sz="4000" dirty="0" err="1" smtClean="0"/>
              <a:t>directly</a:t>
            </a:r>
            <a:r>
              <a:rPr lang="cs-CZ" altLang="en-US" sz="4000" dirty="0" smtClean="0"/>
              <a:t> manipulated, </a:t>
            </a:r>
            <a:r>
              <a:rPr lang="cs-CZ" altLang="en-US" sz="4000" b="1" dirty="0" smtClean="0"/>
              <a:t>but</a:t>
            </a:r>
            <a:r>
              <a:rPr lang="en-US" altLang="en-US" sz="4000" b="1" dirty="0" smtClean="0"/>
              <a:t> </a:t>
            </a:r>
            <a:r>
              <a:rPr lang="cs-CZ" altLang="en-US" sz="4000" b="1" dirty="0" smtClean="0"/>
              <a:t>in </a:t>
            </a:r>
            <a:r>
              <a:rPr lang="en-US" altLang="en-US" sz="4000" b="1" dirty="0" smtClean="0"/>
              <a:t>nature (and </a:t>
            </a:r>
            <a:r>
              <a:rPr lang="cs-CZ" altLang="en-US" sz="4000" b="1" dirty="0" err="1" smtClean="0"/>
              <a:t>observational</a:t>
            </a:r>
            <a:r>
              <a:rPr lang="cs-CZ" altLang="en-US" sz="4000" b="1" dirty="0" smtClean="0"/>
              <a:t> </a:t>
            </a:r>
            <a:r>
              <a:rPr lang="cs-CZ" altLang="en-US" sz="4000" b="1" dirty="0" err="1" smtClean="0"/>
              <a:t>studies</a:t>
            </a:r>
            <a:r>
              <a:rPr lang="en-US" altLang="en-US" sz="4000" b="1" dirty="0"/>
              <a:t>)</a:t>
            </a:r>
            <a:r>
              <a:rPr lang="en-US" altLang="en-US" sz="4000" b="1" dirty="0" smtClean="0"/>
              <a:t>,</a:t>
            </a:r>
            <a:r>
              <a:rPr lang="cs-CZ" altLang="en-US" sz="4000" b="1" dirty="0" smtClean="0"/>
              <a:t> </a:t>
            </a:r>
            <a:r>
              <a:rPr lang="en-US" altLang="en-US" sz="4000" b="1" dirty="0" smtClean="0"/>
              <a:t>we</a:t>
            </a:r>
            <a:r>
              <a:rPr lang="cs-CZ" altLang="en-US" sz="4000" b="1" dirty="0" smtClean="0"/>
              <a:t> </a:t>
            </a:r>
            <a:r>
              <a:rPr lang="cs-CZ" altLang="en-US" sz="4000" b="1" dirty="0" err="1" smtClean="0"/>
              <a:t>measure</a:t>
            </a:r>
            <a:r>
              <a:rPr lang="cs-CZ" altLang="en-US" sz="4000" b="1" dirty="0" smtClean="0"/>
              <a:t> </a:t>
            </a:r>
            <a:r>
              <a:rPr lang="cs-CZ" altLang="en-US" sz="4000" b="1" dirty="0" err="1" smtClean="0"/>
              <a:t>the</a:t>
            </a:r>
            <a:r>
              <a:rPr lang="cs-CZ" altLang="en-US" sz="4000" b="1" dirty="0" smtClean="0"/>
              <a:t> </a:t>
            </a:r>
            <a:r>
              <a:rPr lang="cs-CZ" altLang="en-US" sz="4000" b="1" dirty="0" err="1" smtClean="0"/>
              <a:t>realized</a:t>
            </a:r>
            <a:r>
              <a:rPr lang="cs-CZ" altLang="en-US" sz="4000" b="1" dirty="0" smtClean="0"/>
              <a:t> species </a:t>
            </a:r>
            <a:r>
              <a:rPr lang="cs-CZ" altLang="en-US" sz="4000" b="1" dirty="0" err="1" smtClean="0"/>
              <a:t>richness</a:t>
            </a:r>
            <a:r>
              <a:rPr lang="cs-CZ" altLang="en-US" sz="4000" b="1" dirty="0" smtClean="0"/>
              <a:t>. </a:t>
            </a:r>
            <a:endParaRPr lang="en-US" altLang="en-US" sz="4000" b="1" dirty="0" smtClean="0"/>
          </a:p>
        </p:txBody>
      </p:sp>
    </p:spTree>
    <p:extLst>
      <p:ext uri="{BB962C8B-B14F-4D97-AF65-F5344CB8AC3E}">
        <p14:creationId xmlns:p14="http://schemas.microsoft.com/office/powerpoint/2010/main" val="59676787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74964" y="304800"/>
            <a:ext cx="8153400" cy="1046018"/>
          </a:xfrm>
        </p:spPr>
        <p:txBody>
          <a:bodyPr/>
          <a:lstStyle/>
          <a:p>
            <a:r>
              <a:rPr lang="cs-CZ" sz="2400" dirty="0" smtClean="0"/>
              <a:t>Modelling study -  Lotka -  </a:t>
            </a:r>
            <a:r>
              <a:rPr lang="cs-CZ" sz="2400" dirty="0" err="1" smtClean="0"/>
              <a:t>Volterra</a:t>
            </a:r>
            <a:r>
              <a:rPr lang="cs-CZ" sz="2400" dirty="0" smtClean="0"/>
              <a:t> model </a:t>
            </a:r>
            <a:br>
              <a:rPr lang="cs-CZ" sz="2400" dirty="0" smtClean="0"/>
            </a:br>
            <a:r>
              <a:rPr lang="cs-CZ" sz="2400" dirty="0" smtClean="0"/>
              <a:t>(</a:t>
            </a:r>
            <a:r>
              <a:rPr lang="cs-CZ" sz="2400" dirty="0" err="1" smtClean="0"/>
              <a:t>realized</a:t>
            </a:r>
            <a:r>
              <a:rPr lang="cs-CZ" sz="2400" dirty="0" smtClean="0"/>
              <a:t> species </a:t>
            </a:r>
            <a:r>
              <a:rPr lang="cs-CZ" sz="2400" dirty="0" err="1" smtClean="0"/>
              <a:t>richness</a:t>
            </a:r>
            <a:r>
              <a:rPr lang="cs-CZ" sz="2400" dirty="0" smtClean="0"/>
              <a:t> – </a:t>
            </a:r>
            <a:r>
              <a:rPr lang="cs-CZ" sz="2400" dirty="0" err="1" smtClean="0"/>
              <a:t>survivors</a:t>
            </a:r>
            <a:r>
              <a:rPr lang="cs-CZ" sz="2400" dirty="0" smtClean="0"/>
              <a:t> </a:t>
            </a:r>
            <a:r>
              <a:rPr lang="cs-CZ" sz="2400" dirty="0" err="1" smtClean="0"/>
              <a:t>after</a:t>
            </a:r>
            <a:r>
              <a:rPr lang="cs-CZ" sz="2400" dirty="0" smtClean="0"/>
              <a:t> </a:t>
            </a:r>
            <a:r>
              <a:rPr lang="cs-CZ" sz="2400" dirty="0" err="1" smtClean="0"/>
              <a:t>competitive</a:t>
            </a:r>
            <a:r>
              <a:rPr lang="cs-CZ" sz="2400" dirty="0" smtClean="0"/>
              <a:t> </a:t>
            </a:r>
            <a:r>
              <a:rPr lang="cs-CZ" sz="2400" dirty="0" err="1" smtClean="0"/>
              <a:t>exclusion</a:t>
            </a:r>
            <a:r>
              <a:rPr lang="en-US" sz="2400" dirty="0" smtClean="0"/>
              <a:t> </a:t>
            </a:r>
            <a:r>
              <a:rPr lang="en-US" sz="2800" dirty="0" smtClean="0"/>
              <a:t>– </a:t>
            </a:r>
            <a:r>
              <a:rPr lang="en-US" sz="2000" dirty="0" smtClean="0"/>
              <a:t>modification of L-V: difference eq., negative values mean extinction</a:t>
            </a:r>
            <a:r>
              <a:rPr lang="cs-CZ" sz="2800" dirty="0" smtClean="0"/>
              <a:t>) </a:t>
            </a:r>
            <a:endParaRPr lang="en-US" sz="2800" dirty="0"/>
          </a:p>
        </p:txBody>
      </p:sp>
      <p:pic>
        <p:nvPicPr>
          <p:cNvPr id="133124" name="Picture 4" descr="https://ars.els-cdn.com/content/image/1-s2.0-S1146609X10001037-g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4027" y="2026027"/>
            <a:ext cx="3040373" cy="4020553"/>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5209310" y="1352119"/>
            <a:ext cx="3733800" cy="461665"/>
          </a:xfrm>
          <a:prstGeom prst="rect">
            <a:avLst/>
          </a:prstGeom>
          <a:noFill/>
        </p:spPr>
        <p:txBody>
          <a:bodyPr wrap="square" rtlCol="0">
            <a:spAutoFit/>
          </a:bodyPr>
          <a:lstStyle/>
          <a:p>
            <a:r>
              <a:rPr lang="cs-CZ" dirty="0" err="1" smtClean="0"/>
              <a:t>Within</a:t>
            </a:r>
            <a:r>
              <a:rPr lang="cs-CZ" dirty="0" smtClean="0"/>
              <a:t> </a:t>
            </a:r>
            <a:r>
              <a:rPr lang="cs-CZ" dirty="0" err="1" smtClean="0"/>
              <a:t>fixed</a:t>
            </a:r>
            <a:r>
              <a:rPr lang="cs-CZ" dirty="0" smtClean="0"/>
              <a:t> species pool</a:t>
            </a:r>
            <a:endParaRPr lang="en-US" dirty="0"/>
          </a:p>
        </p:txBody>
      </p:sp>
      <p:sp>
        <p:nvSpPr>
          <p:cNvPr id="5" name="TextovéPole 4"/>
          <p:cNvSpPr txBox="1"/>
          <p:nvPr/>
        </p:nvSpPr>
        <p:spPr>
          <a:xfrm>
            <a:off x="6386946" y="2057800"/>
            <a:ext cx="2147454" cy="400110"/>
          </a:xfrm>
          <a:prstGeom prst="rect">
            <a:avLst/>
          </a:prstGeom>
          <a:noFill/>
        </p:spPr>
        <p:txBody>
          <a:bodyPr wrap="square" rtlCol="0">
            <a:spAutoFit/>
          </a:bodyPr>
          <a:lstStyle/>
          <a:p>
            <a:r>
              <a:rPr lang="cs-CZ" sz="2000" dirty="0"/>
              <a:t>Species pool = 60</a:t>
            </a:r>
            <a:endParaRPr lang="en-US" sz="2000" dirty="0"/>
          </a:p>
        </p:txBody>
      </p:sp>
      <p:sp>
        <p:nvSpPr>
          <p:cNvPr id="8" name="TextovéPole 7"/>
          <p:cNvSpPr txBox="1"/>
          <p:nvPr/>
        </p:nvSpPr>
        <p:spPr>
          <a:xfrm>
            <a:off x="6476300" y="3790329"/>
            <a:ext cx="2147454" cy="400110"/>
          </a:xfrm>
          <a:prstGeom prst="rect">
            <a:avLst/>
          </a:prstGeom>
          <a:noFill/>
        </p:spPr>
        <p:txBody>
          <a:bodyPr wrap="square" rtlCol="0">
            <a:spAutoFit/>
          </a:bodyPr>
          <a:lstStyle/>
          <a:p>
            <a:r>
              <a:rPr lang="cs-CZ" sz="2000" dirty="0"/>
              <a:t>Species pool = </a:t>
            </a:r>
            <a:r>
              <a:rPr lang="cs-CZ" sz="2000" dirty="0" smtClean="0"/>
              <a:t>10</a:t>
            </a:r>
            <a:endParaRPr lang="en-US" sz="2000" dirty="0"/>
          </a:p>
        </p:txBody>
      </p:sp>
      <p:sp>
        <p:nvSpPr>
          <p:cNvPr id="6" name="TextovéPole 5"/>
          <p:cNvSpPr txBox="1"/>
          <p:nvPr/>
        </p:nvSpPr>
        <p:spPr>
          <a:xfrm>
            <a:off x="429491" y="6179399"/>
            <a:ext cx="8714509" cy="738664"/>
          </a:xfrm>
          <a:prstGeom prst="rect">
            <a:avLst/>
          </a:prstGeom>
          <a:noFill/>
        </p:spPr>
        <p:txBody>
          <a:bodyPr wrap="square" rtlCol="0">
            <a:spAutoFit/>
          </a:bodyPr>
          <a:lstStyle/>
          <a:p>
            <a:r>
              <a:rPr lang="en-US" sz="1800" dirty="0"/>
              <a:t>Stachová, T., &amp; Lepš, J. (2010). Species pool size and realized species richness affect productivity differently: A modeling study. </a:t>
            </a:r>
            <a:r>
              <a:rPr lang="en-US" sz="1800" i="1" dirty="0"/>
              <a:t>Acta Oecologica</a:t>
            </a:r>
            <a:r>
              <a:rPr lang="en-US" sz="1800" dirty="0"/>
              <a:t>, </a:t>
            </a:r>
            <a:r>
              <a:rPr lang="en-US" sz="1800" i="1" dirty="0"/>
              <a:t>36</a:t>
            </a:r>
            <a:r>
              <a:rPr lang="en-US" sz="1800" dirty="0"/>
              <a:t>(6), 578-586</a:t>
            </a:r>
            <a:r>
              <a:rPr lang="en-US" dirty="0"/>
              <a:t>.</a:t>
            </a:r>
          </a:p>
        </p:txBody>
      </p:sp>
      <p:pic>
        <p:nvPicPr>
          <p:cNvPr id="10" name="Obrázek 9"/>
          <p:cNvPicPr/>
          <p:nvPr/>
        </p:nvPicPr>
        <p:blipFill rotWithShape="1">
          <a:blip r:embed="rId4"/>
          <a:srcRect l="25559" t="53887" r="47802" b="36179"/>
          <a:stretch/>
        </p:blipFill>
        <p:spPr bwMode="auto">
          <a:xfrm>
            <a:off x="429491" y="1257700"/>
            <a:ext cx="3813810" cy="800100"/>
          </a:xfrm>
          <a:prstGeom prst="rect">
            <a:avLst/>
          </a:prstGeom>
          <a:ln>
            <a:noFill/>
          </a:ln>
          <a:extLst>
            <a:ext uri="{53640926-AAD7-44D8-BBD7-CCE9431645EC}">
              <a14:shadowObscured xmlns:a14="http://schemas.microsoft.com/office/drawing/2010/main"/>
            </a:ext>
          </a:extLst>
        </p:spPr>
      </p:pic>
      <p:pic>
        <p:nvPicPr>
          <p:cNvPr id="133122" name="Picture 2" descr="https://ars.els-cdn.com/content/image/1-s2.0-S1146609X10001037-gr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492" y="2123337"/>
            <a:ext cx="2992582" cy="4056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316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304801"/>
            <a:ext cx="6754091" cy="422564"/>
          </a:xfrm>
        </p:spPr>
        <p:txBody>
          <a:bodyPr/>
          <a:lstStyle/>
          <a:p>
            <a:r>
              <a:rPr lang="cs-CZ" dirty="0" smtClean="0"/>
              <a:t>Jena experiment </a:t>
            </a:r>
            <a:r>
              <a:rPr lang="cs-CZ" dirty="0" err="1" smtClean="0"/>
              <a:t>results</a:t>
            </a:r>
            <a:endParaRPr lang="en-US" dirty="0"/>
          </a:p>
        </p:txBody>
      </p:sp>
      <p:pic>
        <p:nvPicPr>
          <p:cNvPr id="5" name="Obrázek 4"/>
          <p:cNvPicPr/>
          <p:nvPr/>
        </p:nvPicPr>
        <p:blipFill rotWithShape="1">
          <a:blip r:embed="rId2"/>
          <a:srcRect l="30405" t="19862" r="50000" b="13711"/>
          <a:stretch/>
        </p:blipFill>
        <p:spPr bwMode="auto">
          <a:xfrm>
            <a:off x="90056" y="602674"/>
            <a:ext cx="3816926" cy="6255326"/>
          </a:xfrm>
          <a:prstGeom prst="rect">
            <a:avLst/>
          </a:prstGeom>
          <a:ln>
            <a:noFill/>
          </a:ln>
          <a:extLst>
            <a:ext uri="{53640926-AAD7-44D8-BBD7-CCE9431645EC}">
              <a14:shadowObscured xmlns:a14="http://schemas.microsoft.com/office/drawing/2010/main"/>
            </a:ext>
          </a:extLst>
        </p:spPr>
      </p:pic>
      <p:sp>
        <p:nvSpPr>
          <p:cNvPr id="6" name="TextovéPole 5"/>
          <p:cNvSpPr txBox="1"/>
          <p:nvPr/>
        </p:nvSpPr>
        <p:spPr>
          <a:xfrm>
            <a:off x="4191000" y="727365"/>
            <a:ext cx="4745182" cy="1077218"/>
          </a:xfrm>
          <a:prstGeom prst="rect">
            <a:avLst/>
          </a:prstGeom>
          <a:noFill/>
        </p:spPr>
        <p:txBody>
          <a:bodyPr wrap="square" rtlCol="0">
            <a:spAutoFit/>
          </a:bodyPr>
          <a:lstStyle/>
          <a:p>
            <a:r>
              <a:rPr lang="en-US" sz="1600" dirty="0"/>
              <a:t>Rychtecká, T., </a:t>
            </a:r>
            <a:r>
              <a:rPr lang="en-US" sz="1600" dirty="0" err="1"/>
              <a:t>Lanta</a:t>
            </a:r>
            <a:r>
              <a:rPr lang="en-US" sz="1600" dirty="0"/>
              <a:t>, V., Weiterová, I., &amp; Lepš, J. (2014). Sown species richness and realized diversity can influence functioning of plant communities differently. </a:t>
            </a:r>
            <a:r>
              <a:rPr lang="en-US" sz="1600" i="1" dirty="0" err="1"/>
              <a:t>Naturwissenschaften</a:t>
            </a:r>
            <a:r>
              <a:rPr lang="en-US" sz="1600" dirty="0"/>
              <a:t>, </a:t>
            </a:r>
            <a:r>
              <a:rPr lang="en-US" sz="1600" i="1" dirty="0"/>
              <a:t>101</a:t>
            </a:r>
            <a:r>
              <a:rPr lang="en-US" sz="1600" dirty="0"/>
              <a:t>(8), 637-644.</a:t>
            </a:r>
          </a:p>
        </p:txBody>
      </p:sp>
      <p:sp>
        <p:nvSpPr>
          <p:cNvPr id="7" name="TextovéPole 6"/>
          <p:cNvSpPr txBox="1"/>
          <p:nvPr/>
        </p:nvSpPr>
        <p:spPr>
          <a:xfrm>
            <a:off x="3962400" y="2029691"/>
            <a:ext cx="6283036" cy="1138773"/>
          </a:xfrm>
          <a:prstGeom prst="rect">
            <a:avLst/>
          </a:prstGeom>
          <a:noFill/>
        </p:spPr>
        <p:txBody>
          <a:bodyPr wrap="square" rtlCol="0">
            <a:spAutoFit/>
          </a:bodyPr>
          <a:lstStyle/>
          <a:p>
            <a:r>
              <a:rPr lang="cs-CZ" dirty="0" err="1" smtClean="0"/>
              <a:t>Analyses</a:t>
            </a:r>
            <a:r>
              <a:rPr lang="cs-CZ" dirty="0" smtClean="0"/>
              <a:t> </a:t>
            </a:r>
            <a:r>
              <a:rPr lang="cs-CZ" dirty="0" err="1" smtClean="0"/>
              <a:t>based</a:t>
            </a:r>
            <a:r>
              <a:rPr lang="cs-CZ" dirty="0" smtClean="0"/>
              <a:t> on 0.2 x 0.5 m </a:t>
            </a:r>
            <a:r>
              <a:rPr lang="cs-CZ" dirty="0" err="1" smtClean="0"/>
              <a:t>subplots</a:t>
            </a:r>
            <a:endParaRPr lang="cs-CZ" dirty="0" smtClean="0"/>
          </a:p>
          <a:p>
            <a:endParaRPr lang="cs-CZ" dirty="0"/>
          </a:p>
          <a:p>
            <a:r>
              <a:rPr lang="cs-CZ" sz="2000" dirty="0" err="1" smtClean="0"/>
              <a:t>Realized</a:t>
            </a:r>
            <a:r>
              <a:rPr lang="cs-CZ" sz="2000" dirty="0" smtClean="0"/>
              <a:t> diversity = 1/</a:t>
            </a:r>
            <a:r>
              <a:rPr lang="cs-CZ" sz="2000" dirty="0" err="1" smtClean="0"/>
              <a:t>Simpson</a:t>
            </a:r>
            <a:r>
              <a:rPr lang="cs-CZ" sz="2000" dirty="0" smtClean="0"/>
              <a:t> dominance</a:t>
            </a:r>
            <a:endParaRPr lang="en-US" sz="2000" dirty="0"/>
          </a:p>
        </p:txBody>
      </p:sp>
      <p:sp>
        <p:nvSpPr>
          <p:cNvPr id="8" name="TextovéPole 7"/>
          <p:cNvSpPr txBox="1"/>
          <p:nvPr/>
        </p:nvSpPr>
        <p:spPr>
          <a:xfrm>
            <a:off x="4073236" y="3435927"/>
            <a:ext cx="4710546" cy="1569660"/>
          </a:xfrm>
          <a:prstGeom prst="rect">
            <a:avLst/>
          </a:prstGeom>
          <a:noFill/>
        </p:spPr>
        <p:txBody>
          <a:bodyPr wrap="square" rtlCol="0">
            <a:spAutoFit/>
          </a:bodyPr>
          <a:lstStyle/>
          <a:p>
            <a:r>
              <a:rPr lang="cs-CZ" dirty="0" smtClean="0"/>
              <a:t>General </a:t>
            </a:r>
            <a:r>
              <a:rPr lang="cs-CZ" dirty="0" err="1" smtClean="0"/>
              <a:t>pattern</a:t>
            </a:r>
            <a:r>
              <a:rPr lang="cs-CZ" dirty="0" smtClean="0"/>
              <a:t>:</a:t>
            </a:r>
          </a:p>
          <a:p>
            <a:r>
              <a:rPr lang="cs-CZ" dirty="0" smtClean="0"/>
              <a:t>Overal </a:t>
            </a:r>
            <a:r>
              <a:rPr lang="cs-CZ" dirty="0" err="1" smtClean="0"/>
              <a:t>relationship</a:t>
            </a:r>
            <a:r>
              <a:rPr lang="cs-CZ" dirty="0" smtClean="0"/>
              <a:t> </a:t>
            </a:r>
            <a:r>
              <a:rPr lang="cs-CZ" dirty="0" err="1" smtClean="0"/>
              <a:t>always</a:t>
            </a:r>
            <a:r>
              <a:rPr lang="cs-CZ" dirty="0" smtClean="0"/>
              <a:t> positive </a:t>
            </a:r>
            <a:endParaRPr lang="en-US" dirty="0"/>
          </a:p>
          <a:p>
            <a:r>
              <a:rPr lang="en-US" dirty="0" smtClean="0"/>
              <a:t>Within sowing richness always negative</a:t>
            </a:r>
            <a:endParaRPr lang="en-US" dirty="0"/>
          </a:p>
        </p:txBody>
      </p:sp>
    </p:spTree>
    <p:extLst>
      <p:ext uri="{BB962C8B-B14F-4D97-AF65-F5344CB8AC3E}">
        <p14:creationId xmlns:p14="http://schemas.microsoft.com/office/powerpoint/2010/main" val="169253183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304800"/>
            <a:ext cx="8271164" cy="1676400"/>
          </a:xfrm>
        </p:spPr>
        <p:txBody>
          <a:bodyPr/>
          <a:lstStyle/>
          <a:p>
            <a:r>
              <a:rPr lang="en-US" dirty="0" smtClean="0"/>
              <a:t>The way how the (realized) richness gradient originates matters</a:t>
            </a:r>
            <a:br>
              <a:rPr lang="en-US" dirty="0" smtClean="0"/>
            </a:br>
            <a:r>
              <a:rPr lang="en-US" dirty="0" smtClean="0"/>
              <a:t> </a:t>
            </a:r>
            <a:r>
              <a:rPr lang="en-US" sz="2400" dirty="0" smtClean="0"/>
              <a:t>(concordantly by modelling and by results of Jena experiment)</a:t>
            </a:r>
            <a:endParaRPr lang="en-US" dirty="0"/>
          </a:p>
        </p:txBody>
      </p:sp>
      <p:sp>
        <p:nvSpPr>
          <p:cNvPr id="3" name="Zástupný symbol pro obsah 2"/>
          <p:cNvSpPr>
            <a:spLocks noGrp="1"/>
          </p:cNvSpPr>
          <p:nvPr>
            <p:ph idx="1"/>
          </p:nvPr>
        </p:nvSpPr>
        <p:spPr>
          <a:xfrm>
            <a:off x="685800" y="1981200"/>
            <a:ext cx="8035636" cy="4114800"/>
          </a:xfrm>
        </p:spPr>
        <p:txBody>
          <a:bodyPr/>
          <a:lstStyle/>
          <a:p>
            <a:r>
              <a:rPr lang="en-US" sz="2800" dirty="0" smtClean="0"/>
              <a:t>Even for the case when we keep the environmental conditions fixed</a:t>
            </a:r>
          </a:p>
          <a:p>
            <a:r>
              <a:rPr lang="en-US" sz="2800" dirty="0" smtClean="0"/>
              <a:t>If we create richness gradient by sowing mixtures of different richness, positive diversity – productivity richness is expected.  </a:t>
            </a:r>
          </a:p>
          <a:p>
            <a:r>
              <a:rPr lang="en-US" sz="2800" dirty="0" smtClean="0"/>
              <a:t>If we sow different mixtures of the same species richness </a:t>
            </a:r>
            <a:r>
              <a:rPr lang="en-US" sz="2800" b="1" dirty="0" smtClean="0"/>
              <a:t>and permit competitive exclusion</a:t>
            </a:r>
            <a:r>
              <a:rPr lang="en-US" sz="2800" dirty="0" smtClean="0"/>
              <a:t>, the realized diversity is often negatively correlated with productivity (the </a:t>
            </a:r>
            <a:r>
              <a:rPr lang="en-US" sz="2800" dirty="0"/>
              <a:t>presence of highly productive species </a:t>
            </a:r>
            <a:r>
              <a:rPr lang="en-US" sz="2800" dirty="0" smtClean="0"/>
              <a:t>increases total biomass, but also speeds </a:t>
            </a:r>
            <a:r>
              <a:rPr lang="en-US" sz="2800" dirty="0"/>
              <a:t>the competitive </a:t>
            </a:r>
            <a:r>
              <a:rPr lang="en-US" sz="2800" dirty="0" smtClean="0"/>
              <a:t>exclusion)</a:t>
            </a:r>
            <a:endParaRPr lang="en-US" sz="2800" dirty="0"/>
          </a:p>
          <a:p>
            <a:endParaRPr lang="en-US" dirty="0"/>
          </a:p>
        </p:txBody>
      </p:sp>
    </p:spTree>
    <p:extLst>
      <p:ext uri="{BB962C8B-B14F-4D97-AF65-F5344CB8AC3E}">
        <p14:creationId xmlns:p14="http://schemas.microsoft.com/office/powerpoint/2010/main" val="354151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685800" y="304800"/>
            <a:ext cx="7772400" cy="3647440"/>
          </a:xfrm>
        </p:spPr>
        <p:txBody>
          <a:bodyPr/>
          <a:lstStyle/>
          <a:p>
            <a:r>
              <a:rPr lang="cs-CZ" altLang="en-US" sz="4000" dirty="0" err="1" smtClean="0"/>
              <a:t>Problem</a:t>
            </a:r>
            <a:r>
              <a:rPr lang="cs-CZ" altLang="en-US" sz="4000" dirty="0" smtClean="0"/>
              <a:t> </a:t>
            </a:r>
            <a:r>
              <a:rPr lang="cs-CZ" altLang="en-US" sz="4000" dirty="0" err="1" smtClean="0"/>
              <a:t>for</a:t>
            </a:r>
            <a:r>
              <a:rPr lang="cs-CZ" altLang="en-US" sz="4000" dirty="0" smtClean="0"/>
              <a:t> </a:t>
            </a:r>
            <a:r>
              <a:rPr lang="cs-CZ" altLang="en-US" sz="4000" dirty="0" err="1" smtClean="0"/>
              <a:t>nature</a:t>
            </a:r>
            <a:r>
              <a:rPr lang="cs-CZ" altLang="en-US" sz="4000" dirty="0" smtClean="0"/>
              <a:t> </a:t>
            </a:r>
            <a:r>
              <a:rPr lang="cs-CZ" altLang="en-US" sz="4000" dirty="0" err="1" smtClean="0"/>
              <a:t>conservation</a:t>
            </a:r>
            <a:r>
              <a:rPr lang="cs-CZ" altLang="en-US" sz="4000" dirty="0" smtClean="0"/>
              <a:t> argument: </a:t>
            </a:r>
            <a:r>
              <a:rPr lang="en-US" altLang="en-US" sz="4000" dirty="0" smtClean="0"/>
              <a:t>If </a:t>
            </a:r>
            <a:r>
              <a:rPr lang="en-US" altLang="en-US" sz="4000" dirty="0" smtClean="0"/>
              <a:t>we accept that high productivity is the goal function</a:t>
            </a:r>
            <a:r>
              <a:rPr lang="cs-CZ" altLang="en-US" sz="4000" dirty="0" smtClean="0"/>
              <a:t> and what is important is the number of available species (i.e. </a:t>
            </a:r>
            <a:r>
              <a:rPr lang="cs-CZ" altLang="en-US" sz="4000" dirty="0"/>
              <a:t>t</a:t>
            </a:r>
            <a:r>
              <a:rPr lang="cs-CZ" altLang="en-US" sz="4000" dirty="0" smtClean="0"/>
              <a:t>he species pool)</a:t>
            </a:r>
          </a:p>
        </p:txBody>
      </p:sp>
      <p:sp>
        <p:nvSpPr>
          <p:cNvPr id="64515" name="Rectangle 3"/>
          <p:cNvSpPr>
            <a:spLocks noGrp="1" noChangeArrowheads="1"/>
          </p:cNvSpPr>
          <p:nvPr>
            <p:ph type="body" idx="1"/>
          </p:nvPr>
        </p:nvSpPr>
        <p:spPr>
          <a:xfrm>
            <a:off x="531812" y="4090353"/>
            <a:ext cx="7926388" cy="2841625"/>
          </a:xfrm>
        </p:spPr>
        <p:txBody>
          <a:bodyPr/>
          <a:lstStyle/>
          <a:p>
            <a:r>
              <a:rPr lang="en-US" altLang="en-US" dirty="0" smtClean="0"/>
              <a:t>Then the alien (and sometimes also dangerous invasive weeds) are </a:t>
            </a:r>
            <a:r>
              <a:rPr lang="cs-CZ" altLang="en-US" dirty="0" smtClean="0"/>
              <a:t>as </a:t>
            </a:r>
            <a:r>
              <a:rPr lang="cs-CZ" altLang="en-US" dirty="0" err="1" smtClean="0"/>
              <a:t>useful</a:t>
            </a:r>
            <a:r>
              <a:rPr lang="cs-CZ" altLang="en-US" dirty="0" smtClean="0"/>
              <a:t> </a:t>
            </a:r>
            <a:r>
              <a:rPr lang="cs-CZ" altLang="en-US" dirty="0" err="1" smtClean="0"/>
              <a:t>for</a:t>
            </a:r>
            <a:r>
              <a:rPr lang="cs-CZ" altLang="en-US" dirty="0" smtClean="0"/>
              <a:t> </a:t>
            </a:r>
            <a:r>
              <a:rPr lang="cs-CZ" altLang="en-US" dirty="0" err="1" smtClean="0"/>
              <a:t>functioning</a:t>
            </a:r>
            <a:r>
              <a:rPr lang="cs-CZ" altLang="en-US" dirty="0" smtClean="0"/>
              <a:t> </a:t>
            </a:r>
            <a:r>
              <a:rPr lang="en-US" altLang="en-US" dirty="0" smtClean="0"/>
              <a:t> as the native species</a:t>
            </a:r>
            <a:endParaRPr lang="cs-CZ" altLang="en-US" dirty="0" smtClean="0"/>
          </a:p>
          <a:p>
            <a:r>
              <a:rPr lang="cs-CZ" altLang="en-US" dirty="0" smtClean="0"/>
              <a:t>And </a:t>
            </a:r>
            <a:r>
              <a:rPr lang="cs-CZ" altLang="en-US" dirty="0" err="1" smtClean="0"/>
              <a:t>thus</a:t>
            </a:r>
            <a:r>
              <a:rPr lang="cs-CZ" altLang="en-US" dirty="0" smtClean="0"/>
              <a:t>, </a:t>
            </a:r>
            <a:r>
              <a:rPr lang="cs-CZ" altLang="en-US" dirty="0" err="1" smtClean="0"/>
              <a:t>invasions</a:t>
            </a:r>
            <a:r>
              <a:rPr lang="cs-CZ" altLang="en-US" dirty="0" smtClean="0"/>
              <a:t> are in </a:t>
            </a:r>
            <a:r>
              <a:rPr lang="cs-CZ" altLang="en-US" dirty="0" err="1" smtClean="0"/>
              <a:t>fact</a:t>
            </a:r>
            <a:r>
              <a:rPr lang="cs-CZ" altLang="en-US" dirty="0" smtClean="0"/>
              <a:t> </a:t>
            </a:r>
            <a:r>
              <a:rPr lang="cs-CZ" altLang="en-US" dirty="0" err="1" smtClean="0"/>
              <a:t>enrichment</a:t>
            </a:r>
            <a:r>
              <a:rPr lang="cs-CZ" altLang="en-US" dirty="0" smtClean="0"/>
              <a:t> </a:t>
            </a:r>
            <a:r>
              <a:rPr lang="cs-CZ" altLang="en-US" dirty="0" err="1" smtClean="0"/>
              <a:t>of</a:t>
            </a:r>
            <a:r>
              <a:rPr lang="cs-CZ" altLang="en-US" dirty="0" smtClean="0"/>
              <a:t> species </a:t>
            </a:r>
            <a:r>
              <a:rPr lang="cs-CZ" altLang="en-US" dirty="0" err="1" smtClean="0"/>
              <a:t>richness</a:t>
            </a:r>
            <a:endParaRPr lang="cs-CZ" altLang="en-US"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574675" y="0"/>
            <a:ext cx="8278813" cy="1430338"/>
          </a:xfrm>
        </p:spPr>
        <p:txBody>
          <a:bodyPr/>
          <a:lstStyle/>
          <a:p>
            <a:r>
              <a:rPr lang="en-GB" altLang="en-US" smtClean="0"/>
              <a:t>Why should be the functioning better?</a:t>
            </a:r>
          </a:p>
        </p:txBody>
      </p:sp>
      <p:sp>
        <p:nvSpPr>
          <p:cNvPr id="12291" name="Rectangle 3"/>
          <p:cNvSpPr>
            <a:spLocks noGrp="1" noChangeArrowheads="1"/>
          </p:cNvSpPr>
          <p:nvPr>
            <p:ph type="body" idx="1"/>
          </p:nvPr>
        </p:nvSpPr>
        <p:spPr>
          <a:xfrm>
            <a:off x="0" y="1524000"/>
            <a:ext cx="9144000" cy="5334000"/>
          </a:xfrm>
        </p:spPr>
        <p:txBody>
          <a:bodyPr/>
          <a:lstStyle/>
          <a:p>
            <a:pPr>
              <a:lnSpc>
                <a:spcPct val="90000"/>
              </a:lnSpc>
            </a:pPr>
            <a:r>
              <a:rPr lang="cs-CZ" altLang="en-US" dirty="0" err="1" smtClean="0"/>
              <a:t>Having</a:t>
            </a:r>
            <a:r>
              <a:rPr lang="cs-CZ" altLang="en-US" dirty="0" smtClean="0"/>
              <a:t> more species </a:t>
            </a:r>
            <a:r>
              <a:rPr lang="cs-CZ" altLang="en-US" dirty="0" err="1" smtClean="0"/>
              <a:t>available</a:t>
            </a:r>
            <a:r>
              <a:rPr lang="cs-CZ" altLang="en-US" dirty="0" smtClean="0"/>
              <a:t>, </a:t>
            </a:r>
            <a:r>
              <a:rPr lang="cs-CZ" altLang="en-US" dirty="0" err="1" smtClean="0"/>
              <a:t>the</a:t>
            </a:r>
            <a:r>
              <a:rPr lang="cs-CZ" altLang="en-US" dirty="0" smtClean="0"/>
              <a:t> </a:t>
            </a:r>
            <a:r>
              <a:rPr lang="cs-CZ" altLang="en-US" dirty="0" err="1" smtClean="0"/>
              <a:t>chance</a:t>
            </a:r>
            <a:r>
              <a:rPr lang="cs-CZ" altLang="en-US" dirty="0" smtClean="0"/>
              <a:t> </a:t>
            </a:r>
            <a:r>
              <a:rPr lang="cs-CZ" altLang="en-US" dirty="0" err="1" smtClean="0"/>
              <a:t>that</a:t>
            </a:r>
            <a:r>
              <a:rPr lang="cs-CZ" altLang="en-US" dirty="0" smtClean="0"/>
              <a:t> a species </a:t>
            </a:r>
            <a:r>
              <a:rPr lang="cs-CZ" altLang="en-US" dirty="0" err="1" smtClean="0"/>
              <a:t>able</a:t>
            </a:r>
            <a:r>
              <a:rPr lang="cs-CZ" altLang="en-US" dirty="0" smtClean="0"/>
              <a:t> to „do </a:t>
            </a:r>
            <a:r>
              <a:rPr lang="cs-CZ" altLang="en-US" dirty="0" err="1" smtClean="0"/>
              <a:t>the</a:t>
            </a:r>
            <a:r>
              <a:rPr lang="cs-CZ" altLang="en-US" dirty="0" smtClean="0"/>
              <a:t> </a:t>
            </a:r>
            <a:r>
              <a:rPr lang="cs-CZ" altLang="en-US" dirty="0" err="1" smtClean="0"/>
              <a:t>job</a:t>
            </a:r>
            <a:r>
              <a:rPr lang="cs-CZ" altLang="en-US" dirty="0" smtClean="0"/>
              <a:t>“ </a:t>
            </a:r>
            <a:r>
              <a:rPr lang="cs-CZ" altLang="en-US" dirty="0" err="1" smtClean="0"/>
              <a:t>will</a:t>
            </a:r>
            <a:r>
              <a:rPr lang="cs-CZ" altLang="en-US" dirty="0" smtClean="0"/>
              <a:t> </a:t>
            </a:r>
            <a:r>
              <a:rPr lang="cs-CZ" altLang="en-US" dirty="0" err="1" smtClean="0"/>
              <a:t>be</a:t>
            </a:r>
            <a:r>
              <a:rPr lang="cs-CZ" altLang="en-US" dirty="0" smtClean="0"/>
              <a:t> </a:t>
            </a:r>
            <a:r>
              <a:rPr lang="cs-CZ" altLang="en-US" dirty="0" err="1" smtClean="0"/>
              <a:t>present</a:t>
            </a:r>
            <a:r>
              <a:rPr lang="cs-CZ" altLang="en-US" dirty="0" smtClean="0"/>
              <a:t> </a:t>
            </a:r>
            <a:r>
              <a:rPr lang="cs-CZ" altLang="en-US" dirty="0" err="1" smtClean="0"/>
              <a:t>increases</a:t>
            </a:r>
            <a:endParaRPr lang="en-US" altLang="en-US" dirty="0" smtClean="0"/>
          </a:p>
          <a:p>
            <a:pPr marL="0" indent="0">
              <a:lnSpc>
                <a:spcPct val="90000"/>
              </a:lnSpc>
              <a:buNone/>
            </a:pPr>
            <a:r>
              <a:rPr lang="en-US" altLang="en-US" b="1" dirty="0" smtClean="0"/>
              <a:t>    =</a:t>
            </a:r>
            <a:r>
              <a:rPr lang="en-US" altLang="en-US" b="1" i="1" dirty="0" smtClean="0"/>
              <a:t>Sampling effect, Selection effect</a:t>
            </a:r>
            <a:endParaRPr lang="cs-CZ" altLang="en-US" b="1" dirty="0" smtClean="0"/>
          </a:p>
          <a:p>
            <a:pPr>
              <a:lnSpc>
                <a:spcPct val="90000"/>
              </a:lnSpc>
            </a:pPr>
            <a:r>
              <a:rPr lang="en-GB" altLang="en-US" dirty="0" smtClean="0"/>
              <a:t>Niche complementarity - more subjects are able to use better the variable resources (e.g. by variability of </a:t>
            </a:r>
            <a:r>
              <a:rPr lang="cs-CZ" altLang="en-US" dirty="0" err="1" smtClean="0"/>
              <a:t>the</a:t>
            </a:r>
            <a:r>
              <a:rPr lang="cs-CZ" altLang="en-US" dirty="0" smtClean="0"/>
              <a:t> </a:t>
            </a:r>
            <a:r>
              <a:rPr lang="en-GB" altLang="en-US" dirty="0" smtClean="0"/>
              <a:t>rooting depths) = </a:t>
            </a:r>
            <a:r>
              <a:rPr lang="en-GB" altLang="en-US" b="1" i="1" dirty="0" smtClean="0"/>
              <a:t>Complementarity effect</a:t>
            </a:r>
            <a:endParaRPr lang="en-GB" altLang="en-US" i="1" dirty="0" smtClean="0"/>
          </a:p>
          <a:p>
            <a:pPr>
              <a:lnSpc>
                <a:spcPct val="90000"/>
              </a:lnSpc>
            </a:pPr>
            <a:r>
              <a:rPr lang="en-GB" altLang="en-US" i="1" dirty="0" smtClean="0"/>
              <a:t>Higher stability</a:t>
            </a:r>
            <a:r>
              <a:rPr lang="en-GB" altLang="en-US" dirty="0" smtClean="0"/>
              <a:t> - if one </a:t>
            </a:r>
            <a:r>
              <a:rPr lang="cs-CZ" altLang="en-US" dirty="0" smtClean="0"/>
              <a:t>species </a:t>
            </a:r>
            <a:r>
              <a:rPr lang="en-GB" altLang="en-US" dirty="0" smtClean="0"/>
              <a:t>is lost, </a:t>
            </a:r>
            <a:r>
              <a:rPr lang="cs-CZ" altLang="en-US" dirty="0" err="1" smtClean="0"/>
              <a:t>the</a:t>
            </a:r>
            <a:r>
              <a:rPr lang="cs-CZ" altLang="en-US" dirty="0" smtClean="0"/>
              <a:t> </a:t>
            </a:r>
            <a:r>
              <a:rPr lang="en-GB" altLang="en-US" dirty="0" smtClean="0"/>
              <a:t>others can use the empty space and </a:t>
            </a:r>
            <a:r>
              <a:rPr lang="cs-CZ" altLang="en-US" dirty="0" smtClean="0"/>
              <a:t>„</a:t>
            </a:r>
            <a:r>
              <a:rPr lang="cs-CZ" altLang="en-US" dirty="0" err="1" smtClean="0"/>
              <a:t>fill</a:t>
            </a:r>
            <a:r>
              <a:rPr lang="cs-CZ" altLang="en-US" dirty="0" smtClean="0"/>
              <a:t> </a:t>
            </a:r>
            <a:r>
              <a:rPr lang="cs-CZ" altLang="en-US" dirty="0" err="1" smtClean="0"/>
              <a:t>the</a:t>
            </a:r>
            <a:r>
              <a:rPr lang="cs-CZ" altLang="en-US" dirty="0" smtClean="0"/>
              <a:t> gap“ – </a:t>
            </a:r>
            <a:r>
              <a:rPr lang="cs-CZ" altLang="en-US" dirty="0" err="1" smtClean="0"/>
              <a:t>the</a:t>
            </a:r>
            <a:r>
              <a:rPr lang="cs-CZ" altLang="en-US" dirty="0" smtClean="0"/>
              <a:t> more species in a </a:t>
            </a:r>
            <a:r>
              <a:rPr lang="cs-CZ" altLang="en-US" dirty="0" err="1" smtClean="0"/>
              <a:t>community</a:t>
            </a:r>
            <a:r>
              <a:rPr lang="cs-CZ" altLang="en-US" dirty="0" smtClean="0"/>
              <a:t>, </a:t>
            </a:r>
            <a:r>
              <a:rPr lang="cs-CZ" altLang="en-US" dirty="0" err="1" smtClean="0"/>
              <a:t>the</a:t>
            </a:r>
            <a:r>
              <a:rPr lang="cs-CZ" altLang="en-US" dirty="0" smtClean="0"/>
              <a:t> more </a:t>
            </a:r>
            <a:r>
              <a:rPr lang="cs-CZ" altLang="en-US" dirty="0" err="1" smtClean="0"/>
              <a:t>likely</a:t>
            </a:r>
            <a:r>
              <a:rPr lang="cs-CZ" altLang="en-US" dirty="0" smtClean="0"/>
              <a:t> </a:t>
            </a:r>
            <a:r>
              <a:rPr lang="cs-CZ" altLang="en-US" dirty="0" err="1" smtClean="0"/>
              <a:t>this</a:t>
            </a:r>
            <a:r>
              <a:rPr lang="cs-CZ" altLang="en-US" dirty="0" smtClean="0"/>
              <a:t> </a:t>
            </a:r>
            <a:r>
              <a:rPr lang="cs-CZ" altLang="en-US" dirty="0" err="1" smtClean="0"/>
              <a:t>mechanism</a:t>
            </a:r>
            <a:r>
              <a:rPr lang="cs-CZ" altLang="en-US" dirty="0" smtClean="0"/>
              <a:t> </a:t>
            </a:r>
            <a:r>
              <a:rPr lang="cs-CZ" altLang="en-US" dirty="0" err="1" smtClean="0"/>
              <a:t>works</a:t>
            </a:r>
            <a:r>
              <a:rPr lang="cs-CZ" altLang="en-US" dirty="0" smtClean="0"/>
              <a:t> (</a:t>
            </a:r>
            <a:r>
              <a:rPr lang="en-US" altLang="en-US" dirty="0" smtClean="0"/>
              <a:t>generally, the idea of </a:t>
            </a:r>
            <a:r>
              <a:rPr lang="cs-CZ" altLang="en-US" dirty="0" err="1" smtClean="0"/>
              <a:t>MacArthur</a:t>
            </a:r>
            <a:r>
              <a:rPr lang="cs-CZ" altLang="en-US" dirty="0" smtClean="0"/>
              <a:t> 1955</a:t>
            </a:r>
            <a:r>
              <a:rPr lang="en-US" altLang="en-US" dirty="0" smtClean="0"/>
              <a:t> – also known</a:t>
            </a:r>
            <a:r>
              <a:rPr lang="cs-CZ" altLang="en-US" dirty="0" smtClean="0"/>
              <a:t> </a:t>
            </a:r>
            <a:r>
              <a:rPr lang="cs-CZ" altLang="en-US" dirty="0" err="1" smtClean="0"/>
              <a:t>now</a:t>
            </a:r>
            <a:r>
              <a:rPr lang="en-US" altLang="en-US" dirty="0" smtClean="0"/>
              <a:t> as </a:t>
            </a:r>
            <a:r>
              <a:rPr lang="en-US" altLang="en-US" i="1" dirty="0" smtClean="0"/>
              <a:t>insurance hypothesis</a:t>
            </a:r>
            <a:r>
              <a:rPr lang="cs-CZ" altLang="en-US" dirty="0" smtClean="0"/>
              <a:t>)</a:t>
            </a:r>
            <a:r>
              <a:rPr lang="en-US" altLang="en-US" dirty="0" smtClean="0"/>
              <a:t> </a:t>
            </a:r>
            <a:endParaRPr lang="en-GB" altLang="en-US" dirty="0" smtClean="0"/>
          </a:p>
          <a:p>
            <a:pPr>
              <a:lnSpc>
                <a:spcPct val="90000"/>
              </a:lnSpc>
            </a:pPr>
            <a:endParaRPr lang="en-GB" altLang="en-US" dirty="0" smtClean="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GB" altLang="en-US" sz="4000" smtClean="0"/>
              <a:t>New species are gained</a:t>
            </a:r>
            <a:r>
              <a:rPr lang="cs-CZ" altLang="en-US" sz="4000" smtClean="0"/>
              <a:t> (i.e. the species pool is increased)</a:t>
            </a:r>
            <a:endParaRPr lang="en-GB" altLang="en-US" sz="4000" smtClean="0"/>
          </a:p>
        </p:txBody>
      </p:sp>
      <p:sp>
        <p:nvSpPr>
          <p:cNvPr id="65539" name="Rectangle 3"/>
          <p:cNvSpPr>
            <a:spLocks noGrp="1" noChangeArrowheads="1"/>
          </p:cNvSpPr>
          <p:nvPr>
            <p:ph type="body" idx="1"/>
          </p:nvPr>
        </p:nvSpPr>
        <p:spPr/>
        <p:txBody>
          <a:bodyPr/>
          <a:lstStyle/>
          <a:p>
            <a:pPr>
              <a:lnSpc>
                <a:spcPct val="90000"/>
              </a:lnSpc>
            </a:pPr>
            <a:r>
              <a:rPr lang="en-GB" altLang="en-US" dirty="0" smtClean="0"/>
              <a:t>Invasion of alien species, e.g.</a:t>
            </a:r>
          </a:p>
          <a:p>
            <a:pPr>
              <a:lnSpc>
                <a:spcPct val="90000"/>
              </a:lnSpc>
            </a:pPr>
            <a:r>
              <a:rPr lang="en-GB" altLang="en-US" i="1" dirty="0" err="1" smtClean="0"/>
              <a:t>Reynoutria</a:t>
            </a:r>
            <a:r>
              <a:rPr lang="en-GB" altLang="en-US" i="1" dirty="0" smtClean="0"/>
              <a:t> japonica</a:t>
            </a:r>
            <a:r>
              <a:rPr lang="en-GB" altLang="en-US" dirty="0" smtClean="0"/>
              <a:t> &amp; </a:t>
            </a:r>
            <a:r>
              <a:rPr lang="en-GB" altLang="en-US" i="1" dirty="0" err="1" smtClean="0"/>
              <a:t>sachalinensis</a:t>
            </a:r>
            <a:endParaRPr lang="en-GB" altLang="en-US" i="1" dirty="0" smtClean="0"/>
          </a:p>
          <a:p>
            <a:pPr>
              <a:lnSpc>
                <a:spcPct val="90000"/>
              </a:lnSpc>
            </a:pPr>
            <a:r>
              <a:rPr lang="en-GB" altLang="en-US" i="1" dirty="0" err="1" smtClean="0"/>
              <a:t>Heracleum</a:t>
            </a:r>
            <a:r>
              <a:rPr lang="cs-CZ" altLang="en-US" i="1" dirty="0" smtClean="0"/>
              <a:t> </a:t>
            </a:r>
            <a:r>
              <a:rPr lang="cs-CZ" altLang="en-US" i="1" dirty="0" err="1" smtClean="0"/>
              <a:t>mantegazzianum</a:t>
            </a:r>
            <a:endParaRPr lang="en-GB" altLang="en-US" i="1" dirty="0" smtClean="0"/>
          </a:p>
          <a:p>
            <a:pPr>
              <a:lnSpc>
                <a:spcPct val="90000"/>
              </a:lnSpc>
            </a:pPr>
            <a:r>
              <a:rPr lang="en-GB" altLang="en-US" i="1" dirty="0" smtClean="0"/>
              <a:t>Impatiens </a:t>
            </a:r>
            <a:r>
              <a:rPr lang="en-GB" altLang="en-US" i="1" dirty="0" err="1" smtClean="0"/>
              <a:t>glandulifera</a:t>
            </a:r>
            <a:endParaRPr lang="cs-CZ" altLang="en-US" i="1" dirty="0" smtClean="0"/>
          </a:p>
          <a:p>
            <a:pPr>
              <a:lnSpc>
                <a:spcPct val="90000"/>
              </a:lnSpc>
            </a:pPr>
            <a:endParaRPr lang="cs-CZ" altLang="en-US" i="1" dirty="0" smtClean="0"/>
          </a:p>
          <a:p>
            <a:pPr>
              <a:lnSpc>
                <a:spcPct val="90000"/>
              </a:lnSpc>
            </a:pPr>
            <a:r>
              <a:rPr lang="cs-CZ" altLang="en-US" dirty="0" err="1" smtClean="0"/>
              <a:t>Remember</a:t>
            </a:r>
            <a:r>
              <a:rPr lang="cs-CZ" altLang="en-US" dirty="0" smtClean="0"/>
              <a:t>: </a:t>
            </a:r>
            <a:r>
              <a:rPr lang="cs-CZ" altLang="en-US" dirty="0" err="1" smtClean="0"/>
              <a:t>the</a:t>
            </a:r>
            <a:r>
              <a:rPr lang="cs-CZ" altLang="en-US" dirty="0" smtClean="0"/>
              <a:t> </a:t>
            </a:r>
            <a:r>
              <a:rPr lang="en-US" altLang="en-US" dirty="0" smtClean="0"/>
              <a:t>two </a:t>
            </a:r>
            <a:r>
              <a:rPr lang="cs-CZ" altLang="en-US" dirty="0" err="1" smtClean="0"/>
              <a:t>classic</a:t>
            </a:r>
            <a:r>
              <a:rPr lang="cs-CZ" altLang="en-US" dirty="0" smtClean="0"/>
              <a:t> biodiversity </a:t>
            </a:r>
            <a:r>
              <a:rPr lang="cs-CZ" altLang="en-US" dirty="0" err="1" smtClean="0"/>
              <a:t>experiments</a:t>
            </a:r>
            <a:r>
              <a:rPr lang="cs-CZ" altLang="en-US" dirty="0" smtClean="0"/>
              <a:t> (</a:t>
            </a:r>
            <a:r>
              <a:rPr lang="cs-CZ" altLang="en-US" dirty="0" err="1" smtClean="0"/>
              <a:t>Ecotron</a:t>
            </a:r>
            <a:r>
              <a:rPr lang="cs-CZ" altLang="en-US" dirty="0" smtClean="0"/>
              <a:t>, </a:t>
            </a:r>
            <a:r>
              <a:rPr lang="cs-CZ" altLang="en-US" dirty="0" err="1" smtClean="0"/>
              <a:t>Cedar</a:t>
            </a:r>
            <a:r>
              <a:rPr lang="cs-CZ" altLang="en-US" dirty="0" smtClean="0"/>
              <a:t> </a:t>
            </a:r>
            <a:r>
              <a:rPr lang="cs-CZ" altLang="en-US" dirty="0" err="1" smtClean="0"/>
              <a:t>creeck</a:t>
            </a:r>
            <a:r>
              <a:rPr lang="cs-CZ" altLang="en-US" dirty="0" smtClean="0"/>
              <a:t>) </a:t>
            </a:r>
            <a:r>
              <a:rPr lang="cs-CZ" altLang="en-US" dirty="0" err="1" smtClean="0"/>
              <a:t>used</a:t>
            </a:r>
            <a:r>
              <a:rPr lang="cs-CZ" altLang="en-US" dirty="0" smtClean="0"/>
              <a:t> </a:t>
            </a:r>
            <a:r>
              <a:rPr lang="cs-CZ" altLang="en-US" dirty="0" err="1" smtClean="0"/>
              <a:t>alien</a:t>
            </a:r>
            <a:r>
              <a:rPr lang="cs-CZ" altLang="en-US" dirty="0" smtClean="0"/>
              <a:t> species (</a:t>
            </a:r>
            <a:r>
              <a:rPr lang="cs-CZ" altLang="en-US" dirty="0" err="1" smtClean="0"/>
              <a:t>even</a:t>
            </a:r>
            <a:r>
              <a:rPr lang="cs-CZ" altLang="en-US" dirty="0" smtClean="0"/>
              <a:t> </a:t>
            </a:r>
            <a:r>
              <a:rPr lang="cs-CZ" altLang="en-US" dirty="0" err="1" smtClean="0"/>
              <a:t>difficult</a:t>
            </a:r>
            <a:r>
              <a:rPr lang="cs-CZ" altLang="en-US" dirty="0" smtClean="0"/>
              <a:t> </a:t>
            </a:r>
            <a:r>
              <a:rPr lang="cs-CZ" altLang="en-US" dirty="0" err="1" smtClean="0"/>
              <a:t>weeds</a:t>
            </a:r>
            <a:r>
              <a:rPr lang="cs-CZ" altLang="en-US" dirty="0" smtClean="0"/>
              <a:t>) </a:t>
            </a:r>
            <a:endParaRPr lang="en-GB" altLang="en-US" dirty="0" smtClean="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900" y="77788"/>
            <a:ext cx="7169150" cy="507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563" name="Text Box 3"/>
          <p:cNvSpPr txBox="1">
            <a:spLocks noChangeArrowheads="1"/>
          </p:cNvSpPr>
          <p:nvPr/>
        </p:nvSpPr>
        <p:spPr bwMode="auto">
          <a:xfrm>
            <a:off x="560388" y="5553075"/>
            <a:ext cx="79533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kumimoji="0" lang="en-GB" altLang="en-US" sz="2400"/>
              <a:t>and those species are highly productive….</a:t>
            </a:r>
            <a:r>
              <a:rPr kumimoji="0" lang="cs-CZ" altLang="en-US" sz="2400"/>
              <a:t>indeed, the invaded communities are often highly productive (even thought the realized diversity is low)</a:t>
            </a:r>
            <a:endParaRPr kumimoji="0" lang="en-GB" altLang="en-US" sz="240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265113" y="742950"/>
            <a:ext cx="5686425" cy="1295400"/>
          </a:xfrm>
        </p:spPr>
        <p:txBody>
          <a:bodyPr/>
          <a:lstStyle/>
          <a:p>
            <a:r>
              <a:rPr lang="cs-CZ" altLang="en-US" smtClean="0"/>
              <a:t>Exactly as predicted by biodiversity experiments</a:t>
            </a:r>
            <a:endParaRPr lang="en-GB" altLang="en-US" smtClean="0"/>
          </a:p>
        </p:txBody>
      </p:sp>
      <p:sp>
        <p:nvSpPr>
          <p:cNvPr id="67587" name="Rectangle 3"/>
          <p:cNvSpPr>
            <a:spLocks noGrp="1" noChangeArrowheads="1"/>
          </p:cNvSpPr>
          <p:nvPr>
            <p:ph type="body" idx="1"/>
          </p:nvPr>
        </p:nvSpPr>
        <p:spPr>
          <a:xfrm>
            <a:off x="0" y="2438400"/>
            <a:ext cx="5751513" cy="2924175"/>
          </a:xfrm>
        </p:spPr>
        <p:txBody>
          <a:bodyPr/>
          <a:lstStyle/>
          <a:p>
            <a:r>
              <a:rPr lang="en-GB" altLang="en-US" smtClean="0"/>
              <a:t>Increasing the species pool by the newly arriving </a:t>
            </a:r>
            <a:r>
              <a:rPr lang="cs-CZ" altLang="en-US" smtClean="0"/>
              <a:t>species </a:t>
            </a:r>
            <a:r>
              <a:rPr lang="en-GB" altLang="en-US" smtClean="0"/>
              <a:t>leads to highly productive communities - is this desirable?</a:t>
            </a:r>
            <a:endParaRPr lang="cs-CZ" altLang="en-US" smtClean="0"/>
          </a:p>
        </p:txBody>
      </p:sp>
      <p:pic>
        <p:nvPicPr>
          <p:cNvPr id="675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2038" y="0"/>
            <a:ext cx="2801937" cy="666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589" name="Text Box 5"/>
          <p:cNvSpPr txBox="1">
            <a:spLocks noChangeArrowheads="1"/>
          </p:cNvSpPr>
          <p:nvPr/>
        </p:nvSpPr>
        <p:spPr bwMode="auto">
          <a:xfrm>
            <a:off x="490538" y="6326188"/>
            <a:ext cx="59388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lang="en-GB" altLang="en-US" sz="1800"/>
              <a:t>http://el.erdc.usace.army.mil/pmis/plants/html/heracle0.html</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685800" y="304800"/>
            <a:ext cx="7772400" cy="3486150"/>
          </a:xfrm>
        </p:spPr>
        <p:txBody>
          <a:bodyPr/>
          <a:lstStyle/>
          <a:p>
            <a:r>
              <a:rPr lang="cs-CZ" altLang="en-US" smtClean="0"/>
              <a:t>Should the number of species in the species pool positively affect the functioning, then invasions are species gains and have a positive effect – it is not so</a:t>
            </a:r>
            <a:endParaRPr lang="en-US" altLang="en-US" smtClean="0"/>
          </a:p>
        </p:txBody>
      </p:sp>
      <p:pic>
        <p:nvPicPr>
          <p:cNvPr id="68611" name="Picture 2"/>
          <p:cNvPicPr>
            <a:picLocks noChangeAspect="1" noChangeArrowheads="1"/>
          </p:cNvPicPr>
          <p:nvPr/>
        </p:nvPicPr>
        <p:blipFill>
          <a:blip r:embed="rId2">
            <a:extLst>
              <a:ext uri="{28A0092B-C50C-407E-A947-70E740481C1C}">
                <a14:useLocalDpi xmlns:a14="http://schemas.microsoft.com/office/drawing/2010/main" val="0"/>
              </a:ext>
            </a:extLst>
          </a:blip>
          <a:srcRect l="21669" t="32552" r="21230" b="28386"/>
          <a:stretch>
            <a:fillRect/>
          </a:stretch>
        </p:blipFill>
        <p:spPr bwMode="auto">
          <a:xfrm>
            <a:off x="190500" y="3725863"/>
            <a:ext cx="74295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sp>
        <p:nvSpPr>
          <p:cNvPr id="68612" name="TextBox 6"/>
          <p:cNvSpPr txBox="1">
            <a:spLocks noChangeArrowheads="1"/>
          </p:cNvSpPr>
          <p:nvPr/>
        </p:nvSpPr>
        <p:spPr bwMode="auto">
          <a:xfrm>
            <a:off x="7620000" y="4324350"/>
            <a:ext cx="1752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r>
              <a:rPr lang="cs-CZ" altLang="en-US" sz="2400"/>
              <a:t>Science 2011</a:t>
            </a:r>
            <a:endParaRPr lang="en-US" altLang="en-US" sz="240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390525" y="357189"/>
            <a:ext cx="8296275" cy="1550440"/>
          </a:xfrm>
        </p:spPr>
        <p:txBody>
          <a:bodyPr/>
          <a:lstStyle/>
          <a:p>
            <a:r>
              <a:rPr lang="cs-CZ" altLang="cs-CZ" sz="4000" dirty="0" smtClean="0"/>
              <a:t/>
            </a:r>
            <a:br>
              <a:rPr lang="cs-CZ" altLang="cs-CZ" sz="4000" dirty="0" smtClean="0"/>
            </a:br>
            <a:r>
              <a:rPr lang="en-US" altLang="cs-CZ" sz="4000" dirty="0" smtClean="0"/>
              <a:t>Long term</a:t>
            </a:r>
            <a:r>
              <a:rPr lang="cs-CZ" altLang="cs-CZ" sz="4000" dirty="0" smtClean="0"/>
              <a:t> CLUE </a:t>
            </a:r>
            <a:r>
              <a:rPr lang="en-US" altLang="cs-CZ" sz="4000" dirty="0" smtClean="0"/>
              <a:t>experiment</a:t>
            </a:r>
            <a:r>
              <a:rPr lang="cs-CZ" altLang="cs-CZ" dirty="0" smtClean="0"/>
              <a:t/>
            </a:r>
            <a:br>
              <a:rPr lang="cs-CZ" altLang="cs-CZ" dirty="0" smtClean="0"/>
            </a:br>
            <a:r>
              <a:rPr lang="en-US" altLang="cs-CZ" sz="4000" dirty="0" smtClean="0"/>
              <a:t>Sown mixtures, no weeding</a:t>
            </a:r>
            <a:r>
              <a:rPr lang="cs-CZ" altLang="cs-CZ" sz="4000" dirty="0" smtClean="0"/>
              <a:t> – High Div, Low Div, Natural Colonization</a:t>
            </a:r>
          </a:p>
        </p:txBody>
      </p:sp>
      <p:sp>
        <p:nvSpPr>
          <p:cNvPr id="70659" name="Rectangle 3"/>
          <p:cNvSpPr>
            <a:spLocks noGrp="1" noChangeArrowheads="1"/>
          </p:cNvSpPr>
          <p:nvPr>
            <p:ph type="body" idx="1"/>
          </p:nvPr>
        </p:nvSpPr>
        <p:spPr>
          <a:xfrm>
            <a:off x="540078" y="2008078"/>
            <a:ext cx="7772400" cy="3352198"/>
          </a:xfrm>
        </p:spPr>
        <p:txBody>
          <a:bodyPr/>
          <a:lstStyle/>
          <a:p>
            <a:r>
              <a:rPr lang="en-US" altLang="cs-CZ" dirty="0" smtClean="0"/>
              <a:t>After ten years</a:t>
            </a:r>
            <a:endParaRPr lang="cs-CZ" altLang="cs-CZ" dirty="0" smtClean="0"/>
          </a:p>
          <a:p>
            <a:r>
              <a:rPr lang="cs-CZ" altLang="cs-CZ" dirty="0" smtClean="0"/>
              <a:t>Biomas</a:t>
            </a:r>
            <a:r>
              <a:rPr lang="en-US" altLang="cs-CZ" dirty="0" smtClean="0"/>
              <a:t>s decreases</a:t>
            </a:r>
            <a:r>
              <a:rPr lang="cs-CZ" altLang="cs-CZ" dirty="0" smtClean="0"/>
              <a:t> HD&gt;LD&gt;NC (</a:t>
            </a:r>
            <a:r>
              <a:rPr lang="en-US" altLang="cs-CZ" dirty="0" smtClean="0"/>
              <a:t>according to</a:t>
            </a:r>
            <a:r>
              <a:rPr lang="cs-CZ" altLang="cs-CZ" dirty="0" smtClean="0"/>
              <a:t> „species pool“)</a:t>
            </a:r>
          </a:p>
          <a:p>
            <a:r>
              <a:rPr lang="en-US" altLang="cs-CZ" dirty="0" smtClean="0"/>
              <a:t>Realized species richness</a:t>
            </a:r>
            <a:r>
              <a:rPr lang="cs-CZ" altLang="cs-CZ" dirty="0" smtClean="0"/>
              <a:t> NC&gt;HD&gt;LD</a:t>
            </a:r>
          </a:p>
          <a:p>
            <a:r>
              <a:rPr lang="cs-CZ" altLang="cs-CZ" dirty="0" smtClean="0"/>
              <a:t>Biomas</a:t>
            </a:r>
            <a:r>
              <a:rPr lang="en-US" altLang="cs-CZ" dirty="0" smtClean="0"/>
              <a:t>s</a:t>
            </a:r>
            <a:r>
              <a:rPr lang="cs-CZ" altLang="cs-CZ" dirty="0" smtClean="0"/>
              <a:t> </a:t>
            </a:r>
            <a:r>
              <a:rPr lang="en-US" altLang="cs-CZ" dirty="0" smtClean="0"/>
              <a:t>correlated with</a:t>
            </a:r>
            <a:r>
              <a:rPr lang="cs-CZ" altLang="cs-CZ" dirty="0" smtClean="0"/>
              <a:t> „species pool“, </a:t>
            </a:r>
            <a:r>
              <a:rPr lang="en-US" altLang="cs-CZ" dirty="0" smtClean="0"/>
              <a:t>but not with actual species richness</a:t>
            </a:r>
            <a:r>
              <a:rPr lang="cs-CZ" altLang="cs-CZ" dirty="0" smtClean="0"/>
              <a:t>  </a:t>
            </a:r>
          </a:p>
        </p:txBody>
      </p:sp>
      <p:sp>
        <p:nvSpPr>
          <p:cNvPr id="2" name="TextBox 1"/>
          <p:cNvSpPr txBox="1"/>
          <p:nvPr/>
        </p:nvSpPr>
        <p:spPr>
          <a:xfrm>
            <a:off x="173419" y="5534561"/>
            <a:ext cx="8970579" cy="1323439"/>
          </a:xfrm>
          <a:prstGeom prst="rect">
            <a:avLst/>
          </a:prstGeom>
          <a:noFill/>
        </p:spPr>
        <p:txBody>
          <a:bodyPr wrap="square" rtlCol="0">
            <a:spAutoFit/>
          </a:bodyPr>
          <a:lstStyle/>
          <a:p>
            <a:r>
              <a:rPr lang="en-US" sz="2000" dirty="0" err="1"/>
              <a:t>Lepŝ</a:t>
            </a:r>
            <a:r>
              <a:rPr lang="en-US" sz="2000" dirty="0"/>
              <a:t>, J., </a:t>
            </a:r>
            <a:r>
              <a:rPr lang="en-US" sz="2000" dirty="0" smtClean="0"/>
              <a:t>Dole</a:t>
            </a:r>
            <a:r>
              <a:rPr lang="cs-CZ" sz="2000" dirty="0" smtClean="0"/>
              <a:t>ž</a:t>
            </a:r>
            <a:r>
              <a:rPr lang="en-US" sz="2000" dirty="0" smtClean="0"/>
              <a:t>al</a:t>
            </a:r>
            <a:r>
              <a:rPr lang="en-US" sz="2000" dirty="0"/>
              <a:t>, J., </a:t>
            </a:r>
            <a:r>
              <a:rPr lang="en-US" sz="2000" dirty="0" err="1"/>
              <a:t>Bezemer</a:t>
            </a:r>
            <a:r>
              <a:rPr lang="en-US" sz="2000" dirty="0"/>
              <a:t>, T. M., Brown, V. K., </a:t>
            </a:r>
            <a:r>
              <a:rPr lang="en-US" sz="2000" dirty="0" err="1"/>
              <a:t>Hedlund</a:t>
            </a:r>
            <a:r>
              <a:rPr lang="en-US" sz="2000" dirty="0"/>
              <a:t>, K., </a:t>
            </a:r>
            <a:r>
              <a:rPr lang="en-US" sz="2000" dirty="0" err="1"/>
              <a:t>Igual</a:t>
            </a:r>
            <a:r>
              <a:rPr lang="en-US" sz="2000" dirty="0"/>
              <a:t> Arroyo, M., ... &amp; Rodríguez </a:t>
            </a:r>
            <a:r>
              <a:rPr lang="en-US" sz="2000" dirty="0" err="1"/>
              <a:t>Barrueco</a:t>
            </a:r>
            <a:r>
              <a:rPr lang="en-US" sz="2000" dirty="0"/>
              <a:t>, C. (2007). Long‐term effectiveness of sowing high and low diversity seed mixtures to enhance plant community development on ex‐arable fields. </a:t>
            </a:r>
            <a:r>
              <a:rPr lang="en-US" sz="2000" i="1" dirty="0"/>
              <a:t>Applied Vegetation Science</a:t>
            </a:r>
            <a:r>
              <a:rPr lang="en-US" sz="2000" dirty="0"/>
              <a:t>, </a:t>
            </a:r>
            <a:r>
              <a:rPr lang="en-US" sz="2000" i="1" dirty="0"/>
              <a:t>10</a:t>
            </a:r>
            <a:r>
              <a:rPr lang="en-US" sz="2000" dirty="0"/>
              <a:t>(1), 97-110.</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D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78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3" descr="LD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5675" y="0"/>
            <a:ext cx="4378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 Box 4"/>
          <p:cNvSpPr txBox="1">
            <a:spLocks noChangeArrowheads="1"/>
          </p:cNvSpPr>
          <p:nvPr/>
        </p:nvSpPr>
        <p:spPr bwMode="auto">
          <a:xfrm>
            <a:off x="2260600" y="5461000"/>
            <a:ext cx="1508125" cy="1189038"/>
          </a:xfrm>
          <a:prstGeom prst="rect">
            <a:avLst/>
          </a:prstGeom>
          <a:solidFill>
            <a:srgbClr val="FFFFFF"/>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lang="cs-CZ" altLang="cs-CZ" sz="7200"/>
              <a:t>HD</a:t>
            </a:r>
          </a:p>
        </p:txBody>
      </p:sp>
      <p:sp>
        <p:nvSpPr>
          <p:cNvPr id="71685" name="Text Box 5"/>
          <p:cNvSpPr txBox="1">
            <a:spLocks noChangeArrowheads="1"/>
          </p:cNvSpPr>
          <p:nvPr/>
        </p:nvSpPr>
        <p:spPr bwMode="auto">
          <a:xfrm>
            <a:off x="4995863" y="5440363"/>
            <a:ext cx="1508125" cy="1189037"/>
          </a:xfrm>
          <a:prstGeom prst="rect">
            <a:avLst/>
          </a:prstGeom>
          <a:solidFill>
            <a:srgbClr val="FFFFFF"/>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lang="cs-CZ" altLang="cs-CZ" sz="7200"/>
              <a:t>LD</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ltLang="en-US" smtClean="0"/>
              <a:t>Some problems</a:t>
            </a:r>
            <a:endParaRPr lang="cs-CZ" altLang="en-US" smtClean="0"/>
          </a:p>
        </p:txBody>
      </p:sp>
      <p:sp>
        <p:nvSpPr>
          <p:cNvPr id="72707" name="Rectangle 3"/>
          <p:cNvSpPr>
            <a:spLocks noGrp="1" noChangeArrowheads="1"/>
          </p:cNvSpPr>
          <p:nvPr>
            <p:ph type="body" idx="1"/>
          </p:nvPr>
        </p:nvSpPr>
        <p:spPr/>
        <p:txBody>
          <a:bodyPr/>
          <a:lstStyle/>
          <a:p>
            <a:r>
              <a:rPr lang="en-US" altLang="en-US" smtClean="0"/>
              <a:t>In biodiversity experiments, it is the introduced species richness (e.g. sown species richness) that is usually reported – in European grasslands, the richness often decreases with productivity as a consequence of competitive exclusion</a:t>
            </a:r>
            <a:endParaRPr lang="cs-CZ" altLang="en-US" smtClean="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5"/>
          <p:cNvSpPr>
            <a:spLocks noGrp="1" noChangeArrowheads="1"/>
          </p:cNvSpPr>
          <p:nvPr>
            <p:ph type="title"/>
          </p:nvPr>
        </p:nvSpPr>
        <p:spPr/>
        <p:txBody>
          <a:bodyPr/>
          <a:lstStyle/>
          <a:p>
            <a:r>
              <a:rPr lang="en-US" altLang="en-US" sz="3200" smtClean="0"/>
              <a:t>Species richness of a community on ex-arable land (averaged over five countries, CZ, UK, NL, SE, ES.  Leps et al. 2007 AVS)</a:t>
            </a:r>
            <a:endParaRPr lang="cs-CZ" altLang="en-US" sz="3200" smtClean="0"/>
          </a:p>
        </p:txBody>
      </p:sp>
      <p:graphicFrame>
        <p:nvGraphicFramePr>
          <p:cNvPr id="73731" name="Object 4"/>
          <p:cNvGraphicFramePr>
            <a:graphicFrameLocks noGrp="1" noChangeAspect="1"/>
          </p:cNvGraphicFramePr>
          <p:nvPr>
            <p:ph idx="1"/>
            <p:extLst>
              <p:ext uri="{D42A27DB-BD31-4B8C-83A1-F6EECF244321}">
                <p14:modId xmlns:p14="http://schemas.microsoft.com/office/powerpoint/2010/main" val="941937668"/>
              </p:ext>
            </p:extLst>
          </p:nvPr>
        </p:nvGraphicFramePr>
        <p:xfrm>
          <a:off x="1443037" y="1849293"/>
          <a:ext cx="6257925" cy="4700588"/>
        </p:xfrm>
        <a:graphic>
          <a:graphicData uri="http://schemas.openxmlformats.org/presentationml/2006/ole">
            <mc:AlternateContent xmlns:mc="http://schemas.openxmlformats.org/markup-compatibility/2006">
              <mc:Choice xmlns:v="urn:schemas-microsoft-com:vml" Requires="v">
                <p:oleObj spid="_x0000_s73777" name="Graph" r:id="rId3" imgW="2863850" imgH="2151380" progId="STATISTICA.Graph">
                  <p:embed/>
                </p:oleObj>
              </mc:Choice>
              <mc:Fallback>
                <p:oleObj name="Graph" r:id="rId3" imgW="2863850" imgH="2151380" progId="STATISTICA.Graph">
                  <p:embed/>
                  <p:pic>
                    <p:nvPicPr>
                      <p:cNvPr id="0" name="Objec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3037" y="1849293"/>
                        <a:ext cx="6257925" cy="470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3732" name="Text Box 7"/>
          <p:cNvSpPr txBox="1">
            <a:spLocks noChangeArrowheads="1"/>
          </p:cNvSpPr>
          <p:nvPr/>
        </p:nvSpPr>
        <p:spPr bwMode="auto">
          <a:xfrm>
            <a:off x="3348038" y="2730500"/>
            <a:ext cx="3584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lang="en-US" altLang="en-US" sz="2400"/>
              <a:t>High sown diversity</a:t>
            </a:r>
            <a:endParaRPr lang="cs-CZ" altLang="en-US" sz="2400"/>
          </a:p>
        </p:txBody>
      </p:sp>
      <p:sp>
        <p:nvSpPr>
          <p:cNvPr id="73733" name="Text Box 8"/>
          <p:cNvSpPr txBox="1">
            <a:spLocks noChangeArrowheads="1"/>
          </p:cNvSpPr>
          <p:nvPr/>
        </p:nvSpPr>
        <p:spPr bwMode="auto">
          <a:xfrm>
            <a:off x="2715491" y="4329545"/>
            <a:ext cx="144087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lang="en-US" altLang="en-US" sz="2400" dirty="0"/>
              <a:t>Low </a:t>
            </a:r>
            <a:r>
              <a:rPr lang="en-US" altLang="en-US" sz="2400" dirty="0" err="1"/>
              <a:t>s.d.</a:t>
            </a:r>
            <a:endParaRPr lang="cs-CZ" altLang="en-US" sz="2400" dirty="0"/>
          </a:p>
        </p:txBody>
      </p:sp>
      <p:sp>
        <p:nvSpPr>
          <p:cNvPr id="73734" name="Text Box 9"/>
          <p:cNvSpPr txBox="1">
            <a:spLocks noChangeArrowheads="1"/>
          </p:cNvSpPr>
          <p:nvPr/>
        </p:nvSpPr>
        <p:spPr bwMode="auto">
          <a:xfrm>
            <a:off x="2619375" y="4905375"/>
            <a:ext cx="754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lang="en-US" altLang="en-US" sz="2400"/>
              <a:t>NC</a:t>
            </a:r>
            <a:endParaRPr lang="cs-CZ" altLang="en-US" sz="240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6"/>
          <p:cNvSpPr>
            <a:spLocks noGrp="1" noChangeArrowheads="1"/>
          </p:cNvSpPr>
          <p:nvPr>
            <p:ph type="title"/>
          </p:nvPr>
        </p:nvSpPr>
        <p:spPr>
          <a:xfrm>
            <a:off x="685800" y="304800"/>
            <a:ext cx="7772400" cy="603250"/>
          </a:xfrm>
        </p:spPr>
        <p:txBody>
          <a:bodyPr/>
          <a:lstStyle/>
          <a:p>
            <a:r>
              <a:rPr lang="en-US" altLang="en-US" sz="4000" smtClean="0"/>
              <a:t>Biomass is still highest in HD</a:t>
            </a:r>
            <a:endParaRPr lang="cs-CZ" altLang="en-US" sz="4000" smtClean="0"/>
          </a:p>
        </p:txBody>
      </p:sp>
      <p:graphicFrame>
        <p:nvGraphicFramePr>
          <p:cNvPr id="74755" name="Object 5"/>
          <p:cNvGraphicFramePr>
            <a:graphicFrameLocks noGrp="1" noChangeAspect="1"/>
          </p:cNvGraphicFramePr>
          <p:nvPr>
            <p:ph idx="1"/>
          </p:nvPr>
        </p:nvGraphicFramePr>
        <p:xfrm>
          <a:off x="1438275" y="1406525"/>
          <a:ext cx="6205538" cy="5211763"/>
        </p:xfrm>
        <a:graphic>
          <a:graphicData uri="http://schemas.openxmlformats.org/presentationml/2006/ole">
            <mc:AlternateContent xmlns:mc="http://schemas.openxmlformats.org/markup-compatibility/2006">
              <mc:Choice xmlns:v="urn:schemas-microsoft-com:vml" Requires="v">
                <p:oleObj spid="_x0000_s74800" name="Graph" r:id="rId3" imgW="2858135" imgH="2399665" progId="STATISTICA.Graph">
                  <p:embed/>
                </p:oleObj>
              </mc:Choice>
              <mc:Fallback>
                <p:oleObj name="Graph" r:id="rId3" imgW="2858135" imgH="2399665" progId="STATISTICA.Graph">
                  <p:embed/>
                  <p:pic>
                    <p:nvPicPr>
                      <p:cNvPr id="0" name="Object 5"/>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8275" y="1406525"/>
                        <a:ext cx="6205538" cy="521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4756" name="Text Box 8"/>
          <p:cNvSpPr txBox="1">
            <a:spLocks noChangeArrowheads="1"/>
          </p:cNvSpPr>
          <p:nvPr/>
        </p:nvSpPr>
        <p:spPr bwMode="auto">
          <a:xfrm>
            <a:off x="6413500" y="2668588"/>
            <a:ext cx="715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lang="en-US" altLang="en-US" sz="2400"/>
              <a:t>HD</a:t>
            </a:r>
            <a:endParaRPr lang="cs-CZ" altLang="en-US" sz="2400"/>
          </a:p>
        </p:txBody>
      </p:sp>
      <p:sp>
        <p:nvSpPr>
          <p:cNvPr id="74757" name="Text Box 9"/>
          <p:cNvSpPr txBox="1">
            <a:spLocks noChangeArrowheads="1"/>
          </p:cNvSpPr>
          <p:nvPr/>
        </p:nvSpPr>
        <p:spPr bwMode="auto">
          <a:xfrm>
            <a:off x="6450013" y="3817938"/>
            <a:ext cx="7286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lang="en-US" altLang="en-US" sz="2400"/>
              <a:t>LD</a:t>
            </a:r>
            <a:endParaRPr lang="cs-CZ" altLang="en-US" sz="2400"/>
          </a:p>
        </p:txBody>
      </p:sp>
      <p:sp>
        <p:nvSpPr>
          <p:cNvPr id="74758" name="Text Box 10"/>
          <p:cNvSpPr txBox="1">
            <a:spLocks noChangeArrowheads="1"/>
          </p:cNvSpPr>
          <p:nvPr/>
        </p:nvSpPr>
        <p:spPr bwMode="auto">
          <a:xfrm>
            <a:off x="6042025" y="4535488"/>
            <a:ext cx="777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itchFamily="18" charset="0"/>
              </a:defRPr>
            </a:lvl2pPr>
            <a:lvl3pPr marL="1143000" indent="-228600">
              <a:spcBef>
                <a:spcPct val="20000"/>
              </a:spcBef>
              <a:buChar char="•"/>
              <a:defRPr kumimoji="1" sz="2400">
                <a:solidFill>
                  <a:schemeClr val="tx1"/>
                </a:solidFill>
                <a:latin typeface="Times New Roman" pitchFamily="18" charset="0"/>
              </a:defRPr>
            </a:lvl3pPr>
            <a:lvl4pPr marL="1600200" indent="-228600">
              <a:spcBef>
                <a:spcPct val="20000"/>
              </a:spcBef>
              <a:buChar char="–"/>
              <a:defRPr kumimoji="1" sz="2000">
                <a:solidFill>
                  <a:schemeClr val="tx1"/>
                </a:solidFill>
                <a:latin typeface="Times New Roman" pitchFamily="18" charset="0"/>
              </a:defRPr>
            </a:lvl4pPr>
            <a:lvl5pPr marL="2057400" indent="-22860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50000"/>
              </a:spcBef>
              <a:buClrTx/>
              <a:buFontTx/>
              <a:buNone/>
            </a:pPr>
            <a:r>
              <a:rPr lang="en-US" altLang="en-US" sz="2400"/>
              <a:t>NC</a:t>
            </a:r>
            <a:endParaRPr lang="cs-CZ" altLang="en-US" sz="240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altLang="en-US" sz="4000" smtClean="0"/>
              <a:t>Sowing the highest species diversity</a:t>
            </a:r>
            <a:endParaRPr lang="cs-CZ" altLang="en-US" sz="4000" smtClean="0"/>
          </a:p>
        </p:txBody>
      </p:sp>
      <p:sp>
        <p:nvSpPr>
          <p:cNvPr id="75779" name="Rectangle 3"/>
          <p:cNvSpPr>
            <a:spLocks noGrp="1" noChangeArrowheads="1"/>
          </p:cNvSpPr>
          <p:nvPr>
            <p:ph type="body" idx="1"/>
          </p:nvPr>
        </p:nvSpPr>
        <p:spPr/>
        <p:txBody>
          <a:bodyPr/>
          <a:lstStyle/>
          <a:p>
            <a:r>
              <a:rPr lang="en-US" altLang="en-US" dirty="0" smtClean="0"/>
              <a:t>Assures the highest productivity, even after </a:t>
            </a:r>
            <a:r>
              <a:rPr lang="cs-CZ" altLang="en-US" dirty="0" smtClean="0"/>
              <a:t>ten</a:t>
            </a:r>
            <a:r>
              <a:rPr lang="en-US" altLang="en-US" dirty="0" smtClean="0"/>
              <a:t> years</a:t>
            </a:r>
          </a:p>
          <a:p>
            <a:r>
              <a:rPr lang="en-US" altLang="en-US" dirty="0" smtClean="0"/>
              <a:t>But hinders further colonization, leading to the low species diversity in the High Sown Diversity plots</a:t>
            </a:r>
            <a:endParaRPr lang="cs-CZ" altLang="en-US"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cs-CZ" altLang="cs-CZ" dirty="0" smtClean="0"/>
              <a:t>Excursion to history</a:t>
            </a:r>
            <a:r>
              <a:rPr lang="cs-CZ" altLang="cs-CZ" b="1" dirty="0" smtClean="0">
                <a:solidFill>
                  <a:schemeClr val="tx1"/>
                </a:solidFill>
              </a:rPr>
              <a:t/>
            </a:r>
            <a:br>
              <a:rPr lang="cs-CZ" altLang="cs-CZ" b="1" dirty="0" smtClean="0">
                <a:solidFill>
                  <a:schemeClr val="tx1"/>
                </a:solidFill>
              </a:rPr>
            </a:br>
            <a:r>
              <a:rPr lang="en-US" altLang="cs-CZ" b="1" dirty="0" smtClean="0">
                <a:solidFill>
                  <a:schemeClr val="tx1"/>
                </a:solidFill>
              </a:rPr>
              <a:t>Diversity begets stability </a:t>
            </a:r>
            <a:endParaRPr lang="en-GB" altLang="cs-CZ" b="1" dirty="0" smtClean="0">
              <a:solidFill>
                <a:schemeClr val="tx1"/>
              </a:solidFill>
            </a:endParaRPr>
          </a:p>
        </p:txBody>
      </p:sp>
      <p:sp>
        <p:nvSpPr>
          <p:cNvPr id="10243" name="Rectangle 3"/>
          <p:cNvSpPr>
            <a:spLocks noGrp="1" noChangeArrowheads="1"/>
          </p:cNvSpPr>
          <p:nvPr>
            <p:ph type="body" idx="1"/>
          </p:nvPr>
        </p:nvSpPr>
        <p:spPr/>
        <p:txBody>
          <a:bodyPr/>
          <a:lstStyle/>
          <a:p>
            <a:r>
              <a:rPr lang="en-US" altLang="cs-CZ" b="1" dirty="0" smtClean="0"/>
              <a:t>S= -</a:t>
            </a:r>
            <a:r>
              <a:rPr lang="en-US" altLang="cs-CZ" b="1" dirty="0" smtClean="0">
                <a:sym typeface="Symbol" pitchFamily="18" charset="2"/>
              </a:rPr>
              <a:t></a:t>
            </a:r>
            <a:r>
              <a:rPr lang="en-US" altLang="cs-CZ" b="1" i="1" dirty="0" smtClean="0"/>
              <a:t>p</a:t>
            </a:r>
            <a:r>
              <a:rPr lang="en-US" altLang="cs-CZ" b="1" i="1" baseline="-25000" dirty="0" smtClean="0"/>
              <a:t>i</a:t>
            </a:r>
            <a:r>
              <a:rPr lang="en-US" altLang="cs-CZ" b="1" dirty="0" smtClean="0"/>
              <a:t> log</a:t>
            </a:r>
            <a:r>
              <a:rPr lang="en-US" altLang="cs-CZ" b="1" i="1" dirty="0" smtClean="0"/>
              <a:t> p</a:t>
            </a:r>
            <a:r>
              <a:rPr lang="en-US" altLang="cs-CZ" b="1" i="1" baseline="-25000" dirty="0" smtClean="0"/>
              <a:t>i</a:t>
            </a:r>
            <a:r>
              <a:rPr lang="en-US" altLang="cs-CZ" b="1" dirty="0" smtClean="0"/>
              <a:t> </a:t>
            </a:r>
          </a:p>
          <a:p>
            <a:r>
              <a:rPr lang="en-US" altLang="cs-CZ" dirty="0" smtClean="0"/>
              <a:t>MacArthur (1955):  Fluctuations of animal populations and a measure of community stability. – Ecology 36: 533-536.</a:t>
            </a:r>
          </a:p>
          <a:p>
            <a:r>
              <a:rPr lang="cs-CZ" altLang="cs-CZ" dirty="0" smtClean="0"/>
              <a:t>Shannon formula for diversity first suggested as </a:t>
            </a:r>
            <a:r>
              <a:rPr lang="cs-CZ" altLang="cs-CZ" b="1" dirty="0" smtClean="0"/>
              <a:t>index of stability</a:t>
            </a:r>
            <a:endParaRPr lang="en-GB" altLang="cs-CZ" b="1" dirty="0" smtClean="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26"/>
          <p:cNvSpPr>
            <a:spLocks noGrp="1" noChangeArrowheads="1"/>
          </p:cNvSpPr>
          <p:nvPr>
            <p:ph type="title"/>
          </p:nvPr>
        </p:nvSpPr>
        <p:spPr>
          <a:xfrm>
            <a:off x="350838" y="304800"/>
            <a:ext cx="8107362" cy="1295400"/>
          </a:xfrm>
        </p:spPr>
        <p:txBody>
          <a:bodyPr/>
          <a:lstStyle/>
          <a:p>
            <a:r>
              <a:rPr lang="en-GB" altLang="cs-CZ" dirty="0" smtClean="0"/>
              <a:t>Species identity is more important than the number of species lost</a:t>
            </a:r>
          </a:p>
        </p:txBody>
      </p:sp>
      <p:sp>
        <p:nvSpPr>
          <p:cNvPr id="78851" name="Rectangle 1027"/>
          <p:cNvSpPr>
            <a:spLocks noGrp="1" noChangeArrowheads="1"/>
          </p:cNvSpPr>
          <p:nvPr>
            <p:ph type="body" idx="1"/>
          </p:nvPr>
        </p:nvSpPr>
        <p:spPr/>
        <p:txBody>
          <a:bodyPr/>
          <a:lstStyle/>
          <a:p>
            <a:r>
              <a:rPr lang="en-GB" altLang="cs-CZ" smtClean="0"/>
              <a:t>But each species loss means loss of some traits that are unique for that species and (if repeated many times) restriction of the ecosystem functioning</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Realistic scenario – the least abundant species  are lost</a:t>
            </a:r>
            <a:endParaRPr lang="en-US" dirty="0"/>
          </a:p>
        </p:txBody>
      </p:sp>
      <p:sp>
        <p:nvSpPr>
          <p:cNvPr id="3" name="Zástupný symbol pro obsah 2"/>
          <p:cNvSpPr>
            <a:spLocks noGrp="1"/>
          </p:cNvSpPr>
          <p:nvPr>
            <p:ph idx="1"/>
          </p:nvPr>
        </p:nvSpPr>
        <p:spPr>
          <a:xfrm>
            <a:off x="685800" y="1724891"/>
            <a:ext cx="7772400" cy="4114800"/>
          </a:xfrm>
        </p:spPr>
        <p:txBody>
          <a:bodyPr/>
          <a:lstStyle/>
          <a:p>
            <a:r>
              <a:rPr lang="cs-CZ" sz="2800" dirty="0" err="1" smtClean="0"/>
              <a:t>Removal</a:t>
            </a:r>
            <a:r>
              <a:rPr lang="cs-CZ" sz="2800" dirty="0" smtClean="0"/>
              <a:t> experiment (Aleš Lisner, in Ohrazení)</a:t>
            </a:r>
          </a:p>
          <a:p>
            <a:r>
              <a:rPr lang="cs-CZ" sz="2800" dirty="0" err="1" smtClean="0"/>
              <a:t>Baseline</a:t>
            </a:r>
            <a:r>
              <a:rPr lang="cs-CZ" sz="2800" dirty="0" smtClean="0"/>
              <a:t> data (2016, </a:t>
            </a:r>
            <a:r>
              <a:rPr lang="cs-CZ" sz="2800" dirty="0" err="1" smtClean="0"/>
              <a:t>before</a:t>
            </a:r>
            <a:r>
              <a:rPr lang="cs-CZ" sz="2800" dirty="0" smtClean="0"/>
              <a:t> </a:t>
            </a:r>
            <a:r>
              <a:rPr lang="cs-CZ" sz="2800" dirty="0" err="1" smtClean="0"/>
              <a:t>removal</a:t>
            </a:r>
            <a:r>
              <a:rPr lang="cs-CZ" sz="2800" dirty="0" smtClean="0"/>
              <a:t>) </a:t>
            </a:r>
            <a:r>
              <a:rPr lang="cs-CZ" sz="2800" dirty="0" err="1" smtClean="0"/>
              <a:t>used</a:t>
            </a:r>
            <a:r>
              <a:rPr lang="cs-CZ" sz="2800" dirty="0" smtClean="0"/>
              <a:t> to </a:t>
            </a:r>
            <a:r>
              <a:rPr lang="cs-CZ" sz="2800" dirty="0" err="1" smtClean="0"/>
              <a:t>decide</a:t>
            </a:r>
            <a:r>
              <a:rPr lang="cs-CZ" sz="2800" dirty="0" smtClean="0"/>
              <a:t>, </a:t>
            </a:r>
            <a:r>
              <a:rPr lang="cs-CZ" sz="2800" dirty="0" err="1" smtClean="0"/>
              <a:t>which</a:t>
            </a:r>
            <a:r>
              <a:rPr lang="cs-CZ" sz="2800" dirty="0" smtClean="0"/>
              <a:t> least </a:t>
            </a:r>
            <a:r>
              <a:rPr lang="cs-CZ" sz="2800" dirty="0" err="1" smtClean="0"/>
              <a:t>abundant</a:t>
            </a:r>
            <a:r>
              <a:rPr lang="cs-CZ" sz="2800" dirty="0" smtClean="0"/>
              <a:t> species </a:t>
            </a:r>
            <a:r>
              <a:rPr lang="cs-CZ" sz="2800" dirty="0" err="1" smtClean="0"/>
              <a:t>will</a:t>
            </a:r>
            <a:r>
              <a:rPr lang="cs-CZ" sz="2800" dirty="0" smtClean="0"/>
              <a:t> </a:t>
            </a:r>
            <a:r>
              <a:rPr lang="cs-CZ" sz="2800" dirty="0" err="1" smtClean="0"/>
              <a:t>be</a:t>
            </a:r>
            <a:r>
              <a:rPr lang="cs-CZ" sz="2800" dirty="0" smtClean="0"/>
              <a:t> </a:t>
            </a:r>
            <a:r>
              <a:rPr lang="cs-CZ" sz="2800" dirty="0" err="1" smtClean="0"/>
              <a:t>removed</a:t>
            </a:r>
            <a:endParaRPr lang="cs-CZ" sz="2800" dirty="0" smtClean="0"/>
          </a:p>
          <a:p>
            <a:r>
              <a:rPr lang="cs-CZ" sz="2800" dirty="0" err="1" smtClean="0"/>
              <a:t>Remain</a:t>
            </a:r>
            <a:r>
              <a:rPr lang="en-US" sz="2800" dirty="0" err="1" smtClean="0"/>
              <a:t>ing</a:t>
            </a:r>
            <a:r>
              <a:rPr lang="en-US" sz="2800" dirty="0" smtClean="0"/>
              <a:t> species in plots are those with highest biomass in 2016</a:t>
            </a:r>
          </a:p>
          <a:p>
            <a:r>
              <a:rPr lang="en-US" sz="2800" dirty="0" smtClean="0"/>
              <a:t>Richness gradient 1, 3, 6, 12 species and two controls (intact, and </a:t>
            </a:r>
            <a:r>
              <a:rPr lang="en-US" sz="2800" b="1" dirty="0" smtClean="0"/>
              <a:t>disturbed</a:t>
            </a:r>
            <a:r>
              <a:rPr lang="en-US" sz="2800" dirty="0" smtClean="0"/>
              <a:t>)</a:t>
            </a:r>
            <a:r>
              <a:rPr lang="cs-CZ" sz="2800" dirty="0" smtClean="0"/>
              <a:t> – in 5 replication in block design</a:t>
            </a:r>
            <a:endParaRPr lang="en-US" sz="2800" dirty="0"/>
          </a:p>
        </p:txBody>
      </p:sp>
    </p:spTree>
    <p:extLst>
      <p:ext uri="{BB962C8B-B14F-4D97-AF65-F5344CB8AC3E}">
        <p14:creationId xmlns:p14="http://schemas.microsoft.com/office/powerpoint/2010/main" val="124896359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af 2"/>
          <p:cNvGraphicFramePr>
            <a:graphicFrameLocks/>
          </p:cNvGraphicFramePr>
          <p:nvPr>
            <p:extLst/>
          </p:nvPr>
        </p:nvGraphicFramePr>
        <p:xfrm>
          <a:off x="304800" y="263237"/>
          <a:ext cx="7412182" cy="507769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8400563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af 2"/>
          <p:cNvGraphicFramePr>
            <a:graphicFrameLocks/>
          </p:cNvGraphicFramePr>
          <p:nvPr>
            <p:extLst/>
          </p:nvPr>
        </p:nvGraphicFramePr>
        <p:xfrm>
          <a:off x="304800" y="263237"/>
          <a:ext cx="7412182" cy="507769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ovéPole 1"/>
          <p:cNvSpPr txBox="1"/>
          <p:nvPr/>
        </p:nvSpPr>
        <p:spPr>
          <a:xfrm>
            <a:off x="304800" y="5701145"/>
            <a:ext cx="7412182" cy="461665"/>
          </a:xfrm>
          <a:prstGeom prst="rect">
            <a:avLst/>
          </a:prstGeom>
          <a:noFill/>
        </p:spPr>
        <p:txBody>
          <a:bodyPr wrap="square" rtlCol="0">
            <a:spAutoFit/>
          </a:bodyPr>
          <a:lstStyle/>
          <a:p>
            <a:r>
              <a:rPr lang="en-US" i="1" dirty="0" err="1" smtClean="0"/>
              <a:t>Molinia</a:t>
            </a:r>
            <a:endParaRPr lang="en-US" i="1" dirty="0"/>
          </a:p>
        </p:txBody>
      </p:sp>
    </p:spTree>
    <p:extLst>
      <p:ext uri="{BB962C8B-B14F-4D97-AF65-F5344CB8AC3E}">
        <p14:creationId xmlns:p14="http://schemas.microsoft.com/office/powerpoint/2010/main" val="62896360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af 2"/>
          <p:cNvGraphicFramePr>
            <a:graphicFrameLocks/>
          </p:cNvGraphicFramePr>
          <p:nvPr>
            <p:extLst/>
          </p:nvPr>
        </p:nvGraphicFramePr>
        <p:xfrm>
          <a:off x="304800" y="263237"/>
          <a:ext cx="7412182" cy="507769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ovéPole 3"/>
          <p:cNvSpPr txBox="1"/>
          <p:nvPr/>
        </p:nvSpPr>
        <p:spPr>
          <a:xfrm>
            <a:off x="304800" y="5701145"/>
            <a:ext cx="7412182" cy="461665"/>
          </a:xfrm>
          <a:prstGeom prst="rect">
            <a:avLst/>
          </a:prstGeom>
          <a:noFill/>
        </p:spPr>
        <p:txBody>
          <a:bodyPr wrap="square" rtlCol="0">
            <a:spAutoFit/>
          </a:bodyPr>
          <a:lstStyle/>
          <a:p>
            <a:r>
              <a:rPr lang="en-US" i="1" dirty="0" err="1" smtClean="0"/>
              <a:t>Molinia</a:t>
            </a:r>
            <a:r>
              <a:rPr lang="en-US" i="1" dirty="0" smtClean="0"/>
              <a:t>, </a:t>
            </a:r>
            <a:r>
              <a:rPr lang="en-US" i="1" dirty="0" err="1" smtClean="0"/>
              <a:t>Festuca</a:t>
            </a:r>
            <a:r>
              <a:rPr lang="en-US" i="1" dirty="0" smtClean="0"/>
              <a:t>, </a:t>
            </a:r>
            <a:r>
              <a:rPr lang="en-US" i="1" dirty="0" err="1" smtClean="0"/>
              <a:t>Cirsium</a:t>
            </a:r>
            <a:r>
              <a:rPr lang="en-US" i="1" dirty="0" smtClean="0"/>
              <a:t>, </a:t>
            </a:r>
            <a:r>
              <a:rPr lang="en-US" i="1" dirty="0" err="1" smtClean="0"/>
              <a:t>Danthonia</a:t>
            </a:r>
            <a:r>
              <a:rPr lang="en-US" i="1" dirty="0" smtClean="0"/>
              <a:t>, </a:t>
            </a:r>
            <a:r>
              <a:rPr lang="en-US" i="1" dirty="0" err="1" smtClean="0"/>
              <a:t>Betonica</a:t>
            </a:r>
            <a:r>
              <a:rPr lang="en-US" i="1" dirty="0" smtClean="0"/>
              <a:t>, </a:t>
            </a:r>
            <a:r>
              <a:rPr lang="en-US" i="1" dirty="0" err="1" smtClean="0"/>
              <a:t>Holcus</a:t>
            </a:r>
            <a:endParaRPr lang="en-US" i="1" dirty="0"/>
          </a:p>
        </p:txBody>
      </p:sp>
    </p:spTree>
    <p:extLst>
      <p:ext uri="{BB962C8B-B14F-4D97-AF65-F5344CB8AC3E}">
        <p14:creationId xmlns:p14="http://schemas.microsoft.com/office/powerpoint/2010/main" val="415656984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a:extLst>
              <a:ext uri="{28A0092B-C50C-407E-A947-70E740481C1C}">
                <a14:useLocalDpi xmlns:a14="http://schemas.microsoft.com/office/drawing/2010/main" val="0"/>
              </a:ext>
            </a:extLst>
          </a:blip>
          <a:srcRect/>
          <a:stretch>
            <a:fillRect/>
          </a:stretch>
        </p:blipFill>
        <p:spPr bwMode="auto">
          <a:xfrm>
            <a:off x="1655329" y="665019"/>
            <a:ext cx="5722216" cy="5507180"/>
          </a:xfrm>
          <a:prstGeom prst="rect">
            <a:avLst/>
          </a:prstGeom>
          <a:noFill/>
          <a:ln>
            <a:noFill/>
          </a:ln>
        </p:spPr>
      </p:pic>
    </p:spTree>
    <p:extLst>
      <p:ext uri="{BB962C8B-B14F-4D97-AF65-F5344CB8AC3E}">
        <p14:creationId xmlns:p14="http://schemas.microsoft.com/office/powerpoint/2010/main" val="418053183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extLst>
              <a:ext uri="{28A0092B-C50C-407E-A947-70E740481C1C}">
                <a14:useLocalDpi xmlns:a14="http://schemas.microsoft.com/office/drawing/2010/main" val="0"/>
              </a:ext>
            </a:extLst>
          </a:blip>
          <a:srcRect t="519" r="1379" b="69911"/>
          <a:stretch/>
        </p:blipFill>
        <p:spPr bwMode="auto">
          <a:xfrm>
            <a:off x="609600" y="374073"/>
            <a:ext cx="7897091" cy="5680363"/>
          </a:xfrm>
          <a:prstGeom prst="rect">
            <a:avLst/>
          </a:prstGeom>
          <a:noFill/>
          <a:ln>
            <a:noFill/>
          </a:ln>
        </p:spPr>
      </p:pic>
      <p:sp>
        <p:nvSpPr>
          <p:cNvPr id="3" name="TextovéPole 2"/>
          <p:cNvSpPr txBox="1"/>
          <p:nvPr/>
        </p:nvSpPr>
        <p:spPr>
          <a:xfrm>
            <a:off x="3498273" y="4578927"/>
            <a:ext cx="2909454" cy="461665"/>
          </a:xfrm>
          <a:prstGeom prst="rect">
            <a:avLst/>
          </a:prstGeom>
          <a:noFill/>
        </p:spPr>
        <p:txBody>
          <a:bodyPr wrap="square" rtlCol="0">
            <a:spAutoFit/>
          </a:bodyPr>
          <a:lstStyle/>
          <a:p>
            <a:r>
              <a:rPr lang="en-US" dirty="0" smtClean="0"/>
              <a:t>Remaining species</a:t>
            </a:r>
            <a:endParaRPr lang="en-US" dirty="0"/>
          </a:p>
        </p:txBody>
      </p:sp>
    </p:spTree>
    <p:extLst>
      <p:ext uri="{BB962C8B-B14F-4D97-AF65-F5344CB8AC3E}">
        <p14:creationId xmlns:p14="http://schemas.microsoft.com/office/powerpoint/2010/main" val="24788561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
            </a:r>
            <a:br>
              <a:rPr lang="cs-CZ" dirty="0"/>
            </a:br>
            <a:r>
              <a:rPr lang="cs-CZ" dirty="0" smtClean="0"/>
              <a:t>Ohrazení experiment</a:t>
            </a:r>
            <a:r>
              <a:rPr lang="cs-CZ" dirty="0"/>
              <a:t/>
            </a:r>
            <a:br>
              <a:rPr lang="cs-CZ" dirty="0"/>
            </a:br>
            <a:r>
              <a:rPr lang="cs-CZ" dirty="0" smtClean="0"/>
              <a:t>Stability (of total biomass)</a:t>
            </a:r>
            <a:endParaRPr lang="en-US" dirty="0"/>
          </a:p>
        </p:txBody>
      </p:sp>
      <p:sp>
        <p:nvSpPr>
          <p:cNvPr id="3" name="Zástupný symbol pro obsah 2"/>
          <p:cNvSpPr>
            <a:spLocks noGrp="1"/>
          </p:cNvSpPr>
          <p:nvPr>
            <p:ph idx="1"/>
          </p:nvPr>
        </p:nvSpPr>
        <p:spPr/>
        <p:txBody>
          <a:bodyPr/>
          <a:lstStyle/>
          <a:p>
            <a:r>
              <a:rPr lang="cs-CZ" dirty="0" err="1" smtClean="0"/>
              <a:t>Characterized</a:t>
            </a:r>
            <a:r>
              <a:rPr lang="cs-CZ" dirty="0" smtClean="0"/>
              <a:t> by </a:t>
            </a:r>
            <a:r>
              <a:rPr lang="cs-CZ" dirty="0" err="1" smtClean="0"/>
              <a:t>Coefficient</a:t>
            </a:r>
            <a:r>
              <a:rPr lang="cs-CZ" dirty="0" smtClean="0"/>
              <a:t> </a:t>
            </a:r>
            <a:r>
              <a:rPr lang="cs-CZ" dirty="0" err="1" smtClean="0"/>
              <a:t>of</a:t>
            </a:r>
            <a:r>
              <a:rPr lang="cs-CZ" dirty="0" smtClean="0"/>
              <a:t> </a:t>
            </a:r>
            <a:r>
              <a:rPr lang="cs-CZ" dirty="0" err="1"/>
              <a:t>V</a:t>
            </a:r>
            <a:r>
              <a:rPr lang="cs-CZ" dirty="0" err="1" smtClean="0"/>
              <a:t>ariation</a:t>
            </a:r>
            <a:r>
              <a:rPr lang="cs-CZ" dirty="0" smtClean="0"/>
              <a:t> </a:t>
            </a:r>
          </a:p>
          <a:p>
            <a:pPr marL="0" indent="0">
              <a:buNone/>
            </a:pPr>
            <a:r>
              <a:rPr lang="cs-CZ" dirty="0"/>
              <a:t> </a:t>
            </a:r>
            <a:r>
              <a:rPr lang="cs-CZ" dirty="0" smtClean="0"/>
              <a:t>			CV = </a:t>
            </a:r>
            <a:r>
              <a:rPr lang="cs-CZ" dirty="0" err="1" smtClean="0"/>
              <a:t>s.d</a:t>
            </a:r>
            <a:r>
              <a:rPr lang="cs-CZ" dirty="0" smtClean="0"/>
              <a:t>. / </a:t>
            </a:r>
            <a:r>
              <a:rPr lang="cs-CZ" dirty="0" err="1" smtClean="0"/>
              <a:t>mean</a:t>
            </a:r>
            <a:endParaRPr lang="cs-CZ" dirty="0" smtClean="0"/>
          </a:p>
          <a:p>
            <a:pPr marL="0" indent="0">
              <a:buNone/>
            </a:pPr>
            <a:r>
              <a:rPr lang="cs-CZ" dirty="0" smtClean="0"/>
              <a:t>		</a:t>
            </a:r>
            <a:r>
              <a:rPr lang="cs-CZ" dirty="0" err="1" smtClean="0"/>
              <a:t>s.d</a:t>
            </a:r>
            <a:r>
              <a:rPr lang="cs-CZ" dirty="0" smtClean="0"/>
              <a:t>. and </a:t>
            </a:r>
            <a:r>
              <a:rPr lang="cs-CZ" dirty="0" err="1" smtClean="0"/>
              <a:t>mean</a:t>
            </a:r>
            <a:r>
              <a:rPr lang="cs-CZ" dirty="0" smtClean="0"/>
              <a:t> </a:t>
            </a:r>
            <a:r>
              <a:rPr lang="cs-CZ" dirty="0" err="1" smtClean="0"/>
              <a:t>calculated</a:t>
            </a:r>
            <a:r>
              <a:rPr lang="cs-CZ" dirty="0" smtClean="0"/>
              <a:t> </a:t>
            </a:r>
            <a:r>
              <a:rPr lang="cs-CZ" dirty="0" err="1" smtClean="0"/>
              <a:t>for</a:t>
            </a:r>
            <a:r>
              <a:rPr lang="cs-CZ" dirty="0" smtClean="0"/>
              <a:t>  			</a:t>
            </a:r>
            <a:r>
              <a:rPr lang="cs-CZ" dirty="0" err="1" smtClean="0"/>
              <a:t>individual</a:t>
            </a:r>
            <a:r>
              <a:rPr lang="cs-CZ" dirty="0" smtClean="0"/>
              <a:t> </a:t>
            </a:r>
            <a:r>
              <a:rPr lang="cs-CZ" dirty="0" err="1" smtClean="0"/>
              <a:t>plots</a:t>
            </a:r>
            <a:r>
              <a:rPr lang="cs-CZ" dirty="0" smtClean="0"/>
              <a:t> </a:t>
            </a:r>
            <a:r>
              <a:rPr lang="cs-CZ" dirty="0" err="1" smtClean="0"/>
              <a:t>over</a:t>
            </a:r>
            <a:r>
              <a:rPr lang="cs-CZ" dirty="0" smtClean="0"/>
              <a:t> </a:t>
            </a:r>
            <a:r>
              <a:rPr lang="cs-CZ" dirty="0" err="1" smtClean="0"/>
              <a:t>time</a:t>
            </a:r>
            <a:endParaRPr lang="cs-CZ" dirty="0" smtClean="0"/>
          </a:p>
          <a:p>
            <a:pPr marL="0" indent="0">
              <a:buNone/>
            </a:pPr>
            <a:r>
              <a:rPr lang="cs-CZ" dirty="0"/>
              <a:t>	</a:t>
            </a:r>
            <a:r>
              <a:rPr lang="cs-CZ" dirty="0" smtClean="0"/>
              <a:t>	(</a:t>
            </a:r>
            <a:r>
              <a:rPr lang="cs-CZ" dirty="0" err="1" smtClean="0"/>
              <a:t>years</a:t>
            </a:r>
            <a:r>
              <a:rPr lang="cs-CZ" dirty="0" smtClean="0"/>
              <a:t> 2017 – 2022)</a:t>
            </a:r>
            <a:endParaRPr lang="en-US" dirty="0"/>
          </a:p>
        </p:txBody>
      </p:sp>
    </p:spTree>
    <p:extLst>
      <p:ext uri="{BB962C8B-B14F-4D97-AF65-F5344CB8AC3E}">
        <p14:creationId xmlns:p14="http://schemas.microsoft.com/office/powerpoint/2010/main" val="132709697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0" y="129394"/>
            <a:ext cx="6644081" cy="6585358"/>
          </a:xfrm>
          <a:prstGeom prst="rect">
            <a:avLst/>
          </a:prstGeom>
        </p:spPr>
      </p:pic>
      <p:sp>
        <p:nvSpPr>
          <p:cNvPr id="3" name="TextovéPole 2"/>
          <p:cNvSpPr txBox="1"/>
          <p:nvPr/>
        </p:nvSpPr>
        <p:spPr>
          <a:xfrm>
            <a:off x="6809509" y="477982"/>
            <a:ext cx="2175164" cy="5262979"/>
          </a:xfrm>
          <a:prstGeom prst="rect">
            <a:avLst/>
          </a:prstGeom>
          <a:noFill/>
        </p:spPr>
        <p:txBody>
          <a:bodyPr wrap="square" rtlCol="0">
            <a:spAutoFit/>
          </a:bodyPr>
          <a:lstStyle/>
          <a:p>
            <a:r>
              <a:rPr lang="en-US" dirty="0" smtClean="0"/>
              <a:t>Error bars are confidence intervals</a:t>
            </a:r>
          </a:p>
          <a:p>
            <a:endParaRPr lang="en-US" dirty="0" smtClean="0"/>
          </a:p>
          <a:p>
            <a:endParaRPr lang="en-US" dirty="0" smtClean="0"/>
          </a:p>
          <a:p>
            <a:r>
              <a:rPr lang="en-US" dirty="0" smtClean="0"/>
              <a:t>The monocultures are less stable, but three species mixtures are enough to stabilize the total biomass</a:t>
            </a:r>
            <a:endParaRPr lang="en-US" dirty="0"/>
          </a:p>
        </p:txBody>
      </p:sp>
    </p:spTree>
    <p:extLst>
      <p:ext uri="{BB962C8B-B14F-4D97-AF65-F5344CB8AC3E}">
        <p14:creationId xmlns:p14="http://schemas.microsoft.com/office/powerpoint/2010/main" val="255347788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20856" t="24055" r="28740" b="32480"/>
          <a:stretch/>
        </p:blipFill>
        <p:spPr>
          <a:xfrm>
            <a:off x="-1383" y="877145"/>
            <a:ext cx="9145383" cy="4436073"/>
          </a:xfrm>
          <a:prstGeom prst="rect">
            <a:avLst/>
          </a:prstGeom>
        </p:spPr>
      </p:pic>
    </p:spTree>
    <p:extLst>
      <p:ext uri="{BB962C8B-B14F-4D97-AF65-F5344CB8AC3E}">
        <p14:creationId xmlns:p14="http://schemas.microsoft.com/office/powerpoint/2010/main" val="3638731026"/>
      </p:ext>
    </p:extLst>
  </p:cSld>
  <p:clrMapOvr>
    <a:masterClrMapping/>
  </p:clrMapOvr>
  <p:timing>
    <p:tnLst>
      <p:par>
        <p:cTn id="1" dur="indefinite" restart="never" nodeType="tmRoot"/>
      </p:par>
    </p:tnLst>
  </p:timing>
</p:sld>
</file>

<file path=ppt/theme/theme1.xml><?xml version="1.0" encoding="utf-8"?>
<a:theme xmlns:a="http://schemas.openxmlformats.org/drawingml/2006/main" name="Čistota">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Čisto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altLang="cs-CZ"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altLang="cs-CZ"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Čistota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Čistota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Čistota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Office\Sablony\Návrhy prezentací\Čistota.pot</Template>
  <TotalTime>51578</TotalTime>
  <Words>4676</Words>
  <Application>Microsoft Office PowerPoint</Application>
  <PresentationFormat>Předvádění na obrazovce (4:3)</PresentationFormat>
  <Paragraphs>528</Paragraphs>
  <Slides>127</Slides>
  <Notes>3</Notes>
  <HiddenSlides>0</HiddenSlides>
  <MMClips>0</MMClips>
  <ScaleCrop>false</ScaleCrop>
  <HeadingPairs>
    <vt:vector size="8" baseType="variant">
      <vt:variant>
        <vt:lpstr>Použitá písma</vt:lpstr>
      </vt:variant>
      <vt:variant>
        <vt:i4>7</vt:i4>
      </vt:variant>
      <vt:variant>
        <vt:lpstr>Motiv</vt:lpstr>
      </vt:variant>
      <vt:variant>
        <vt:i4>1</vt:i4>
      </vt:variant>
      <vt:variant>
        <vt:lpstr>Vložené servery OLE</vt:lpstr>
      </vt:variant>
      <vt:variant>
        <vt:i4>5</vt:i4>
      </vt:variant>
      <vt:variant>
        <vt:lpstr>Nadpisy snímků</vt:lpstr>
      </vt:variant>
      <vt:variant>
        <vt:i4>127</vt:i4>
      </vt:variant>
    </vt:vector>
  </HeadingPairs>
  <TitlesOfParts>
    <vt:vector size="140" baseType="lpstr">
      <vt:lpstr>Arial</vt:lpstr>
      <vt:lpstr>Arial Narrow</vt:lpstr>
      <vt:lpstr>Calibri</vt:lpstr>
      <vt:lpstr>Monotype Sorts</vt:lpstr>
      <vt:lpstr>Symbol</vt:lpstr>
      <vt:lpstr>Times</vt:lpstr>
      <vt:lpstr>Times New Roman</vt:lpstr>
      <vt:lpstr>Čistota</vt:lpstr>
      <vt:lpstr>Graph</vt:lpstr>
      <vt:lpstr>STATISTICA Graph</vt:lpstr>
      <vt:lpstr>Rovnice</vt:lpstr>
      <vt:lpstr>Worksheet</vt:lpstr>
      <vt:lpstr>dokument</vt:lpstr>
      <vt:lpstr> Biodiversity – Ecosystem Function (BEF) experiments – what do their results say about consequences of species loss in real world</vt:lpstr>
      <vt:lpstr>Prezentace aplikace PowerPoint</vt:lpstr>
      <vt:lpstr>Prezentace aplikace PowerPoint</vt:lpstr>
      <vt:lpstr>Prezentace aplikace PowerPoint</vt:lpstr>
      <vt:lpstr>Species are continuously lost from communities and ecosystems</vt:lpstr>
      <vt:lpstr>Loss of species from ecosystems</vt:lpstr>
      <vt:lpstr>What is better function?</vt:lpstr>
      <vt:lpstr>Why should be the functioning better?</vt:lpstr>
      <vt:lpstr>Excursion to history Diversity begets stability </vt:lpstr>
      <vt:lpstr>Prezentace aplikace PowerPoint</vt:lpstr>
      <vt:lpstr>Classical evidence</vt:lpstr>
      <vt:lpstr>Prezentace aplikace PowerPoint</vt:lpstr>
      <vt:lpstr>Prezentace aplikace PowerPoint</vt:lpstr>
      <vt:lpstr>Prezentace aplikace PowerPoint</vt:lpstr>
      <vt:lpstr>Prezentace aplikace PowerPoint</vt:lpstr>
      <vt:lpstr>In nature, we have always some confounding factor</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Biodiversity experiments</vt:lpstr>
      <vt:lpstr>Biodiversity experiments – probably, the “best” design</vt:lpstr>
      <vt:lpstr>Constant total sowing (planting) densities (de Witt replacement series)</vt:lpstr>
      <vt:lpstr>Prezentace aplikace PowerPoint</vt:lpstr>
      <vt:lpstr>Prezentace aplikace PowerPoint</vt:lpstr>
      <vt:lpstr>Prezentace aplikace PowerPoint</vt:lpstr>
      <vt:lpstr>Prezentace aplikace PowerPoint</vt:lpstr>
      <vt:lpstr>In the Jena experiment</vt:lpstr>
      <vt:lpstr>Typical result</vt:lpstr>
      <vt:lpstr>Nearly universal result – productivity (and related functions) increase with the number of sown species</vt:lpstr>
      <vt:lpstr>Prezentace aplikace PowerPoint</vt:lpstr>
      <vt:lpstr>Prezentace aplikace PowerPoint</vt:lpstr>
      <vt:lpstr>Prezentace aplikace PowerPoint</vt:lpstr>
      <vt:lpstr>Prezentace aplikace PowerPoint</vt:lpstr>
      <vt:lpstr>If a farmer will grow a monoculture for production, he will not try monocultures of Aphanes arvensis  or Arabidopsis thaliana, but will go for Lolium perenne directly </vt:lpstr>
      <vt:lpstr>We can expect that various ecosystem characteristics will be affected by total community biomass</vt:lpstr>
      <vt:lpstr>Competition determines often also characteristics of individual species</vt:lpstr>
      <vt:lpstr>Random species composition of communities</vt:lpstr>
      <vt:lpstr>PROBLEM</vt:lpstr>
      <vt:lpstr>And empirical results with productivity being the predictor and  species richness the response are rather different</vt:lpstr>
      <vt:lpstr>Prezentace aplikace PowerPoint</vt:lpstr>
      <vt:lpstr>Prezentace aplikace PowerPoint</vt:lpstr>
      <vt:lpstr>Prezentace aplikace PowerPoint</vt:lpstr>
      <vt:lpstr>Prezentace aplikace PowerPoint</vt:lpstr>
      <vt:lpstr>Prezentace aplikace PowerPoint</vt:lpstr>
      <vt:lpstr>Well known discrepancy between observational studies and BEF experiments (regarding productivity)</vt:lpstr>
      <vt:lpstr>Species richness is limited by</vt:lpstr>
      <vt:lpstr>Why are communities species poor?</vt:lpstr>
      <vt:lpstr>Why are species being lost  from communities?</vt:lpstr>
      <vt:lpstr>In biodiversity experiments</vt:lpstr>
      <vt:lpstr>Red list categories of meadow species in Czechia and Ellenberg’s indication values (s.e. and confidence intervals)</vt:lpstr>
      <vt:lpstr>Prezentace aplikace PowerPoint</vt:lpstr>
      <vt:lpstr>Prezentace aplikace PowerPoint</vt:lpstr>
      <vt:lpstr>In nature</vt:lpstr>
      <vt:lpstr>Two basic  “mechanisms” in biodiversity experiment</vt:lpstr>
      <vt:lpstr>Biodiversity experiments</vt:lpstr>
      <vt:lpstr>Prezentace aplikace PowerPoint</vt:lpstr>
      <vt:lpstr>Problem - realisms</vt:lpstr>
      <vt:lpstr>Graphical presentation of results</vt:lpstr>
      <vt:lpstr>Prezentace aplikace PowerPoint</vt:lpstr>
      <vt:lpstr>Prezentace aplikace PowerPoint</vt:lpstr>
      <vt:lpstr>Prezentace aplikace PowerPoint</vt:lpstr>
      <vt:lpstr>Prezentace aplikace PowerPoint</vt:lpstr>
      <vt:lpstr>Prezentace aplikace PowerPoint</vt:lpstr>
      <vt:lpstr>Vast majority of biodiversity effect studies, claiming to demonstrate complementarity demonstrated it by the statistical method of Hector Loreau, not by demonstrating real resource partitioning  - aware of the results of meta-analyses</vt:lpstr>
      <vt:lpstr>PROBLEM</vt:lpstr>
      <vt:lpstr>Prezentace aplikace PowerPoint</vt:lpstr>
      <vt:lpstr>Law of constant final yield (but in some cases, the yied could even decrease with sowing density) </vt:lpstr>
      <vt:lpstr>Prezentace aplikace PowerPoint</vt:lpstr>
      <vt:lpstr>PROBLEM</vt:lpstr>
      <vt:lpstr>Modelling study -  Lotka -  Volterra model  (realized species richness – survivors after competitive exclusion – modification of L-V: difference eq., negative values mean extinction) </vt:lpstr>
      <vt:lpstr>Jena experiment results</vt:lpstr>
      <vt:lpstr>The way how the (realized) richness gradient originates matters  (concordantly by modelling and by results of Jena experiment)</vt:lpstr>
      <vt:lpstr>Problem for nature conservation argument: If we accept that high productivity is the goal function and what is important is the number of available species (i.e. the species pool)</vt:lpstr>
      <vt:lpstr>New species are gained (i.e. the species pool is increased)</vt:lpstr>
      <vt:lpstr>Prezentace aplikace PowerPoint</vt:lpstr>
      <vt:lpstr>Exactly as predicted by biodiversity experiments</vt:lpstr>
      <vt:lpstr>Should the number of species in the species pool positively affect the functioning, then invasions are species gains and have a positive effect – it is not so</vt:lpstr>
      <vt:lpstr> Long term CLUE experiment Sown mixtures, no weeding – High Div, Low Div, Natural Colonization</vt:lpstr>
      <vt:lpstr>Prezentace aplikace PowerPoint</vt:lpstr>
      <vt:lpstr>Some problems</vt:lpstr>
      <vt:lpstr>Species richness of a community on ex-arable land (averaged over five countries, CZ, UK, NL, SE, ES.  Leps et al. 2007 AVS)</vt:lpstr>
      <vt:lpstr>Biomass is still highest in HD</vt:lpstr>
      <vt:lpstr>Sowing the highest species diversity</vt:lpstr>
      <vt:lpstr>Species identity is more important than the number of species lost</vt:lpstr>
      <vt:lpstr>Realistic scenario – the least abundant species  are lost</vt:lpstr>
      <vt:lpstr>Prezentace aplikace PowerPoint</vt:lpstr>
      <vt:lpstr>Prezentace aplikace PowerPoint</vt:lpstr>
      <vt:lpstr>Prezentace aplikace PowerPoint</vt:lpstr>
      <vt:lpstr>Prezentace aplikace PowerPoint</vt:lpstr>
      <vt:lpstr>Prezentace aplikace PowerPoint</vt:lpstr>
      <vt:lpstr> Ohrazení experiment Stability (of total biomass)</vt:lpstr>
      <vt:lpstr>Prezentace aplikace PowerPoint</vt:lpstr>
      <vt:lpstr>Prezentace aplikace PowerPoint</vt:lpstr>
      <vt:lpstr>BEF experiments</vt:lpstr>
      <vt:lpstr>Thank you for your attention</vt:lpstr>
      <vt:lpstr>Realized species richness vs. speciess pool </vt:lpstr>
      <vt:lpstr>Diversity begets stability -reminder </vt:lpstr>
      <vt:lpstr>What is ecological stability?</vt:lpstr>
      <vt:lpstr>Prezentace aplikace PowerPoint</vt:lpstr>
      <vt:lpstr>Prezentace aplikace PowerPoint</vt:lpstr>
      <vt:lpstr>Stabilizing effect of diversity</vt:lpstr>
      <vt:lpstr>Prezentace aplikace PowerPoint</vt:lpstr>
      <vt:lpstr>Prezentace aplikace PowerPoint</vt:lpstr>
      <vt:lpstr>Prezentace aplikace PowerPoint</vt:lpstr>
      <vt:lpstr>Prezentace aplikace PowerPoint</vt:lpstr>
      <vt:lpstr>Prezentace aplikace PowerPoint</vt:lpstr>
      <vt:lpstr>Suggested merasure φ</vt:lpstr>
      <vt:lpstr>(A)Synchrony  caused by</vt:lpstr>
      <vt:lpstr>Term „asynchrony“ is used inconsistently</vt:lpstr>
      <vt:lpstr>Compensatory dynamics caused by</vt:lpstr>
      <vt:lpstr> Effect of Asynchrony/Compensatory dynamics depend on</vt:lpstr>
      <vt:lpstr>Taylor’s power law (TPL)</vt:lpstr>
      <vt:lpstr>We use TPL for temporal variation, but the same basic rules apply for temporal and spatial variation</vt:lpstr>
      <vt:lpstr>The classics</vt:lpstr>
      <vt:lpstr>Poisson distribution</vt:lpstr>
      <vt:lpstr>Poisson distribution is extremely rare</vt:lpstr>
      <vt:lpstr>If b=2</vt:lpstr>
      <vt:lpstr>The fact that b&lt;2</vt:lpstr>
      <vt:lpstr>Prezentace aplikace PowerPoint</vt:lpstr>
      <vt:lpstr>Functional redundancy as insurance</vt:lpstr>
      <vt:lpstr>Prezentace aplikace PowerPoint</vt:lpstr>
    </vt:vector>
  </TitlesOfParts>
  <Company>BiF JčU ČB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Diversity and ecosystem functioning in grasslands</dc:title>
  <dc:creator>Jan Leps</dc:creator>
  <cp:lastModifiedBy>Jan Lepš</cp:lastModifiedBy>
  <cp:revision>85</cp:revision>
  <dcterms:created xsi:type="dcterms:W3CDTF">2005-05-22T17:13:39Z</dcterms:created>
  <dcterms:modified xsi:type="dcterms:W3CDTF">2023-10-11T14:18:00Z</dcterms:modified>
</cp:coreProperties>
</file>