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</p:sldMasterIdLst>
  <p:sldIdLst>
    <p:sldId id="325" r:id="rId3"/>
    <p:sldId id="326" r:id="rId4"/>
    <p:sldId id="327" r:id="rId5"/>
    <p:sldId id="328" r:id="rId6"/>
    <p:sldId id="344" r:id="rId7"/>
    <p:sldId id="329" r:id="rId8"/>
    <p:sldId id="343" r:id="rId9"/>
    <p:sldId id="330" r:id="rId10"/>
    <p:sldId id="345" r:id="rId11"/>
    <p:sldId id="346" r:id="rId12"/>
    <p:sldId id="256" r:id="rId13"/>
    <p:sldId id="261" r:id="rId14"/>
    <p:sldId id="391" r:id="rId15"/>
    <p:sldId id="300" r:id="rId16"/>
    <p:sldId id="347" r:id="rId17"/>
    <p:sldId id="351" r:id="rId18"/>
    <p:sldId id="352" r:id="rId19"/>
    <p:sldId id="353" r:id="rId20"/>
    <p:sldId id="354" r:id="rId21"/>
    <p:sldId id="355" r:id="rId22"/>
    <p:sldId id="357" r:id="rId23"/>
    <p:sldId id="358" r:id="rId24"/>
    <p:sldId id="359" r:id="rId25"/>
    <p:sldId id="360" r:id="rId26"/>
    <p:sldId id="365" r:id="rId27"/>
    <p:sldId id="366" r:id="rId28"/>
    <p:sldId id="367" r:id="rId29"/>
    <p:sldId id="368" r:id="rId30"/>
    <p:sldId id="369" r:id="rId31"/>
    <p:sldId id="392" r:id="rId32"/>
    <p:sldId id="374" r:id="rId33"/>
    <p:sldId id="375" r:id="rId34"/>
    <p:sldId id="370" r:id="rId35"/>
    <p:sldId id="371" r:id="rId36"/>
    <p:sldId id="376" r:id="rId37"/>
    <p:sldId id="377" r:id="rId38"/>
    <p:sldId id="379" r:id="rId39"/>
    <p:sldId id="380" r:id="rId40"/>
    <p:sldId id="378" r:id="rId41"/>
    <p:sldId id="348" r:id="rId42"/>
    <p:sldId id="361" r:id="rId43"/>
    <p:sldId id="362" r:id="rId44"/>
    <p:sldId id="363" r:id="rId45"/>
    <p:sldId id="288" r:id="rId46"/>
    <p:sldId id="318" r:id="rId47"/>
    <p:sldId id="372" r:id="rId48"/>
    <p:sldId id="386" r:id="rId49"/>
    <p:sldId id="387" r:id="rId50"/>
    <p:sldId id="373" r:id="rId51"/>
    <p:sldId id="382" r:id="rId52"/>
    <p:sldId id="383" r:id="rId53"/>
    <p:sldId id="384" r:id="rId54"/>
    <p:sldId id="381" r:id="rId55"/>
    <p:sldId id="307" r:id="rId56"/>
    <p:sldId id="308" r:id="rId57"/>
    <p:sldId id="321" r:id="rId58"/>
    <p:sldId id="339" r:id="rId59"/>
    <p:sldId id="335" r:id="rId60"/>
    <p:sldId id="322" r:id="rId61"/>
    <p:sldId id="257" r:id="rId62"/>
    <p:sldId id="385" r:id="rId63"/>
    <p:sldId id="337" r:id="rId64"/>
    <p:sldId id="340" r:id="rId65"/>
    <p:sldId id="341" r:id="rId66"/>
    <p:sldId id="297" r:id="rId67"/>
    <p:sldId id="388" r:id="rId68"/>
    <p:sldId id="315" r:id="rId69"/>
    <p:sldId id="316" r:id="rId70"/>
    <p:sldId id="317" r:id="rId71"/>
    <p:sldId id="290" r:id="rId72"/>
    <p:sldId id="260" r:id="rId73"/>
    <p:sldId id="279" r:id="rId74"/>
    <p:sldId id="389" r:id="rId75"/>
    <p:sldId id="280" r:id="rId76"/>
    <p:sldId id="334" r:id="rId77"/>
    <p:sldId id="281" r:id="rId78"/>
    <p:sldId id="323" r:id="rId79"/>
    <p:sldId id="277" r:id="rId80"/>
    <p:sldId id="294" r:id="rId81"/>
    <p:sldId id="390" r:id="rId82"/>
    <p:sldId id="270" r:id="rId83"/>
    <p:sldId id="276" r:id="rId84"/>
    <p:sldId id="324" r:id="rId85"/>
    <p:sldId id="271" r:id="rId86"/>
    <p:sldId id="272" r:id="rId87"/>
    <p:sldId id="273" r:id="rId88"/>
    <p:sldId id="338" r:id="rId89"/>
    <p:sldId id="342" r:id="rId90"/>
    <p:sldId id="274" r:id="rId91"/>
    <p:sldId id="278" r:id="rId92"/>
    <p:sldId id="292" r:id="rId93"/>
    <p:sldId id="311" r:id="rId94"/>
    <p:sldId id="309" r:id="rId95"/>
    <p:sldId id="312" r:id="rId96"/>
    <p:sldId id="310" r:id="rId97"/>
    <p:sldId id="313" r:id="rId98"/>
  </p:sldIdLst>
  <p:sldSz cx="9144000" cy="6858000" type="screen4x3"/>
  <p:notesSz cx="7010400" cy="9296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38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3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2E3C94-4AC3-46C7-B8C7-AE97A16711C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194978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45EB79-5E03-4DBA-A64D-EC71228FBFD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643710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E9CB7-9130-467A-BD97-1A3AE16E693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812632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7BF5A6-9DAC-4842-9348-2428BB8C32B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046774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266849-33E0-42FB-A9D8-0D130B75260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179494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8C494-D2B3-4F95-B5D3-B1DAB112797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9942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4FDDA2-1705-43BB-B1A1-A397153501B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201708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D746B7-EB3E-4CC7-B6F5-661AF6B1DD5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013144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58837B-1B25-4640-901F-FA7429A76C9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57327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F2033A-B263-4AC5-9C3B-0407C3AACAA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76344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63A093-AF8D-44D4-9D16-1DA51E7AF48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194956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451741-84F7-43EC-A598-16BFBD9498C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92089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96088-22C8-49BD-8389-86B56107382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8574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88BB42-05D5-4B09-B73D-5C92568B211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80557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E43AA-0202-404B-B068-A35B727B434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624247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30AF29-32D5-41FF-84C8-D0607268A99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57100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46547-13C5-43A3-94FF-E7177112ED6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786287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25F42-939D-40B2-8A30-BEC9EBA4D76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81707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466F97-4016-43FD-9D6D-0C0AD9A63BA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713680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5A880B-D19B-42ED-81B3-6630D7CF539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457214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263B2A-CB2C-430F-8B2D-EDBA3041AB9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251659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992CF2-28B9-402E-AAB7-09EF4D16E34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015888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60677B-7B4D-4C8D-9BFC-23527A80B41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00779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styly předlohy textu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</a:t>
            </a:r>
          </a:p>
          <a:p>
            <a:pPr lvl="4"/>
            <a:r>
              <a:rPr lang="en-GB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BE90D9E-97EB-400A-A4B0-E5B9EECF0B9A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styly předlohy textu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</a:t>
            </a:r>
          </a:p>
          <a:p>
            <a:pPr lvl="4"/>
            <a:r>
              <a:rPr lang="en-GB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E10E89D-8AC1-4FE2-BBE7-A75C859BBA43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3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png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oleObject" Target="../embeddings/oleObject7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png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oleObject" Target="../embeddings/oleObject15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png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oleObject" Target="../embeddings/oleObject20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39.w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39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7.png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oleObject" Target="../embeddings/oleObject30.bin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55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8.w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smtClean="0"/>
              <a:t>Interactions</a:t>
            </a:r>
            <a:r>
              <a:rPr lang="en-US" altLang="cs-CZ" smtClean="0"/>
              <a:t> among organisms</a:t>
            </a:r>
            <a:endParaRPr lang="cs-CZ" altLang="cs-CZ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smtClean="0"/>
              <a:t>(</a:t>
            </a:r>
            <a:r>
              <a:rPr lang="en-US" altLang="cs-CZ" smtClean="0"/>
              <a:t>often presented as </a:t>
            </a:r>
            <a:r>
              <a:rPr lang="cs-CZ" altLang="cs-CZ" smtClean="0"/>
              <a:t>interactions</a:t>
            </a:r>
            <a:r>
              <a:rPr lang="en-US" altLang="cs-CZ" smtClean="0"/>
              <a:t> among populations</a:t>
            </a:r>
            <a:r>
              <a:rPr lang="cs-CZ" altLang="cs-CZ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2291" name="Rectangle 3" descr="Image13"/>
          <p:cNvSpPr>
            <a:spLocks noGrp="1" noChangeAspect="1" noChangeArrowheads="1"/>
          </p:cNvSpPr>
          <p:nvPr isPhoto="1"/>
        </p:nvSpPr>
        <p:spPr bwMode="auto">
          <a:xfrm rot="5400000">
            <a:off x="1569244" y="-716756"/>
            <a:ext cx="6005512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79388" y="0"/>
            <a:ext cx="8856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cs-CZ" sz="2400"/>
              <a:t>Epiphytes in cloud forest</a:t>
            </a: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00600" y="1600200"/>
            <a:ext cx="4419600" cy="2514600"/>
          </a:xfrm>
        </p:spPr>
        <p:txBody>
          <a:bodyPr/>
          <a:lstStyle/>
          <a:p>
            <a:r>
              <a:rPr lang="en-GB" altLang="cs-CZ" sz="6600" smtClean="0"/>
              <a:t>Competition</a:t>
            </a:r>
            <a:endParaRPr lang="en-GB" altLang="cs-CZ" smtClean="0"/>
          </a:p>
        </p:txBody>
      </p:sp>
      <p:pic>
        <p:nvPicPr>
          <p:cNvPr id="13315" name="Picture 4" descr="G:\WWW\SUSP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416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1219200"/>
            <a:ext cx="67818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Grace (1990): “The variety of possible definitions of competition were discussed and it is safe to say that there is no universally accepted definition.”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762000" y="381000"/>
            <a:ext cx="693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3600">
                <a:solidFill>
                  <a:schemeClr val="accent2"/>
                </a:solidFill>
              </a:rPr>
              <a:t>How to define competition?</a:t>
            </a:r>
            <a:endParaRPr lang="en-GB" altLang="cs-CZ" sz="3600" baseline="30000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09600" y="3276600"/>
            <a:ext cx="7086600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Possibilities: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By the effect:  -  -  interaction (very broad definition)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By the mechanism: e.g.. Grime (for plants): The tendency of neighbouring plants to use the same resources (very narrow definition)</a:t>
            </a:r>
            <a:r>
              <a:rPr lang="cs-CZ" altLang="cs-CZ" sz="2400"/>
              <a:t> – </a:t>
            </a:r>
            <a:r>
              <a:rPr lang="en-US" altLang="cs-CZ" sz="2400"/>
              <a:t>he speaks even about the tendency to use the same molecule </a:t>
            </a: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cs-CZ" sz="2400"/>
              <a:t>Other definition somewhere in between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277813" y="152400"/>
            <a:ext cx="84582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4000" b="1"/>
              <a:t>Individuals compete </a:t>
            </a:r>
            <a:r>
              <a:rPr lang="en-GB" altLang="cs-CZ" sz="4000"/>
              <a:t>– competition of populations is our abstraction 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92088" y="1981200"/>
            <a:ext cx="891540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4000" i="1"/>
              <a:t>Intraspecific competition </a:t>
            </a:r>
            <a:r>
              <a:rPr lang="en-GB" altLang="cs-CZ" sz="4000"/>
              <a:t>(individuals of the same species) </a:t>
            </a:r>
            <a:r>
              <a:rPr lang="en-GB" altLang="cs-CZ" sz="4000" i="1"/>
              <a:t>interspecific competition </a:t>
            </a:r>
            <a:r>
              <a:rPr lang="en-GB" altLang="cs-CZ" sz="4000"/>
              <a:t>(individuals of different species)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4000"/>
              <a:t>Mechanisms are very similar,  but: for interspecific competition, differences between individuals </a:t>
            </a:r>
            <a:r>
              <a:rPr lang="en-GB" altLang="cs-CZ" sz="4000" i="1"/>
              <a:t>might</a:t>
            </a:r>
            <a:r>
              <a:rPr lang="en-GB" altLang="cs-CZ" sz="4000"/>
              <a:t> decrease the competition strength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77813" y="152400"/>
            <a:ext cx="84582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4400" b="1"/>
              <a:t>Intraspecific</a:t>
            </a:r>
            <a:endParaRPr lang="en-GB" altLang="cs-CZ" sz="4400"/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52400" y="1225550"/>
            <a:ext cx="8915400" cy="569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800" dirty="0"/>
              <a:t>Individuals of my species use the same resources as me – competition. But I (sometimes) need individuals of my own species (e.g. for reproduction, for common hunting) – mechanisms to reduce the intraspecific competition evolved </a:t>
            </a:r>
            <a:r>
              <a:rPr lang="cs-CZ" altLang="cs-CZ" sz="2800" dirty="0"/>
              <a:t> </a:t>
            </a:r>
            <a:endParaRPr lang="en-GB" altLang="cs-CZ" sz="28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800" b="1" i="1" dirty="0"/>
              <a:t>Parent offspring conflict</a:t>
            </a:r>
            <a:r>
              <a:rPr lang="cs-CZ" altLang="cs-CZ" sz="2800" b="1" dirty="0"/>
              <a:t> </a:t>
            </a:r>
            <a:r>
              <a:rPr lang="cs-CZ" altLang="cs-CZ" sz="2800" dirty="0"/>
              <a:t>– </a:t>
            </a:r>
            <a:r>
              <a:rPr lang="en-US" altLang="cs-CZ" sz="2800" dirty="0"/>
              <a:t>evolutionary dilemma: how long should I support my offspring </a:t>
            </a:r>
            <a:r>
              <a:rPr lang="cs-CZ" altLang="cs-CZ" sz="2800" dirty="0"/>
              <a:t>(</a:t>
            </a:r>
            <a:r>
              <a:rPr lang="en-US" altLang="cs-CZ" sz="2800" dirty="0"/>
              <a:t>they bear </a:t>
            </a:r>
            <a:r>
              <a:rPr lang="en-US" altLang="cs-CZ" sz="2800" dirty="0" smtClean="0"/>
              <a:t>[half of] my </a:t>
            </a:r>
            <a:r>
              <a:rPr lang="en-US" altLang="cs-CZ" sz="2800" dirty="0"/>
              <a:t>genes, helping increases my own </a:t>
            </a:r>
            <a:r>
              <a:rPr lang="cs-CZ" altLang="cs-CZ" sz="2800" dirty="0"/>
              <a:t>fitness), </a:t>
            </a:r>
            <a:r>
              <a:rPr lang="en-US" altLang="cs-CZ" sz="2800" dirty="0"/>
              <a:t>or should I suppress (deter) them, to prevent competition with me </a:t>
            </a:r>
            <a:r>
              <a:rPr lang="en-US" altLang="cs-CZ" sz="2800" dirty="0" smtClean="0"/>
              <a:t>- it decreases </a:t>
            </a:r>
            <a:r>
              <a:rPr lang="en-US" altLang="cs-CZ" sz="2800" dirty="0"/>
              <a:t>my ability to produce more </a:t>
            </a:r>
            <a:r>
              <a:rPr lang="en-US" altLang="cs-CZ" sz="2800" dirty="0" err="1" smtClean="0"/>
              <a:t>offsprings</a:t>
            </a:r>
            <a:r>
              <a:rPr lang="en-US" altLang="cs-CZ" sz="2800" dirty="0" smtClean="0"/>
              <a:t> </a:t>
            </a:r>
            <a:endParaRPr lang="en-GB" altLang="cs-CZ" sz="28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cs-CZ" sz="2800" dirty="0"/>
              <a:t>Particularly in plants </a:t>
            </a:r>
            <a:r>
              <a:rPr lang="cs-CZ" altLang="cs-CZ" sz="2800" dirty="0"/>
              <a:t>(resp. Modul</a:t>
            </a:r>
            <a:r>
              <a:rPr lang="en-US" altLang="cs-CZ" sz="2800" dirty="0" err="1"/>
              <a:t>ar</a:t>
            </a:r>
            <a:r>
              <a:rPr lang="en-US" altLang="cs-CZ" sz="2800" dirty="0"/>
              <a:t> </a:t>
            </a:r>
            <a:r>
              <a:rPr lang="cs-CZ" altLang="cs-CZ" sz="2800" dirty="0" err="1"/>
              <a:t>organism</a:t>
            </a:r>
            <a:r>
              <a:rPr lang="en-US" altLang="cs-CZ" sz="2800" dirty="0"/>
              <a:t>s</a:t>
            </a:r>
            <a:r>
              <a:rPr lang="cs-CZ" altLang="cs-CZ" sz="2800" dirty="0"/>
              <a:t>)</a:t>
            </a:r>
            <a:r>
              <a:rPr lang="en-GB" altLang="cs-CZ" sz="2800" dirty="0"/>
              <a:t> – also competition among modules within an individual (among </a:t>
            </a:r>
            <a:r>
              <a:rPr lang="en-GB" altLang="cs-CZ" sz="2800" dirty="0" err="1"/>
              <a:t>ramets</a:t>
            </a:r>
            <a:r>
              <a:rPr lang="en-GB" altLang="cs-CZ" sz="2800" dirty="0"/>
              <a:t> within a genet)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09600" y="163513"/>
            <a:ext cx="76962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>
                <a:solidFill>
                  <a:schemeClr val="accent2"/>
                </a:solidFill>
              </a:rPr>
              <a:t>Interference and exploitation competition, apparent competition</a:t>
            </a:r>
            <a:endParaRPr lang="en-GB" altLang="cs-CZ" sz="2400"/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752600" y="22860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Obr. Connell</a:t>
            </a:r>
          </a:p>
        </p:txBody>
      </p:sp>
      <p:pic>
        <p:nvPicPr>
          <p:cNvPr id="17412" name="Picture 4" descr="C:\Documents and Settings\suspa\Dokumenty\Prenest\Dokumenty\Bern\grafyaschemata\002.bmp"/>
          <p:cNvPicPr>
            <a:picLocks noChangeAspect="1" noChangeArrowheads="1"/>
          </p:cNvPicPr>
          <p:nvPr/>
        </p:nvPicPr>
        <p:blipFill>
          <a:blip r:embed="rId2">
            <a:lum bright="-2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4438"/>
            <a:ext cx="7110413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ovéPole 1"/>
          <p:cNvSpPr txBox="1">
            <a:spLocks noChangeArrowheads="1"/>
          </p:cNvSpPr>
          <p:nvPr/>
        </p:nvSpPr>
        <p:spPr bwMode="auto">
          <a:xfrm>
            <a:off x="457200" y="6172200"/>
            <a:ext cx="632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From Goldberg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Interferrence competition</a:t>
            </a:r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Protect your resources, do not allow the competitors to access them</a:t>
            </a:r>
          </a:p>
          <a:p>
            <a:pPr lvl="1"/>
            <a:r>
              <a:rPr lang="en-US" altLang="en-US" smtClean="0"/>
              <a:t>Direct aggression (typically animals)</a:t>
            </a:r>
            <a:r>
              <a:rPr lang="cs-CZ" altLang="en-US" smtClean="0"/>
              <a:t> –chasing the competitors </a:t>
            </a:r>
            <a:r>
              <a:rPr lang="en-US" altLang="en-US" smtClean="0"/>
              <a:t>(both intra- and interspecific)</a:t>
            </a:r>
            <a:r>
              <a:rPr lang="cs-CZ" altLang="en-US" smtClean="0"/>
              <a:t> </a:t>
            </a:r>
            <a:endParaRPr lang="en-US" altLang="en-US" smtClean="0"/>
          </a:p>
          <a:p>
            <a:pPr lvl="1"/>
            <a:r>
              <a:rPr lang="en-US" altLang="en-US" smtClean="0"/>
              <a:t>Dead competitor is the best competitor – kill, deter, do not allow competitor to grow close to you (plants)</a:t>
            </a:r>
          </a:p>
          <a:p>
            <a:pPr lvl="1"/>
            <a:endParaRPr lang="en-US" altLang="en-US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/>
              <a:t>How can plants harm the competitors</a:t>
            </a:r>
          </a:p>
        </p:txBody>
      </p:sp>
      <p:sp>
        <p:nvSpPr>
          <p:cNvPr id="19459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mtClean="0"/>
              <a:t>And protect</a:t>
            </a:r>
            <a:r>
              <a:rPr lang="cs-CZ" altLang="en-US" smtClean="0"/>
              <a:t> </a:t>
            </a:r>
            <a:r>
              <a:rPr lang="en-US" altLang="en-US" smtClean="0"/>
              <a:t>in this way their resources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914400" y="103188"/>
            <a:ext cx="7086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Negativ</a:t>
            </a:r>
            <a:r>
              <a:rPr lang="cs-CZ" altLang="cs-CZ" sz="2400"/>
              <a:t>e</a:t>
            </a:r>
            <a:r>
              <a:rPr lang="en-GB" altLang="cs-CZ" sz="2400"/>
              <a:t> effects mediated by fire (strategy: No problem if my goat dies, if the neighbours’ cow </a:t>
            </a:r>
            <a:r>
              <a:rPr lang="cs-CZ" altLang="cs-CZ" sz="2400"/>
              <a:t>will </a:t>
            </a:r>
            <a:r>
              <a:rPr lang="en-GB" altLang="cs-CZ" sz="2400"/>
              <a:t>die also )</a:t>
            </a: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Palm </a:t>
            </a:r>
            <a:r>
              <a:rPr lang="cs-CZ" altLang="cs-CZ" sz="2400" i="1"/>
              <a:t>Serenoa repens</a:t>
            </a:r>
            <a:endParaRPr lang="en-GB" altLang="cs-CZ" sz="2400"/>
          </a:p>
        </p:txBody>
      </p:sp>
      <p:pic>
        <p:nvPicPr>
          <p:cNvPr id="20483" name="Picture 3" descr="C:\Documents and Settings\suspa\Dokumenty\Obrázky\Florida\ohenvsabal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87488"/>
            <a:ext cx="7848600" cy="537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590800" y="28194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21507" name="Picture 3" descr="C:\Documents and Settings\suspa\Dokumenty\Obrázky\suspa\digerpin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65188"/>
            <a:ext cx="76962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ovéPole 1"/>
          <p:cNvSpPr txBox="1">
            <a:spLocks noChangeArrowheads="1"/>
          </p:cNvSpPr>
          <p:nvPr/>
        </p:nvSpPr>
        <p:spPr bwMode="auto">
          <a:xfrm>
            <a:off x="533400" y="6096000"/>
            <a:ext cx="647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Pinus sabiniana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7463"/>
            <a:ext cx="8229600" cy="1143000"/>
          </a:xfrm>
        </p:spPr>
        <p:txBody>
          <a:bodyPr/>
          <a:lstStyle/>
          <a:p>
            <a:r>
              <a:rPr lang="en-US" altLang="cs-CZ" sz="4000" smtClean="0"/>
              <a:t>Classical “system</a:t>
            </a:r>
            <a:r>
              <a:rPr lang="cs-CZ" altLang="cs-CZ" sz="4000" smtClean="0"/>
              <a:t>“</a:t>
            </a:r>
            <a:r>
              <a:rPr lang="en-US" altLang="cs-CZ" sz="4000" smtClean="0"/>
              <a:t> of </a:t>
            </a:r>
            <a:r>
              <a:rPr lang="cs-CZ" altLang="cs-CZ" sz="4000" smtClean="0"/>
              <a:t>interaction</a:t>
            </a:r>
            <a:br>
              <a:rPr lang="cs-CZ" altLang="cs-CZ" sz="4000" smtClean="0"/>
            </a:br>
            <a:r>
              <a:rPr lang="cs-CZ" altLang="cs-CZ" sz="4000" smtClean="0"/>
              <a:t>(</a:t>
            </a:r>
            <a:r>
              <a:rPr lang="en-US" altLang="cs-CZ" sz="4000" smtClean="0"/>
              <a:t>effect of A on B and B on A</a:t>
            </a:r>
            <a:r>
              <a:rPr lang="cs-CZ" altLang="cs-CZ" sz="4000" smtClean="0"/>
              <a:t>)</a:t>
            </a:r>
          </a:p>
        </p:txBody>
      </p:sp>
      <p:graphicFrame>
        <p:nvGraphicFramePr>
          <p:cNvPr id="80934" name="Group 38"/>
          <p:cNvGraphicFramePr>
            <a:graphicFrameLocks noGrp="1"/>
          </p:cNvGraphicFramePr>
          <p:nvPr>
            <p:ph type="tbl" idx="1"/>
          </p:nvPr>
        </p:nvGraphicFramePr>
        <p:xfrm>
          <a:off x="457200" y="1176338"/>
          <a:ext cx="8534400" cy="5681661"/>
        </p:xfrm>
        <a:graphic>
          <a:graphicData uri="http://schemas.openxmlformats.org/drawingml/2006/table">
            <a:tbl>
              <a:tblPr/>
              <a:tblGrid>
                <a:gridCol w="2370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8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5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77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Effect of</a:t>
                      </a:r>
                      <a:r>
                        <a:rPr kumimoji="0" lang="cs-CZ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A </a:t>
                      </a:r>
                      <a:r>
                        <a:rPr kumimoji="0" lang="en-US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on</a:t>
                      </a:r>
                      <a:r>
                        <a:rPr kumimoji="0" lang="cs-CZ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B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Effect of</a:t>
                      </a:r>
                      <a:r>
                        <a:rPr kumimoji="0" lang="cs-CZ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B </a:t>
                      </a:r>
                      <a:r>
                        <a:rPr kumimoji="0" lang="en-US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on</a:t>
                      </a:r>
                      <a:r>
                        <a:rPr kumimoji="0" lang="cs-CZ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relationship</a:t>
                      </a:r>
                      <a:endParaRPr kumimoji="0" lang="cs-CZ" alt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5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Competition</a:t>
                      </a:r>
                      <a:endParaRPr kumimoji="0" lang="cs-CZ" alt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35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Usually, A “eats” B 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</a:t>
                      </a:r>
                      <a:r>
                        <a:rPr kumimoji="0" lang="cs-CZ" alt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exploata</a:t>
                      </a:r>
                      <a:r>
                        <a:rPr kumimoji="0" lang="en-US" alt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tion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Preda</a:t>
                      </a:r>
                      <a:r>
                        <a:rPr kumimoji="0" lang="en-US" alt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tion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s.l.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Parazitism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s.l. (+parazitoid</a:t>
                      </a:r>
                      <a:r>
                        <a:rPr kumimoji="0" lang="en-US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</a:t>
                      </a:r>
                      <a:r>
                        <a:rPr kumimoji="0" lang="en-US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but there are also different 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  -  </a:t>
                      </a:r>
                      <a:r>
                        <a:rPr kumimoji="0" lang="en-US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relationship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1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Mutualism</a:t>
                      </a:r>
                      <a:endParaRPr kumimoji="0" lang="cs-CZ" alt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7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r>
                        <a:rPr kumimoji="0" lang="cs-CZ" altLang="cs-CZ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om</a:t>
                      </a:r>
                      <a:r>
                        <a:rPr kumimoji="0" lang="en-US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</a:t>
                      </a:r>
                      <a:r>
                        <a:rPr kumimoji="0" lang="cs-CZ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</a:t>
                      </a:r>
                      <a:r>
                        <a:rPr kumimoji="0" lang="en-US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  <a:r>
                        <a:rPr kumimoji="0" lang="cs-CZ" altLang="cs-CZ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alism</a:t>
                      </a:r>
                      <a:endParaRPr kumimoji="0" lang="cs-CZ" alt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45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  <a:r>
                        <a:rPr kumimoji="0" lang="cs-CZ" altLang="cs-CZ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men</a:t>
                      </a:r>
                      <a:r>
                        <a:rPr kumimoji="0" lang="en-US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  <a:r>
                        <a:rPr kumimoji="0" lang="cs-CZ" altLang="cs-CZ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alism</a:t>
                      </a:r>
                      <a:endParaRPr kumimoji="0" lang="cs-CZ" alt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Neutralism</a:t>
                      </a: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(?)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suspa\Dokumenty\Obrázky\suspa\diggerpinejehli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81000"/>
            <a:ext cx="4267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Allelopathy</a:t>
            </a:r>
            <a:endParaRPr lang="en-US" alt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altLang="en-US" dirty="0" smtClean="0"/>
              <a:t>Production</a:t>
            </a:r>
            <a:r>
              <a:rPr lang="cs-CZ" altLang="en-US" dirty="0" smtClean="0"/>
              <a:t> (</a:t>
            </a:r>
            <a:r>
              <a:rPr lang="en-US" altLang="en-US" dirty="0" smtClean="0"/>
              <a:t>or leaching from dead biomass</a:t>
            </a:r>
            <a:r>
              <a:rPr lang="cs-CZ" altLang="en-US" dirty="0" smtClean="0"/>
              <a:t>) </a:t>
            </a:r>
            <a:r>
              <a:rPr lang="en-US" altLang="en-US" dirty="0" smtClean="0"/>
              <a:t>of compounds affecting [mostly negatively] other organisms </a:t>
            </a:r>
            <a:r>
              <a:rPr lang="cs-CZ" altLang="en-US" dirty="0" smtClean="0"/>
              <a:t> </a:t>
            </a:r>
          </a:p>
          <a:p>
            <a:r>
              <a:rPr lang="en-US" altLang="en-US" dirty="0" smtClean="0"/>
              <a:t>Most often studied in plants, reported also in fungi, algae, cyanobacteria, corals </a:t>
            </a:r>
            <a:endParaRPr lang="cs-CZ" altLang="en-US" dirty="0" smtClean="0"/>
          </a:p>
          <a:p>
            <a:r>
              <a:rPr lang="en-US" altLang="en-US" dirty="0" smtClean="0"/>
              <a:t>For plants, most often effect reducing germination </a:t>
            </a:r>
            <a:r>
              <a:rPr lang="cs-CZ" altLang="en-US" dirty="0" smtClean="0"/>
              <a:t>(</a:t>
            </a:r>
            <a:r>
              <a:rPr lang="en-US" altLang="en-US" dirty="0" smtClean="0"/>
              <a:t>best competitor is the one that had not germinated</a:t>
            </a:r>
            <a:r>
              <a:rPr lang="cs-CZ" altLang="en-US" dirty="0" smtClean="0"/>
              <a:t>) – </a:t>
            </a:r>
            <a:r>
              <a:rPr lang="en-US" altLang="en-US" dirty="0" smtClean="0"/>
              <a:t>sometimes even the effect on my own species (and thus probably on my </a:t>
            </a:r>
            <a:r>
              <a:rPr lang="en-US" altLang="en-US" dirty="0" smtClean="0"/>
              <a:t>progeny)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 descr="C:\Documents and Settings\suspa\Dokumenty\Prenest\OHRAZENI\Plochy24-5-05Obrazky\P24b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7163"/>
            <a:ext cx="7239000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1027"/>
          <p:cNvSpPr txBox="1">
            <a:spLocks noChangeArrowheads="1"/>
          </p:cNvSpPr>
          <p:nvPr/>
        </p:nvSpPr>
        <p:spPr bwMode="auto">
          <a:xfrm>
            <a:off x="228600" y="152400"/>
            <a:ext cx="8382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Molinia caerulea </a:t>
            </a:r>
            <a:r>
              <a:rPr lang="en-GB" altLang="cs-CZ" sz="2400"/>
              <a:t>produces slowly decomposing litter, which harms</a:t>
            </a:r>
            <a:r>
              <a:rPr lang="cs-CZ" altLang="cs-CZ" sz="2400"/>
              <a:t> </a:t>
            </a:r>
            <a:r>
              <a:rPr lang="en-US" altLang="cs-CZ" sz="2400"/>
              <a:t>more other species </a:t>
            </a:r>
            <a:r>
              <a:rPr lang="cs-CZ" altLang="cs-CZ" sz="2400"/>
              <a:t>(</a:t>
            </a:r>
            <a:r>
              <a:rPr lang="en-US" altLang="cs-CZ" sz="2400" i="1"/>
              <a:t>Molinia </a:t>
            </a:r>
            <a:r>
              <a:rPr lang="en-US" altLang="cs-CZ" sz="2400"/>
              <a:t> is able to grow through it due to resources in basal internodia</a:t>
            </a:r>
            <a:r>
              <a:rPr lang="cs-CZ" altLang="cs-CZ" sz="2400"/>
              <a:t>)</a:t>
            </a:r>
            <a:endParaRPr lang="en-GB" altLang="cs-CZ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suspa\Dokumenty\Obrázky\PNG2004\maly\mravenci na Endospermumstred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48768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5715000" y="533400"/>
            <a:ext cx="274320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Domatia for ants – ants not only defend agains herbivors, but also are reported to be able to harm competitors (by their </a:t>
            </a:r>
            <a:r>
              <a:rPr lang="cs-CZ" altLang="cs-CZ" sz="2400"/>
              <a:t>formic acid) 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Exploatation competition</a:t>
            </a:r>
          </a:p>
        </p:txBody>
      </p:sp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Direct contact is not needed</a:t>
            </a:r>
          </a:p>
          <a:p>
            <a:r>
              <a:rPr lang="en-US" altLang="en-US" smtClean="0"/>
              <a:t>The competitor is affected only via the decreased level of the resource</a:t>
            </a:r>
          </a:p>
          <a:p>
            <a:r>
              <a:rPr lang="en-US" altLang="en-US" b="1" smtClean="0"/>
              <a:t>Resource competition</a:t>
            </a:r>
            <a:r>
              <a:rPr lang="en-US" altLang="en-US" smtClean="0"/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62000" y="914400"/>
            <a:ext cx="70104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4800" b="1"/>
              <a:t>Resource competition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685800" y="3810000"/>
            <a:ext cx="7848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For competition to occur, the resource must be limiting (i.e. lack of it decreases the fitness), must be available in limited </a:t>
            </a:r>
            <a:r>
              <a:rPr lang="en-GB" altLang="cs-CZ" sz="2400" b="1"/>
              <a:t>supply</a:t>
            </a:r>
            <a:r>
              <a:rPr lang="en-GB" altLang="cs-CZ" sz="2400"/>
              <a:t> and must be used by both the competing organisms</a:t>
            </a:r>
            <a:endParaRPr lang="en-GB" altLang="cs-CZ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807720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GB" altLang="cs-CZ" sz="2400" dirty="0" smtClean="0"/>
              <a:t>Competitive effect is composed of two processes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  <a:defRPr/>
            </a:pPr>
            <a:r>
              <a:rPr lang="en-GB" altLang="cs-CZ" sz="2400" dirty="0" smtClean="0"/>
              <a:t>Decrease of the resource level for the competitor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  <a:defRPr/>
            </a:pPr>
            <a:r>
              <a:rPr lang="en-GB" altLang="cs-CZ" sz="2400" dirty="0" smtClean="0"/>
              <a:t>Negative effect of the decreased level on fitness 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endParaRPr lang="en-GB" alt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22860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Components of resource competition (Goldberg)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209800" y="36576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29700" name="Picture 4" descr="C:\Documents and Settings\suspa\Dokumenty\Prenest\Dokumenty\Bern\grafyaschemata\003.bmp"/>
          <p:cNvPicPr>
            <a:picLocks noChangeAspect="1" noChangeArrowheads="1"/>
          </p:cNvPicPr>
          <p:nvPr/>
        </p:nvPicPr>
        <p:blipFill>
          <a:blip r:embed="rId2">
            <a:lum bright="-18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0"/>
          <a:stretch>
            <a:fillRect/>
          </a:stretch>
        </p:blipFill>
        <p:spPr bwMode="auto">
          <a:xfrm>
            <a:off x="2438400" y="304800"/>
            <a:ext cx="65055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676400" y="13716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30723" name="Picture 3" descr="C:\Documents and Settings\suspa\Dokumenty\Prenest\Dokumenty\Bern\grafyaschemata\004.bmp"/>
          <p:cNvPicPr>
            <a:picLocks noChangeAspect="1" noChangeArrowheads="1"/>
          </p:cNvPicPr>
          <p:nvPr/>
        </p:nvPicPr>
        <p:blipFill>
          <a:blip r:embed="rId2">
            <a:lum bright="-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0"/>
            <a:ext cx="4772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85800" y="1219200"/>
            <a:ext cx="25146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For competition to occur, both processes must operate simultaneously.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219200" y="762000"/>
            <a:ext cx="6934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Plants affect both, the resources</a:t>
            </a:r>
            <a:r>
              <a:rPr lang="cs-CZ" altLang="cs-CZ" sz="2400"/>
              <a:t> and the (non-resource)</a:t>
            </a:r>
            <a:r>
              <a:rPr lang="en-GB" altLang="cs-CZ" sz="2400"/>
              <a:t> conditions (shade of tree decreases PhAR, but might also protect from overheating) 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143000" y="2362200"/>
            <a:ext cx="6400800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Final effect need not be necessarily negative.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Facilitation (</a:t>
            </a:r>
            <a:r>
              <a:rPr lang="en-US" altLang="cs-CZ" sz="2400"/>
              <a:t>more frequents under stress conditions</a:t>
            </a:r>
            <a:r>
              <a:rPr lang="en-GB" altLang="cs-CZ" sz="2400"/>
              <a:t>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[Seedling growing in a “gap” – advantage in wet years, but might be fatal in the case of drought.]</a:t>
            </a: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cs-CZ" sz="2400" b="1"/>
              <a:t>O</a:t>
            </a:r>
            <a:r>
              <a:rPr lang="cs-CZ" altLang="cs-CZ" sz="2400" b="1"/>
              <a:t>ntogenetic shifts</a:t>
            </a:r>
            <a:endParaRPr lang="en-GB" altLang="cs-CZ" sz="2400" b="1"/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z="4000" smtClean="0"/>
              <a:t>As each classification, this one is also simplification</a:t>
            </a:r>
            <a:endParaRPr lang="cs-CZ" altLang="cs-CZ" sz="400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cs-CZ" sz="2800" smtClean="0"/>
              <a:t>Individual organisms interact </a:t>
            </a:r>
            <a:r>
              <a:rPr lang="cs-CZ" altLang="cs-CZ" sz="2800" smtClean="0"/>
              <a:t>(</a:t>
            </a:r>
            <a:r>
              <a:rPr lang="en-US" altLang="cs-CZ" sz="2800" smtClean="0"/>
              <a:t>interaction of populations is abstraction</a:t>
            </a:r>
            <a:r>
              <a:rPr lang="cs-CZ" altLang="cs-CZ" sz="2800" smtClean="0"/>
              <a:t>)</a:t>
            </a:r>
          </a:p>
          <a:p>
            <a:pPr>
              <a:lnSpc>
                <a:spcPct val="90000"/>
              </a:lnSpc>
            </a:pPr>
            <a:r>
              <a:rPr lang="en-US" altLang="cs-CZ" sz="2800" smtClean="0"/>
              <a:t>Interaction of individuals of the same species </a:t>
            </a:r>
            <a:r>
              <a:rPr lang="cs-CZ" altLang="cs-CZ" sz="2800" b="1" smtClean="0"/>
              <a:t> (intraspecific),</a:t>
            </a:r>
            <a:r>
              <a:rPr lang="cs-CZ" altLang="cs-CZ" sz="2800" smtClean="0"/>
              <a:t> </a:t>
            </a:r>
            <a:r>
              <a:rPr lang="en-US" altLang="cs-CZ" sz="2800" smtClean="0"/>
              <a:t>of different species </a:t>
            </a:r>
            <a:r>
              <a:rPr lang="cs-CZ" altLang="cs-CZ" sz="2800" b="1" smtClean="0"/>
              <a:t>(interspecific)</a:t>
            </a:r>
          </a:p>
          <a:p>
            <a:pPr>
              <a:lnSpc>
                <a:spcPct val="90000"/>
              </a:lnSpc>
            </a:pPr>
            <a:r>
              <a:rPr lang="en-US" altLang="cs-CZ" sz="2800" smtClean="0"/>
              <a:t>In practice, it is used mostly for competition;  intraspecific </a:t>
            </a:r>
            <a:r>
              <a:rPr lang="cs-CZ" altLang="cs-CZ" sz="2800" smtClean="0"/>
              <a:t>preda</a:t>
            </a:r>
            <a:r>
              <a:rPr lang="en-US" altLang="cs-CZ" sz="2800" smtClean="0"/>
              <a:t>tion is</a:t>
            </a:r>
            <a:r>
              <a:rPr lang="cs-CZ" altLang="cs-CZ" sz="2800" smtClean="0"/>
              <a:t> </a:t>
            </a:r>
            <a:r>
              <a:rPr lang="en-US" altLang="cs-CZ" sz="2800" smtClean="0"/>
              <a:t>c</a:t>
            </a:r>
            <a:r>
              <a:rPr lang="cs-CZ" altLang="cs-CZ" sz="2800" smtClean="0"/>
              <a:t>anibalism, </a:t>
            </a:r>
            <a:r>
              <a:rPr lang="en-US" altLang="cs-CZ" sz="2800" smtClean="0"/>
              <a:t>intraspecific </a:t>
            </a:r>
            <a:r>
              <a:rPr lang="cs-CZ" altLang="cs-CZ" sz="2800" smtClean="0"/>
              <a:t> mutualism</a:t>
            </a:r>
            <a:r>
              <a:rPr lang="en-US" altLang="cs-CZ" sz="2800" smtClean="0"/>
              <a:t> is somehow expected and thus not studied separately</a:t>
            </a:r>
            <a:r>
              <a:rPr lang="cs-CZ" altLang="cs-CZ" sz="2800" smtClean="0"/>
              <a:t> (</a:t>
            </a:r>
            <a:r>
              <a:rPr lang="en-US" altLang="cs-CZ" sz="2800" smtClean="0"/>
              <a:t>but see the </a:t>
            </a:r>
            <a:r>
              <a:rPr lang="cs-CZ" altLang="cs-CZ" sz="2800" i="1" smtClean="0"/>
              <a:t>parent offspring conflict</a:t>
            </a:r>
            <a:r>
              <a:rPr lang="cs-CZ" altLang="cs-CZ" sz="280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9062" t="35000" r="48126" b="7223"/>
          <a:stretch/>
        </p:blipFill>
        <p:spPr>
          <a:xfrm>
            <a:off x="4876800" y="1274523"/>
            <a:ext cx="3886200" cy="553650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26875" t="43651" r="41571" b="19764"/>
          <a:stretch/>
        </p:blipFill>
        <p:spPr>
          <a:xfrm>
            <a:off x="76200" y="2057400"/>
            <a:ext cx="5608320" cy="36576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8600" y="3048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Kelemen</a:t>
            </a:r>
            <a:r>
              <a:rPr lang="en-US" dirty="0" smtClean="0"/>
              <a:t> et al. 2015. </a:t>
            </a:r>
            <a:r>
              <a:rPr lang="en-US" dirty="0" err="1" smtClean="0"/>
              <a:t>Preslia</a:t>
            </a:r>
            <a:r>
              <a:rPr lang="en-US" dirty="0" smtClean="0"/>
              <a:t>: The survival of seedlings is better in vegetation than in gaps, later on, the individuals grow better in gaps than in vegetation.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23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Consumer – resource dynamics</a:t>
            </a:r>
            <a:br>
              <a:rPr lang="en-US" altLang="en-US" smtClean="0"/>
            </a:br>
            <a:r>
              <a:rPr lang="en-US" altLang="en-US" smtClean="0"/>
              <a:t>Tilman’s model of competition</a:t>
            </a:r>
          </a:p>
        </p:txBody>
      </p:sp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>
          <a:xfrm>
            <a:off x="304800" y="2057400"/>
            <a:ext cx="8534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 smtClean="0"/>
              <a:t>For a single population: there is a constant </a:t>
            </a:r>
            <a:r>
              <a:rPr lang="en-US" altLang="en-US" sz="2800" b="1" smtClean="0"/>
              <a:t>S</a:t>
            </a:r>
            <a:r>
              <a:rPr lang="en-US" altLang="en-US" sz="2800" smtClean="0"/>
              <a:t>upply of the resource, and the resource is used  in a rate that is proportionally decreased to the Level R </a:t>
            </a:r>
          </a:p>
          <a:p>
            <a:pPr marL="0" indent="0">
              <a:buFontTx/>
              <a:buNone/>
            </a:pPr>
            <a:r>
              <a:rPr lang="en-US" altLang="en-US" sz="2800" smtClean="0"/>
              <a:t>R= S-QN;  S-supply, N- population size (better density) i.e. the reduction of Supply is dependent on the immediate size of the population (parameter Q determines the decrease of the resource immediate availability by given population. With N being number of individuals, then Q is decrease of supply rate by one individual).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Population growth described by</a:t>
            </a:r>
          </a:p>
        </p:txBody>
      </p:sp>
      <p:graphicFrame>
        <p:nvGraphicFramePr>
          <p:cNvPr id="33795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677988" y="1981200"/>
          <a:ext cx="5102225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9" name="Bitmap Image" r:id="rId3" imgW="3657917" imgH="960203" progId="Paint.Picture">
                  <p:embed/>
                </p:oleObj>
              </mc:Choice>
              <mc:Fallback>
                <p:oleObj name="Bitmap Image" r:id="rId3" imgW="3657917" imgH="960203" progId="Paint.Picture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7988" y="1981200"/>
                        <a:ext cx="5102225" cy="133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Přímá spojnice se šipkou 5"/>
          <p:cNvCxnSpPr>
            <a:cxnSpLocks noChangeShapeType="1"/>
          </p:cNvCxnSpPr>
          <p:nvPr/>
        </p:nvCxnSpPr>
        <p:spPr bwMode="auto">
          <a:xfrm flipV="1">
            <a:off x="2895600" y="2971800"/>
            <a:ext cx="1447800" cy="1447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533400" y="4495800"/>
            <a:ext cx="3810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In fact exponential growth, just instead of growth rate </a:t>
            </a:r>
            <a:r>
              <a:rPr lang="en-US" altLang="en-US" sz="2000" i="1"/>
              <a:t>r </a:t>
            </a:r>
            <a:r>
              <a:rPr lang="en-US" altLang="en-US" sz="2000"/>
              <a:t>we have </a:t>
            </a:r>
            <a:r>
              <a:rPr lang="el-GR" altLang="en-US" sz="2000"/>
              <a:t>μ</a:t>
            </a:r>
            <a:r>
              <a:rPr lang="en-US" altLang="en-US" sz="2000"/>
              <a:t>(R) – i.e. the growth rate is function of Resource availability }which is function of population size and Supply rate R=S-QN</a:t>
            </a:r>
          </a:p>
        </p:txBody>
      </p:sp>
      <p:graphicFrame>
        <p:nvGraphicFramePr>
          <p:cNvPr id="8" name="Object 8"/>
          <p:cNvGraphicFramePr>
            <a:graphicFrameLocks noChangeAspect="1"/>
          </p:cNvGraphicFramePr>
          <p:nvPr/>
        </p:nvGraphicFramePr>
        <p:xfrm>
          <a:off x="644525" y="4041775"/>
          <a:ext cx="132080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0" name="Bitmap Image" r:id="rId5" imgW="0" imgH="0" progId="Paint.Picture">
                  <p:embed/>
                </p:oleObj>
              </mc:Choice>
              <mc:Fallback>
                <p:oleObj name="Bitmap Image" r:id="rId5" imgW="0" imgH="0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" y="4041775"/>
                        <a:ext cx="1320800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Přímá spojnice se šipkou 9"/>
          <p:cNvCxnSpPr>
            <a:cxnSpLocks noChangeShapeType="1"/>
          </p:cNvCxnSpPr>
          <p:nvPr/>
        </p:nvCxnSpPr>
        <p:spPr bwMode="auto">
          <a:xfrm flipH="1" flipV="1">
            <a:off x="6324600" y="2971800"/>
            <a:ext cx="914400" cy="1143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ovéPole 10"/>
          <p:cNvSpPr txBox="1">
            <a:spLocks noChangeArrowheads="1"/>
          </p:cNvSpPr>
          <p:nvPr/>
        </p:nvSpPr>
        <p:spPr bwMode="auto">
          <a:xfrm>
            <a:off x="5715000" y="4438650"/>
            <a:ext cx="3124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Mortality – is constant, independent of the resource (according to the model, hunger will not increase your mortality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685800" y="152400"/>
            <a:ext cx="8001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The dependence of vital rates on R. (mortality is independent, growth rate </a:t>
            </a:r>
            <a:r>
              <a:rPr lang="el-GR" altLang="en-US" sz="2400"/>
              <a:t>μ</a:t>
            </a:r>
            <a:r>
              <a:rPr lang="en-US" altLang="en-US" sz="2400"/>
              <a:t>(R) </a:t>
            </a:r>
            <a:r>
              <a:rPr lang="en-GB" altLang="cs-CZ" sz="2400"/>
              <a:t>increases with Resource availability</a:t>
            </a:r>
          </a:p>
        </p:txBody>
      </p:sp>
      <p:pic>
        <p:nvPicPr>
          <p:cNvPr id="34819" name="Picture 5" descr="C:\Documents and Settings\suspa\Dokumenty\Prenest\Dokumenty\Bern\grafyaschemata1\00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1"/>
          <a:stretch>
            <a:fillRect/>
          </a:stretch>
        </p:blipFill>
        <p:spPr bwMode="auto">
          <a:xfrm>
            <a:off x="76200" y="2362200"/>
            <a:ext cx="7315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820" name="Object 6"/>
          <p:cNvGraphicFramePr>
            <a:graphicFrameLocks noChangeAspect="1"/>
          </p:cNvGraphicFramePr>
          <p:nvPr/>
        </p:nvGraphicFramePr>
        <p:xfrm>
          <a:off x="762000" y="914400"/>
          <a:ext cx="357346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7" name="Rastrový obrázek" r:id="rId4" imgW="3574090" imgH="914479" progId="Obraz programu Malování">
                  <p:embed/>
                </p:oleObj>
              </mc:Choice>
              <mc:Fallback>
                <p:oleObj name="Rastrový obrázek" r:id="rId4" imgW="3574090" imgH="914479" progId="Obraz programu Malování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914400"/>
                        <a:ext cx="3573463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1" name="TextovéPole 1"/>
          <p:cNvSpPr txBox="1">
            <a:spLocks noChangeArrowheads="1"/>
          </p:cNvSpPr>
          <p:nvPr/>
        </p:nvSpPr>
        <p:spPr bwMode="auto">
          <a:xfrm>
            <a:off x="381000" y="1828800"/>
            <a:ext cx="845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/>
              <a:t>μ</a:t>
            </a:r>
            <a:r>
              <a:rPr lang="en-US" altLang="en-US" sz="2400"/>
              <a:t>(R)=</a:t>
            </a:r>
            <a:r>
              <a:rPr lang="el-GR" altLang="en-US" sz="2400"/>
              <a:t> μ</a:t>
            </a:r>
            <a:r>
              <a:rPr lang="en-US" altLang="en-US" sz="2400" baseline="-25000"/>
              <a:t>max</a:t>
            </a:r>
            <a:r>
              <a:rPr lang="en-US" altLang="en-US" sz="2400"/>
              <a:t> for very (infinitely) large R. K is the Resource availability, when the grow rate is reduced to half.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324600" y="2895600"/>
            <a:ext cx="2667000" cy="1570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Note the famous R</a:t>
            </a:r>
            <a:r>
              <a:rPr lang="en-US" baseline="30000" dirty="0"/>
              <a:t>*</a:t>
            </a:r>
          </a:p>
          <a:p>
            <a:pPr>
              <a:defRPr/>
            </a:pPr>
            <a:r>
              <a:rPr lang="en-US" dirty="0"/>
              <a:t>Determined for each species by </a:t>
            </a:r>
            <a:r>
              <a:rPr lang="el-GR" dirty="0"/>
              <a:t>μ</a:t>
            </a:r>
            <a:r>
              <a:rPr lang="en-US" baseline="-25000" dirty="0"/>
              <a:t>max</a:t>
            </a:r>
            <a:r>
              <a:rPr lang="en-US" dirty="0"/>
              <a:t> , m, and K.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304800" y="1371600"/>
          <a:ext cx="4114800" cy="390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1" name="Rastrový obrázek" r:id="rId3" imgW="5936494" imgH="5638095" progId="Obraz programu Malování">
                  <p:embed/>
                </p:oleObj>
              </mc:Choice>
              <mc:Fallback>
                <p:oleObj name="Rastrový obrázek" r:id="rId3" imgW="5936494" imgH="5638095" progId="Obraz programu Malování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4114800" cy="390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3886200" y="20574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Population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962400" y="40386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Resource</a:t>
            </a:r>
          </a:p>
        </p:txBody>
      </p:sp>
      <p:graphicFrame>
        <p:nvGraphicFramePr>
          <p:cNvPr id="35845" name="Object 5"/>
          <p:cNvGraphicFramePr>
            <a:graphicFrameLocks noChangeAspect="1"/>
          </p:cNvGraphicFramePr>
          <p:nvPr/>
        </p:nvGraphicFramePr>
        <p:xfrm>
          <a:off x="1295400" y="762000"/>
          <a:ext cx="36576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2" name="Bitmap Image" r:id="rId5" imgW="3657917" imgH="960203" progId="Paint.Picture">
                  <p:embed/>
                </p:oleObj>
              </mc:Choice>
              <mc:Fallback>
                <p:oleObj name="Bitmap Image" r:id="rId5" imgW="3657917" imgH="960203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762000"/>
                        <a:ext cx="36576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6" name="Object 6"/>
          <p:cNvGraphicFramePr>
            <a:graphicFrameLocks noChangeAspect="1"/>
          </p:cNvGraphicFramePr>
          <p:nvPr/>
        </p:nvGraphicFramePr>
        <p:xfrm>
          <a:off x="5410200" y="4495800"/>
          <a:ext cx="3452813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3" name="Rastrový obrázek" r:id="rId7" imgW="3452159" imgH="678239" progId="Obraz programu Malování">
                  <p:embed/>
                </p:oleObj>
              </mc:Choice>
              <mc:Fallback>
                <p:oleObj name="Rastrový obrázek" r:id="rId7" imgW="3452159" imgH="678239" progId="Obraz programu Malování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495800"/>
                        <a:ext cx="3452813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7" name="Object 7"/>
          <p:cNvGraphicFramePr>
            <a:graphicFrameLocks noChangeAspect="1"/>
          </p:cNvGraphicFramePr>
          <p:nvPr/>
        </p:nvGraphicFramePr>
        <p:xfrm>
          <a:off x="5486400" y="1350963"/>
          <a:ext cx="3200400" cy="315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4" name="Rastrový obrázek" r:id="rId9" imgW="2949196" imgH="2903472" progId="Obraz programu Malování">
                  <p:embed/>
                </p:oleObj>
              </mc:Choice>
              <mc:Fallback>
                <p:oleObj name="Rastrový obrázek" r:id="rId9" imgW="2949196" imgH="2903472" progId="Obraz programu Malování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350963"/>
                        <a:ext cx="3200400" cy="315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8" name="Object 8"/>
          <p:cNvGraphicFramePr>
            <a:graphicFrameLocks noChangeAspect="1"/>
          </p:cNvGraphicFramePr>
          <p:nvPr/>
        </p:nvGraphicFramePr>
        <p:xfrm>
          <a:off x="3581400" y="3581400"/>
          <a:ext cx="1849438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5" name="Bitmap Image" r:id="rId11" imgW="1851820" imgH="556190" progId="Paint.Picture">
                  <p:embed/>
                </p:oleObj>
              </mc:Choice>
              <mc:Fallback>
                <p:oleObj name="Bitmap Image" r:id="rId11" imgW="1851820" imgH="556190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581400"/>
                        <a:ext cx="1849438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4191000" y="29718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Supply</a:t>
            </a:r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4343400" y="3352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5"/>
          <p:cNvGraphicFramePr>
            <a:graphicFrameLocks noChangeAspect="1"/>
          </p:cNvGraphicFramePr>
          <p:nvPr/>
        </p:nvGraphicFramePr>
        <p:xfrm>
          <a:off x="533400" y="304800"/>
          <a:ext cx="36576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2" name="Bitmap Image" r:id="rId3" imgW="3657917" imgH="960203" progId="Paint.Picture">
                  <p:embed/>
                </p:oleObj>
              </mc:Choice>
              <mc:Fallback>
                <p:oleObj name="Bitmap Image" r:id="rId3" imgW="3657917" imgH="960203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04800"/>
                        <a:ext cx="36576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7" name="Object 6"/>
          <p:cNvGraphicFramePr>
            <a:graphicFrameLocks noChangeAspect="1"/>
          </p:cNvGraphicFramePr>
          <p:nvPr/>
        </p:nvGraphicFramePr>
        <p:xfrm>
          <a:off x="685800" y="1828800"/>
          <a:ext cx="3452813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3" name="Rastrový obrázek" r:id="rId5" imgW="3452159" imgH="678239" progId="Obraz programu Malování">
                  <p:embed/>
                </p:oleObj>
              </mc:Choice>
              <mc:Fallback>
                <p:oleObj name="Rastrový obrázek" r:id="rId5" imgW="3452159" imgH="678239" progId="Obraz programu Malování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828800"/>
                        <a:ext cx="3452813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8" name="Object 8"/>
          <p:cNvGraphicFramePr>
            <a:graphicFrameLocks noChangeAspect="1"/>
          </p:cNvGraphicFramePr>
          <p:nvPr/>
        </p:nvGraphicFramePr>
        <p:xfrm>
          <a:off x="1447800" y="1219200"/>
          <a:ext cx="1849438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4" name="Bitmap Image" r:id="rId7" imgW="1851820" imgH="556190" progId="Paint.Picture">
                  <p:embed/>
                </p:oleObj>
              </mc:Choice>
              <mc:Fallback>
                <p:oleObj name="Bitmap Image" r:id="rId7" imgW="1851820" imgH="556190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219200"/>
                        <a:ext cx="1849438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9" name="TextBox 1"/>
          <p:cNvSpPr txBox="1">
            <a:spLocks noChangeArrowheads="1"/>
          </p:cNvSpPr>
          <p:nvPr/>
        </p:nvSpPr>
        <p:spPr bwMode="auto">
          <a:xfrm>
            <a:off x="457200" y="2895600"/>
            <a:ext cx="83058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In the case of unlimited supply, we can consider R being ∞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μ</a:t>
            </a:r>
            <a:r>
              <a:rPr lang="en-US" altLang="en-US" sz="2400"/>
              <a:t>(</a:t>
            </a:r>
            <a:r>
              <a:rPr lang="cs-CZ" altLang="en-US" sz="2400"/>
              <a:t>∞</a:t>
            </a:r>
            <a:r>
              <a:rPr lang="en-US" altLang="en-US" sz="2400"/>
              <a:t>)=</a:t>
            </a:r>
            <a:r>
              <a:rPr lang="cs-CZ" altLang="en-US" sz="2400"/>
              <a:t> μ</a:t>
            </a:r>
            <a:r>
              <a:rPr lang="en-US" altLang="en-US" sz="2400" baseline="-25000"/>
              <a:t>max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aseline="-25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The equation is then dN/dt=</a:t>
            </a:r>
            <a:r>
              <a:rPr lang="cs-CZ" altLang="en-US" sz="2400"/>
              <a:t> μ</a:t>
            </a:r>
            <a:r>
              <a:rPr lang="en-US" altLang="en-US" sz="2400" baseline="-25000"/>
              <a:t>max</a:t>
            </a:r>
            <a:r>
              <a:rPr lang="en-US" altLang="en-US" sz="2400"/>
              <a:t> .N - m.N= (</a:t>
            </a:r>
            <a:r>
              <a:rPr lang="cs-CZ" altLang="en-US" sz="2400"/>
              <a:t>μ</a:t>
            </a:r>
            <a:r>
              <a:rPr lang="en-US" altLang="en-US" sz="2400" baseline="-25000"/>
              <a:t>max</a:t>
            </a:r>
            <a:r>
              <a:rPr lang="en-US" altLang="en-US" sz="2400"/>
              <a:t> – m) . N</a:t>
            </a:r>
            <a:endParaRPr lang="cs-CZ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Thus, under unlimited Supply, the population growth exponentially, with </a:t>
            </a:r>
            <a:r>
              <a:rPr lang="en-US" altLang="en-US" sz="2400" i="1"/>
              <a:t>r = </a:t>
            </a:r>
            <a:r>
              <a:rPr lang="en-US" altLang="en-US" sz="2400"/>
              <a:t>(</a:t>
            </a:r>
            <a:r>
              <a:rPr lang="cs-CZ" altLang="en-US" sz="2400"/>
              <a:t>μ</a:t>
            </a:r>
            <a:r>
              <a:rPr lang="en-US" altLang="en-US" sz="2400" baseline="-25000"/>
              <a:t>max</a:t>
            </a:r>
            <a:r>
              <a:rPr lang="en-US" altLang="en-US" sz="2400"/>
              <a:t> – m)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304800" y="1371600"/>
          <a:ext cx="4114800" cy="390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0" name="Rastrový obrázek" r:id="rId3" imgW="5936494" imgH="5638095" progId="Obraz programu Malování">
                  <p:embed/>
                </p:oleObj>
              </mc:Choice>
              <mc:Fallback>
                <p:oleObj name="Rastrový obrázek" r:id="rId3" imgW="5936494" imgH="5638095" progId="Obraz programu Malování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4114800" cy="390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886200" y="20574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Population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962400" y="40386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Resource</a:t>
            </a:r>
          </a:p>
        </p:txBody>
      </p:sp>
      <p:graphicFrame>
        <p:nvGraphicFramePr>
          <p:cNvPr id="37893" name="Object 5"/>
          <p:cNvGraphicFramePr>
            <a:graphicFrameLocks noChangeAspect="1"/>
          </p:cNvGraphicFramePr>
          <p:nvPr/>
        </p:nvGraphicFramePr>
        <p:xfrm>
          <a:off x="1295400" y="762000"/>
          <a:ext cx="36576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1" name="Bitmap Image" r:id="rId5" imgW="3657917" imgH="960203" progId="Paint.Picture">
                  <p:embed/>
                </p:oleObj>
              </mc:Choice>
              <mc:Fallback>
                <p:oleObj name="Bitmap Image" r:id="rId5" imgW="3657917" imgH="960203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762000"/>
                        <a:ext cx="36576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4" name="Object 6"/>
          <p:cNvGraphicFramePr>
            <a:graphicFrameLocks noChangeAspect="1"/>
          </p:cNvGraphicFramePr>
          <p:nvPr/>
        </p:nvGraphicFramePr>
        <p:xfrm>
          <a:off x="5410200" y="4495800"/>
          <a:ext cx="3452813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2" name="Rastrový obrázek" r:id="rId7" imgW="3452159" imgH="678239" progId="Obraz programu Malování">
                  <p:embed/>
                </p:oleObj>
              </mc:Choice>
              <mc:Fallback>
                <p:oleObj name="Rastrový obrázek" r:id="rId7" imgW="3452159" imgH="678239" progId="Obraz programu Malování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495800"/>
                        <a:ext cx="3452813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5" name="Object 7"/>
          <p:cNvGraphicFramePr>
            <a:graphicFrameLocks noChangeAspect="1"/>
          </p:cNvGraphicFramePr>
          <p:nvPr/>
        </p:nvGraphicFramePr>
        <p:xfrm>
          <a:off x="5486400" y="1350963"/>
          <a:ext cx="3200400" cy="315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3" name="Rastrový obrázek" r:id="rId9" imgW="2949196" imgH="2903472" progId="Obraz programu Malování">
                  <p:embed/>
                </p:oleObj>
              </mc:Choice>
              <mc:Fallback>
                <p:oleObj name="Rastrový obrázek" r:id="rId9" imgW="2949196" imgH="2903472" progId="Obraz programu Malování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350963"/>
                        <a:ext cx="3200400" cy="315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6" name="Object 8"/>
          <p:cNvGraphicFramePr>
            <a:graphicFrameLocks noChangeAspect="1"/>
          </p:cNvGraphicFramePr>
          <p:nvPr/>
        </p:nvGraphicFramePr>
        <p:xfrm>
          <a:off x="3581400" y="3581400"/>
          <a:ext cx="1849438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4" name="Bitmap Image" r:id="rId11" imgW="1851820" imgH="556190" progId="Paint.Picture">
                  <p:embed/>
                </p:oleObj>
              </mc:Choice>
              <mc:Fallback>
                <p:oleObj name="Bitmap Image" r:id="rId11" imgW="1851820" imgH="556190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581400"/>
                        <a:ext cx="1849438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4191000" y="29718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Supply</a:t>
            </a:r>
          </a:p>
        </p:txBody>
      </p:sp>
      <p:sp>
        <p:nvSpPr>
          <p:cNvPr id="37898" name="Line 10"/>
          <p:cNvSpPr>
            <a:spLocks noChangeShapeType="1"/>
          </p:cNvSpPr>
          <p:nvPr/>
        </p:nvSpPr>
        <p:spPr bwMode="auto">
          <a:xfrm>
            <a:off x="4343400" y="3352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TextBox 2"/>
          <p:cNvSpPr txBox="1">
            <a:spLocks noChangeArrowheads="1"/>
          </p:cNvSpPr>
          <p:nvPr/>
        </p:nvSpPr>
        <p:spPr bwMode="auto">
          <a:xfrm>
            <a:off x="457200" y="5562600"/>
            <a:ext cx="838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The equilibrial population density (~carrying capacity, K in logistic equation, not K here) is determined by the four parameters: it increases with </a:t>
            </a:r>
            <a:r>
              <a:rPr lang="el-GR" altLang="en-US" sz="2400"/>
              <a:t>μ</a:t>
            </a:r>
            <a:r>
              <a:rPr lang="en-US" altLang="en-US" sz="2400" baseline="-25000"/>
              <a:t>max </a:t>
            </a:r>
            <a:r>
              <a:rPr lang="en-US" altLang="en-US" sz="2400"/>
              <a:t>and S, and decreases with K, m, and Q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From the parameters, you can calculate </a:t>
            </a:r>
            <a:r>
              <a:rPr lang="en-US" altLang="en-US" sz="2000" smtClean="0"/>
              <a:t>(I have calculated them, nobody checked this) </a:t>
            </a:r>
            <a:endParaRPr lang="en-US" altLang="en-US" smtClean="0"/>
          </a:p>
        </p:txBody>
      </p:sp>
      <p:sp>
        <p:nvSpPr>
          <p:cNvPr id="2" name="Zástupný symbol pro obsah 1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blipFill>
            <a:blip r:embed="rId2"/>
            <a:stretch>
              <a:fillRect l="-1098" t="-1185"/>
            </a:stretch>
          </a:blipFill>
          <a:extLst/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altLang="en-US" smtClean="0"/>
              <a:t>In comparison with logistic equation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altLang="en-US" sz="2800" smtClean="0"/>
              <a:t>It is much more mechanistic (the logistic shows that the population is affected by the density dependence [which might but need not be caused by resource competition], Tilman’s equation  shows mechanisms for resource competition)</a:t>
            </a:r>
          </a:p>
          <a:p>
            <a:r>
              <a:rPr lang="en-US" altLang="en-US" sz="2800" smtClean="0"/>
              <a:t>It has five parameters (logistic equation only two) – it is generalizable (more species, more resources</a:t>
            </a:r>
          </a:p>
          <a:p>
            <a:r>
              <a:rPr lang="en-US" altLang="en-US" sz="2800" smtClean="0"/>
              <a:t>But you can change S, and see how the growth characteristics will change if you change the Supply (e.g. change of carrying capacity with increasing S)</a:t>
            </a:r>
          </a:p>
          <a:p>
            <a:endParaRPr lang="en-US" altLang="en-US" smtClean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304800" y="1371600"/>
          <a:ext cx="4114800" cy="390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2" name="Rastrový obrázek" r:id="rId3" imgW="5936494" imgH="5638095" progId="Obraz programu Malování">
                  <p:embed/>
                </p:oleObj>
              </mc:Choice>
              <mc:Fallback>
                <p:oleObj name="Rastrový obrázek" r:id="rId3" imgW="5936494" imgH="5638095" progId="Obraz programu Malování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4114800" cy="390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886200" y="20574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Population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886200" y="4038600"/>
            <a:ext cx="2133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Resource R</a:t>
            </a:r>
            <a:r>
              <a:rPr lang="en-GB" altLang="cs-CZ" sz="2400" baseline="30000"/>
              <a:t>*</a:t>
            </a:r>
            <a:r>
              <a:rPr lang="en-GB" altLang="cs-CZ" sz="2400"/>
              <a:t> </a:t>
            </a:r>
          </a:p>
        </p:txBody>
      </p:sp>
      <p:graphicFrame>
        <p:nvGraphicFramePr>
          <p:cNvPr id="40965" name="Object 5"/>
          <p:cNvGraphicFramePr>
            <a:graphicFrameLocks noChangeAspect="1"/>
          </p:cNvGraphicFramePr>
          <p:nvPr/>
        </p:nvGraphicFramePr>
        <p:xfrm>
          <a:off x="1295400" y="762000"/>
          <a:ext cx="36576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3" name="Bitmap Image" r:id="rId5" imgW="3657917" imgH="960203" progId="Paint.Picture">
                  <p:embed/>
                </p:oleObj>
              </mc:Choice>
              <mc:Fallback>
                <p:oleObj name="Bitmap Image" r:id="rId5" imgW="3657917" imgH="960203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762000"/>
                        <a:ext cx="36576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6" name="Object 6"/>
          <p:cNvGraphicFramePr>
            <a:graphicFrameLocks noChangeAspect="1"/>
          </p:cNvGraphicFramePr>
          <p:nvPr/>
        </p:nvGraphicFramePr>
        <p:xfrm>
          <a:off x="5410200" y="4495800"/>
          <a:ext cx="3452813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4" name="Rastrový obrázek" r:id="rId7" imgW="3452159" imgH="678239" progId="Obraz programu Malování">
                  <p:embed/>
                </p:oleObj>
              </mc:Choice>
              <mc:Fallback>
                <p:oleObj name="Rastrový obrázek" r:id="rId7" imgW="3452159" imgH="678239" progId="Obraz programu Malování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495800"/>
                        <a:ext cx="3452813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7" name="Object 7"/>
          <p:cNvGraphicFramePr>
            <a:graphicFrameLocks noChangeAspect="1"/>
          </p:cNvGraphicFramePr>
          <p:nvPr/>
        </p:nvGraphicFramePr>
        <p:xfrm>
          <a:off x="5486400" y="1350963"/>
          <a:ext cx="3200400" cy="315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5" name="Rastrový obrázek" r:id="rId9" imgW="2949196" imgH="2903472" progId="Obraz programu Malování">
                  <p:embed/>
                </p:oleObj>
              </mc:Choice>
              <mc:Fallback>
                <p:oleObj name="Rastrový obrázek" r:id="rId9" imgW="2949196" imgH="2903472" progId="Obraz programu Malování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350963"/>
                        <a:ext cx="3200400" cy="315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8" name="Object 8"/>
          <p:cNvGraphicFramePr>
            <a:graphicFrameLocks noChangeAspect="1"/>
          </p:cNvGraphicFramePr>
          <p:nvPr/>
        </p:nvGraphicFramePr>
        <p:xfrm>
          <a:off x="3581400" y="3581400"/>
          <a:ext cx="1849438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6" name="Bitmap Image" r:id="rId11" imgW="1851820" imgH="556190" progId="Paint.Picture">
                  <p:embed/>
                </p:oleObj>
              </mc:Choice>
              <mc:Fallback>
                <p:oleObj name="Bitmap Image" r:id="rId11" imgW="1851820" imgH="556190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581400"/>
                        <a:ext cx="1849438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4191000" y="29718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Supply</a:t>
            </a:r>
          </a:p>
        </p:txBody>
      </p:sp>
      <p:sp>
        <p:nvSpPr>
          <p:cNvPr id="40970" name="Line 10"/>
          <p:cNvSpPr>
            <a:spLocks noChangeShapeType="1"/>
          </p:cNvSpPr>
          <p:nvPr/>
        </p:nvSpPr>
        <p:spPr bwMode="auto">
          <a:xfrm>
            <a:off x="4343400" y="3352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TextBox 1"/>
          <p:cNvSpPr txBox="1">
            <a:spLocks noChangeArrowheads="1"/>
          </p:cNvSpPr>
          <p:nvPr/>
        </p:nvSpPr>
        <p:spPr bwMode="auto">
          <a:xfrm>
            <a:off x="457200" y="5486400"/>
            <a:ext cx="830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Mechanisms</a:t>
            </a:r>
            <a:r>
              <a:rPr lang="en-US" altLang="en-US" sz="2400"/>
              <a:t>: Note, that there is some stable S, i.e.  Supply which is reduced the instant size of the population. There is nothing like e.g. nutrients that would be returned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3038"/>
            <a:ext cx="7772400" cy="1143000"/>
          </a:xfrm>
        </p:spPr>
        <p:txBody>
          <a:bodyPr/>
          <a:lstStyle/>
          <a:p>
            <a:r>
              <a:rPr lang="en-US" altLang="cs-CZ" smtClean="0"/>
              <a:t>Quite a few interactions do not completely fit this scheme</a:t>
            </a:r>
            <a:endParaRPr lang="cs-CZ" altLang="cs-CZ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8307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cs-CZ" smtClean="0"/>
              <a:t>There are many </a:t>
            </a:r>
            <a:r>
              <a:rPr lang="cs-CZ" altLang="cs-CZ" smtClean="0"/>
              <a:t>+ -</a:t>
            </a:r>
            <a:r>
              <a:rPr lang="en-US" altLang="cs-CZ" smtClean="0"/>
              <a:t> interactions</a:t>
            </a:r>
            <a:r>
              <a:rPr lang="cs-CZ" altLang="cs-CZ" smtClean="0"/>
              <a:t>, </a:t>
            </a:r>
            <a:r>
              <a:rPr lang="en-US" altLang="cs-CZ" smtClean="0"/>
              <a:t>where one organisms does not directly “feed” on the other one </a:t>
            </a:r>
            <a:r>
              <a:rPr lang="cs-CZ" altLang="cs-CZ" smtClean="0"/>
              <a:t>(</a:t>
            </a:r>
            <a:r>
              <a:rPr lang="en-US" altLang="cs-CZ" smtClean="0"/>
              <a:t>e.g.</a:t>
            </a:r>
            <a:r>
              <a:rPr lang="cs-CZ" altLang="cs-CZ" smtClean="0"/>
              <a:t> epi</a:t>
            </a:r>
            <a:r>
              <a:rPr lang="en-US" altLang="cs-CZ" smtClean="0"/>
              <a:t>phytes and climbers harm their hosts and usually are not subsumed under “parasitisim”)</a:t>
            </a:r>
            <a:r>
              <a:rPr lang="cs-CZ" altLang="cs-CZ" smtClean="0"/>
              <a:t>; </a:t>
            </a:r>
            <a:r>
              <a:rPr lang="en-US" altLang="cs-CZ" smtClean="0"/>
              <a:t>classification of interactions where one feed on the other is also more complicated</a:t>
            </a:r>
            <a:endParaRPr lang="cs-CZ" altLang="cs-CZ" smtClean="0"/>
          </a:p>
          <a:p>
            <a:pPr>
              <a:lnSpc>
                <a:spcPct val="90000"/>
              </a:lnSpc>
            </a:pPr>
            <a:r>
              <a:rPr lang="en-US" altLang="cs-CZ" smtClean="0"/>
              <a:t>If competition is defined are common use of the same resource, then it does not include many - - interactions</a:t>
            </a:r>
            <a:r>
              <a:rPr lang="cs-CZ" altLang="cs-CZ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09600" y="244475"/>
            <a:ext cx="71628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4000" b="1"/>
              <a:t>Apparent competition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676400" y="2819400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41988" name="Picture 4" descr="C:\Documents and Settings\suspa\Dokumenty\Obrázky\suspa\Abiscoapparentco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14400"/>
            <a:ext cx="37274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28600" y="1905000"/>
            <a:ext cx="365760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Abisko: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Dwarf birch (</a:t>
            </a:r>
            <a:r>
              <a:rPr lang="en-GB" altLang="cs-CZ" sz="2400" i="1"/>
              <a:t>Betula nana</a:t>
            </a:r>
            <a:r>
              <a:rPr lang="en-GB" altLang="cs-CZ" sz="2400"/>
              <a:t>) is under higher herbivory pressure when growing under congeneric tall birch - </a:t>
            </a:r>
            <a:r>
              <a:rPr lang="en-US" altLang="en-US" sz="2400"/>
              <a:t>(</a:t>
            </a:r>
            <a:r>
              <a:rPr lang="en-US" altLang="en-US" sz="2400" i="1"/>
              <a:t>Betula pubescens </a:t>
            </a:r>
            <a:r>
              <a:rPr lang="en-US" altLang="en-US" sz="2400"/>
              <a:t>ssp. </a:t>
            </a:r>
            <a:r>
              <a:rPr lang="en-US" altLang="en-US" sz="2400" i="1"/>
              <a:t>czerepanovii</a:t>
            </a:r>
            <a:r>
              <a:rPr lang="en-US" altLang="en-US" sz="2400"/>
              <a:t>) </a:t>
            </a:r>
            <a:r>
              <a:rPr lang="en-GB" altLang="cs-CZ" sz="2400"/>
              <a:t>than under tall willows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(</a:t>
            </a:r>
            <a:r>
              <a:rPr lang="en-GB" altLang="cs-CZ" sz="2000"/>
              <a:t>Regular outbreaks of </a:t>
            </a:r>
            <a:r>
              <a:rPr lang="en-US" altLang="en-US" sz="2000"/>
              <a:t>indigenous geometrids</a:t>
            </a:r>
            <a:r>
              <a:rPr lang="en-US" altLang="en-US" sz="2000" i="1"/>
              <a:t> Operophtera brumata </a:t>
            </a:r>
            <a:r>
              <a:rPr lang="en-US" altLang="en-US" sz="2000"/>
              <a:t>and</a:t>
            </a:r>
            <a:r>
              <a:rPr lang="en-US" altLang="en-US" sz="2000" i="1"/>
              <a:t> Epirrita autumnata – </a:t>
            </a:r>
            <a:r>
              <a:rPr lang="en-US" altLang="en-US" sz="2000"/>
              <a:t>causing defoliation)</a:t>
            </a:r>
            <a:endParaRPr lang="en-GB" altLang="cs-CZ" sz="20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Apparent competition</a:t>
            </a:r>
          </a:p>
        </p:txBody>
      </p:sp>
      <p:sp>
        <p:nvSpPr>
          <p:cNvPr id="43011" name="Zástupný symbol pro obsah 2"/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r>
              <a:rPr lang="en-US" altLang="en-US" smtClean="0"/>
              <a:t>Your pathogens can help you in the competition, if you share them with the competitor, and you are more resistant than the competitor</a:t>
            </a:r>
          </a:p>
          <a:p>
            <a:r>
              <a:rPr lang="en-US" altLang="en-US" i="1" smtClean="0"/>
              <a:t>Aphanomyces astaci </a:t>
            </a:r>
            <a:r>
              <a:rPr lang="en-US" altLang="en-US" smtClean="0"/>
              <a:t>(Oomycetes) is “fungal” parasite of crayfish, causing crayfish plague. The invasive American species are resistant hosts, and the indigenous European species are susceptible.  </a:t>
            </a:r>
            <a:endParaRPr lang="en-US" altLang="en-US" i="1" smtClean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acifastacus leniusculus (American signal crayfish); adult, in habita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35448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ovéPole 2"/>
          <p:cNvSpPr txBox="1">
            <a:spLocks noChangeArrowheads="1"/>
          </p:cNvSpPr>
          <p:nvPr/>
        </p:nvSpPr>
        <p:spPr bwMode="auto">
          <a:xfrm>
            <a:off x="304800" y="3124200"/>
            <a:ext cx="373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(</a:t>
            </a:r>
            <a:r>
              <a:rPr lang="en-US" altLang="en-US" sz="2400" i="1"/>
              <a:t>Pacifastacus leniusculus</a:t>
            </a:r>
            <a:r>
              <a:rPr lang="en-US" altLang="en-US" sz="2400"/>
              <a:t>) – American signal crayfish</a:t>
            </a:r>
          </a:p>
        </p:txBody>
      </p:sp>
      <p:pic>
        <p:nvPicPr>
          <p:cNvPr id="44036" name="Picture 6" descr="Image - Astacus astacus (Noble Crayfish) | BioLib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4825"/>
            <a:ext cx="443547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ovéPole 3"/>
          <p:cNvSpPr txBox="1">
            <a:spLocks noChangeArrowheads="1"/>
          </p:cNvSpPr>
          <p:nvPr/>
        </p:nvSpPr>
        <p:spPr bwMode="auto">
          <a:xfrm>
            <a:off x="4419600" y="3505200"/>
            <a:ext cx="472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Astacus astacus – </a:t>
            </a:r>
            <a:r>
              <a:rPr lang="en-US" altLang="en-US" sz="2400"/>
              <a:t>European crayfish</a:t>
            </a:r>
            <a:endParaRPr lang="en-US" altLang="en-US" sz="2400" i="1"/>
          </a:p>
        </p:txBody>
      </p:sp>
      <p:pic>
        <p:nvPicPr>
          <p:cNvPr id="44038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33334" r="52187" b="18114"/>
          <a:stretch>
            <a:fillRect/>
          </a:stretch>
        </p:blipFill>
        <p:spPr bwMode="auto">
          <a:xfrm>
            <a:off x="381000" y="3954463"/>
            <a:ext cx="3375025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Obdélník 5"/>
          <p:cNvSpPr>
            <a:spLocks noChangeArrowheads="1"/>
          </p:cNvSpPr>
          <p:nvPr/>
        </p:nvSpPr>
        <p:spPr bwMode="auto">
          <a:xfrm>
            <a:off x="3724275" y="4135438"/>
            <a:ext cx="279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Aphanomyces astaci </a:t>
            </a:r>
          </a:p>
        </p:txBody>
      </p:sp>
      <p:sp>
        <p:nvSpPr>
          <p:cNvPr id="44040" name="TextovéPole 6"/>
          <p:cNvSpPr txBox="1">
            <a:spLocks noChangeArrowheads="1"/>
          </p:cNvSpPr>
          <p:nvPr/>
        </p:nvSpPr>
        <p:spPr bwMode="auto">
          <a:xfrm>
            <a:off x="4083050" y="5286375"/>
            <a:ext cx="48768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Svoboda, J., Mrugała, A., Kozubíková‐Balcarová, E., &amp; Petrusek, A. (2017). Hosts and transmission of the crayfish plague pathogen Aphanomyces astaci: a review. </a:t>
            </a:r>
            <a:r>
              <a:rPr lang="en-US" altLang="en-US" sz="1600" i="1"/>
              <a:t>Journal of fish diseases</a:t>
            </a:r>
            <a:r>
              <a:rPr lang="en-US" altLang="en-US" sz="1600"/>
              <a:t>, </a:t>
            </a:r>
            <a:r>
              <a:rPr lang="en-US" altLang="en-US" sz="1600" i="1"/>
              <a:t>40</a:t>
            </a:r>
            <a:r>
              <a:rPr lang="en-US" altLang="en-US" sz="1600"/>
              <a:t>(1), 127-140.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026"/>
          <p:cNvSpPr txBox="1">
            <a:spLocks noChangeArrowheads="1"/>
          </p:cNvSpPr>
          <p:nvPr/>
        </p:nvSpPr>
        <p:spPr bwMode="auto">
          <a:xfrm>
            <a:off x="685800" y="609600"/>
            <a:ext cx="7924800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cs-CZ" sz="4000"/>
              <a:t>Competition types according to the symmetry of competitive effects</a:t>
            </a:r>
            <a:r>
              <a:rPr lang="en-GB" altLang="cs-CZ" sz="4000"/>
              <a:t>: </a:t>
            </a:r>
            <a:endParaRPr lang="cs-CZ" altLang="cs-CZ" sz="40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/>
              <a:t>Contest</a:t>
            </a:r>
            <a:r>
              <a:rPr lang="en-GB" altLang="cs-CZ" sz="2400"/>
              <a:t> (winner takes all) vs. </a:t>
            </a:r>
            <a:r>
              <a:rPr lang="en-GB" altLang="cs-CZ" sz="2400" b="1"/>
              <a:t>scramble</a:t>
            </a:r>
            <a:r>
              <a:rPr lang="en-GB" altLang="cs-CZ" sz="2400"/>
              <a:t> (sharing out).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Contest is absolutely asymmetric competition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Teritoriality as an example of contest (mostly though interference competition)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Advantages must overweight the energy “invested”.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Advantage – the resource is not exhausted so much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Disadvantages – energy effort to defend the territory, danger of injury (and you need not always win)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57200" y="381000"/>
            <a:ext cx="6096000" cy="674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6000" b="1"/>
              <a:t>Plant competition</a:t>
            </a:r>
            <a:r>
              <a:rPr lang="en-GB" altLang="cs-CZ" sz="2400"/>
              <a:t>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Plants are sedentary, thus: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Only neighbours compete – importance of spatial pattern and spatial heterogeneity</a:t>
            </a: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cs-CZ" sz="2400"/>
              <a:t>“</a:t>
            </a:r>
            <a:r>
              <a:rPr lang="cs-CZ" altLang="cs-CZ" sz="2400"/>
              <a:t>Competition for space</a:t>
            </a:r>
            <a:r>
              <a:rPr lang="en-US" altLang="cs-CZ" sz="2400"/>
              <a:t>” </a:t>
            </a:r>
            <a:r>
              <a:rPr lang="cs-CZ" altLang="cs-CZ" sz="2400"/>
              <a:t> – </a:t>
            </a:r>
            <a:r>
              <a:rPr lang="en-US" altLang="cs-CZ" sz="2400"/>
              <a:t>space is not limiting – only small proportion of space is filled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– </a:t>
            </a:r>
            <a:r>
              <a:rPr lang="en-US" altLang="cs-CZ" sz="2400"/>
              <a:t>the concept is used to describe the monopolization of resources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Effect of spatial heterogeneity on individuals (and high phenotypic plasticity as a consequence)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8" y="533400"/>
            <a:ext cx="212725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457200" y="381000"/>
            <a:ext cx="6096000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/>
              <a:t>Plant competition (cont.)</a:t>
            </a:r>
            <a:r>
              <a:rPr lang="en-GB" altLang="cs-CZ" sz="2400"/>
              <a:t>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Remain for the whole life cycle on a single place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Size is more important than species identity (large mature spruce is able to suppress the grass </a:t>
            </a:r>
            <a:r>
              <a:rPr lang="en-GB" altLang="cs-CZ" sz="2400" i="1"/>
              <a:t>Calamagrostis villosa</a:t>
            </a:r>
            <a:r>
              <a:rPr lang="en-GB" altLang="cs-CZ" sz="2400"/>
              <a:t>, but the grass easily kills a spruce seedling)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Competition is usually highly asymmetric (particularly the competition for light) – both intra- and interspecific</a:t>
            </a: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cs-CZ" sz="2400"/>
              <a:t>Plants are sedentary </a:t>
            </a:r>
            <a:r>
              <a:rPr lang="cs-CZ" altLang="cs-CZ" sz="2400"/>
              <a:t>– </a:t>
            </a:r>
            <a:r>
              <a:rPr lang="en-US" altLang="cs-CZ" sz="2400"/>
              <a:t>so they compete also for pollinators and seed dispersers</a:t>
            </a:r>
            <a:endParaRPr lang="en-GB" altLang="cs-CZ" sz="2400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8" y="533400"/>
            <a:ext cx="212725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smtClean="0"/>
              <a:t>Resources for plants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altLang="en-US" smtClean="0"/>
              <a:t>Aboveground c.: Light (PhAR) – (Taller individuals are winners – competition is size dependent and highly asymmetric (the taller individual cannot be shaded) </a:t>
            </a:r>
          </a:p>
          <a:p>
            <a:r>
              <a:rPr lang="en-US" altLang="en-US" smtClean="0"/>
              <a:t>Belowground c. : Water and nutrients (often considered together) – even smaller individuals can successfully compete (i.e. more symmetric than aboveground) – better possibility for niche differentiations [rooting depth] </a:t>
            </a:r>
          </a:p>
          <a:p>
            <a:endParaRPr lang="en-US" altLang="en-US" smtClean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Competition for light in aquatic and terrestrial environments </a:t>
            </a:r>
          </a:p>
        </p:txBody>
      </p:sp>
      <p:pic>
        <p:nvPicPr>
          <p:cNvPr id="4915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667000"/>
            <a:ext cx="29718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3470275"/>
            <a:ext cx="4367212" cy="327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ovéPole 6"/>
          <p:cNvSpPr txBox="1">
            <a:spLocks noChangeArrowheads="1"/>
          </p:cNvSpPr>
          <p:nvPr/>
        </p:nvSpPr>
        <p:spPr bwMode="auto">
          <a:xfrm>
            <a:off x="609600" y="2133600"/>
            <a:ext cx="4454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Kelp forests in water (Iceland)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No mechanical support needed to reach close to the light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3505200" cy="3657600"/>
          </a:xfrm>
        </p:spPr>
        <p:txBody>
          <a:bodyPr/>
          <a:lstStyle/>
          <a:p>
            <a:r>
              <a:rPr lang="en-US" altLang="en-US" sz="2800" smtClean="0"/>
              <a:t>Terrestrial – growing tall means to have strong mechanical support</a:t>
            </a:r>
            <a:br>
              <a:rPr lang="en-US" altLang="en-US" sz="2800" smtClean="0"/>
            </a:br>
            <a:r>
              <a:rPr lang="en-US" altLang="en-US" sz="2800" i="1" smtClean="0"/>
              <a:t>Sequoia sempervirens </a:t>
            </a:r>
            <a:r>
              <a:rPr lang="en-US" altLang="en-US" sz="2800" smtClean="0"/>
              <a:t/>
            </a:r>
            <a:br>
              <a:rPr lang="en-US" altLang="en-US" sz="2800" smtClean="0"/>
            </a:br>
            <a:r>
              <a:rPr lang="en-US" altLang="en-US" sz="2800" smtClean="0"/>
              <a:t>redwood forest California</a:t>
            </a:r>
            <a:r>
              <a:rPr lang="en-US" altLang="en-US" sz="2800" i="1" smtClean="0"/>
              <a:t> </a:t>
            </a:r>
            <a:br>
              <a:rPr lang="en-US" altLang="en-US" sz="2800" i="1" smtClean="0"/>
            </a:br>
            <a:r>
              <a:rPr lang="en-US" altLang="en-US" sz="2800" i="1" smtClean="0"/>
              <a:t/>
            </a:r>
            <a:br>
              <a:rPr lang="en-US" altLang="en-US" sz="2800" i="1" smtClean="0"/>
            </a:br>
            <a:r>
              <a:rPr lang="en-US" altLang="en-US" sz="2800" smtClean="0"/>
              <a:t> </a:t>
            </a:r>
          </a:p>
        </p:txBody>
      </p:sp>
      <p:sp>
        <p:nvSpPr>
          <p:cNvPr id="50179" name="Rectangle 3" descr="Image28"/>
          <p:cNvSpPr>
            <a:spLocks noGrp="1" noChangeAspect="1" noChangeArrowheads="1"/>
          </p:cNvSpPr>
          <p:nvPr isPhoto="1"/>
        </p:nvSpPr>
        <p:spPr bwMode="auto">
          <a:xfrm>
            <a:off x="4621213" y="-25400"/>
            <a:ext cx="450215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0180" name="TextovéPole 3"/>
          <p:cNvSpPr txBox="1">
            <a:spLocks noChangeArrowheads="1"/>
          </p:cNvSpPr>
          <p:nvPr/>
        </p:nvSpPr>
        <p:spPr bwMode="auto">
          <a:xfrm>
            <a:off x="152400" y="3505200"/>
            <a:ext cx="4191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Consequences for the ecosystem processes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Lignin in mechanically strong tissues – lower palatability. In aquatic system much more energy from primary production flows through the herbivores. 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Resources for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baseline="-25000" dirty="0" smtClean="0"/>
              <a:t> </a:t>
            </a:r>
            <a:r>
              <a:rPr lang="en-US" dirty="0" smtClean="0"/>
              <a:t>-- not terribly high concentration (~400 ppm [now]), but fast diffusion – in the air, plants usually do not compete for </a:t>
            </a:r>
            <a:r>
              <a:rPr lang="en-US" dirty="0"/>
              <a:t>CO</a:t>
            </a:r>
            <a:r>
              <a:rPr lang="en-US" baseline="-25000" dirty="0"/>
              <a:t>2 </a:t>
            </a: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If the pollinators and seed dispersers are in limited supply, plants compete for them </a:t>
            </a:r>
          </a:p>
          <a:p>
            <a:pPr marL="0" indent="0">
              <a:buFontTx/>
              <a:buNone/>
              <a:defRPr/>
            </a:pP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02struk10strang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410200" y="12954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7172" name="Picture 4" descr="02struk11strangl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0"/>
            <a:ext cx="4816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-180975" y="6021388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Stranglers</a:t>
            </a:r>
            <a:r>
              <a:rPr lang="cs-CZ" altLang="cs-CZ" sz="2400">
                <a:solidFill>
                  <a:schemeClr val="bg1"/>
                </a:solidFill>
              </a:rPr>
              <a:t> –</a:t>
            </a:r>
            <a:r>
              <a:rPr lang="en-US" altLang="cs-CZ" sz="2400">
                <a:solidFill>
                  <a:schemeClr val="bg1"/>
                </a:solidFill>
              </a:rPr>
              <a:t>often </a:t>
            </a:r>
            <a:r>
              <a:rPr lang="cs-CZ" altLang="cs-CZ" sz="2400" i="1">
                <a:solidFill>
                  <a:schemeClr val="bg1"/>
                </a:solidFill>
              </a:rPr>
              <a:t>Ficus 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Intraspecific competition</a:t>
            </a:r>
          </a:p>
        </p:txBody>
      </p:sp>
      <p:sp>
        <p:nvSpPr>
          <p:cNvPr id="450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Most important factor causing </a:t>
            </a:r>
            <a:r>
              <a:rPr lang="en-US" altLang="en-US" b="1" dirty="0" smtClean="0"/>
              <a:t>negative density dependence </a:t>
            </a:r>
          </a:p>
          <a:p>
            <a:pPr>
              <a:defRPr/>
            </a:pPr>
            <a:r>
              <a:rPr lang="en-US" altLang="en-US" dirty="0" smtClean="0"/>
              <a:t>K -  the carrying capacity is mostly determined by intraspecific competition (remember calculation of N</a:t>
            </a:r>
            <a:r>
              <a:rPr lang="en-US" altLang="en-US" baseline="30000" dirty="0" smtClean="0"/>
              <a:t>*</a:t>
            </a:r>
            <a:r>
              <a:rPr lang="en-US" altLang="en-US" dirty="0" smtClean="0"/>
              <a:t>)</a:t>
            </a:r>
          </a:p>
          <a:p>
            <a:pPr>
              <a:defRPr/>
            </a:pPr>
            <a:endParaRPr lang="en-US" altLang="en-US" dirty="0"/>
          </a:p>
          <a:p>
            <a:pPr marL="0" indent="0">
              <a:buFontTx/>
              <a:buNone/>
              <a:defRPr/>
            </a:pPr>
            <a:endParaRPr lang="en-US" altLang="en-US" dirty="0" smtClean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Two laws of manifestation of intraspecific plant competition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  <a:p>
            <a:r>
              <a:rPr lang="en-US" altLang="en-US" smtClean="0"/>
              <a:t>Effect of competition on individual level</a:t>
            </a:r>
          </a:p>
          <a:p>
            <a:endParaRPr lang="en-US" altLang="en-US" smtClean="0"/>
          </a:p>
          <a:p>
            <a:r>
              <a:rPr lang="en-US" altLang="en-US" smtClean="0"/>
              <a:t>Self-thinning  the 3/2 law</a:t>
            </a:r>
          </a:p>
          <a:p>
            <a:endParaRPr lang="en-US" altLang="en-US" smtClean="0"/>
          </a:p>
          <a:p>
            <a:r>
              <a:rPr lang="en-US" altLang="en-US" smtClean="0"/>
              <a:t>Law of constant final yield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Plants change their geometry</a:t>
            </a:r>
          </a:p>
        </p:txBody>
      </p:sp>
      <p:sp>
        <p:nvSpPr>
          <p:cNvPr id="54275" name="Isosceles Triangle 3"/>
          <p:cNvSpPr>
            <a:spLocks noChangeArrowheads="1"/>
          </p:cNvSpPr>
          <p:nvPr/>
        </p:nvSpPr>
        <p:spPr bwMode="auto">
          <a:xfrm>
            <a:off x="2133600" y="2819400"/>
            <a:ext cx="1371600" cy="1828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4276" name="Isosceles Triangle 4"/>
          <p:cNvSpPr>
            <a:spLocks noChangeArrowheads="1"/>
          </p:cNvSpPr>
          <p:nvPr/>
        </p:nvSpPr>
        <p:spPr bwMode="auto">
          <a:xfrm>
            <a:off x="5343525" y="2066925"/>
            <a:ext cx="838200" cy="265747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2667000" y="4648200"/>
            <a:ext cx="3048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5705475" y="4733925"/>
            <a:ext cx="1524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4279" name="TextBox 8"/>
          <p:cNvSpPr txBox="1">
            <a:spLocks noChangeArrowheads="1"/>
          </p:cNvSpPr>
          <p:nvPr/>
        </p:nvSpPr>
        <p:spPr bwMode="auto">
          <a:xfrm>
            <a:off x="1524000" y="5257800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Without competition</a:t>
            </a:r>
          </a:p>
        </p:txBody>
      </p:sp>
      <p:sp>
        <p:nvSpPr>
          <p:cNvPr id="54280" name="TextBox 9"/>
          <p:cNvSpPr txBox="1">
            <a:spLocks noChangeArrowheads="1"/>
          </p:cNvSpPr>
          <p:nvPr/>
        </p:nvSpPr>
        <p:spPr bwMode="auto">
          <a:xfrm>
            <a:off x="4448175" y="5257800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With competition</a:t>
            </a:r>
          </a:p>
        </p:txBody>
      </p:sp>
      <p:sp>
        <p:nvSpPr>
          <p:cNvPr id="54281" name="TextBox 10"/>
          <p:cNvSpPr txBox="1">
            <a:spLocks noChangeArrowheads="1"/>
          </p:cNvSpPr>
          <p:nvPr/>
        </p:nvSpPr>
        <p:spPr bwMode="auto">
          <a:xfrm>
            <a:off x="533400" y="5943600"/>
            <a:ext cx="853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Clonal plants – changes in the length of spacers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Selfthinning </a:t>
            </a:r>
            <a:endParaRPr lang="cs-CZ" altLang="cs-CZ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cs-CZ" altLang="cs-CZ" i="1" dirty="0" smtClean="0"/>
          </a:p>
          <a:p>
            <a:pPr>
              <a:defRPr/>
            </a:pPr>
            <a:r>
              <a:rPr lang="en-US" altLang="cs-CZ" dirty="0" smtClean="0"/>
              <a:t>Manifestation of strong intraspecific competition in plants (but see </a:t>
            </a:r>
            <a:r>
              <a:rPr lang="en-US" sz="2400" dirty="0" err="1"/>
              <a:t>Latto</a:t>
            </a:r>
            <a:r>
              <a:rPr lang="en-US" sz="2400" dirty="0"/>
              <a:t>, J. (1994). Evidence for a self-thinning rule in animals. </a:t>
            </a:r>
            <a:r>
              <a:rPr lang="en-US" sz="2400" i="1" dirty="0" err="1"/>
              <a:t>Oikos</a:t>
            </a:r>
            <a:r>
              <a:rPr lang="en-US" sz="2400" dirty="0"/>
              <a:t>, 531-534</a:t>
            </a:r>
            <a:r>
              <a:rPr lang="en-US" sz="2400" dirty="0" smtClean="0"/>
              <a:t>.</a:t>
            </a:r>
            <a:r>
              <a:rPr lang="en-US" dirty="0" smtClean="0"/>
              <a:t>)</a:t>
            </a:r>
          </a:p>
          <a:p>
            <a:pPr>
              <a:defRPr/>
            </a:pPr>
            <a:r>
              <a:rPr lang="en-US" sz="2400" dirty="0" smtClean="0"/>
              <a:t>YODA K. ,</a:t>
            </a:r>
            <a:r>
              <a:rPr lang="en-US" sz="2400" cap="all" dirty="0" smtClean="0"/>
              <a:t>T</a:t>
            </a:r>
            <a:r>
              <a:rPr lang="en-US" sz="2400" cap="all" dirty="0"/>
              <a:t>. KIRA, H. OGAWA</a:t>
            </a:r>
            <a:r>
              <a:rPr lang="en-US" sz="2400" dirty="0"/>
              <a:t> </a:t>
            </a:r>
            <a:r>
              <a:rPr lang="en-US" sz="2400" dirty="0" smtClean="0"/>
              <a:t>and </a:t>
            </a:r>
            <a:r>
              <a:rPr lang="en-US" sz="2400" cap="all" dirty="0" smtClean="0"/>
              <a:t>K</a:t>
            </a:r>
            <a:r>
              <a:rPr lang="en-US" sz="2400" cap="all" dirty="0"/>
              <a:t>. HOZUMI</a:t>
            </a:r>
            <a:r>
              <a:rPr lang="en-US" sz="2400" dirty="0"/>
              <a:t>. 1963. Self-thinning in overcrowded pure stands under cultivated and natural conditions. (Intraspecific competition among higher plants XI). J. Biol. Osaka City Univ.</a:t>
            </a:r>
            <a:r>
              <a:rPr lang="en-US" sz="2400" b="1" dirty="0"/>
              <a:t>14</a:t>
            </a:r>
            <a:r>
              <a:rPr lang="en-US" sz="2400" dirty="0"/>
              <a:t>: 107–129.</a:t>
            </a:r>
            <a:endParaRPr lang="en-US" sz="2400" dirty="0" smtClean="0"/>
          </a:p>
          <a:p>
            <a:pPr>
              <a:defRPr/>
            </a:pPr>
            <a:endParaRPr lang="en-US" altLang="cs-CZ" dirty="0" smtClean="0"/>
          </a:p>
          <a:p>
            <a:pPr>
              <a:defRPr/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C:\DOCUME~1\BAOBAB~1\LOCALS~1\Temp\~AUT000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5943600" cy="563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TextBox 1"/>
          <p:cNvSpPr txBox="1">
            <a:spLocks noChangeArrowheads="1"/>
          </p:cNvSpPr>
          <p:nvPr/>
        </p:nvSpPr>
        <p:spPr bwMode="auto">
          <a:xfrm>
            <a:off x="381000" y="1524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Changes in density and mean weight of an individual in the course of self-thinning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~AUT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609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0" y="304800"/>
            <a:ext cx="1981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Yoda et al. 1963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1143000"/>
          </a:xfrm>
        </p:spPr>
        <p:txBody>
          <a:bodyPr/>
          <a:lstStyle/>
          <a:p>
            <a:r>
              <a:rPr lang="cs-CZ" altLang="cs-CZ" smtClean="0"/>
              <a:t>Law of constant final yield</a:t>
            </a:r>
            <a:br>
              <a:rPr lang="cs-CZ" altLang="cs-CZ" smtClean="0"/>
            </a:br>
            <a:r>
              <a:rPr lang="en-US" altLang="cs-CZ" sz="3200" smtClean="0"/>
              <a:t>yield initially increases with the sowing density, but finally should reach an asymptote </a:t>
            </a:r>
            <a:r>
              <a:rPr lang="cs-CZ" altLang="cs-CZ" smtClean="0"/>
              <a:t>– </a:t>
            </a:r>
            <a:endParaRPr lang="cs-CZ" altLang="cs-CZ" sz="1800" smtClean="0"/>
          </a:p>
        </p:txBody>
      </p:sp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49001" r="18750" b="22000"/>
          <a:stretch>
            <a:fillRect/>
          </a:stretch>
        </p:blipFill>
        <p:spPr bwMode="auto">
          <a:xfrm>
            <a:off x="1447800" y="1752600"/>
            <a:ext cx="5638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55000" r="14375" b="6999"/>
          <a:stretch>
            <a:fillRect/>
          </a:stretch>
        </p:blipFill>
        <p:spPr bwMode="auto">
          <a:xfrm>
            <a:off x="1447800" y="3962400"/>
            <a:ext cx="6019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We tried to model this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Could be a population harmed by large density of its own seeds? </a:t>
            </a:r>
            <a:r>
              <a:rPr lang="cs-CZ" altLang="en-US" smtClean="0"/>
              <a:t>(</a:t>
            </a:r>
            <a:r>
              <a:rPr lang="en-US" altLang="en-US" smtClean="0"/>
              <a:t>Fibich, P., Lepš, J., &amp; Weiner, J. (2014). Individual variability and mortality required for constant final yield in simulated plant populations. </a:t>
            </a:r>
            <a:r>
              <a:rPr lang="en-US" altLang="en-US" i="1" smtClean="0"/>
              <a:t>Theoretical ecology</a:t>
            </a:r>
            <a:r>
              <a:rPr lang="en-US" altLang="en-US" smtClean="0"/>
              <a:t>, </a:t>
            </a:r>
            <a:r>
              <a:rPr lang="en-US" altLang="en-US" i="1" smtClean="0"/>
              <a:t>7</a:t>
            </a:r>
            <a:r>
              <a:rPr lang="en-US" altLang="en-US" smtClean="0"/>
              <a:t>(3), 263-271.</a:t>
            </a:r>
            <a:r>
              <a:rPr lang="cs-CZ" altLang="en-US" smtClean="0"/>
              <a:t>)</a:t>
            </a:r>
            <a:endParaRPr lang="en-US" altLang="en-US" smtClean="0"/>
          </a:p>
          <a:p>
            <a:r>
              <a:rPr lang="en-US" altLang="en-US" smtClean="0"/>
              <a:t>Questionable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Selfthinning - thinning</a:t>
            </a:r>
            <a:endParaRPr lang="en-US" altLang="en-US" smtClean="0"/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Thinning </a:t>
            </a:r>
            <a:r>
              <a:rPr lang="en-US" altLang="en-US" smtClean="0"/>
              <a:t>in forestry – modulating effect of competition</a:t>
            </a:r>
            <a:endParaRPr lang="cs-CZ" altLang="en-US" smtClean="0"/>
          </a:p>
          <a:p>
            <a:r>
              <a:rPr lang="en-US" altLang="en-US" smtClean="0"/>
              <a:t>Constant final yield, but:</a:t>
            </a:r>
          </a:p>
          <a:p>
            <a:pPr lvl="1"/>
            <a:r>
              <a:rPr lang="en-US" altLang="en-US" smtClean="0"/>
              <a:t>The yield of usable parts might decrease with density (forestry – trunks)</a:t>
            </a:r>
          </a:p>
          <a:p>
            <a:pPr lvl="1"/>
            <a:r>
              <a:rPr lang="en-US" altLang="en-US" smtClean="0"/>
              <a:t>But we need high density to suppress “the weeds”</a:t>
            </a:r>
          </a:p>
          <a:p>
            <a:pPr lvl="1"/>
            <a:r>
              <a:rPr lang="en-US" altLang="en-US" smtClean="0"/>
              <a:t>Planting at high density, and then thinning (use of mathematical models)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cs-CZ" smtClean="0"/>
              <a:t>Interspecific competition</a:t>
            </a:r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848600" cy="1676400"/>
          </a:xfrm>
        </p:spPr>
        <p:txBody>
          <a:bodyPr/>
          <a:lstStyle/>
          <a:p>
            <a:r>
              <a:rPr lang="en-US" altLang="cs-CZ" sz="3200" smtClean="0"/>
              <a:t>It is not possible to say unequivocally whether the other organisms is beneficial or harmful to me</a:t>
            </a:r>
            <a:endParaRPr lang="cs-CZ" altLang="cs-CZ" sz="320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cs-CZ" smtClean="0"/>
              <a:t>Shading by a taller individual might </a:t>
            </a:r>
            <a:r>
              <a:rPr lang="cs-CZ" altLang="cs-CZ" smtClean="0"/>
              <a:t>(</a:t>
            </a:r>
            <a:r>
              <a:rPr lang="en-US" altLang="cs-CZ" smtClean="0"/>
              <a:t>based on the immediate situation</a:t>
            </a:r>
            <a:r>
              <a:rPr lang="cs-CZ" altLang="cs-CZ" smtClean="0"/>
              <a:t>) </a:t>
            </a:r>
            <a:r>
              <a:rPr lang="en-US" altLang="cs-CZ" smtClean="0"/>
              <a:t>mean decrease of </a:t>
            </a:r>
            <a:r>
              <a:rPr lang="cs-CZ" altLang="cs-CZ" smtClean="0"/>
              <a:t>PhAR a</a:t>
            </a:r>
            <a:r>
              <a:rPr lang="en-US" altLang="cs-CZ" smtClean="0"/>
              <a:t>nd the of photosynthesis (competition)</a:t>
            </a:r>
            <a:r>
              <a:rPr lang="cs-CZ" altLang="cs-CZ" smtClean="0"/>
              <a:t>, </a:t>
            </a:r>
            <a:r>
              <a:rPr lang="en-US" altLang="cs-CZ" smtClean="0"/>
              <a:t>or protection against overheating and desiccation </a:t>
            </a:r>
            <a:r>
              <a:rPr lang="cs-CZ" altLang="cs-CZ" smtClean="0"/>
              <a:t>(</a:t>
            </a:r>
            <a:r>
              <a:rPr lang="en-US" altLang="cs-CZ" i="1" smtClean="0"/>
              <a:t>facilitation</a:t>
            </a:r>
            <a:r>
              <a:rPr lang="cs-CZ" altLang="cs-CZ" smtClean="0"/>
              <a:t>)</a:t>
            </a:r>
          </a:p>
          <a:p>
            <a:pPr>
              <a:lnSpc>
                <a:spcPct val="90000"/>
              </a:lnSpc>
            </a:pPr>
            <a:r>
              <a:rPr lang="en-US" altLang="cs-CZ" smtClean="0"/>
              <a:t>The effect of seed predators need not be so negative, if they also disperse the seeds (squirrels)</a:t>
            </a:r>
            <a:endParaRPr lang="cs-CZ" altLang="cs-CZ" smtClean="0"/>
          </a:p>
          <a:p>
            <a:pPr>
              <a:lnSpc>
                <a:spcPct val="90000"/>
              </a:lnSpc>
            </a:pPr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1066800" y="236220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Lotka-Volterra model</a:t>
            </a:r>
          </a:p>
        </p:txBody>
      </p:sp>
      <p:graphicFrame>
        <p:nvGraphicFramePr>
          <p:cNvPr id="62467" name="Object 3"/>
          <p:cNvGraphicFramePr>
            <a:graphicFrameLocks noChangeAspect="1"/>
          </p:cNvGraphicFramePr>
          <p:nvPr/>
        </p:nvGraphicFramePr>
        <p:xfrm>
          <a:off x="1066800" y="3200400"/>
          <a:ext cx="3810000" cy="20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1" name="Equation" r:id="rId3" imgW="1663700" imgH="889000" progId="Equation.3">
                  <p:embed/>
                </p:oleObj>
              </mc:Choice>
              <mc:Fallback>
                <p:oleObj name="Equation" r:id="rId3" imgW="1663700" imgH="889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200400"/>
                        <a:ext cx="3810000" cy="203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8" name="Text Box 9"/>
          <p:cNvSpPr txBox="1">
            <a:spLocks noChangeArrowheads="1"/>
          </p:cNvSpPr>
          <p:nvPr/>
        </p:nvSpPr>
        <p:spPr bwMode="auto">
          <a:xfrm>
            <a:off x="990600" y="152400"/>
            <a:ext cx="6781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/>
              <a:t>Basic model based on the concept of logistic growth – two species </a:t>
            </a:r>
          </a:p>
        </p:txBody>
      </p:sp>
      <p:graphicFrame>
        <p:nvGraphicFramePr>
          <p:cNvPr id="62469" name="Object 6"/>
          <p:cNvGraphicFramePr>
            <a:graphicFrameLocks noChangeAspect="1"/>
          </p:cNvGraphicFramePr>
          <p:nvPr/>
        </p:nvGraphicFramePr>
        <p:xfrm>
          <a:off x="1066800" y="1257300"/>
          <a:ext cx="220980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2" name="Rovnice" r:id="rId5" imgW="1040948" imgH="393529" progId="Equation.3">
                  <p:embed/>
                </p:oleObj>
              </mc:Choice>
              <mc:Fallback>
                <p:oleObj name="Rovnice" r:id="rId5" imgW="1040948" imgH="39352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257300"/>
                        <a:ext cx="2209800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0" name="TextovéPole 1"/>
          <p:cNvSpPr txBox="1">
            <a:spLocks noChangeArrowheads="1"/>
          </p:cNvSpPr>
          <p:nvPr/>
        </p:nvSpPr>
        <p:spPr bwMode="auto">
          <a:xfrm>
            <a:off x="4267200" y="1295400"/>
            <a:ext cx="350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Logistic equation</a:t>
            </a:r>
          </a:p>
        </p:txBody>
      </p:sp>
      <p:sp>
        <p:nvSpPr>
          <p:cNvPr id="62471" name="TextovéPole 2"/>
          <p:cNvSpPr txBox="1">
            <a:spLocks noChangeArrowheads="1"/>
          </p:cNvSpPr>
          <p:nvPr/>
        </p:nvSpPr>
        <p:spPr bwMode="auto">
          <a:xfrm>
            <a:off x="990600" y="5486400"/>
            <a:ext cx="723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 </a:t>
            </a:r>
            <a:r>
              <a:rPr lang="el-GR" altLang="en-US" sz="2400"/>
              <a:t>α</a:t>
            </a:r>
            <a:r>
              <a:rPr lang="en-US" altLang="en-US" sz="2400"/>
              <a:t>, </a:t>
            </a:r>
            <a:r>
              <a:rPr lang="el-GR" altLang="en-US" sz="2400"/>
              <a:t>β</a:t>
            </a:r>
            <a:r>
              <a:rPr lang="en-US" altLang="en-US" sz="2400"/>
              <a:t> – competition coefficients – comparative meaning – ratio of competitive effect of one individual (or other unit) of the competitor and own species</a:t>
            </a:r>
          </a:p>
        </p:txBody>
      </p:sp>
      <p:sp>
        <p:nvSpPr>
          <p:cNvPr id="62472" name="TextovéPole 3"/>
          <p:cNvSpPr txBox="1">
            <a:spLocks noChangeArrowheads="1"/>
          </p:cNvSpPr>
          <p:nvPr/>
        </p:nvSpPr>
        <p:spPr bwMode="auto">
          <a:xfrm>
            <a:off x="5562600" y="3211513"/>
            <a:ext cx="34290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System of logistic equations, where the K for each species is decreased by the presence of the competitor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990600" y="900113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Classic Lotka-Volterra model</a:t>
            </a:r>
          </a:p>
        </p:txBody>
      </p:sp>
      <p:graphicFrame>
        <p:nvGraphicFramePr>
          <p:cNvPr id="63491" name="Object 3"/>
          <p:cNvGraphicFramePr>
            <a:graphicFrameLocks noChangeAspect="1"/>
          </p:cNvGraphicFramePr>
          <p:nvPr/>
        </p:nvGraphicFramePr>
        <p:xfrm>
          <a:off x="1219200" y="1662113"/>
          <a:ext cx="2971800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4" name="Equation" r:id="rId3" imgW="1663700" imgH="889000" progId="Equation.3">
                  <p:embed/>
                </p:oleObj>
              </mc:Choice>
              <mc:Fallback>
                <p:oleObj name="Equation" r:id="rId3" imgW="1663700" imgH="889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662113"/>
                        <a:ext cx="2971800" cy="158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2" name="Object 4"/>
          <p:cNvGraphicFramePr>
            <a:graphicFrameLocks noChangeAspect="1"/>
          </p:cNvGraphicFramePr>
          <p:nvPr/>
        </p:nvGraphicFramePr>
        <p:xfrm>
          <a:off x="1752600" y="3825875"/>
          <a:ext cx="1600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5" name="Rovnice" r:id="rId5" imgW="710891" imgH="215806" progId="Equation.3">
                  <p:embed/>
                </p:oleObj>
              </mc:Choice>
              <mc:Fallback>
                <p:oleObj name="Rovnice" r:id="rId5" imgW="710891" imgH="215806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825875"/>
                        <a:ext cx="16002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3" name="Object 5"/>
          <p:cNvGraphicFramePr>
            <a:graphicFrameLocks noChangeAspect="1"/>
          </p:cNvGraphicFramePr>
          <p:nvPr/>
        </p:nvGraphicFramePr>
        <p:xfrm>
          <a:off x="4724400" y="3825875"/>
          <a:ext cx="1600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6" name="Rovnice" r:id="rId7" imgW="710891" imgH="215806" progId="Equation.3">
                  <p:embed/>
                </p:oleObj>
              </mc:Choice>
              <mc:Fallback>
                <p:oleObj name="Rovnice" r:id="rId7" imgW="710891" imgH="215806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825875"/>
                        <a:ext cx="16002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3657600" y="3825875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and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838200" y="3221038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Stable equilibrium (species are able to coexist) if  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457200" y="5257800"/>
            <a:ext cx="8229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i.e., if the negative effect on my own species is bigger then the negative effect on the competitor (for different K, scaled to the K).  =&gt; </a:t>
            </a:r>
            <a:r>
              <a:rPr lang="en-GB" altLang="cs-CZ" sz="2400" b="1"/>
              <a:t>niche differentiation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990600" y="152400"/>
            <a:ext cx="6781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 dirty="0"/>
              <a:t>Basic model based on the </a:t>
            </a:r>
            <a:r>
              <a:rPr lang="en-GB" altLang="cs-CZ" sz="2400" b="1" dirty="0" smtClean="0"/>
              <a:t>concept </a:t>
            </a:r>
            <a:r>
              <a:rPr lang="en-GB" altLang="cs-CZ" sz="2400" b="1" dirty="0"/>
              <a:t>of logistic growth – two species </a:t>
            </a:r>
          </a:p>
        </p:txBody>
      </p:sp>
      <p:sp>
        <p:nvSpPr>
          <p:cNvPr id="63498" name="TextovéPole 1"/>
          <p:cNvSpPr txBox="1">
            <a:spLocks noChangeArrowheads="1"/>
          </p:cNvSpPr>
          <p:nvPr/>
        </p:nvSpPr>
        <p:spPr bwMode="auto">
          <a:xfrm>
            <a:off x="800100" y="4452938"/>
            <a:ext cx="784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For the same carrying capacities, i.e. </a:t>
            </a:r>
            <a:r>
              <a:rPr lang="en-US" altLang="en-US" sz="2400" i="1"/>
              <a:t>K</a:t>
            </a:r>
            <a:r>
              <a:rPr lang="en-US" altLang="en-US" sz="2400" i="1" baseline="-25000"/>
              <a:t>1</a:t>
            </a:r>
            <a:r>
              <a:rPr lang="en-US" altLang="en-US" sz="2400" i="1"/>
              <a:t> = K</a:t>
            </a:r>
            <a:r>
              <a:rPr lang="en-US" altLang="en-US" sz="2400" i="1" baseline="-25000"/>
              <a:t>2  </a:t>
            </a:r>
            <a:r>
              <a:rPr lang="en-US" altLang="en-US" sz="2400" i="1"/>
              <a:t> </a:t>
            </a:r>
            <a:r>
              <a:rPr lang="en-US" altLang="en-US" sz="2400"/>
              <a:t>if </a:t>
            </a:r>
            <a:r>
              <a:rPr lang="el-GR" altLang="en-US" sz="2400"/>
              <a:t>α</a:t>
            </a:r>
            <a:r>
              <a:rPr lang="en-US" altLang="en-US" sz="2400"/>
              <a:t>&lt;1. </a:t>
            </a:r>
            <a:r>
              <a:rPr lang="el-GR" altLang="en-US" sz="2400"/>
              <a:t>β</a:t>
            </a:r>
            <a:r>
              <a:rPr lang="en-US" altLang="en-US" sz="2400"/>
              <a:t>&lt;1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Model analysis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Stable equilibrium</a:t>
            </a:r>
            <a:endParaRPr lang="cs-CZ" altLang="en-US" dirty="0" smtClean="0"/>
          </a:p>
          <a:p>
            <a:pPr>
              <a:defRPr/>
            </a:pPr>
            <a:r>
              <a:rPr lang="en-US" altLang="en-US" dirty="0" smtClean="0"/>
              <a:t>Population sized do not change if </a:t>
            </a:r>
          </a:p>
          <a:p>
            <a:pPr marL="0" indent="0">
              <a:buFontTx/>
              <a:buNone/>
              <a:defRPr/>
            </a:pPr>
            <a:r>
              <a:rPr lang="en-US" altLang="en-US" dirty="0" smtClean="0"/>
              <a:t>		</a:t>
            </a:r>
            <a:r>
              <a:rPr lang="cs-CZ" altLang="en-US" dirty="0" smtClean="0"/>
              <a:t>dN</a:t>
            </a:r>
            <a:r>
              <a:rPr lang="cs-CZ" altLang="en-US" baseline="-25000" dirty="0" smtClean="0"/>
              <a:t>1</a:t>
            </a:r>
            <a:r>
              <a:rPr lang="cs-CZ" altLang="en-US" dirty="0" smtClean="0"/>
              <a:t>/</a:t>
            </a:r>
            <a:r>
              <a:rPr lang="cs-CZ" altLang="en-US" dirty="0" err="1" smtClean="0"/>
              <a:t>dt</a:t>
            </a:r>
            <a:r>
              <a:rPr lang="cs-CZ" altLang="en-US" dirty="0" smtClean="0"/>
              <a:t>=0 a</a:t>
            </a:r>
            <a:r>
              <a:rPr lang="en-US" altLang="en-US" dirty="0" err="1" smtClean="0"/>
              <a:t>nd</a:t>
            </a:r>
            <a:r>
              <a:rPr lang="cs-CZ" altLang="en-US" dirty="0" smtClean="0"/>
              <a:t> dN</a:t>
            </a:r>
            <a:r>
              <a:rPr lang="cs-CZ" altLang="en-US" baseline="-25000" dirty="0" smtClean="0"/>
              <a:t>2</a:t>
            </a:r>
            <a:r>
              <a:rPr lang="cs-CZ" altLang="en-US" dirty="0" smtClean="0"/>
              <a:t>/</a:t>
            </a:r>
            <a:r>
              <a:rPr lang="cs-CZ" altLang="en-US" dirty="0" err="1" smtClean="0"/>
              <a:t>dt</a:t>
            </a:r>
            <a:r>
              <a:rPr lang="cs-CZ" altLang="en-US" dirty="0" smtClean="0"/>
              <a:t>=0 </a:t>
            </a:r>
            <a:endParaRPr lang="en-US" altLang="en-US" dirty="0" smtClean="0"/>
          </a:p>
          <a:p>
            <a:pPr>
              <a:defRPr/>
            </a:pPr>
            <a:r>
              <a:rPr lang="en-US" altLang="en-US" dirty="0" smtClean="0"/>
              <a:t>Leads to a system of two algebraic equations, solution is N</a:t>
            </a:r>
            <a:r>
              <a:rPr lang="en-US" altLang="en-US" baseline="-25000" dirty="0" smtClean="0"/>
              <a:t>1</a:t>
            </a:r>
            <a:r>
              <a:rPr lang="en-US" altLang="en-US" dirty="0" smtClean="0"/>
              <a:t>  and N</a:t>
            </a:r>
            <a:r>
              <a:rPr lang="en-US" altLang="en-US" baseline="-25000" dirty="0" smtClean="0"/>
              <a:t>2</a:t>
            </a:r>
          </a:p>
          <a:p>
            <a:pPr>
              <a:defRPr/>
            </a:pPr>
            <a:r>
              <a:rPr lang="en-US" altLang="en-US" dirty="0" smtClean="0"/>
              <a:t>Need to know, when is the equilibrium stable</a:t>
            </a:r>
            <a:endParaRPr lang="cs-CZ" altLang="en-US" dirty="0" smtClean="0"/>
          </a:p>
          <a:p>
            <a:pPr>
              <a:defRPr/>
            </a:pPr>
            <a:r>
              <a:rPr lang="en-US" altLang="en-US" dirty="0" smtClean="0"/>
              <a:t>Graphical solutions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848600" cy="1371600"/>
          </a:xfrm>
        </p:spPr>
        <p:txBody>
          <a:bodyPr/>
          <a:lstStyle/>
          <a:p>
            <a:r>
              <a:rPr lang="en-US" altLang="en-US" sz="2800" smtClean="0"/>
              <a:t>Isolines, their intersection is equilibrium. If in simulations, the system approaches the equilibrium poin from anywhere (roughly), equilibrium is stable</a:t>
            </a:r>
            <a:br>
              <a:rPr lang="en-US" altLang="en-US" sz="2800" smtClean="0"/>
            </a:br>
            <a:r>
              <a:rPr lang="en-US" altLang="en-US" sz="2800" smtClean="0"/>
              <a:t>Mathematical concept of Liapunov stability </a:t>
            </a:r>
            <a:endParaRPr lang="en-US" altLang="en-US" smtClean="0"/>
          </a:p>
        </p:txBody>
      </p:sp>
      <p:pic>
        <p:nvPicPr>
          <p:cNvPr id="6553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7413" y="2857500"/>
            <a:ext cx="4829175" cy="236220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smtClean="0"/>
              <a:t>Other possible results </a:t>
            </a:r>
          </a:p>
        </p:txBody>
      </p:sp>
      <p:sp>
        <p:nvSpPr>
          <p:cNvPr id="66563" name="Zástupný symbol pro obsah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altLang="en-US" smtClean="0"/>
              <a:t>Unstable </a:t>
            </a:r>
            <a:r>
              <a:rPr lang="cs-CZ" altLang="en-US" smtClean="0"/>
              <a:t> e</a:t>
            </a:r>
            <a:r>
              <a:rPr lang="en-US" altLang="en-US" smtClean="0"/>
              <a:t>qu</a:t>
            </a:r>
            <a:r>
              <a:rPr lang="cs-CZ" altLang="en-US" smtClean="0"/>
              <a:t>ilibrium – </a:t>
            </a:r>
            <a:r>
              <a:rPr lang="en-US" altLang="en-US" smtClean="0"/>
              <a:t>each harms the competitor more than its own population (for </a:t>
            </a:r>
            <a:r>
              <a:rPr lang="en-US" altLang="en-US" i="1" smtClean="0"/>
              <a:t>K</a:t>
            </a:r>
            <a:r>
              <a:rPr lang="en-US" altLang="en-US" i="1" baseline="-25000" smtClean="0"/>
              <a:t>1</a:t>
            </a:r>
            <a:r>
              <a:rPr lang="en-US" altLang="en-US" i="1" smtClean="0"/>
              <a:t> = K</a:t>
            </a:r>
            <a:r>
              <a:rPr lang="en-US" altLang="en-US" i="1" baseline="-25000" smtClean="0"/>
              <a:t>2  </a:t>
            </a:r>
            <a:r>
              <a:rPr lang="en-US" altLang="en-US" i="1" smtClean="0"/>
              <a:t> </a:t>
            </a:r>
            <a:r>
              <a:rPr lang="en-US" altLang="en-US" smtClean="0"/>
              <a:t>if </a:t>
            </a:r>
            <a:r>
              <a:rPr lang="el-GR" altLang="en-US" smtClean="0"/>
              <a:t>α</a:t>
            </a:r>
            <a:r>
              <a:rPr lang="en-US" altLang="en-US" smtClean="0"/>
              <a:t>&gt;1 and </a:t>
            </a:r>
            <a:r>
              <a:rPr lang="el-GR" altLang="en-US" smtClean="0"/>
              <a:t>β</a:t>
            </a:r>
            <a:r>
              <a:rPr lang="en-US" altLang="en-US" smtClean="0"/>
              <a:t>&gt;1) – the result is dependent on the initial conditions, (preemption effect) – the initially abundant species wins</a:t>
            </a:r>
          </a:p>
          <a:p>
            <a:r>
              <a:rPr lang="cs-CZ" altLang="en-US" smtClean="0"/>
              <a:t> </a:t>
            </a:r>
            <a:r>
              <a:rPr lang="en-US" altLang="en-US" smtClean="0"/>
              <a:t>One strong and one weak competitor, e.g. (for </a:t>
            </a:r>
            <a:r>
              <a:rPr lang="en-US" altLang="en-US" i="1" smtClean="0"/>
              <a:t>K</a:t>
            </a:r>
            <a:r>
              <a:rPr lang="en-US" altLang="en-US" i="1" baseline="-25000" smtClean="0"/>
              <a:t>1</a:t>
            </a:r>
            <a:r>
              <a:rPr lang="en-US" altLang="en-US" i="1" smtClean="0"/>
              <a:t> = K</a:t>
            </a:r>
            <a:r>
              <a:rPr lang="en-US" altLang="en-US" i="1" baseline="-25000" smtClean="0"/>
              <a:t>2  </a:t>
            </a:r>
            <a:r>
              <a:rPr lang="en-US" altLang="en-US" i="1" smtClean="0"/>
              <a:t> </a:t>
            </a:r>
            <a:r>
              <a:rPr lang="en-US" altLang="en-US" smtClean="0"/>
              <a:t>if </a:t>
            </a:r>
            <a:r>
              <a:rPr lang="el-GR" altLang="en-US" smtClean="0"/>
              <a:t>α</a:t>
            </a:r>
            <a:r>
              <a:rPr lang="en-US" altLang="en-US" smtClean="0"/>
              <a:t>&gt;1 and </a:t>
            </a:r>
            <a:r>
              <a:rPr lang="el-GR" altLang="en-US" smtClean="0"/>
              <a:t>β</a:t>
            </a:r>
            <a:r>
              <a:rPr lang="en-US" altLang="en-US" smtClean="0"/>
              <a:t>&lt;1), the stronger always wins.  </a:t>
            </a:r>
            <a:endParaRPr lang="cs-CZ" altLang="en-US" smtClean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838200" y="609600"/>
            <a:ext cx="7848600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L- V model is not very mechanistic – species compete, but  how?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It is based on the logistic equation, ignores age structure, spatial structure etc. </a:t>
            </a: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Values of parameters </a:t>
            </a:r>
            <a:r>
              <a:rPr lang="en-GB" altLang="cs-CZ" sz="2400">
                <a:sym typeface="Symbol" panose="05050102010706020507" pitchFamily="18" charset="2"/>
              </a:rPr>
              <a:t> a  are difficult to estimate.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ym typeface="Symbol" panose="05050102010706020507" pitchFamily="18" charset="2"/>
              </a:rPr>
              <a:t>Can be generalized to many species, but the number of parameters to estimate increases quadratically with the number of species.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ym typeface="Symbol" panose="05050102010706020507" pitchFamily="18" charset="2"/>
              </a:rPr>
              <a:t>But provides the important conclusion: Not the absolute strength of the competition, but the relative size of interspeciefic to intraspecific competition determines the possibility of coexistence – </a:t>
            </a:r>
            <a:r>
              <a:rPr lang="en-GB" altLang="cs-CZ" sz="2400" b="1">
                <a:sym typeface="Symbol" panose="05050102010706020507" pitchFamily="18" charset="2"/>
              </a:rPr>
              <a:t>again, niche differentiation.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304800" y="1371600"/>
          <a:ext cx="4114800" cy="390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1" name="Rastrový obrázek" r:id="rId3" imgW="5936494" imgH="5638095" progId="Obraz programu Malování">
                  <p:embed/>
                </p:oleObj>
              </mc:Choice>
              <mc:Fallback>
                <p:oleObj name="Rastrový obrázek" r:id="rId3" imgW="5936494" imgH="5638095" progId="Obraz programu Malování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4114800" cy="390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886200" y="20574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Population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3962400" y="40386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Resource</a:t>
            </a:r>
          </a:p>
        </p:txBody>
      </p:sp>
      <p:graphicFrame>
        <p:nvGraphicFramePr>
          <p:cNvPr id="68613" name="Object 5"/>
          <p:cNvGraphicFramePr>
            <a:graphicFrameLocks noChangeAspect="1"/>
          </p:cNvGraphicFramePr>
          <p:nvPr/>
        </p:nvGraphicFramePr>
        <p:xfrm>
          <a:off x="1295400" y="762000"/>
          <a:ext cx="36576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2" name="Bitmap Image" r:id="rId5" imgW="3657917" imgH="960203" progId="Paint.Picture">
                  <p:embed/>
                </p:oleObj>
              </mc:Choice>
              <mc:Fallback>
                <p:oleObj name="Bitmap Image" r:id="rId5" imgW="3657917" imgH="960203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762000"/>
                        <a:ext cx="36576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4" name="Object 6"/>
          <p:cNvGraphicFramePr>
            <a:graphicFrameLocks noChangeAspect="1"/>
          </p:cNvGraphicFramePr>
          <p:nvPr/>
        </p:nvGraphicFramePr>
        <p:xfrm>
          <a:off x="5410200" y="4495800"/>
          <a:ext cx="3452813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3" name="Rastrový obrázek" r:id="rId7" imgW="3452159" imgH="678239" progId="Obraz programu Malování">
                  <p:embed/>
                </p:oleObj>
              </mc:Choice>
              <mc:Fallback>
                <p:oleObj name="Rastrový obrázek" r:id="rId7" imgW="3452159" imgH="678239" progId="Obraz programu Malování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495800"/>
                        <a:ext cx="3452813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5" name="Object 7"/>
          <p:cNvGraphicFramePr>
            <a:graphicFrameLocks noChangeAspect="1"/>
          </p:cNvGraphicFramePr>
          <p:nvPr/>
        </p:nvGraphicFramePr>
        <p:xfrm>
          <a:off x="5486400" y="1350963"/>
          <a:ext cx="3200400" cy="315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4" name="Rastrový obrázek" r:id="rId9" imgW="2949196" imgH="2903472" progId="Obraz programu Malování">
                  <p:embed/>
                </p:oleObj>
              </mc:Choice>
              <mc:Fallback>
                <p:oleObj name="Rastrový obrázek" r:id="rId9" imgW="2949196" imgH="2903472" progId="Obraz programu Malování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350963"/>
                        <a:ext cx="3200400" cy="315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6" name="Object 8"/>
          <p:cNvGraphicFramePr>
            <a:graphicFrameLocks noChangeAspect="1"/>
          </p:cNvGraphicFramePr>
          <p:nvPr/>
        </p:nvGraphicFramePr>
        <p:xfrm>
          <a:off x="3581400" y="3581400"/>
          <a:ext cx="1849438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5" name="Bitmap Image" r:id="rId11" imgW="1851820" imgH="556190" progId="Paint.Picture">
                  <p:embed/>
                </p:oleObj>
              </mc:Choice>
              <mc:Fallback>
                <p:oleObj name="Bitmap Image" r:id="rId11" imgW="1851820" imgH="556190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581400"/>
                        <a:ext cx="1849438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4191000" y="29718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Supply</a:t>
            </a:r>
          </a:p>
        </p:txBody>
      </p:sp>
      <p:sp>
        <p:nvSpPr>
          <p:cNvPr id="68618" name="Line 10"/>
          <p:cNvSpPr>
            <a:spLocks noChangeShapeType="1"/>
          </p:cNvSpPr>
          <p:nvPr/>
        </p:nvSpPr>
        <p:spPr bwMode="auto">
          <a:xfrm>
            <a:off x="4343400" y="3352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9" name="TextBox 2"/>
          <p:cNvSpPr txBox="1">
            <a:spLocks noChangeArrowheads="1"/>
          </p:cNvSpPr>
          <p:nvPr/>
        </p:nvSpPr>
        <p:spPr bwMode="auto">
          <a:xfrm>
            <a:off x="381000" y="5307013"/>
            <a:ext cx="8382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I can add more species, and each species will be characterized by its </a:t>
            </a:r>
            <a:r>
              <a:rPr lang="el-GR" altLang="en-US" sz="2400"/>
              <a:t>μ</a:t>
            </a:r>
            <a:r>
              <a:rPr lang="en-US" altLang="en-US" sz="2400" baseline="-25000"/>
              <a:t>max </a:t>
            </a:r>
            <a:r>
              <a:rPr lang="en-US" altLang="en-US" sz="2400"/>
              <a:t> , m, K, and Q. (Note, the number of parameters is initially higher than for LV, but then it grows linearly with the number of species.) </a:t>
            </a:r>
          </a:p>
        </p:txBody>
      </p:sp>
      <p:sp>
        <p:nvSpPr>
          <p:cNvPr id="68620" name="TextovéPole 1"/>
          <p:cNvSpPr txBox="1">
            <a:spLocks noChangeArrowheads="1"/>
          </p:cNvSpPr>
          <p:nvPr/>
        </p:nvSpPr>
        <p:spPr bwMode="auto">
          <a:xfrm>
            <a:off x="228600" y="76200"/>
            <a:ext cx="868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Multiple species in the resource competition 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For one (homogeneous) resource, we get </a:t>
            </a:r>
          </a:p>
        </p:txBody>
      </p:sp>
      <p:sp>
        <p:nvSpPr>
          <p:cNvPr id="69635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cs-CZ" sz="2800" smtClean="0"/>
              <a:t>Each species is characterized by the resource level, at which it is able to survive (</a:t>
            </a:r>
            <a:r>
              <a:rPr lang="en-GB" altLang="cs-CZ" sz="2800" i="1" smtClean="0"/>
              <a:t>dN / dt </a:t>
            </a:r>
            <a:r>
              <a:rPr lang="en-GB" altLang="cs-CZ" sz="2800" smtClean="0"/>
              <a:t>= 0) - R</a:t>
            </a:r>
            <a:r>
              <a:rPr lang="en-GB" altLang="cs-CZ" sz="2800" baseline="30000" smtClean="0"/>
              <a:t>*</a:t>
            </a:r>
            <a:r>
              <a:rPr lang="en-GB" altLang="cs-CZ" sz="2800" smtClean="0"/>
              <a:t> </a:t>
            </a:r>
          </a:p>
          <a:p>
            <a:r>
              <a:rPr lang="en-GB" altLang="cs-CZ" sz="2800" smtClean="0"/>
              <a:t>Species with the lowest R</a:t>
            </a:r>
            <a:r>
              <a:rPr lang="en-GB" altLang="cs-CZ" sz="2800" baseline="30000" smtClean="0"/>
              <a:t>*</a:t>
            </a:r>
            <a:r>
              <a:rPr lang="en-GB" altLang="cs-CZ" sz="2800" smtClean="0"/>
              <a:t> is the only survivor in the competition ( orther species are already decreasing at the R level)</a:t>
            </a:r>
          </a:p>
          <a:p>
            <a:r>
              <a:rPr lang="en-GB" altLang="cs-CZ" sz="2800" smtClean="0"/>
              <a:t>Nicely fits for Tilman’s experiments with algae, for vascular plant not so much.</a:t>
            </a:r>
          </a:p>
          <a:p>
            <a:r>
              <a:rPr lang="en-GB" altLang="cs-CZ" sz="2800" smtClean="0"/>
              <a:t>Note that the result of competition is independent of 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For more resources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cs-CZ" smtClean="0"/>
              <a:t>More species can coexist, if each is limited by a different resource</a:t>
            </a:r>
          </a:p>
          <a:p>
            <a:r>
              <a:rPr lang="en-US" altLang="cs-CZ" smtClean="0"/>
              <a:t>The number of permanently coexisting species is equal or lower than the number of potentially limiting resources</a:t>
            </a:r>
            <a:endParaRPr lang="en-GB" altLang="cs-CZ" smtClean="0"/>
          </a:p>
          <a:p>
            <a:r>
              <a:rPr lang="en-GB" altLang="cs-CZ" smtClean="0"/>
              <a:t>Theoretical basis of the Gausse principle of competitive exclusion.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GB" altLang="cs-CZ" smtClean="0"/>
              <a:t>But: 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"/>
            <a:ext cx="2819400" cy="6477000"/>
          </a:xfrm>
        </p:spPr>
        <p:txBody>
          <a:bodyPr/>
          <a:lstStyle/>
          <a:p>
            <a:r>
              <a:rPr lang="en-GB" altLang="cs-CZ" smtClean="0"/>
              <a:t>In my Ohrazení plot, in 1m</a:t>
            </a:r>
            <a:r>
              <a:rPr lang="en-GB" altLang="cs-CZ" baseline="30000" smtClean="0"/>
              <a:t>2</a:t>
            </a:r>
            <a:r>
              <a:rPr lang="en-GB" altLang="cs-CZ" smtClean="0"/>
              <a:t> we have up to 40 vascular plant species, and the number of limiting resources is low – light, nutrients, water. </a:t>
            </a:r>
          </a:p>
        </p:txBody>
      </p:sp>
      <p:pic>
        <p:nvPicPr>
          <p:cNvPr id="71684" name="Picture 4" descr="C:\Documents and Settings\suspa\Dokumenty\Prenest\OHRAZENI\Plochy24-5-05Obrazky\P11a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06563"/>
            <a:ext cx="6019800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Line 1026"/>
          <p:cNvSpPr>
            <a:spLocks noChangeShapeType="1"/>
          </p:cNvSpPr>
          <p:nvPr/>
        </p:nvSpPr>
        <p:spPr bwMode="auto">
          <a:xfrm>
            <a:off x="3492500" y="2997200"/>
            <a:ext cx="2447925" cy="15843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914400" y="762000"/>
            <a:ext cx="6858000" cy="606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4000">
                <a:solidFill>
                  <a:schemeClr val="bg2"/>
                </a:solidFill>
              </a:rPr>
              <a:t>Grime vs. Tilman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2"/>
                </a:solidFill>
              </a:rPr>
              <a:t>What is success in competition, where is the competition stronger?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2"/>
                </a:solidFill>
              </a:rPr>
              <a:t>Tilman – the lowest R</a:t>
            </a:r>
            <a:r>
              <a:rPr lang="en-GB" altLang="cs-CZ" sz="2400" baseline="30000">
                <a:solidFill>
                  <a:schemeClr val="bg2"/>
                </a:solidFill>
              </a:rPr>
              <a:t>*</a:t>
            </a:r>
            <a:r>
              <a:rPr lang="cs-CZ" altLang="cs-CZ" sz="2400" baseline="30000">
                <a:solidFill>
                  <a:schemeClr val="bg2"/>
                </a:solidFill>
              </a:rPr>
              <a:t>, </a:t>
            </a:r>
            <a:r>
              <a:rPr lang="cs-CZ" altLang="cs-CZ" sz="2400">
                <a:solidFill>
                  <a:schemeClr val="bg2"/>
                </a:solidFill>
              </a:rPr>
              <a:t>i.e. the ability to grow at low Resource levels</a:t>
            </a:r>
            <a:endParaRPr lang="en-GB" altLang="cs-CZ" sz="24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2"/>
                </a:solidFill>
              </a:rPr>
              <a:t>Grime – the ability to </a:t>
            </a:r>
            <a:r>
              <a:rPr lang="cs-CZ" altLang="cs-CZ" sz="2400">
                <a:solidFill>
                  <a:schemeClr val="bg2"/>
                </a:solidFill>
              </a:rPr>
              <a:t>draw the resources fast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cs-CZ" sz="2400">
                <a:solidFill>
                  <a:schemeClr val="bg2"/>
                </a:solidFill>
              </a:rPr>
              <a:t>Clear mismatch of time scales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cs-CZ" sz="2400">
                <a:solidFill>
                  <a:schemeClr val="bg2"/>
                </a:solidFill>
              </a:rPr>
              <a:t>Competition for space (in vascular plants) – monopolizing the space (e.g. by competition for light) are also defend my belowground resources.</a:t>
            </a:r>
            <a:endParaRPr lang="en-GB" altLang="cs-CZ" sz="24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762000" y="60960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Empirical studies</a:t>
            </a:r>
          </a:p>
        </p:txBody>
      </p:sp>
      <p:sp>
        <p:nvSpPr>
          <p:cNvPr id="73731" name="Text Box 4"/>
          <p:cNvSpPr txBox="1">
            <a:spLocks noChangeArrowheads="1"/>
          </p:cNvSpPr>
          <p:nvPr/>
        </p:nvSpPr>
        <p:spPr bwMode="auto">
          <a:xfrm>
            <a:off x="685800" y="1371600"/>
            <a:ext cx="7239000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1. (Indirect, observational) From (spatial) pattern 	(including sizes of individuals etc.)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2. (Direct) Manipulative experiments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	a) monocultures and mixtures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	b) transplanting (e.g. into various communities or 		microhabitats ), species introductions 		(using the data from invasions)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	c) removal experiments (of vegetation around 		target individuals) 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	d) removal of species from a community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838200" y="1447800"/>
            <a:ext cx="74676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2"/>
                </a:solidFill>
              </a:rPr>
              <a:t>Uniform (regular) spatial pattern is usually caused by intraspecific competition – most often increased mortality or decreased chance to establish. Uniform pattern is usually taken as consequence of competition.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831850" y="3352800"/>
            <a:ext cx="73152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2"/>
                </a:solidFill>
              </a:rPr>
              <a:t>Clumped (aggregated) spatial pattern can be caused by many factors, most often environmental heterogeneity, or dispersal.  It is expected, particular for young individuals, and we cannot deduce anything from it.  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831850" y="5181600"/>
            <a:ext cx="7239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2"/>
                </a:solidFill>
              </a:rPr>
              <a:t>Changes in time can suggest – e.g. decrease of the intensity of clumping is probably caused by density dependent mortality.</a:t>
            </a:r>
          </a:p>
        </p:txBody>
      </p:sp>
      <p:sp>
        <p:nvSpPr>
          <p:cNvPr id="74757" name="TextovéPole 1"/>
          <p:cNvSpPr txBox="1">
            <a:spLocks noChangeArrowheads="1"/>
          </p:cNvSpPr>
          <p:nvPr/>
        </p:nvSpPr>
        <p:spPr bwMode="auto">
          <a:xfrm>
            <a:off x="914400" y="228600"/>
            <a:ext cx="7696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bg2"/>
                </a:solidFill>
              </a:rPr>
              <a:t>Spatial pattern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ovéPole 1"/>
          <p:cNvSpPr txBox="1">
            <a:spLocks noChangeArrowheads="1"/>
          </p:cNvSpPr>
          <p:nvPr/>
        </p:nvSpPr>
        <p:spPr bwMode="auto">
          <a:xfrm>
            <a:off x="609600" y="2971800"/>
            <a:ext cx="739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It is useful to combine the spatial pattern with properties of individuals. (But still, there is a danger of confounding effects.)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7848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Example: Eccentricity of the root system. Individuals put their root to the competition free space.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057400" y="31242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76804" name="Picture 4" descr="C:\Documents and Settings\suspa\Dokumenty\Prenest\Dokumenty\Bern\grafyaschemata\02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8"/>
          <a:stretch>
            <a:fillRect/>
          </a:stretch>
        </p:blipFill>
        <p:spPr bwMode="auto">
          <a:xfrm>
            <a:off x="1906588" y="1981200"/>
            <a:ext cx="72374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10600" cy="1143000"/>
          </a:xfrm>
        </p:spPr>
        <p:txBody>
          <a:bodyPr/>
          <a:lstStyle/>
          <a:p>
            <a:r>
              <a:rPr lang="cs-CZ" altLang="en-US" smtClean="0"/>
              <a:t>R</a:t>
            </a:r>
            <a:r>
              <a:rPr lang="en-US" altLang="en-US" smtClean="0"/>
              <a:t>epeated measurements provide more information than static </a:t>
            </a:r>
            <a:r>
              <a:rPr lang="cs-CZ" altLang="en-US" i="1" smtClean="0"/>
              <a:t>pattern</a:t>
            </a:r>
            <a:endParaRPr lang="en-US" altLang="en-US" smtClean="0"/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But the dynamic of the system can be surrogated by the tree-ring analysis sequence of tree rings provides info on the tree growth in the past </a:t>
            </a:r>
          </a:p>
          <a:p>
            <a:r>
              <a:rPr lang="en-US" altLang="en-US" sz="1800" smtClean="0"/>
              <a:t>Examples: Altman, J., Fibich, P., Leps, J., Uemura, S., Hara, T., &amp; Dolezal, J. (2016). Linking spatiotemporal disturbance history with tree regeneration and diversity in an old-growth forest in northern Japan. </a:t>
            </a:r>
            <a:r>
              <a:rPr lang="en-US" altLang="en-US" sz="1800" i="1" smtClean="0"/>
              <a:t>Perspectives in Plant Ecology, Evolution and Systematics</a:t>
            </a:r>
            <a:r>
              <a:rPr lang="en-US" altLang="en-US" sz="1800" smtClean="0"/>
              <a:t>, </a:t>
            </a:r>
            <a:r>
              <a:rPr lang="en-US" altLang="en-US" sz="1800" i="1" smtClean="0"/>
              <a:t>21</a:t>
            </a:r>
            <a:r>
              <a:rPr lang="en-US" altLang="en-US" sz="1800" smtClean="0"/>
              <a:t>, 1-13.</a:t>
            </a:r>
            <a:endParaRPr lang="cs-CZ" altLang="en-US" sz="1800" smtClean="0"/>
          </a:p>
          <a:p>
            <a:r>
              <a:rPr lang="en-US" altLang="en-US" sz="1800" smtClean="0"/>
              <a:t>Fibich, P., Lepš, J., Novotný, V., Klimeš, P., Těšitel, J., Molem, K., ... &amp; Weiblen, G. D. (2016). Spatial patterns of tree species distribution in New Guinea primary and secondary lowland rain forest. </a:t>
            </a:r>
            <a:r>
              <a:rPr lang="en-US" altLang="en-US" sz="1800" i="1" smtClean="0"/>
              <a:t>Journal of Vegetation Science</a:t>
            </a:r>
            <a:r>
              <a:rPr lang="en-US" altLang="en-US" sz="180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6" descr="Rejkompet"/>
          <p:cNvPicPr>
            <a:picLocks noChangeAspect="1" noChangeArrowheads="1"/>
          </p:cNvPicPr>
          <p:nvPr/>
        </p:nvPicPr>
        <p:blipFill>
          <a:blip r:embed="rId2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20150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 Box 7"/>
          <p:cNvSpPr txBox="1">
            <a:spLocks noChangeArrowheads="1"/>
          </p:cNvSpPr>
          <p:nvPr/>
        </p:nvSpPr>
        <p:spPr bwMode="auto">
          <a:xfrm>
            <a:off x="381000" y="5943600"/>
            <a:ext cx="70866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cs-CZ" sz="2400"/>
              <a:t>Neighbourhood competition indices can be correlated with the (properly standardized) width of tree rings </a:t>
            </a: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609600"/>
            <a:ext cx="8763000" cy="1143000"/>
          </a:xfrm>
        </p:spPr>
        <p:txBody>
          <a:bodyPr/>
          <a:lstStyle/>
          <a:p>
            <a:r>
              <a:rPr lang="en-US" altLang="cs-CZ" sz="4000" smtClean="0"/>
              <a:t>Community structure consequences of competition (Community ecology course)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mtClean="0"/>
              <a:t>L</a:t>
            </a:r>
            <a:r>
              <a:rPr lang="cs-CZ" altLang="cs-CZ" smtClean="0"/>
              <a:t>imiting similarity</a:t>
            </a:r>
            <a:r>
              <a:rPr lang="en-US" altLang="cs-CZ" smtClean="0"/>
              <a:t> concept</a:t>
            </a:r>
            <a:r>
              <a:rPr lang="cs-CZ" altLang="cs-CZ" smtClean="0"/>
              <a:t> (MacArthur &amp; Levins 1967)</a:t>
            </a:r>
          </a:p>
          <a:p>
            <a:r>
              <a:rPr lang="cs-CZ" altLang="cs-CZ" smtClean="0"/>
              <a:t>Diamond</a:t>
            </a:r>
            <a:r>
              <a:rPr lang="en-US" altLang="cs-CZ" smtClean="0"/>
              <a:t> studies on birds in PNG </a:t>
            </a:r>
            <a:endParaRPr lang="cs-CZ" altLang="cs-CZ" smtClean="0"/>
          </a:p>
          <a:p>
            <a:r>
              <a:rPr lang="en-US" altLang="cs-CZ" smtClean="0"/>
              <a:t>Renewed interest in the assembly rules </a:t>
            </a:r>
            <a:endParaRPr lang="cs-CZ" altLang="cs-CZ" smtClean="0"/>
          </a:p>
          <a:p>
            <a:r>
              <a:rPr lang="en-US" altLang="cs-CZ" smtClean="0"/>
              <a:t>Use of the null models </a:t>
            </a:r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752600" y="1676400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1371600" y="2057400"/>
            <a:ext cx="6400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4800"/>
              <a:t>Experimental studies</a:t>
            </a:r>
            <a:endParaRPr lang="en-GB" altLang="cs-CZ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GB" altLang="cs-CZ" smtClean="0"/>
              <a:t>Experimental monocultures and mixtures of species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886200"/>
            <a:ext cx="7315200" cy="1752600"/>
          </a:xfrm>
        </p:spPr>
        <p:txBody>
          <a:bodyPr/>
          <a:lstStyle/>
          <a:p>
            <a:r>
              <a:rPr lang="en-GB" altLang="cs-CZ" smtClean="0"/>
              <a:t>Long tradition in agricultural research (weed-crop competition)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In nature, everything is more complicated than in textbooks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cs-CZ" smtClean="0"/>
              <a:t>Interactions change in space and time (hemiparasitic plant is belowground parasite, but aboveground it is classical competition for light with the host).</a:t>
            </a:r>
          </a:p>
          <a:p>
            <a:r>
              <a:rPr lang="en-GB" altLang="cs-CZ" smtClean="0"/>
              <a:t>Liana – host tree is typical  + </a:t>
            </a:r>
            <a:r>
              <a:rPr lang="en-GB" altLang="cs-CZ" sz="1600" smtClean="0"/>
              <a:t>(liana profits)</a:t>
            </a:r>
            <a:r>
              <a:rPr lang="en-GB" altLang="cs-CZ" smtClean="0"/>
              <a:t> - </a:t>
            </a:r>
            <a:r>
              <a:rPr lang="en-GB" altLang="cs-CZ" sz="1600" smtClean="0"/>
              <a:t>(host suffers),</a:t>
            </a:r>
            <a:r>
              <a:rPr lang="en-GB" altLang="cs-CZ" smtClean="0"/>
              <a:t> but in the crown, we see typical competition for light (host also shades the liana)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most classical experiment of J.F Gause (1934) with </a:t>
            </a:r>
            <a:r>
              <a:rPr lang="en-US" altLang="en-US" i="1" smtClean="0"/>
              <a:t>Paramecium </a:t>
            </a:r>
            <a:r>
              <a:rPr lang="en-US" altLang="en-US" smtClean="0"/>
              <a:t>species</a:t>
            </a:r>
          </a:p>
        </p:txBody>
      </p:sp>
      <p:pic>
        <p:nvPicPr>
          <p:cNvPr id="82947" name="Picture 2" descr="Figure 35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66938"/>
            <a:ext cx="52657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ovéPole 3"/>
          <p:cNvSpPr txBox="1">
            <a:spLocks noChangeArrowheads="1"/>
          </p:cNvSpPr>
          <p:nvPr/>
        </p:nvSpPr>
        <p:spPr bwMode="auto">
          <a:xfrm>
            <a:off x="304800" y="5943600"/>
            <a:ext cx="868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https://bodell.mtchs.org/OnlineBio/BIOCD/text/chapter35/concept35.4.html</a:t>
            </a:r>
          </a:p>
        </p:txBody>
      </p:sp>
      <p:sp>
        <p:nvSpPr>
          <p:cNvPr id="82949" name="Obdélník 4"/>
          <p:cNvSpPr>
            <a:spLocks noChangeArrowheads="1"/>
          </p:cNvSpPr>
          <p:nvPr/>
        </p:nvSpPr>
        <p:spPr bwMode="auto">
          <a:xfrm>
            <a:off x="4598988" y="5141913"/>
            <a:ext cx="457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https://www.sciencephoto.com/media/454874/view</a:t>
            </a:r>
          </a:p>
        </p:txBody>
      </p:sp>
      <p:pic>
        <p:nvPicPr>
          <p:cNvPr id="82950" name="Picture 6" descr="Paramecium caudat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2524125"/>
            <a:ext cx="3673475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nts and Settings\suspa\Dokumenty\Obrázky\Zaba\holc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85800"/>
            <a:ext cx="43434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3" descr="C:\Documents and Settings\suspa\Dokumenty\Obrázky\Zaba\lychn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09975"/>
            <a:ext cx="43815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 descr="C:\Documents and Settings\suspa\Dokumenty\Obrázky\Zaba\Sm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05213"/>
            <a:ext cx="4343400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609600" y="838200"/>
            <a:ext cx="3810000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Pot experiment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with </a:t>
            </a:r>
            <a:r>
              <a:rPr lang="en-GB" altLang="cs-CZ" sz="2400" i="1"/>
              <a:t>Holcus lanatus,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and </a:t>
            </a:r>
            <a:r>
              <a:rPr lang="en-GB" altLang="cs-CZ" sz="2400" i="1"/>
              <a:t>Lychnis flos cuculi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And their mixtures at various nutrient levels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1019175" y="685800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Additive design vs. replacement series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1752600" y="2743200"/>
            <a:ext cx="563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84996" name="Picture 4" descr="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33"/>
          <a:stretch>
            <a:fillRect/>
          </a:stretch>
        </p:blipFill>
        <p:spPr bwMode="auto">
          <a:xfrm>
            <a:off x="1828800" y="1143000"/>
            <a:ext cx="71151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TextovéPole 1"/>
          <p:cNvSpPr txBox="1">
            <a:spLocks noChangeArrowheads="1"/>
          </p:cNvSpPr>
          <p:nvPr/>
        </p:nvSpPr>
        <p:spPr bwMode="auto">
          <a:xfrm>
            <a:off x="914400" y="76200"/>
            <a:ext cx="800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Design of competition experiments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z="4000" smtClean="0"/>
              <a:t>Competition can be estimated for the </a:t>
            </a:r>
            <a:r>
              <a:rPr lang="cs-CZ" altLang="cs-CZ" sz="4000" smtClean="0"/>
              <a:t>complete additive </a:t>
            </a:r>
            <a:r>
              <a:rPr lang="en-US" altLang="cs-CZ" sz="4000" smtClean="0"/>
              <a:t>or</a:t>
            </a:r>
            <a:r>
              <a:rPr lang="cs-CZ" altLang="cs-CZ" sz="4000" smtClean="0"/>
              <a:t> additive series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cs-CZ" sz="1800" smtClean="0"/>
              <a:t>Basic m</a:t>
            </a:r>
            <a:r>
              <a:rPr lang="cs-CZ" altLang="cs-CZ" sz="1800" smtClean="0"/>
              <a:t>odel: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cs-CZ" sz="2400" smtClean="0"/>
              <a:t>Size</a:t>
            </a:r>
            <a:r>
              <a:rPr lang="cs-CZ" altLang="cs-CZ" sz="2400" baseline="-25000" smtClean="0"/>
              <a:t>A</a:t>
            </a:r>
            <a:r>
              <a:rPr lang="cs-CZ" altLang="cs-CZ" sz="2400" smtClean="0"/>
              <a:t> = </a:t>
            </a:r>
            <a:r>
              <a:rPr lang="en-US" altLang="cs-CZ" sz="2400" smtClean="0"/>
              <a:t>Size</a:t>
            </a:r>
            <a:r>
              <a:rPr lang="cs-CZ" altLang="cs-CZ" sz="2400" baseline="-25000" smtClean="0"/>
              <a:t>A </a:t>
            </a:r>
            <a:r>
              <a:rPr lang="en-US" altLang="cs-CZ" sz="2400" baseline="-25000" smtClean="0"/>
              <a:t>without comp.</a:t>
            </a:r>
            <a:r>
              <a:rPr lang="cs-CZ" altLang="cs-CZ" sz="2400" baseline="-25000" smtClean="0"/>
              <a:t> </a:t>
            </a:r>
            <a:r>
              <a:rPr lang="cs-CZ" altLang="cs-CZ" sz="2400" smtClean="0"/>
              <a:t>–  intraspec</a:t>
            </a:r>
            <a:r>
              <a:rPr lang="en-US" altLang="cs-CZ" sz="2400" smtClean="0"/>
              <a:t>ific c.</a:t>
            </a:r>
            <a:r>
              <a:rPr lang="cs-CZ" altLang="cs-CZ" sz="2400" smtClean="0"/>
              <a:t> – interspec</a:t>
            </a:r>
            <a:r>
              <a:rPr lang="en-US" altLang="cs-CZ" sz="2400" smtClean="0"/>
              <a:t>ific</a:t>
            </a:r>
            <a:endParaRPr lang="cs-CZ" altLang="cs-CZ" sz="2400" smtClean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6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cs-CZ" sz="1600" smtClean="0"/>
              <a:t>Similarly for </a:t>
            </a:r>
            <a:r>
              <a:rPr lang="cs-CZ" altLang="cs-CZ" sz="1600" smtClean="0"/>
              <a:t>B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cs-CZ" sz="1600" smtClean="0"/>
              <a:t>Can be solved using regression</a:t>
            </a:r>
            <a:r>
              <a:rPr lang="cs-CZ" altLang="cs-CZ" sz="1600" smtClean="0"/>
              <a:t>, </a:t>
            </a:r>
            <a:r>
              <a:rPr lang="en-US" altLang="cs-CZ" sz="1600" smtClean="0"/>
              <a:t>usually</a:t>
            </a:r>
            <a:r>
              <a:rPr lang="cs-CZ" altLang="cs-CZ" sz="1600" smtClean="0"/>
              <a:t> (</a:t>
            </a:r>
            <a:r>
              <a:rPr lang="en-US" altLang="cs-CZ" sz="1600" smtClean="0"/>
              <a:t>appropriate transformation)</a:t>
            </a:r>
            <a:endParaRPr lang="cs-CZ" altLang="cs-CZ" sz="1600" smtClean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6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800" smtClean="0"/>
              <a:t>1/Y</a:t>
            </a:r>
            <a:r>
              <a:rPr lang="cs-CZ" altLang="cs-CZ" sz="2800" baseline="-25000" smtClean="0"/>
              <a:t>A</a:t>
            </a:r>
            <a:r>
              <a:rPr lang="cs-CZ" altLang="cs-CZ" sz="2800" smtClean="0"/>
              <a:t> = a + b</a:t>
            </a:r>
            <a:r>
              <a:rPr lang="cs-CZ" altLang="cs-CZ" sz="2800" baseline="-25000" smtClean="0"/>
              <a:t>1</a:t>
            </a:r>
            <a:r>
              <a:rPr lang="cs-CZ" altLang="cs-CZ" sz="2800" smtClean="0"/>
              <a:t> dens</a:t>
            </a:r>
            <a:r>
              <a:rPr lang="cs-CZ" altLang="cs-CZ" sz="2800" baseline="-25000" smtClean="0"/>
              <a:t>A</a:t>
            </a:r>
            <a:r>
              <a:rPr lang="cs-CZ" altLang="cs-CZ" sz="2800" smtClean="0"/>
              <a:t> + b</a:t>
            </a:r>
            <a:r>
              <a:rPr lang="cs-CZ" altLang="cs-CZ" sz="2800" baseline="-25000" smtClean="0"/>
              <a:t>2</a:t>
            </a:r>
            <a:r>
              <a:rPr lang="cs-CZ" altLang="cs-CZ" sz="2800" smtClean="0"/>
              <a:t> dens</a:t>
            </a:r>
            <a:r>
              <a:rPr lang="cs-CZ" altLang="cs-CZ" sz="2800" baseline="-25000" smtClean="0"/>
              <a:t>B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8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smtClean="0"/>
              <a:t>(Y </a:t>
            </a:r>
            <a:r>
              <a:rPr lang="en-US" altLang="cs-CZ" sz="1800" smtClean="0"/>
              <a:t>is average weight of an individual</a:t>
            </a:r>
            <a:r>
              <a:rPr lang="cs-CZ" altLang="cs-CZ" sz="1800" smtClean="0"/>
              <a:t>, dens </a:t>
            </a:r>
            <a:r>
              <a:rPr lang="en-US" altLang="cs-CZ" sz="1800" smtClean="0"/>
              <a:t>is density of individual species</a:t>
            </a:r>
            <a:r>
              <a:rPr lang="cs-CZ" altLang="cs-CZ" sz="1800" smtClean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cs-CZ" sz="1800" smtClean="0"/>
              <a:t>And similarly for </a:t>
            </a:r>
            <a:r>
              <a:rPr lang="cs-CZ" altLang="cs-CZ" sz="1800" smtClean="0"/>
              <a:t>B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smtClean="0"/>
              <a:t>b</a:t>
            </a:r>
            <a:r>
              <a:rPr lang="cs-CZ" altLang="cs-CZ" sz="2400" baseline="-25000" smtClean="0"/>
              <a:t>1</a:t>
            </a:r>
            <a:r>
              <a:rPr lang="cs-CZ" altLang="cs-CZ" sz="2400" smtClean="0"/>
              <a:t> </a:t>
            </a:r>
            <a:r>
              <a:rPr lang="en-US" altLang="cs-CZ" sz="2400" smtClean="0"/>
              <a:t>is measure of the intraspecific competition, </a:t>
            </a:r>
            <a:r>
              <a:rPr lang="cs-CZ" altLang="cs-CZ" sz="2400" smtClean="0"/>
              <a:t>b</a:t>
            </a:r>
            <a:r>
              <a:rPr lang="cs-CZ" altLang="cs-CZ" sz="2400" baseline="-25000" smtClean="0"/>
              <a:t>2</a:t>
            </a:r>
            <a:r>
              <a:rPr lang="cs-CZ" altLang="cs-CZ" sz="2400" smtClean="0"/>
              <a:t> </a:t>
            </a:r>
            <a:r>
              <a:rPr lang="en-US" altLang="cs-CZ" sz="2400" smtClean="0"/>
              <a:t>measure of the interspecific competition (scaling effect of </a:t>
            </a:r>
            <a:r>
              <a:rPr lang="cs-CZ" altLang="cs-CZ" sz="2400" smtClean="0"/>
              <a:t>dens</a:t>
            </a:r>
            <a:r>
              <a:rPr lang="cs-CZ" altLang="cs-CZ" sz="2400" baseline="-25000" smtClean="0"/>
              <a:t>B</a:t>
            </a:r>
            <a:r>
              <a:rPr lang="en-US" altLang="cs-CZ" sz="2400" baseline="-25000" smtClean="0"/>
              <a:t> </a:t>
            </a:r>
            <a:r>
              <a:rPr lang="en-US" altLang="cs-CZ" sz="2400" smtClean="0"/>
              <a:t> on 1/Y)</a:t>
            </a:r>
            <a:endParaRPr lang="cs-CZ" altLang="cs-CZ" sz="2400" smtClean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762000" y="228600"/>
            <a:ext cx="33528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Transplant experiments (trans[planting into various microhabitats) - </a:t>
            </a:r>
            <a:r>
              <a:rPr lang="en-GB" altLang="cs-CZ" sz="2400" i="1"/>
              <a:t>Prunella vulgaris</a:t>
            </a:r>
            <a:endParaRPr lang="en-GB" altLang="cs-CZ" sz="2400"/>
          </a:p>
        </p:txBody>
      </p:sp>
      <p:pic>
        <p:nvPicPr>
          <p:cNvPr id="18435" name="Picture 3" descr="C:\Documents and Settings\suspa\Dokumenty\Obrázky\suspa\Prunelyvbednic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2874963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C:\Documents and Settings\suspa\Dokumenty\Obrázky\suspa\Prunella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33400"/>
            <a:ext cx="3759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228600" y="3276600"/>
          <a:ext cx="5105400" cy="337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3" name="STATISTICA Graph" r:id="rId3" imgW="1633907" imgH="2087559" progId="STATISTICAGraph">
                  <p:embed/>
                </p:oleObj>
              </mc:Choice>
              <mc:Fallback>
                <p:oleObj name="STATISTICA Graph" r:id="rId3" imgW="1633907" imgH="2087559" progId="STATISTICA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276600"/>
                        <a:ext cx="5105400" cy="337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7" name="Object 3"/>
          <p:cNvGraphicFramePr>
            <a:graphicFrameLocks noChangeAspect="1"/>
          </p:cNvGraphicFramePr>
          <p:nvPr/>
        </p:nvGraphicFramePr>
        <p:xfrm>
          <a:off x="457200" y="304800"/>
          <a:ext cx="2743200" cy="274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4" r:id="rId5" imgW="2743200" imgH="2749296" progId="">
                  <p:embed/>
                </p:oleObj>
              </mc:Choice>
              <mc:Fallback>
                <p:oleObj r:id="rId5" imgW="2743200" imgH="274929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04800"/>
                        <a:ext cx="2743200" cy="274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3581400" y="304800"/>
          <a:ext cx="5480050" cy="275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5" r:id="rId7" imgW="5478780" imgH="2753868" progId="">
                  <p:embed/>
                </p:oleObj>
              </mc:Choice>
              <mc:Fallback>
                <p:oleObj r:id="rId7" imgW="5478780" imgH="2753868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04800"/>
                        <a:ext cx="5480050" cy="275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5461000" y="3295650"/>
            <a:ext cx="35052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Clonal plants react to the competition by changing its morphology – direction and length of spacers</a:t>
            </a:r>
          </a:p>
        </p:txBody>
      </p:sp>
      <p:sp>
        <p:nvSpPr>
          <p:cNvPr id="88070" name="Rectangle 3"/>
          <p:cNvSpPr>
            <a:spLocks noChangeArrowheads="1"/>
          </p:cNvSpPr>
          <p:nvPr/>
        </p:nvSpPr>
        <p:spPr bwMode="auto">
          <a:xfrm>
            <a:off x="5651500" y="4876800"/>
            <a:ext cx="31242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Macek, P., &amp; Lepš, J. (2003). The effect of environmental heterogeneity on clonal behaviour of Prunella vulgaris L. </a:t>
            </a:r>
            <a:r>
              <a:rPr lang="en-US" altLang="en-US" sz="1800" i="1"/>
              <a:t>Plant Ecology</a:t>
            </a:r>
            <a:r>
              <a:rPr lang="en-US" altLang="en-US" sz="1800"/>
              <a:t>, </a:t>
            </a:r>
            <a:r>
              <a:rPr lang="en-US" altLang="en-US" sz="1800" i="1"/>
              <a:t>168</a:t>
            </a:r>
            <a:r>
              <a:rPr lang="en-US" altLang="en-US" sz="1800"/>
              <a:t>(1), 31-43.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Object 3"/>
          <p:cNvGraphicFramePr>
            <a:graphicFrameLocks noChangeAspect="1"/>
          </p:cNvGraphicFramePr>
          <p:nvPr/>
        </p:nvGraphicFramePr>
        <p:xfrm>
          <a:off x="228600" y="2141538"/>
          <a:ext cx="6246813" cy="412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7" name="STATISTICA Graph" r:id="rId3" imgW="2394610" imgH="3118331" progId="STATISTICAGraph">
                  <p:embed/>
                </p:oleObj>
              </mc:Choice>
              <mc:Fallback>
                <p:oleObj name="STATISTICA Graph" r:id="rId3" imgW="2394610" imgH="3118331" progId="STATISTICA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141538"/>
                        <a:ext cx="6246813" cy="412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1" name="Text Box 4"/>
          <p:cNvSpPr txBox="1">
            <a:spLocks noChangeArrowheads="1"/>
          </p:cNvSpPr>
          <p:nvPr/>
        </p:nvSpPr>
        <p:spPr bwMode="auto">
          <a:xfrm>
            <a:off x="533400" y="381000"/>
            <a:ext cx="81534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Transplant experiment with </a:t>
            </a:r>
            <a:r>
              <a:rPr lang="en-GB" altLang="cs-CZ" sz="2400" i="1"/>
              <a:t>Lychnis flos cuculi</a:t>
            </a: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Tradeoff between flowering (in competitive environment) and production of secondary rosettes (in gaps) </a:t>
            </a:r>
          </a:p>
        </p:txBody>
      </p:sp>
      <p:sp>
        <p:nvSpPr>
          <p:cNvPr id="89092" name="Rectangle 1"/>
          <p:cNvSpPr>
            <a:spLocks noChangeArrowheads="1"/>
          </p:cNvSpPr>
          <p:nvPr/>
        </p:nvSpPr>
        <p:spPr bwMode="auto">
          <a:xfrm>
            <a:off x="6553200" y="2116138"/>
            <a:ext cx="24384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Chaloupecká, E., &amp; Lepš, J. (2004). Equivalence of competitor effects and tradeoff between vegetative multiplication and generative reproduction: case study with Lychnis flos-cuculi and Myosotis nemorosa. </a:t>
            </a:r>
            <a:r>
              <a:rPr lang="en-US" altLang="en-US" sz="1800" i="1"/>
              <a:t>Flora-Morphology, Distribution, Functional Ecology of Plants</a:t>
            </a:r>
            <a:r>
              <a:rPr lang="en-US" altLang="en-US" sz="1800"/>
              <a:t>, </a:t>
            </a:r>
            <a:r>
              <a:rPr lang="en-US" altLang="en-US" sz="1800" i="1"/>
              <a:t>199</a:t>
            </a:r>
            <a:r>
              <a:rPr lang="en-US" altLang="en-US" sz="1800"/>
              <a:t>(2), 157-167.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001000" cy="1143000"/>
          </a:xfrm>
        </p:spPr>
        <p:txBody>
          <a:bodyPr/>
          <a:lstStyle/>
          <a:p>
            <a:r>
              <a:rPr lang="en-US" altLang="en-US" smtClean="0"/>
              <a:t>Transplants and ontogenetic shifts </a:t>
            </a:r>
          </a:p>
        </p:txBody>
      </p:sp>
      <p:sp>
        <p:nvSpPr>
          <p:cNvPr id="90115" name="Rectangle 2"/>
          <p:cNvSpPr>
            <a:spLocks noChangeArrowheads="1"/>
          </p:cNvSpPr>
          <p:nvPr/>
        </p:nvSpPr>
        <p:spPr bwMode="auto">
          <a:xfrm>
            <a:off x="609600" y="1720850"/>
            <a:ext cx="7924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/>
              <a:t>Kelemen, A., Lazzaro, L., Besnyői, V., Albert, Á. J., Konečná, M., Dobay, G., ... &amp; Le Bagousse-Pinguet, Y. (2015). Net outcome of competition and facilitation in a wet meadow changes with plant’s life stage and community productivity. </a:t>
            </a:r>
            <a:r>
              <a:rPr lang="hu-HU" altLang="en-US" sz="2400" i="1"/>
              <a:t>PRESLIA</a:t>
            </a:r>
            <a:r>
              <a:rPr lang="hu-HU" altLang="en-US" sz="2400"/>
              <a:t>, </a:t>
            </a:r>
            <a:r>
              <a:rPr lang="hu-HU" altLang="en-US" sz="2400" i="1"/>
              <a:t>87</a:t>
            </a:r>
            <a:r>
              <a:rPr lang="hu-HU" altLang="en-US" sz="2400"/>
              <a:t>(4), 347-361.</a:t>
            </a:r>
            <a:endParaRPr lang="en-US" altLang="en-US" sz="2400"/>
          </a:p>
        </p:txBody>
      </p:sp>
      <p:sp>
        <p:nvSpPr>
          <p:cNvPr id="90116" name="TextBox 3"/>
          <p:cNvSpPr txBox="1">
            <a:spLocks noChangeArrowheads="1"/>
          </p:cNvSpPr>
          <p:nvPr/>
        </p:nvSpPr>
        <p:spPr bwMode="auto">
          <a:xfrm>
            <a:off x="609600" y="4267200"/>
            <a:ext cx="7924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Young transplant established better in vegetation than in gaps</a:t>
            </a:r>
            <a:r>
              <a:rPr lang="cs-CZ" altLang="en-US" sz="2800"/>
              <a:t>, </a:t>
            </a:r>
            <a:r>
              <a:rPr lang="en-US" altLang="en-US" sz="2800"/>
              <a:t>were they dried out (facilitation), but later, competition prevails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7" t="25555" r="26875" b="6668"/>
          <a:stretch>
            <a:fillRect/>
          </a:stretch>
        </p:blipFill>
        <p:spPr bwMode="auto">
          <a:xfrm>
            <a:off x="76200" y="152400"/>
            <a:ext cx="35782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0" t="28647" r="47047" b="9717"/>
          <a:stretch>
            <a:fillRect/>
          </a:stretch>
        </p:blipFill>
        <p:spPr bwMode="auto">
          <a:xfrm>
            <a:off x="3810000" y="157163"/>
            <a:ext cx="434340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ovéPole 3"/>
          <p:cNvSpPr txBox="1">
            <a:spLocks noChangeArrowheads="1"/>
          </p:cNvSpPr>
          <p:nvPr/>
        </p:nvSpPr>
        <p:spPr bwMode="auto">
          <a:xfrm>
            <a:off x="304800" y="2819400"/>
            <a:ext cx="312420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Survival</a:t>
            </a:r>
            <a:r>
              <a:rPr lang="cs-CZ" altLang="en-US" sz="2400"/>
              <a:t> (</a:t>
            </a:r>
            <a:r>
              <a:rPr lang="en-US" altLang="en-US" sz="2400"/>
              <a:t>for</a:t>
            </a:r>
            <a:r>
              <a:rPr lang="cs-CZ" altLang="en-US" sz="2400"/>
              <a:t> </a:t>
            </a:r>
            <a:r>
              <a:rPr lang="cs-CZ" altLang="en-US" sz="2400" i="1"/>
              <a:t>Prunella </a:t>
            </a:r>
            <a:r>
              <a:rPr lang="cs-CZ" altLang="en-US" sz="2400"/>
              <a:t>) </a:t>
            </a:r>
            <a:r>
              <a:rPr lang="en-US" altLang="en-US" sz="2400"/>
              <a:t>higher in vegetation, the survival grow better in gaps </a:t>
            </a:r>
            <a:endParaRPr lang="cs-CZ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Kelemen, A., Lazzaro, L., Besnyői, V., Albert, Á. J., Konečná, M., Dobay, G., ... &amp; Le Bagousse-Pinguet, Y. (2015). Net outcome of competition and facilitation in a wet meadow changes with plant’s life stage and community productivity. </a:t>
            </a:r>
            <a:r>
              <a:rPr lang="en-US" altLang="en-US" sz="1400" i="1"/>
              <a:t>Preslia</a:t>
            </a:r>
            <a:r>
              <a:rPr lang="en-US" altLang="en-US" sz="1400"/>
              <a:t>, </a:t>
            </a:r>
            <a:r>
              <a:rPr lang="en-US" altLang="en-US" sz="1400" i="1"/>
              <a:t>87</a:t>
            </a:r>
            <a:r>
              <a:rPr lang="en-US" altLang="en-US" sz="1400"/>
              <a:t>(4), 347-361.</a:t>
            </a:r>
            <a:endParaRPr lang="en-US" altLang="en-US" sz="1400" i="1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Effect of competition on established individuals</a:t>
            </a:r>
          </a:p>
        </p:txBody>
      </p:sp>
      <p:pic>
        <p:nvPicPr>
          <p:cNvPr id="92163" name="Picture 3" descr="C:\Documents and Settings\suspa\Dokumenty\Obrázky\suspa\spackovaasucci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29892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 descr="C:\Documents and Settings\suspa\Dokumenty\Obrázky\suspa\Succisatren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09800"/>
            <a:ext cx="50292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3810000" y="1295400"/>
            <a:ext cx="46482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Trenching and separation of above- and belowground competition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1267" name="Rectangle 3" descr="136"/>
          <p:cNvSpPr>
            <a:spLocks noGrp="1" noChangeAspect="1" noChangeArrowheads="1"/>
          </p:cNvSpPr>
          <p:nvPr isPhoto="1"/>
        </p:nvSpPr>
        <p:spPr bwMode="auto">
          <a:xfrm>
            <a:off x="0" y="833438"/>
            <a:ext cx="9144000" cy="60245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0" y="0"/>
            <a:ext cx="92964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cs-CZ" sz="2400"/>
              <a:t>Three trunk in cloud forest in PNG mountains </a:t>
            </a:r>
            <a:r>
              <a:rPr lang="cs-CZ" altLang="cs-CZ" sz="2400"/>
              <a:t>– </a:t>
            </a:r>
            <a:r>
              <a:rPr lang="en-US" altLang="cs-CZ" sz="2400"/>
              <a:t>mosses</a:t>
            </a:r>
            <a:r>
              <a:rPr lang="cs-CZ" altLang="cs-CZ" sz="2400"/>
              <a:t>, </a:t>
            </a:r>
            <a:r>
              <a:rPr lang="en-US" altLang="cs-CZ" sz="2400"/>
              <a:t>ferns Zingiberaceae – take advantage of the host tree, but how much harm it?</a:t>
            </a: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685800" y="457200"/>
            <a:ext cx="78486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Removal of dominant species from a community</a:t>
            </a:r>
          </a:p>
        </p:txBody>
      </p:sp>
      <p:pic>
        <p:nvPicPr>
          <p:cNvPr id="93187" name="Picture 3" descr="Spackovaple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4702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4" descr="JVSFIG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52613"/>
            <a:ext cx="5927725" cy="39385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Documents and Settings\suspa\Dokumenty\Prenest\Dokumenty\Bern\grafyaschemata\01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64801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11"/>
          <p:cNvSpPr txBox="1">
            <a:spLocks noChangeArrowheads="1"/>
          </p:cNvSpPr>
          <p:nvPr/>
        </p:nvSpPr>
        <p:spPr bwMode="auto">
          <a:xfrm>
            <a:off x="2667000" y="152400"/>
            <a:ext cx="63246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Seedling of  </a:t>
            </a:r>
            <a:r>
              <a:rPr lang="en-GB" altLang="cs-CZ" sz="2400" i="1"/>
              <a:t>Gentiana pneumonanthe</a:t>
            </a:r>
            <a:endParaRPr lang="en-GB" altLang="cs-CZ" sz="2400"/>
          </a:p>
        </p:txBody>
      </p:sp>
      <p:sp>
        <p:nvSpPr>
          <p:cNvPr id="94212" name="Text Box 12"/>
          <p:cNvSpPr txBox="1">
            <a:spLocks noChangeArrowheads="1"/>
          </p:cNvSpPr>
          <p:nvPr/>
        </p:nvSpPr>
        <p:spPr bwMode="auto">
          <a:xfrm>
            <a:off x="304800" y="457200"/>
            <a:ext cx="20574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smtClean="0"/>
              <a:t>Seedlings </a:t>
            </a:r>
            <a:r>
              <a:rPr lang="en-GB" altLang="cs-CZ" sz="2400" dirty="0"/>
              <a:t>(and saplings) are more sensitive to competition than adults </a:t>
            </a:r>
          </a:p>
        </p:txBody>
      </p:sp>
      <p:sp>
        <p:nvSpPr>
          <p:cNvPr id="94213" name="TextovéPole 1"/>
          <p:cNvSpPr txBox="1">
            <a:spLocks noChangeArrowheads="1"/>
          </p:cNvSpPr>
          <p:nvPr/>
        </p:nvSpPr>
        <p:spPr bwMode="auto">
          <a:xfrm>
            <a:off x="228600" y="5105400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 – mown, 2- burned, 3 gap, 4 unmown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DOCUME~1\BAOBAB~1\LOCALS~1\Temp\~AUT001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98488"/>
            <a:ext cx="7239000" cy="625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000"/>
              <a:t>Removal of seed predator mouse increased the populations of other seedeaters, but have no effect on insectivorous </a:t>
            </a:r>
            <a:r>
              <a:rPr lang="en-GB" altLang="cs-CZ" sz="2000" i="1"/>
              <a:t>Onychomys.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DOCUME~1\BAOBAB~1\LOCALS~1\Temp\~AUT000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9125"/>
            <a:ext cx="6145213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59" name="Picture 3" descr="C:\DOCUME~1\BAOBAB~1\LOCALS~1\Temp\~AUT0008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0"/>
            <a:ext cx="460375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0" y="228600"/>
            <a:ext cx="41910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Removal of reodents and ants in Sonoran desert – both eat seeds, but and eat smaller seeds, partial overlap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DOCUME~1\BAOBAB~1\LOCALS~1\Temp\~AUT001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/>
          <a:stretch>
            <a:fillRect/>
          </a:stretch>
        </p:blipFill>
        <p:spPr bwMode="auto">
          <a:xfrm>
            <a:off x="457200" y="762000"/>
            <a:ext cx="50069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5638800" y="838200"/>
            <a:ext cx="3124200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The higher density of plant, the higher proportion of infected plants by a fungus (probably leading to negative density dependence in the plant). But rodents in fact compete for the plant with fungus.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DOCUME~1\BAOBAB~1\LOCALS~1\Temp\~AUT0009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562927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6172200" y="533400"/>
            <a:ext cx="26670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Removal of rodents – Increase of large-seeded plants, but the small-seeded plants were surpressed due to competition with the large-seeded ones.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~1\BAOBAB~1\LOCALS~1\Temp\~AUT001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4557713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31" name="Picture 3" descr="C:\DOCUME~1\BAOBAB~1\LOCALS~1\Temp\~AUT001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5773738" cy="242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6019800" y="609600"/>
            <a:ext cx="26670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Net effect of rodents on ants might be dependent on the time scale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10915</TotalTime>
  <Words>4216</Words>
  <Application>Microsoft Office PowerPoint</Application>
  <PresentationFormat>Předvádění na obrazovce (4:3)</PresentationFormat>
  <Paragraphs>323</Paragraphs>
  <Slides>96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96</vt:i4>
      </vt:variant>
    </vt:vector>
  </HeadingPairs>
  <TitlesOfParts>
    <vt:vector size="106" baseType="lpstr">
      <vt:lpstr>Times New Roman</vt:lpstr>
      <vt:lpstr>Arial</vt:lpstr>
      <vt:lpstr>Calibri</vt:lpstr>
      <vt:lpstr>Symbol</vt:lpstr>
      <vt:lpstr>Office Theme</vt:lpstr>
      <vt:lpstr>Default Design</vt:lpstr>
      <vt:lpstr>Paintbrush Picture</vt:lpstr>
      <vt:lpstr>Rastrový obrázek</vt:lpstr>
      <vt:lpstr>Microsoft Equation 3.0</vt:lpstr>
      <vt:lpstr>STATISTICA Graph</vt:lpstr>
      <vt:lpstr>Interactions among organisms</vt:lpstr>
      <vt:lpstr>Classical “system“ of interaction (effect of A on B and B on A)</vt:lpstr>
      <vt:lpstr>As each classification, this one is also simplification</vt:lpstr>
      <vt:lpstr>Quite a few interactions do not completely fit this scheme</vt:lpstr>
      <vt:lpstr>Prezentace aplikace PowerPoint</vt:lpstr>
      <vt:lpstr>It is not possible to say unequivocally whether the other organisms is beneficial or harmful to me</vt:lpstr>
      <vt:lpstr>Prezentace aplikace PowerPoint</vt:lpstr>
      <vt:lpstr>In nature, everything is more complicated than in textbooks</vt:lpstr>
      <vt:lpstr>Prezentace aplikace PowerPoint</vt:lpstr>
      <vt:lpstr>Prezentace aplikace PowerPoint</vt:lpstr>
      <vt:lpstr>Competition</vt:lpstr>
      <vt:lpstr>Prezentace aplikace PowerPoint</vt:lpstr>
      <vt:lpstr>Prezentace aplikace PowerPoint</vt:lpstr>
      <vt:lpstr>Prezentace aplikace PowerPoint</vt:lpstr>
      <vt:lpstr>Prezentace aplikace PowerPoint</vt:lpstr>
      <vt:lpstr>Interferrence competition</vt:lpstr>
      <vt:lpstr>How can plants harm the competitors</vt:lpstr>
      <vt:lpstr>Prezentace aplikace PowerPoint</vt:lpstr>
      <vt:lpstr>Prezentace aplikace PowerPoint</vt:lpstr>
      <vt:lpstr>Prezentace aplikace PowerPoint</vt:lpstr>
      <vt:lpstr>Allelopathy</vt:lpstr>
      <vt:lpstr>Prezentace aplikace PowerPoint</vt:lpstr>
      <vt:lpstr>Prezentace aplikace PowerPoint</vt:lpstr>
      <vt:lpstr>Exploatation competition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Consumer – resource dynamics Tilman’s model of competition</vt:lpstr>
      <vt:lpstr>Population growth described by</vt:lpstr>
      <vt:lpstr>Prezentace aplikace PowerPoint</vt:lpstr>
      <vt:lpstr>Prezentace aplikace PowerPoint</vt:lpstr>
      <vt:lpstr>Prezentace aplikace PowerPoint</vt:lpstr>
      <vt:lpstr>Prezentace aplikace PowerPoint</vt:lpstr>
      <vt:lpstr>From the parameters, you can calculate (I have calculated them, nobody checked this) </vt:lpstr>
      <vt:lpstr>In comparison with logistic equation</vt:lpstr>
      <vt:lpstr>Prezentace aplikace PowerPoint</vt:lpstr>
      <vt:lpstr>Prezentace aplikace PowerPoint</vt:lpstr>
      <vt:lpstr>Apparent competition</vt:lpstr>
      <vt:lpstr>Prezentace aplikace PowerPoint</vt:lpstr>
      <vt:lpstr>Prezentace aplikace PowerPoint</vt:lpstr>
      <vt:lpstr>Prezentace aplikace PowerPoint</vt:lpstr>
      <vt:lpstr>Prezentace aplikace PowerPoint</vt:lpstr>
      <vt:lpstr>Resources for plants</vt:lpstr>
      <vt:lpstr>Competition for light in aquatic and terrestrial environments </vt:lpstr>
      <vt:lpstr>Terrestrial – growing tall means to have strong mechanical support Sequoia sempervirens  redwood forest California    </vt:lpstr>
      <vt:lpstr>Resources for plants</vt:lpstr>
      <vt:lpstr>Intraspecific competition</vt:lpstr>
      <vt:lpstr>Two laws of manifestation of intraspecific plant competition</vt:lpstr>
      <vt:lpstr>Plants change their geometry</vt:lpstr>
      <vt:lpstr>Selfthinning </vt:lpstr>
      <vt:lpstr>Prezentace aplikace PowerPoint</vt:lpstr>
      <vt:lpstr>Prezentace aplikace PowerPoint</vt:lpstr>
      <vt:lpstr>Law of constant final yield yield initially increases with the sowing density, but finally should reach an asymptote – </vt:lpstr>
      <vt:lpstr>We tried to model this</vt:lpstr>
      <vt:lpstr>Selfthinning - thinning</vt:lpstr>
      <vt:lpstr>Interspecific competition</vt:lpstr>
      <vt:lpstr>Prezentace aplikace PowerPoint</vt:lpstr>
      <vt:lpstr>Prezentace aplikace PowerPoint</vt:lpstr>
      <vt:lpstr>Model analysis</vt:lpstr>
      <vt:lpstr>Isolines, their intersection is equilibrium. If in simulations, the system approaches the equilibrium poin from anywhere (roughly), equilibrium is stable Mathematical concept of Liapunov stability </vt:lpstr>
      <vt:lpstr>Other possible results </vt:lpstr>
      <vt:lpstr>Prezentace aplikace PowerPoint</vt:lpstr>
      <vt:lpstr>Prezentace aplikace PowerPoint</vt:lpstr>
      <vt:lpstr>For one (homogeneous) resource, we get </vt:lpstr>
      <vt:lpstr>For more resources</vt:lpstr>
      <vt:lpstr>But: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Repeated measurements provide more information than static pattern</vt:lpstr>
      <vt:lpstr>Prezentace aplikace PowerPoint</vt:lpstr>
      <vt:lpstr>Community structure consequences of competition (Community ecology course) </vt:lpstr>
      <vt:lpstr>Prezentace aplikace PowerPoint</vt:lpstr>
      <vt:lpstr>Experimental monocultures and mixtures of species</vt:lpstr>
      <vt:lpstr>The most classical experiment of J.F Gause (1934) with Paramecium species</vt:lpstr>
      <vt:lpstr>Prezentace aplikace PowerPoint</vt:lpstr>
      <vt:lpstr>Prezentace aplikace PowerPoint</vt:lpstr>
      <vt:lpstr>Competition can be estimated for the complete additive or additive series</vt:lpstr>
      <vt:lpstr>Prezentace aplikace PowerPoint</vt:lpstr>
      <vt:lpstr>Prezentace aplikace PowerPoint</vt:lpstr>
      <vt:lpstr>Prezentace aplikace PowerPoint</vt:lpstr>
      <vt:lpstr>Transplants and ontogenetic shifts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Jihočeská Univerzita, Biologická fakulta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competition</dc:title>
  <dc:creator>suspa</dc:creator>
  <cp:lastModifiedBy>Jan Lepš</cp:lastModifiedBy>
  <cp:revision>147</cp:revision>
  <cp:lastPrinted>2021-03-22T11:37:54Z</cp:lastPrinted>
  <dcterms:created xsi:type="dcterms:W3CDTF">2003-04-19T18:24:29Z</dcterms:created>
  <dcterms:modified xsi:type="dcterms:W3CDTF">2023-03-20T16:49:51Z</dcterms:modified>
</cp:coreProperties>
</file>