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83" r:id="rId2"/>
    <p:sldId id="312" r:id="rId3"/>
    <p:sldId id="322" r:id="rId4"/>
    <p:sldId id="336" r:id="rId5"/>
    <p:sldId id="298" r:id="rId6"/>
    <p:sldId id="324" r:id="rId7"/>
    <p:sldId id="299" r:id="rId8"/>
    <p:sldId id="300" r:id="rId9"/>
    <p:sldId id="256" r:id="rId10"/>
    <p:sldId id="258" r:id="rId11"/>
    <p:sldId id="259" r:id="rId12"/>
    <p:sldId id="260" r:id="rId13"/>
    <p:sldId id="290" r:id="rId14"/>
    <p:sldId id="320" r:id="rId15"/>
    <p:sldId id="261" r:id="rId16"/>
    <p:sldId id="313" r:id="rId17"/>
    <p:sldId id="262" r:id="rId18"/>
    <p:sldId id="263" r:id="rId19"/>
    <p:sldId id="285" r:id="rId20"/>
    <p:sldId id="286" r:id="rId21"/>
    <p:sldId id="287" r:id="rId22"/>
    <p:sldId id="280" r:id="rId23"/>
    <p:sldId id="264" r:id="rId24"/>
    <p:sldId id="265" r:id="rId25"/>
    <p:sldId id="266" r:id="rId26"/>
    <p:sldId id="267" r:id="rId27"/>
    <p:sldId id="281" r:id="rId28"/>
    <p:sldId id="282" r:id="rId29"/>
    <p:sldId id="268" r:id="rId30"/>
    <p:sldId id="269" r:id="rId31"/>
    <p:sldId id="314" r:id="rId32"/>
    <p:sldId id="315" r:id="rId33"/>
    <p:sldId id="316" r:id="rId34"/>
    <p:sldId id="317" r:id="rId35"/>
    <p:sldId id="318" r:id="rId36"/>
    <p:sldId id="319" r:id="rId37"/>
    <p:sldId id="271" r:id="rId38"/>
    <p:sldId id="288" r:id="rId39"/>
    <p:sldId id="321" r:id="rId40"/>
    <p:sldId id="303" r:id="rId41"/>
    <p:sldId id="304" r:id="rId42"/>
    <p:sldId id="272" r:id="rId43"/>
    <p:sldId id="273" r:id="rId44"/>
    <p:sldId id="274" r:id="rId45"/>
    <p:sldId id="289" r:id="rId46"/>
    <p:sldId id="311" r:id="rId47"/>
    <p:sldId id="277" r:id="rId48"/>
    <p:sldId id="278" r:id="rId49"/>
    <p:sldId id="279" r:id="rId50"/>
    <p:sldId id="323" r:id="rId51"/>
    <p:sldId id="305" r:id="rId52"/>
    <p:sldId id="334" r:id="rId53"/>
    <p:sldId id="306" r:id="rId54"/>
    <p:sldId id="307" r:id="rId55"/>
    <p:sldId id="308" r:id="rId56"/>
    <p:sldId id="310" r:id="rId57"/>
    <p:sldId id="326" r:id="rId58"/>
    <p:sldId id="331" r:id="rId59"/>
    <p:sldId id="332" r:id="rId60"/>
    <p:sldId id="335" r:id="rId61"/>
    <p:sldId id="333" r:id="rId6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p:cViewPr varScale="1">
        <p:scale>
          <a:sx n="83" d="100"/>
          <a:sy n="83" d="100"/>
        </p:scale>
        <p:origin x="1289" y="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071BFDF5-5430-4658-A029-60A8C19D1DDB}" type="slidenum">
              <a:rPr lang="en-GB" altLang="cs-CZ"/>
              <a:pPr>
                <a:defRPr/>
              </a:pPr>
              <a:t>‹#›</a:t>
            </a:fld>
            <a:endParaRPr lang="en-GB" altLang="cs-CZ"/>
          </a:p>
        </p:txBody>
      </p:sp>
    </p:spTree>
    <p:extLst>
      <p:ext uri="{BB962C8B-B14F-4D97-AF65-F5344CB8AC3E}">
        <p14:creationId xmlns:p14="http://schemas.microsoft.com/office/powerpoint/2010/main" val="41140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F10A583E-B1B2-4231-AD21-E1A6AA33D03C}" type="slidenum">
              <a:rPr lang="en-GB" altLang="cs-CZ"/>
              <a:pPr>
                <a:defRPr/>
              </a:pPr>
              <a:t>‹#›</a:t>
            </a:fld>
            <a:endParaRPr lang="en-GB" altLang="cs-CZ"/>
          </a:p>
        </p:txBody>
      </p:sp>
    </p:spTree>
    <p:extLst>
      <p:ext uri="{BB962C8B-B14F-4D97-AF65-F5344CB8AC3E}">
        <p14:creationId xmlns:p14="http://schemas.microsoft.com/office/powerpoint/2010/main" val="54875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FDB5C087-8CB0-480B-9956-B59801AD828C}" type="slidenum">
              <a:rPr lang="en-GB" altLang="cs-CZ"/>
              <a:pPr>
                <a:defRPr/>
              </a:pPr>
              <a:t>‹#›</a:t>
            </a:fld>
            <a:endParaRPr lang="en-GB" altLang="cs-CZ"/>
          </a:p>
        </p:txBody>
      </p:sp>
    </p:spTree>
    <p:extLst>
      <p:ext uri="{BB962C8B-B14F-4D97-AF65-F5344CB8AC3E}">
        <p14:creationId xmlns:p14="http://schemas.microsoft.com/office/powerpoint/2010/main" val="4166014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cs-CZ"/>
          </a:p>
        </p:txBody>
      </p:sp>
      <p:sp>
        <p:nvSpPr>
          <p:cNvPr id="3" name="Chart Placeholder 2"/>
          <p:cNvSpPr>
            <a:spLocks noGrp="1"/>
          </p:cNvSpPr>
          <p:nvPr>
            <p:ph type="chart" idx="1"/>
          </p:nvPr>
        </p:nvSpPr>
        <p:spPr>
          <a:xfrm>
            <a:off x="685800" y="1981200"/>
            <a:ext cx="7772400" cy="4114800"/>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F395A88F-738E-458B-90E8-5EFE5896E8AC}" type="slidenum">
              <a:rPr lang="en-GB" altLang="cs-CZ"/>
              <a:pPr>
                <a:defRPr/>
              </a:pPr>
              <a:t>‹#›</a:t>
            </a:fld>
            <a:endParaRPr lang="en-GB" altLang="cs-CZ"/>
          </a:p>
        </p:txBody>
      </p:sp>
    </p:spTree>
    <p:extLst>
      <p:ext uri="{BB962C8B-B14F-4D97-AF65-F5344CB8AC3E}">
        <p14:creationId xmlns:p14="http://schemas.microsoft.com/office/powerpoint/2010/main" val="270875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3A8A3A1F-CE08-4D6C-855A-73308D2F1B52}" type="slidenum">
              <a:rPr lang="en-GB" altLang="cs-CZ"/>
              <a:pPr>
                <a:defRPr/>
              </a:pPr>
              <a:t>‹#›</a:t>
            </a:fld>
            <a:endParaRPr lang="en-GB" altLang="cs-CZ"/>
          </a:p>
        </p:txBody>
      </p:sp>
    </p:spTree>
    <p:extLst>
      <p:ext uri="{BB962C8B-B14F-4D97-AF65-F5344CB8AC3E}">
        <p14:creationId xmlns:p14="http://schemas.microsoft.com/office/powerpoint/2010/main" val="39952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B59757AE-3219-4BFD-A7B7-DA1373C271F9}" type="slidenum">
              <a:rPr lang="en-GB" altLang="cs-CZ"/>
              <a:pPr>
                <a:defRPr/>
              </a:pPr>
              <a:t>‹#›</a:t>
            </a:fld>
            <a:endParaRPr lang="en-GB" altLang="cs-CZ"/>
          </a:p>
        </p:txBody>
      </p:sp>
    </p:spTree>
    <p:extLst>
      <p:ext uri="{BB962C8B-B14F-4D97-AF65-F5344CB8AC3E}">
        <p14:creationId xmlns:p14="http://schemas.microsoft.com/office/powerpoint/2010/main" val="138157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AFC2901C-D54A-4982-B226-1858B1DCA2D5}" type="slidenum">
              <a:rPr lang="en-GB" altLang="cs-CZ"/>
              <a:pPr>
                <a:defRPr/>
              </a:pPr>
              <a:t>‹#›</a:t>
            </a:fld>
            <a:endParaRPr lang="en-GB" altLang="cs-CZ"/>
          </a:p>
        </p:txBody>
      </p:sp>
    </p:spTree>
    <p:extLst>
      <p:ext uri="{BB962C8B-B14F-4D97-AF65-F5344CB8AC3E}">
        <p14:creationId xmlns:p14="http://schemas.microsoft.com/office/powerpoint/2010/main" val="340268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9" name="Rectangle 6"/>
          <p:cNvSpPr>
            <a:spLocks noGrp="1" noChangeArrowheads="1"/>
          </p:cNvSpPr>
          <p:nvPr>
            <p:ph type="sldNum" sz="quarter" idx="12"/>
          </p:nvPr>
        </p:nvSpPr>
        <p:spPr>
          <a:ln/>
        </p:spPr>
        <p:txBody>
          <a:bodyPr/>
          <a:lstStyle>
            <a:lvl1pPr>
              <a:defRPr/>
            </a:lvl1pPr>
          </a:lstStyle>
          <a:p>
            <a:pPr>
              <a:defRPr/>
            </a:pPr>
            <a:fld id="{A2634668-CE45-4824-862D-26FEF822700C}" type="slidenum">
              <a:rPr lang="en-GB" altLang="cs-CZ"/>
              <a:pPr>
                <a:defRPr/>
              </a:pPr>
              <a:t>‹#›</a:t>
            </a:fld>
            <a:endParaRPr lang="en-GB" altLang="cs-CZ"/>
          </a:p>
        </p:txBody>
      </p:sp>
    </p:spTree>
    <p:extLst>
      <p:ext uri="{BB962C8B-B14F-4D97-AF65-F5344CB8AC3E}">
        <p14:creationId xmlns:p14="http://schemas.microsoft.com/office/powerpoint/2010/main" val="277696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p:cNvSpPr>
            <a:spLocks noGrp="1" noChangeArrowheads="1"/>
          </p:cNvSpPr>
          <p:nvPr>
            <p:ph type="sldNum" sz="quarter" idx="12"/>
          </p:nvPr>
        </p:nvSpPr>
        <p:spPr>
          <a:ln/>
        </p:spPr>
        <p:txBody>
          <a:bodyPr/>
          <a:lstStyle>
            <a:lvl1pPr>
              <a:defRPr/>
            </a:lvl1pPr>
          </a:lstStyle>
          <a:p>
            <a:pPr>
              <a:defRPr/>
            </a:pPr>
            <a:fld id="{F03AC1C5-E7C8-408D-B2ED-0A65EC5F0234}" type="slidenum">
              <a:rPr lang="en-GB" altLang="cs-CZ"/>
              <a:pPr>
                <a:defRPr/>
              </a:pPr>
              <a:t>‹#›</a:t>
            </a:fld>
            <a:endParaRPr lang="en-GB" altLang="cs-CZ"/>
          </a:p>
        </p:txBody>
      </p:sp>
    </p:spTree>
    <p:extLst>
      <p:ext uri="{BB962C8B-B14F-4D97-AF65-F5344CB8AC3E}">
        <p14:creationId xmlns:p14="http://schemas.microsoft.com/office/powerpoint/2010/main" val="98709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p:cNvSpPr>
            <a:spLocks noGrp="1" noChangeArrowheads="1"/>
          </p:cNvSpPr>
          <p:nvPr>
            <p:ph type="sldNum" sz="quarter" idx="12"/>
          </p:nvPr>
        </p:nvSpPr>
        <p:spPr>
          <a:ln/>
        </p:spPr>
        <p:txBody>
          <a:bodyPr/>
          <a:lstStyle>
            <a:lvl1pPr>
              <a:defRPr/>
            </a:lvl1pPr>
          </a:lstStyle>
          <a:p>
            <a:pPr>
              <a:defRPr/>
            </a:pPr>
            <a:fld id="{B69D3CBC-1474-48D9-9CCC-FE2C2C3D28FD}" type="slidenum">
              <a:rPr lang="en-GB" altLang="cs-CZ"/>
              <a:pPr>
                <a:defRPr/>
              </a:pPr>
              <a:t>‹#›</a:t>
            </a:fld>
            <a:endParaRPr lang="en-GB" altLang="cs-CZ"/>
          </a:p>
        </p:txBody>
      </p:sp>
    </p:spTree>
    <p:extLst>
      <p:ext uri="{BB962C8B-B14F-4D97-AF65-F5344CB8AC3E}">
        <p14:creationId xmlns:p14="http://schemas.microsoft.com/office/powerpoint/2010/main" val="13220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CEF34943-02F3-4BFF-9360-7805E254F350}" type="slidenum">
              <a:rPr lang="en-GB" altLang="cs-CZ"/>
              <a:pPr>
                <a:defRPr/>
              </a:pPr>
              <a:t>‹#›</a:t>
            </a:fld>
            <a:endParaRPr lang="en-GB" altLang="cs-CZ"/>
          </a:p>
        </p:txBody>
      </p:sp>
    </p:spTree>
    <p:extLst>
      <p:ext uri="{BB962C8B-B14F-4D97-AF65-F5344CB8AC3E}">
        <p14:creationId xmlns:p14="http://schemas.microsoft.com/office/powerpoint/2010/main" val="210865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53127037-7680-46AB-8BCB-2F8A983417A6}" type="slidenum">
              <a:rPr lang="en-GB" altLang="cs-CZ"/>
              <a:pPr>
                <a:defRPr/>
              </a:pPr>
              <a:t>‹#›</a:t>
            </a:fld>
            <a:endParaRPr lang="en-GB" altLang="cs-CZ"/>
          </a:p>
        </p:txBody>
      </p:sp>
    </p:spTree>
    <p:extLst>
      <p:ext uri="{BB962C8B-B14F-4D97-AF65-F5344CB8AC3E}">
        <p14:creationId xmlns:p14="http://schemas.microsoft.com/office/powerpoint/2010/main" val="137664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3AD5CEC-7730-4919-9DB8-6315EFACE8B5}" type="slidenum">
              <a:rPr lang="en-GB" altLang="cs-CZ"/>
              <a:pPr>
                <a:defRPr/>
              </a:pPr>
              <a:t>‹#›</a:t>
            </a:fld>
            <a:endParaRPr lang="en-GB"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533400"/>
            <a:ext cx="7772400" cy="1470025"/>
          </a:xfrm>
        </p:spPr>
        <p:txBody>
          <a:bodyPr/>
          <a:lstStyle/>
          <a:p>
            <a:r>
              <a:rPr lang="en-US" altLang="cs-CZ" dirty="0" smtClean="0"/>
              <a:t>Mechanism of species coexistence</a:t>
            </a:r>
            <a:endParaRPr lang="cs-CZ" altLang="cs-CZ" dirty="0" smtClean="0"/>
          </a:p>
        </p:txBody>
      </p:sp>
      <p:sp>
        <p:nvSpPr>
          <p:cNvPr id="2051" name="Rectangle 5"/>
          <p:cNvSpPr>
            <a:spLocks noGrp="1" noChangeArrowheads="1"/>
          </p:cNvSpPr>
          <p:nvPr>
            <p:ph type="subTitle" idx="1"/>
          </p:nvPr>
        </p:nvSpPr>
        <p:spPr>
          <a:xfrm>
            <a:off x="1371600" y="2438400"/>
            <a:ext cx="6400800" cy="2286000"/>
          </a:xfrm>
        </p:spPr>
        <p:txBody>
          <a:bodyPr/>
          <a:lstStyle/>
          <a:p>
            <a:pPr>
              <a:lnSpc>
                <a:spcPct val="80000"/>
              </a:lnSpc>
            </a:pPr>
            <a:r>
              <a:rPr lang="en-US" altLang="cs-CZ" sz="2400" dirty="0" smtClean="0"/>
              <a:t>Why there are so many species in communities? How are they able to escape the competitive exclusion?</a:t>
            </a:r>
          </a:p>
          <a:p>
            <a:pPr>
              <a:lnSpc>
                <a:spcPct val="80000"/>
              </a:lnSpc>
            </a:pPr>
            <a:r>
              <a:rPr lang="en-US" altLang="cs-CZ" sz="2400" dirty="0" smtClean="0"/>
              <a:t>(i.e. species already arrived to the community - so they already overcome the dispersal limitation)</a:t>
            </a:r>
            <a:endParaRPr lang="cs-CZ" altLang="cs-CZ" sz="2400" dirty="0" smtClean="0"/>
          </a:p>
          <a:p>
            <a:pPr>
              <a:lnSpc>
                <a:spcPct val="80000"/>
              </a:lnSpc>
            </a:pPr>
            <a:r>
              <a:rPr lang="cs-CZ" altLang="cs-CZ" sz="2400" dirty="0" smtClean="0"/>
              <a:t>and are not </a:t>
            </a:r>
            <a:r>
              <a:rPr lang="cs-CZ" altLang="cs-CZ" sz="2400" dirty="0" err="1" smtClean="0"/>
              <a:t>filtere</a:t>
            </a:r>
            <a:r>
              <a:rPr lang="en-US" altLang="cs-CZ" sz="2400" dirty="0" smtClean="0"/>
              <a:t>d</a:t>
            </a:r>
            <a:r>
              <a:rPr lang="cs-CZ" altLang="cs-CZ" sz="2400" dirty="0" smtClean="0"/>
              <a:t> </a:t>
            </a:r>
            <a:r>
              <a:rPr lang="cs-CZ" altLang="cs-CZ" sz="2400" dirty="0" err="1" smtClean="0"/>
              <a:t>out</a:t>
            </a:r>
            <a:r>
              <a:rPr lang="cs-CZ" altLang="cs-CZ" sz="2400" dirty="0" smtClean="0"/>
              <a:t> by </a:t>
            </a:r>
            <a:r>
              <a:rPr lang="cs-CZ" altLang="cs-CZ" sz="2400" dirty="0" err="1" smtClean="0"/>
              <a:t>the</a:t>
            </a:r>
            <a:r>
              <a:rPr lang="cs-CZ" altLang="cs-CZ" sz="2400" dirty="0" smtClean="0"/>
              <a:t> </a:t>
            </a:r>
            <a:r>
              <a:rPr lang="cs-CZ" altLang="cs-CZ" sz="2400" dirty="0" err="1" smtClean="0"/>
              <a:t>abiotic</a:t>
            </a:r>
            <a:r>
              <a:rPr lang="cs-CZ" altLang="cs-CZ" sz="2400" dirty="0" smtClean="0"/>
              <a:t> </a:t>
            </a:r>
            <a:r>
              <a:rPr lang="cs-CZ" altLang="cs-CZ" sz="2400" dirty="0" err="1" smtClean="0"/>
              <a:t>filter</a:t>
            </a:r>
            <a:endParaRPr lang="cs-CZ" altLang="cs-CZ"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8077200" cy="1143000"/>
          </a:xfrm>
        </p:spPr>
        <p:txBody>
          <a:bodyPr/>
          <a:lstStyle/>
          <a:p>
            <a:r>
              <a:rPr lang="en-GB" altLang="cs-CZ" b="1" dirty="0" smtClean="0"/>
              <a:t>Specialized</a:t>
            </a:r>
            <a:r>
              <a:rPr lang="en-GB" altLang="cs-CZ" dirty="0" smtClean="0"/>
              <a:t> pathogens, predators</a:t>
            </a:r>
            <a:br>
              <a:rPr lang="en-GB" altLang="cs-CZ" dirty="0" smtClean="0"/>
            </a:br>
            <a:r>
              <a:rPr lang="en-GB" altLang="cs-CZ" dirty="0" smtClean="0"/>
              <a:t>[</a:t>
            </a:r>
            <a:r>
              <a:rPr lang="en-GB" altLang="cs-CZ" sz="4000" dirty="0" smtClean="0"/>
              <a:t>the more common I am, the better my infection</a:t>
            </a:r>
            <a:r>
              <a:rPr lang="en-GB" altLang="cs-CZ" sz="4000" dirty="0"/>
              <a:t> </a:t>
            </a:r>
            <a:r>
              <a:rPr lang="en-GB" altLang="cs-CZ" sz="4000" dirty="0" smtClean="0"/>
              <a:t>/ enemy will spread</a:t>
            </a:r>
            <a:r>
              <a:rPr lang="en-GB" altLang="cs-CZ" dirty="0" smtClean="0"/>
              <a:t>]</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958975"/>
            <a:ext cx="54864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p:cNvSpPr txBox="1">
            <a:spLocks noChangeArrowheads="1"/>
          </p:cNvSpPr>
          <p:nvPr/>
        </p:nvSpPr>
        <p:spPr bwMode="auto">
          <a:xfrm>
            <a:off x="7010400" y="3276600"/>
            <a:ext cx="175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Janzen-Connell hypothesis</a:t>
            </a:r>
          </a:p>
          <a:p>
            <a:pPr>
              <a:spcBef>
                <a:spcPct val="0"/>
              </a:spcBef>
              <a:buFontTx/>
              <a:buNone/>
            </a:pPr>
            <a:r>
              <a:rPr lang="en-US" altLang="en-US" sz="2400"/>
              <a:t>Clearly stabilizing</a:t>
            </a:r>
          </a:p>
          <a:p>
            <a:pPr>
              <a:spcBef>
                <a:spcPct val="0"/>
              </a:spcBef>
              <a:buFontTx/>
              <a:buNone/>
            </a:pPr>
            <a:endParaRPr lang="en-US" altLang="en-US" sz="2400"/>
          </a:p>
          <a:p>
            <a:pPr>
              <a:spcBef>
                <a:spcPct val="0"/>
              </a:spcBef>
              <a:buFontTx/>
              <a:buNone/>
            </a:pPr>
            <a:r>
              <a:rPr lang="en-US" altLang="en-US" sz="2400"/>
              <a:t>Will be treated later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cs-CZ" smtClean="0"/>
              <a:t>Medium disturbance hypothesis</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36528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p:cNvSpPr txBox="1">
            <a:spLocks noChangeArrowheads="1"/>
          </p:cNvSpPr>
          <p:nvPr/>
        </p:nvSpPr>
        <p:spPr bwMode="auto">
          <a:xfrm>
            <a:off x="5715000" y="2362200"/>
            <a:ext cx="2438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Just equalizing –</a:t>
            </a:r>
          </a:p>
          <a:p>
            <a:pPr>
              <a:spcBef>
                <a:spcPct val="0"/>
              </a:spcBef>
              <a:buFontTx/>
              <a:buNone/>
            </a:pPr>
            <a:r>
              <a:rPr lang="en-US" altLang="en-US" sz="2400"/>
              <a:t>Even the original graphs show gradual increase of some species and decrease of others - but can help to postpone competitive exclusion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cs-CZ" smtClean="0"/>
              <a:t>What is </a:t>
            </a:r>
            <a:r>
              <a:rPr lang="en-GB" altLang="cs-CZ" i="1" smtClean="0"/>
              <a:t>medium</a:t>
            </a:r>
            <a:r>
              <a:rPr lang="en-GB" altLang="cs-CZ" smtClean="0"/>
              <a:t> depends on productivity of environment</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09800"/>
            <a:ext cx="42291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3048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Disturbance has at least three characteristics: Intensity (% of biomass destroyed), frequency (how often, time from last disturbance), and grain (size of disturbed plots). Can be also – medium disturbance leads to large spatial heterogeneity.  </a:t>
            </a:r>
          </a:p>
        </p:txBody>
      </p:sp>
      <p:sp>
        <p:nvSpPr>
          <p:cNvPr id="12291" name="Rectangle 3"/>
          <p:cNvSpPr>
            <a:spLocks noChangeArrowheads="1"/>
          </p:cNvSpPr>
          <p:nvPr/>
        </p:nvSpPr>
        <p:spPr bwMode="auto">
          <a:xfrm>
            <a:off x="457200" y="2590800"/>
            <a:ext cx="685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292" name="Text Box 4"/>
          <p:cNvSpPr txBox="1">
            <a:spLocks noChangeArrowheads="1"/>
          </p:cNvSpPr>
          <p:nvPr/>
        </p:nvSpPr>
        <p:spPr bwMode="auto">
          <a:xfrm>
            <a:off x="1447800" y="2590800"/>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ower 100 years</a:t>
            </a:r>
          </a:p>
        </p:txBody>
      </p:sp>
      <p:sp>
        <p:nvSpPr>
          <p:cNvPr id="12293" name="Rectangle 5"/>
          <p:cNvSpPr>
            <a:spLocks noChangeArrowheads="1"/>
          </p:cNvSpPr>
          <p:nvPr/>
        </p:nvSpPr>
        <p:spPr bwMode="auto">
          <a:xfrm>
            <a:off x="457200" y="3886200"/>
            <a:ext cx="685800" cy="304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294" name="Text Box 6"/>
          <p:cNvSpPr txBox="1">
            <a:spLocks noChangeArrowheads="1"/>
          </p:cNvSpPr>
          <p:nvPr/>
        </p:nvSpPr>
        <p:spPr bwMode="auto">
          <a:xfrm>
            <a:off x="1524000" y="3886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10-100 years</a:t>
            </a:r>
          </a:p>
        </p:txBody>
      </p:sp>
      <p:sp>
        <p:nvSpPr>
          <p:cNvPr id="12295" name="Rectangle 7"/>
          <p:cNvSpPr>
            <a:spLocks noChangeArrowheads="1"/>
          </p:cNvSpPr>
          <p:nvPr/>
        </p:nvSpPr>
        <p:spPr bwMode="auto">
          <a:xfrm>
            <a:off x="457200" y="50292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296" name="Text Box 8"/>
          <p:cNvSpPr txBox="1">
            <a:spLocks noChangeArrowheads="1"/>
          </p:cNvSpPr>
          <p:nvPr/>
        </p:nvSpPr>
        <p:spPr bwMode="auto">
          <a:xfrm>
            <a:off x="1676400" y="4953000"/>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Less than 10 years</a:t>
            </a:r>
          </a:p>
        </p:txBody>
      </p:sp>
      <p:sp>
        <p:nvSpPr>
          <p:cNvPr id="12297" name="Rectangle 9"/>
          <p:cNvSpPr>
            <a:spLocks noChangeArrowheads="1"/>
          </p:cNvSpPr>
          <p:nvPr/>
        </p:nvSpPr>
        <p:spPr bwMode="auto">
          <a:xfrm>
            <a:off x="4343400" y="2362200"/>
            <a:ext cx="22860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298" name="Rectangle 10"/>
          <p:cNvSpPr>
            <a:spLocks noChangeArrowheads="1"/>
          </p:cNvSpPr>
          <p:nvPr/>
        </p:nvSpPr>
        <p:spPr bwMode="auto">
          <a:xfrm>
            <a:off x="4495800" y="2590800"/>
            <a:ext cx="3048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299" name="Rectangle 11"/>
          <p:cNvSpPr>
            <a:spLocks noChangeArrowheads="1"/>
          </p:cNvSpPr>
          <p:nvPr/>
        </p:nvSpPr>
        <p:spPr bwMode="auto">
          <a:xfrm>
            <a:off x="6019800" y="3429000"/>
            <a:ext cx="2286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0" name="Rectangle 12"/>
          <p:cNvSpPr>
            <a:spLocks noChangeArrowheads="1"/>
          </p:cNvSpPr>
          <p:nvPr/>
        </p:nvSpPr>
        <p:spPr bwMode="auto">
          <a:xfrm>
            <a:off x="4343400" y="3733800"/>
            <a:ext cx="23622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cs-CZ" altLang="cs-CZ" sz="2400">
              <a:solidFill>
                <a:srgbClr val="FF3300"/>
              </a:solidFill>
            </a:endParaRPr>
          </a:p>
        </p:txBody>
      </p:sp>
      <p:sp>
        <p:nvSpPr>
          <p:cNvPr id="12301" name="Rectangle 13"/>
          <p:cNvSpPr>
            <a:spLocks noChangeArrowheads="1"/>
          </p:cNvSpPr>
          <p:nvPr/>
        </p:nvSpPr>
        <p:spPr bwMode="auto">
          <a:xfrm>
            <a:off x="4648200" y="3886200"/>
            <a:ext cx="381000" cy="304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2" name="Rectangle 14"/>
          <p:cNvSpPr>
            <a:spLocks noChangeArrowheads="1"/>
          </p:cNvSpPr>
          <p:nvPr/>
        </p:nvSpPr>
        <p:spPr bwMode="auto">
          <a:xfrm>
            <a:off x="4495800" y="4572000"/>
            <a:ext cx="3810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3" name="Rectangle 15"/>
          <p:cNvSpPr>
            <a:spLocks noChangeArrowheads="1"/>
          </p:cNvSpPr>
          <p:nvPr/>
        </p:nvSpPr>
        <p:spPr bwMode="auto">
          <a:xfrm>
            <a:off x="5257800" y="4648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4" name="Rectangle 16"/>
          <p:cNvSpPr>
            <a:spLocks noChangeArrowheads="1"/>
          </p:cNvSpPr>
          <p:nvPr/>
        </p:nvSpPr>
        <p:spPr bwMode="auto">
          <a:xfrm>
            <a:off x="5867400" y="4648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5" name="Rectangle 17"/>
          <p:cNvSpPr>
            <a:spLocks noChangeArrowheads="1"/>
          </p:cNvSpPr>
          <p:nvPr/>
        </p:nvSpPr>
        <p:spPr bwMode="auto">
          <a:xfrm>
            <a:off x="5943600" y="3962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6" name="Rectangle 18"/>
          <p:cNvSpPr>
            <a:spLocks noChangeArrowheads="1"/>
          </p:cNvSpPr>
          <p:nvPr/>
        </p:nvSpPr>
        <p:spPr bwMode="auto">
          <a:xfrm>
            <a:off x="4876800" y="40386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7" name="Rectangle 19"/>
          <p:cNvSpPr>
            <a:spLocks noChangeArrowheads="1"/>
          </p:cNvSpPr>
          <p:nvPr/>
        </p:nvSpPr>
        <p:spPr bwMode="auto">
          <a:xfrm>
            <a:off x="5029200" y="46482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8" name="Rectangle 20"/>
          <p:cNvSpPr>
            <a:spLocks noChangeArrowheads="1"/>
          </p:cNvSpPr>
          <p:nvPr/>
        </p:nvSpPr>
        <p:spPr bwMode="auto">
          <a:xfrm>
            <a:off x="4876800" y="44196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09" name="Rectangle 21"/>
          <p:cNvSpPr>
            <a:spLocks noChangeArrowheads="1"/>
          </p:cNvSpPr>
          <p:nvPr/>
        </p:nvSpPr>
        <p:spPr bwMode="auto">
          <a:xfrm>
            <a:off x="6019800" y="43434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0" name="Rectangle 22"/>
          <p:cNvSpPr>
            <a:spLocks noChangeArrowheads="1"/>
          </p:cNvSpPr>
          <p:nvPr/>
        </p:nvSpPr>
        <p:spPr bwMode="auto">
          <a:xfrm>
            <a:off x="4800600" y="4876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1" name="Rectangle 23"/>
          <p:cNvSpPr>
            <a:spLocks noChangeArrowheads="1"/>
          </p:cNvSpPr>
          <p:nvPr/>
        </p:nvSpPr>
        <p:spPr bwMode="auto">
          <a:xfrm>
            <a:off x="5410200" y="4267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2" name="Rectangle 24"/>
          <p:cNvSpPr>
            <a:spLocks noChangeArrowheads="1"/>
          </p:cNvSpPr>
          <p:nvPr/>
        </p:nvSpPr>
        <p:spPr bwMode="auto">
          <a:xfrm>
            <a:off x="5410200" y="3886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3" name="Rectangle 25"/>
          <p:cNvSpPr>
            <a:spLocks noChangeArrowheads="1"/>
          </p:cNvSpPr>
          <p:nvPr/>
        </p:nvSpPr>
        <p:spPr bwMode="auto">
          <a:xfrm>
            <a:off x="5943600" y="47244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4" name="Rectangle 26"/>
          <p:cNvSpPr>
            <a:spLocks noChangeArrowheads="1"/>
          </p:cNvSpPr>
          <p:nvPr/>
        </p:nvSpPr>
        <p:spPr bwMode="auto">
          <a:xfrm>
            <a:off x="5029200" y="48768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5" name="Rectangle 27"/>
          <p:cNvSpPr>
            <a:spLocks noChangeArrowheads="1"/>
          </p:cNvSpPr>
          <p:nvPr/>
        </p:nvSpPr>
        <p:spPr bwMode="auto">
          <a:xfrm>
            <a:off x="5562600" y="40386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6" name="Rectangle 28"/>
          <p:cNvSpPr>
            <a:spLocks noChangeArrowheads="1"/>
          </p:cNvSpPr>
          <p:nvPr/>
        </p:nvSpPr>
        <p:spPr bwMode="auto">
          <a:xfrm>
            <a:off x="6248400" y="4876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7" name="Rectangle 29"/>
          <p:cNvSpPr>
            <a:spLocks noChangeArrowheads="1"/>
          </p:cNvSpPr>
          <p:nvPr/>
        </p:nvSpPr>
        <p:spPr bwMode="auto">
          <a:xfrm>
            <a:off x="4343400" y="5334000"/>
            <a:ext cx="23622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8" name="Rectangle 30"/>
          <p:cNvSpPr>
            <a:spLocks noChangeArrowheads="1"/>
          </p:cNvSpPr>
          <p:nvPr/>
        </p:nvSpPr>
        <p:spPr bwMode="auto">
          <a:xfrm>
            <a:off x="4572000" y="5562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19" name="Rectangle 31"/>
          <p:cNvSpPr>
            <a:spLocks noChangeArrowheads="1"/>
          </p:cNvSpPr>
          <p:nvPr/>
        </p:nvSpPr>
        <p:spPr bwMode="auto">
          <a:xfrm>
            <a:off x="4876800" y="5562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0" name="Rectangle 32"/>
          <p:cNvSpPr>
            <a:spLocks noChangeArrowheads="1"/>
          </p:cNvSpPr>
          <p:nvPr/>
        </p:nvSpPr>
        <p:spPr bwMode="auto">
          <a:xfrm>
            <a:off x="4495800" y="6019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1" name="Rectangle 33"/>
          <p:cNvSpPr>
            <a:spLocks noChangeArrowheads="1"/>
          </p:cNvSpPr>
          <p:nvPr/>
        </p:nvSpPr>
        <p:spPr bwMode="auto">
          <a:xfrm>
            <a:off x="5410200" y="5791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2" name="Rectangle 34"/>
          <p:cNvSpPr>
            <a:spLocks noChangeArrowheads="1"/>
          </p:cNvSpPr>
          <p:nvPr/>
        </p:nvSpPr>
        <p:spPr bwMode="auto">
          <a:xfrm>
            <a:off x="5029200" y="6248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3" name="Rectangle 35"/>
          <p:cNvSpPr>
            <a:spLocks noChangeArrowheads="1"/>
          </p:cNvSpPr>
          <p:nvPr/>
        </p:nvSpPr>
        <p:spPr bwMode="auto">
          <a:xfrm>
            <a:off x="5867400" y="6324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4" name="Rectangle 36"/>
          <p:cNvSpPr>
            <a:spLocks noChangeArrowheads="1"/>
          </p:cNvSpPr>
          <p:nvPr/>
        </p:nvSpPr>
        <p:spPr bwMode="auto">
          <a:xfrm>
            <a:off x="5943600" y="5867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5" name="Rectangle 37"/>
          <p:cNvSpPr>
            <a:spLocks noChangeArrowheads="1"/>
          </p:cNvSpPr>
          <p:nvPr/>
        </p:nvSpPr>
        <p:spPr bwMode="auto">
          <a:xfrm>
            <a:off x="6019800" y="5638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6" name="Rectangle 38"/>
          <p:cNvSpPr>
            <a:spLocks noChangeArrowheads="1"/>
          </p:cNvSpPr>
          <p:nvPr/>
        </p:nvSpPr>
        <p:spPr bwMode="auto">
          <a:xfrm>
            <a:off x="5105400" y="5943600"/>
            <a:ext cx="228600" cy="1524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7" name="Rectangle 39"/>
          <p:cNvSpPr>
            <a:spLocks noChangeArrowheads="1"/>
          </p:cNvSpPr>
          <p:nvPr/>
        </p:nvSpPr>
        <p:spPr bwMode="auto">
          <a:xfrm>
            <a:off x="6248400" y="6172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8" name="Rectangle 40"/>
          <p:cNvSpPr>
            <a:spLocks noChangeArrowheads="1"/>
          </p:cNvSpPr>
          <p:nvPr/>
        </p:nvSpPr>
        <p:spPr bwMode="auto">
          <a:xfrm>
            <a:off x="5486400" y="60960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29" name="Rectangle 41"/>
          <p:cNvSpPr>
            <a:spLocks noChangeArrowheads="1"/>
          </p:cNvSpPr>
          <p:nvPr/>
        </p:nvSpPr>
        <p:spPr bwMode="auto">
          <a:xfrm>
            <a:off x="5562600" y="5486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0" name="Rectangle 42"/>
          <p:cNvSpPr>
            <a:spLocks noChangeArrowheads="1"/>
          </p:cNvSpPr>
          <p:nvPr/>
        </p:nvSpPr>
        <p:spPr bwMode="auto">
          <a:xfrm>
            <a:off x="5029200" y="57150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1" name="Rectangle 43"/>
          <p:cNvSpPr>
            <a:spLocks noChangeArrowheads="1"/>
          </p:cNvSpPr>
          <p:nvPr/>
        </p:nvSpPr>
        <p:spPr bwMode="auto">
          <a:xfrm>
            <a:off x="5181600" y="5867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2" name="Rectangle 44"/>
          <p:cNvSpPr>
            <a:spLocks noChangeArrowheads="1"/>
          </p:cNvSpPr>
          <p:nvPr/>
        </p:nvSpPr>
        <p:spPr bwMode="auto">
          <a:xfrm>
            <a:off x="4724400" y="5867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3" name="Rectangle 45"/>
          <p:cNvSpPr>
            <a:spLocks noChangeArrowheads="1"/>
          </p:cNvSpPr>
          <p:nvPr/>
        </p:nvSpPr>
        <p:spPr bwMode="auto">
          <a:xfrm>
            <a:off x="5410200" y="6324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4" name="Rectangle 46"/>
          <p:cNvSpPr>
            <a:spLocks noChangeArrowheads="1"/>
          </p:cNvSpPr>
          <p:nvPr/>
        </p:nvSpPr>
        <p:spPr bwMode="auto">
          <a:xfrm>
            <a:off x="4343400" y="5638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5" name="Rectangle 47"/>
          <p:cNvSpPr>
            <a:spLocks noChangeArrowheads="1"/>
          </p:cNvSpPr>
          <p:nvPr/>
        </p:nvSpPr>
        <p:spPr bwMode="auto">
          <a:xfrm>
            <a:off x="4495800" y="6400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6" name="Rectangle 48"/>
          <p:cNvSpPr>
            <a:spLocks noChangeArrowheads="1"/>
          </p:cNvSpPr>
          <p:nvPr/>
        </p:nvSpPr>
        <p:spPr bwMode="auto">
          <a:xfrm>
            <a:off x="5029200" y="62484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7" name="Rectangle 49"/>
          <p:cNvSpPr>
            <a:spLocks noChangeArrowheads="1"/>
          </p:cNvSpPr>
          <p:nvPr/>
        </p:nvSpPr>
        <p:spPr bwMode="auto">
          <a:xfrm>
            <a:off x="5715000" y="54102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8" name="Rectangle 50"/>
          <p:cNvSpPr>
            <a:spLocks noChangeArrowheads="1"/>
          </p:cNvSpPr>
          <p:nvPr/>
        </p:nvSpPr>
        <p:spPr bwMode="auto">
          <a:xfrm>
            <a:off x="4495800" y="59436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39" name="Rectangle 51"/>
          <p:cNvSpPr>
            <a:spLocks noChangeArrowheads="1"/>
          </p:cNvSpPr>
          <p:nvPr/>
        </p:nvSpPr>
        <p:spPr bwMode="auto">
          <a:xfrm>
            <a:off x="5715000" y="59436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40" name="Rectangle 52"/>
          <p:cNvSpPr>
            <a:spLocks noChangeArrowheads="1"/>
          </p:cNvSpPr>
          <p:nvPr/>
        </p:nvSpPr>
        <p:spPr bwMode="auto">
          <a:xfrm>
            <a:off x="4572000" y="54102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41" name="Rectangle 53"/>
          <p:cNvSpPr>
            <a:spLocks noChangeArrowheads="1"/>
          </p:cNvSpPr>
          <p:nvPr/>
        </p:nvSpPr>
        <p:spPr bwMode="auto">
          <a:xfrm>
            <a:off x="5791200" y="63246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42" name="Rectangle 54"/>
          <p:cNvSpPr>
            <a:spLocks noChangeArrowheads="1"/>
          </p:cNvSpPr>
          <p:nvPr/>
        </p:nvSpPr>
        <p:spPr bwMode="auto">
          <a:xfrm>
            <a:off x="5181600" y="53340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43" name="Rectangle 55"/>
          <p:cNvSpPr>
            <a:spLocks noChangeArrowheads="1"/>
          </p:cNvSpPr>
          <p:nvPr/>
        </p:nvSpPr>
        <p:spPr bwMode="auto">
          <a:xfrm>
            <a:off x="4343400" y="57150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2344" name="Text Box 56"/>
          <p:cNvSpPr txBox="1">
            <a:spLocks noChangeArrowheads="1"/>
          </p:cNvSpPr>
          <p:nvPr/>
        </p:nvSpPr>
        <p:spPr bwMode="auto">
          <a:xfrm>
            <a:off x="7010400" y="2514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Low</a:t>
            </a:r>
          </a:p>
        </p:txBody>
      </p:sp>
      <p:sp>
        <p:nvSpPr>
          <p:cNvPr id="12345" name="Text Box 57"/>
          <p:cNvSpPr txBox="1">
            <a:spLocks noChangeArrowheads="1"/>
          </p:cNvSpPr>
          <p:nvPr/>
        </p:nvSpPr>
        <p:spPr bwMode="auto">
          <a:xfrm>
            <a:off x="7010400" y="4114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Medium</a:t>
            </a:r>
          </a:p>
        </p:txBody>
      </p:sp>
      <p:sp>
        <p:nvSpPr>
          <p:cNvPr id="12346" name="Text Box 58"/>
          <p:cNvSpPr txBox="1">
            <a:spLocks noChangeArrowheads="1"/>
          </p:cNvSpPr>
          <p:nvPr/>
        </p:nvSpPr>
        <p:spPr bwMode="auto">
          <a:xfrm>
            <a:off x="7010400" y="5638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High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47625"/>
            <a:ext cx="9067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err="1"/>
              <a:t>Note</a:t>
            </a:r>
            <a:r>
              <a:rPr lang="cs-CZ" altLang="cs-CZ" sz="2000" dirty="0"/>
              <a:t> </a:t>
            </a:r>
            <a:r>
              <a:rPr lang="cs-CZ" altLang="cs-CZ" sz="2000" dirty="0" err="1"/>
              <a:t>that</a:t>
            </a:r>
            <a:r>
              <a:rPr lang="cs-CZ" altLang="cs-CZ" sz="2000" dirty="0"/>
              <a:t> in </a:t>
            </a:r>
            <a:r>
              <a:rPr lang="cs-CZ" altLang="cs-CZ" sz="2000" dirty="0" err="1"/>
              <a:t>this</a:t>
            </a:r>
            <a:r>
              <a:rPr lang="cs-CZ" altLang="cs-CZ" sz="2000" dirty="0"/>
              <a:t> </a:t>
            </a:r>
            <a:r>
              <a:rPr lang="cs-CZ" altLang="cs-CZ" sz="2000" dirty="0" err="1"/>
              <a:t>definition</a:t>
            </a:r>
            <a:r>
              <a:rPr lang="cs-CZ" altLang="cs-CZ" sz="2000" dirty="0"/>
              <a:t>, </a:t>
            </a:r>
            <a:r>
              <a:rPr lang="cs-CZ" altLang="cs-CZ" sz="2000" dirty="0" err="1"/>
              <a:t>the</a:t>
            </a:r>
            <a:r>
              <a:rPr lang="cs-CZ" altLang="cs-CZ" sz="2000" dirty="0"/>
              <a:t> disturbance </a:t>
            </a:r>
            <a:r>
              <a:rPr lang="cs-CZ" altLang="cs-CZ" sz="2000" dirty="0" err="1"/>
              <a:t>can</a:t>
            </a:r>
            <a:r>
              <a:rPr lang="cs-CZ" altLang="cs-CZ" sz="2000" dirty="0"/>
              <a:t> </a:t>
            </a:r>
            <a:r>
              <a:rPr lang="cs-CZ" altLang="cs-CZ" sz="2000" dirty="0" err="1"/>
              <a:t>be</a:t>
            </a:r>
            <a:r>
              <a:rPr lang="cs-CZ" altLang="cs-CZ" sz="2000" dirty="0"/>
              <a:t> </a:t>
            </a:r>
            <a:r>
              <a:rPr lang="cs-CZ" altLang="cs-CZ" sz="2000" dirty="0" err="1"/>
              <a:t>considered</a:t>
            </a:r>
            <a:r>
              <a:rPr lang="cs-CZ" altLang="cs-CZ" sz="2000" dirty="0"/>
              <a:t> </a:t>
            </a:r>
            <a:r>
              <a:rPr lang="cs-CZ" altLang="cs-CZ" sz="2000" dirty="0" err="1"/>
              <a:t>stabilizing</a:t>
            </a:r>
            <a:r>
              <a:rPr lang="cs-CZ" altLang="cs-CZ" sz="2000" dirty="0"/>
              <a:t>  -  </a:t>
            </a:r>
            <a:r>
              <a:rPr lang="cs-CZ" altLang="cs-CZ" sz="2000" dirty="0" err="1"/>
              <a:t>because</a:t>
            </a:r>
            <a:r>
              <a:rPr lang="cs-CZ" altLang="cs-CZ" sz="2000" dirty="0"/>
              <a:t> </a:t>
            </a:r>
            <a:r>
              <a:rPr lang="cs-CZ" altLang="cs-CZ" sz="2000" dirty="0" err="1"/>
              <a:t>it</a:t>
            </a:r>
            <a:r>
              <a:rPr lang="cs-CZ" altLang="cs-CZ" sz="2000" dirty="0"/>
              <a:t> </a:t>
            </a:r>
            <a:r>
              <a:rPr lang="cs-CZ" altLang="cs-CZ" sz="2000" dirty="0" err="1"/>
              <a:t>destroys</a:t>
            </a:r>
            <a:r>
              <a:rPr lang="cs-CZ" altLang="cs-CZ" sz="2000" dirty="0"/>
              <a:t> more </a:t>
            </a:r>
            <a:r>
              <a:rPr lang="cs-CZ" altLang="cs-CZ" sz="2000" dirty="0" err="1"/>
              <a:t>the</a:t>
            </a:r>
            <a:r>
              <a:rPr lang="cs-CZ" altLang="cs-CZ" sz="2000" dirty="0"/>
              <a:t> </a:t>
            </a:r>
            <a:r>
              <a:rPr lang="cs-CZ" altLang="cs-CZ" sz="2000" dirty="0" err="1"/>
              <a:t>common</a:t>
            </a:r>
            <a:r>
              <a:rPr lang="cs-CZ" altLang="cs-CZ" sz="2000" dirty="0"/>
              <a:t> species </a:t>
            </a:r>
            <a:r>
              <a:rPr lang="cs-CZ" altLang="cs-CZ" sz="2000" dirty="0" err="1"/>
              <a:t>than</a:t>
            </a:r>
            <a:r>
              <a:rPr lang="cs-CZ" altLang="cs-CZ" sz="2000" dirty="0"/>
              <a:t> </a:t>
            </a:r>
            <a:r>
              <a:rPr lang="cs-CZ" altLang="cs-CZ" sz="2000" dirty="0" err="1"/>
              <a:t>the</a:t>
            </a:r>
            <a:r>
              <a:rPr lang="cs-CZ" altLang="cs-CZ" sz="2000" dirty="0"/>
              <a:t> </a:t>
            </a:r>
            <a:r>
              <a:rPr lang="cs-CZ" altLang="cs-CZ" sz="2000" dirty="0" err="1"/>
              <a:t>rare</a:t>
            </a:r>
            <a:r>
              <a:rPr lang="cs-CZ" altLang="cs-CZ" sz="2000" dirty="0"/>
              <a:t> </a:t>
            </a:r>
            <a:r>
              <a:rPr lang="cs-CZ" altLang="cs-CZ" sz="2000" dirty="0" err="1"/>
              <a:t>ones</a:t>
            </a:r>
            <a:r>
              <a:rPr lang="cs-CZ" altLang="cs-CZ" sz="2000" dirty="0"/>
              <a:t>. </a:t>
            </a:r>
          </a:p>
          <a:p>
            <a:pPr>
              <a:spcBef>
                <a:spcPct val="50000"/>
              </a:spcBef>
              <a:buFontTx/>
              <a:buNone/>
            </a:pPr>
            <a:r>
              <a:rPr lang="cs-CZ" altLang="cs-CZ" sz="2000" dirty="0" err="1"/>
              <a:t>Similarly</a:t>
            </a:r>
            <a:r>
              <a:rPr lang="cs-CZ" altLang="cs-CZ" sz="2000" dirty="0"/>
              <a:t>, </a:t>
            </a:r>
            <a:r>
              <a:rPr lang="cs-CZ" altLang="cs-CZ" sz="2000" dirty="0" err="1"/>
              <a:t>mowing</a:t>
            </a:r>
            <a:r>
              <a:rPr lang="cs-CZ" altLang="cs-CZ" sz="2000" dirty="0"/>
              <a:t> </a:t>
            </a:r>
            <a:r>
              <a:rPr lang="cs-CZ" altLang="cs-CZ" sz="2000" dirty="0" err="1"/>
              <a:t>of</a:t>
            </a:r>
            <a:r>
              <a:rPr lang="cs-CZ" altLang="cs-CZ" sz="2000" dirty="0"/>
              <a:t> </a:t>
            </a:r>
            <a:r>
              <a:rPr lang="cs-CZ" altLang="cs-CZ" sz="2000" dirty="0" err="1"/>
              <a:t>grasslands</a:t>
            </a:r>
            <a:r>
              <a:rPr lang="cs-CZ" altLang="cs-CZ" sz="2000" dirty="0"/>
              <a:t> – </a:t>
            </a:r>
            <a:r>
              <a:rPr lang="cs-CZ" altLang="cs-CZ" sz="2000" dirty="0" err="1"/>
              <a:t>mowing</a:t>
            </a:r>
            <a:r>
              <a:rPr lang="cs-CZ" altLang="cs-CZ" sz="2000" dirty="0"/>
              <a:t> </a:t>
            </a:r>
            <a:r>
              <a:rPr lang="cs-CZ" altLang="cs-CZ" sz="2000" dirty="0" err="1"/>
              <a:t>does</a:t>
            </a:r>
            <a:r>
              <a:rPr lang="cs-CZ" altLang="cs-CZ" sz="2000" dirty="0"/>
              <a:t> not </a:t>
            </a:r>
            <a:r>
              <a:rPr lang="cs-CZ" altLang="cs-CZ" sz="2000" dirty="0" err="1"/>
              <a:t>mean</a:t>
            </a:r>
            <a:r>
              <a:rPr lang="cs-CZ" altLang="cs-CZ" sz="2000" dirty="0"/>
              <a:t> </a:t>
            </a:r>
            <a:r>
              <a:rPr lang="cs-CZ" altLang="cs-CZ" sz="2000" dirty="0" err="1"/>
              <a:t>that</a:t>
            </a:r>
            <a:r>
              <a:rPr lang="cs-CZ" altLang="cs-CZ" sz="2000" dirty="0"/>
              <a:t> </a:t>
            </a:r>
            <a:r>
              <a:rPr lang="cs-CZ" altLang="cs-CZ" sz="2000" dirty="0" err="1"/>
              <a:t>the</a:t>
            </a:r>
            <a:r>
              <a:rPr lang="cs-CZ" altLang="cs-CZ" sz="2000" dirty="0"/>
              <a:t> </a:t>
            </a:r>
            <a:r>
              <a:rPr lang="cs-CZ" altLang="cs-CZ" sz="2000" dirty="0" err="1"/>
              <a:t>equal</a:t>
            </a:r>
            <a:r>
              <a:rPr lang="cs-CZ" altLang="cs-CZ" sz="2000" dirty="0"/>
              <a:t> </a:t>
            </a:r>
            <a:r>
              <a:rPr lang="cs-CZ" altLang="cs-CZ" sz="2000" dirty="0" err="1"/>
              <a:t>proportion</a:t>
            </a:r>
            <a:r>
              <a:rPr lang="cs-CZ" altLang="cs-CZ" sz="2000" dirty="0"/>
              <a:t> </a:t>
            </a:r>
            <a:r>
              <a:rPr lang="cs-CZ" altLang="cs-CZ" sz="2000" dirty="0" err="1"/>
              <a:t>from</a:t>
            </a:r>
            <a:r>
              <a:rPr lang="cs-CZ" altLang="cs-CZ" sz="2000" dirty="0"/>
              <a:t> </a:t>
            </a:r>
            <a:r>
              <a:rPr lang="cs-CZ" altLang="cs-CZ" sz="2000" dirty="0" err="1"/>
              <a:t>each</a:t>
            </a:r>
            <a:r>
              <a:rPr lang="cs-CZ" altLang="cs-CZ" sz="2000" dirty="0"/>
              <a:t> </a:t>
            </a:r>
            <a:r>
              <a:rPr lang="cs-CZ" altLang="cs-CZ" sz="2000" dirty="0" smtClean="0"/>
              <a:t>species </a:t>
            </a:r>
            <a:r>
              <a:rPr lang="cs-CZ" altLang="cs-CZ" sz="2000" dirty="0" err="1"/>
              <a:t>is</a:t>
            </a:r>
            <a:r>
              <a:rPr lang="cs-CZ" altLang="cs-CZ" sz="2000" dirty="0"/>
              <a:t> </a:t>
            </a:r>
            <a:r>
              <a:rPr lang="cs-CZ" altLang="cs-CZ" sz="2000" dirty="0" err="1"/>
              <a:t>removed</a:t>
            </a:r>
            <a:r>
              <a:rPr lang="cs-CZ" altLang="cs-CZ" sz="2000" dirty="0" smtClean="0"/>
              <a:t>.</a:t>
            </a:r>
            <a:r>
              <a:rPr lang="en-GB" altLang="cs-CZ" sz="2000" dirty="0" smtClean="0"/>
              <a:t>  E.g. dominant species (</a:t>
            </a:r>
            <a:r>
              <a:rPr lang="en-GB" altLang="cs-CZ" sz="2000" i="1" dirty="0" err="1" smtClean="0"/>
              <a:t>Molinia</a:t>
            </a:r>
            <a:r>
              <a:rPr lang="en-GB" altLang="cs-CZ" sz="2000" dirty="0" smtClean="0"/>
              <a:t>) looses 90% of biomass, </a:t>
            </a:r>
            <a:r>
              <a:rPr lang="en-GB" altLang="cs-CZ" sz="2000" i="1" dirty="0" err="1" smtClean="0"/>
              <a:t>Potentilla</a:t>
            </a:r>
            <a:r>
              <a:rPr lang="en-GB" altLang="cs-CZ" sz="2000" i="1" dirty="0" smtClean="0"/>
              <a:t> </a:t>
            </a:r>
            <a:r>
              <a:rPr lang="en-GB" altLang="cs-CZ" sz="2000" i="1" dirty="0" err="1" smtClean="0"/>
              <a:t>erecta</a:t>
            </a:r>
            <a:r>
              <a:rPr lang="en-GB" altLang="cs-CZ" sz="2000" i="1" dirty="0" smtClean="0"/>
              <a:t>  </a:t>
            </a:r>
            <a:r>
              <a:rPr lang="en-GB" altLang="cs-CZ" sz="2000" dirty="0" smtClean="0"/>
              <a:t>(7 cm tall)</a:t>
            </a:r>
            <a:r>
              <a:rPr lang="en-GB" altLang="cs-CZ" sz="2000" i="1" dirty="0" smtClean="0"/>
              <a:t> </a:t>
            </a:r>
            <a:r>
              <a:rPr lang="en-GB" altLang="cs-CZ" sz="2000" dirty="0" smtClean="0"/>
              <a:t>50%, and mosses up to 5%.</a:t>
            </a:r>
            <a:endParaRPr lang="en-GB" altLang="cs-CZ" sz="2000" dirty="0"/>
          </a:p>
        </p:txBody>
      </p:sp>
      <p:sp>
        <p:nvSpPr>
          <p:cNvPr id="13315" name="Rectangle 3"/>
          <p:cNvSpPr>
            <a:spLocks noChangeArrowheads="1"/>
          </p:cNvSpPr>
          <p:nvPr/>
        </p:nvSpPr>
        <p:spPr bwMode="auto">
          <a:xfrm>
            <a:off x="457200" y="2590800"/>
            <a:ext cx="685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16" name="Text Box 4"/>
          <p:cNvSpPr txBox="1">
            <a:spLocks noChangeArrowheads="1"/>
          </p:cNvSpPr>
          <p:nvPr/>
        </p:nvSpPr>
        <p:spPr bwMode="auto">
          <a:xfrm>
            <a:off x="1447800" y="2590800"/>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ower 100 years</a:t>
            </a:r>
          </a:p>
        </p:txBody>
      </p:sp>
      <p:sp>
        <p:nvSpPr>
          <p:cNvPr id="13317" name="Rectangle 5"/>
          <p:cNvSpPr>
            <a:spLocks noChangeArrowheads="1"/>
          </p:cNvSpPr>
          <p:nvPr/>
        </p:nvSpPr>
        <p:spPr bwMode="auto">
          <a:xfrm>
            <a:off x="457200" y="3886200"/>
            <a:ext cx="685800" cy="304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18" name="Text Box 6"/>
          <p:cNvSpPr txBox="1">
            <a:spLocks noChangeArrowheads="1"/>
          </p:cNvSpPr>
          <p:nvPr/>
        </p:nvSpPr>
        <p:spPr bwMode="auto">
          <a:xfrm>
            <a:off x="1524000" y="38862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10-100 years</a:t>
            </a:r>
          </a:p>
        </p:txBody>
      </p:sp>
      <p:sp>
        <p:nvSpPr>
          <p:cNvPr id="13319" name="Rectangle 7"/>
          <p:cNvSpPr>
            <a:spLocks noChangeArrowheads="1"/>
          </p:cNvSpPr>
          <p:nvPr/>
        </p:nvSpPr>
        <p:spPr bwMode="auto">
          <a:xfrm>
            <a:off x="457200" y="50292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0" name="Text Box 8"/>
          <p:cNvSpPr txBox="1">
            <a:spLocks noChangeArrowheads="1"/>
          </p:cNvSpPr>
          <p:nvPr/>
        </p:nvSpPr>
        <p:spPr bwMode="auto">
          <a:xfrm>
            <a:off x="1676400" y="4953000"/>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Less than 10 years</a:t>
            </a:r>
          </a:p>
        </p:txBody>
      </p:sp>
      <p:sp>
        <p:nvSpPr>
          <p:cNvPr id="13321" name="Rectangle 9"/>
          <p:cNvSpPr>
            <a:spLocks noChangeArrowheads="1"/>
          </p:cNvSpPr>
          <p:nvPr/>
        </p:nvSpPr>
        <p:spPr bwMode="auto">
          <a:xfrm>
            <a:off x="4343400" y="2362200"/>
            <a:ext cx="22860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2" name="Rectangle 10"/>
          <p:cNvSpPr>
            <a:spLocks noChangeArrowheads="1"/>
          </p:cNvSpPr>
          <p:nvPr/>
        </p:nvSpPr>
        <p:spPr bwMode="auto">
          <a:xfrm>
            <a:off x="4495800" y="2590800"/>
            <a:ext cx="3048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3" name="Rectangle 11"/>
          <p:cNvSpPr>
            <a:spLocks noChangeArrowheads="1"/>
          </p:cNvSpPr>
          <p:nvPr/>
        </p:nvSpPr>
        <p:spPr bwMode="auto">
          <a:xfrm>
            <a:off x="6019800" y="3429000"/>
            <a:ext cx="2286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4" name="Rectangle 12"/>
          <p:cNvSpPr>
            <a:spLocks noChangeArrowheads="1"/>
          </p:cNvSpPr>
          <p:nvPr/>
        </p:nvSpPr>
        <p:spPr bwMode="auto">
          <a:xfrm>
            <a:off x="4343400" y="3733800"/>
            <a:ext cx="23622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cs-CZ" altLang="cs-CZ" sz="2400">
              <a:solidFill>
                <a:srgbClr val="FF3300"/>
              </a:solidFill>
            </a:endParaRPr>
          </a:p>
        </p:txBody>
      </p:sp>
      <p:sp>
        <p:nvSpPr>
          <p:cNvPr id="13325" name="Rectangle 13"/>
          <p:cNvSpPr>
            <a:spLocks noChangeArrowheads="1"/>
          </p:cNvSpPr>
          <p:nvPr/>
        </p:nvSpPr>
        <p:spPr bwMode="auto">
          <a:xfrm>
            <a:off x="4648200" y="3886200"/>
            <a:ext cx="381000" cy="3048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6" name="Rectangle 14"/>
          <p:cNvSpPr>
            <a:spLocks noChangeArrowheads="1"/>
          </p:cNvSpPr>
          <p:nvPr/>
        </p:nvSpPr>
        <p:spPr bwMode="auto">
          <a:xfrm>
            <a:off x="4495800" y="4572000"/>
            <a:ext cx="3810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7" name="Rectangle 15"/>
          <p:cNvSpPr>
            <a:spLocks noChangeArrowheads="1"/>
          </p:cNvSpPr>
          <p:nvPr/>
        </p:nvSpPr>
        <p:spPr bwMode="auto">
          <a:xfrm>
            <a:off x="5257800" y="4648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8" name="Rectangle 16"/>
          <p:cNvSpPr>
            <a:spLocks noChangeArrowheads="1"/>
          </p:cNvSpPr>
          <p:nvPr/>
        </p:nvSpPr>
        <p:spPr bwMode="auto">
          <a:xfrm>
            <a:off x="5867400" y="4648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29" name="Rectangle 17"/>
          <p:cNvSpPr>
            <a:spLocks noChangeArrowheads="1"/>
          </p:cNvSpPr>
          <p:nvPr/>
        </p:nvSpPr>
        <p:spPr bwMode="auto">
          <a:xfrm>
            <a:off x="5943600" y="3962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0" name="Rectangle 18"/>
          <p:cNvSpPr>
            <a:spLocks noChangeArrowheads="1"/>
          </p:cNvSpPr>
          <p:nvPr/>
        </p:nvSpPr>
        <p:spPr bwMode="auto">
          <a:xfrm>
            <a:off x="4876800" y="40386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1" name="Rectangle 19"/>
          <p:cNvSpPr>
            <a:spLocks noChangeArrowheads="1"/>
          </p:cNvSpPr>
          <p:nvPr/>
        </p:nvSpPr>
        <p:spPr bwMode="auto">
          <a:xfrm>
            <a:off x="5029200" y="46482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2" name="Rectangle 20"/>
          <p:cNvSpPr>
            <a:spLocks noChangeArrowheads="1"/>
          </p:cNvSpPr>
          <p:nvPr/>
        </p:nvSpPr>
        <p:spPr bwMode="auto">
          <a:xfrm>
            <a:off x="4876800" y="44196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3" name="Rectangle 21"/>
          <p:cNvSpPr>
            <a:spLocks noChangeArrowheads="1"/>
          </p:cNvSpPr>
          <p:nvPr/>
        </p:nvSpPr>
        <p:spPr bwMode="auto">
          <a:xfrm>
            <a:off x="6019800" y="43434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4" name="Rectangle 22"/>
          <p:cNvSpPr>
            <a:spLocks noChangeArrowheads="1"/>
          </p:cNvSpPr>
          <p:nvPr/>
        </p:nvSpPr>
        <p:spPr bwMode="auto">
          <a:xfrm>
            <a:off x="4800600" y="4876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5" name="Rectangle 23"/>
          <p:cNvSpPr>
            <a:spLocks noChangeArrowheads="1"/>
          </p:cNvSpPr>
          <p:nvPr/>
        </p:nvSpPr>
        <p:spPr bwMode="auto">
          <a:xfrm>
            <a:off x="5410200" y="4267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6" name="Rectangle 24"/>
          <p:cNvSpPr>
            <a:spLocks noChangeArrowheads="1"/>
          </p:cNvSpPr>
          <p:nvPr/>
        </p:nvSpPr>
        <p:spPr bwMode="auto">
          <a:xfrm>
            <a:off x="5410200" y="3886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7" name="Rectangle 25"/>
          <p:cNvSpPr>
            <a:spLocks noChangeArrowheads="1"/>
          </p:cNvSpPr>
          <p:nvPr/>
        </p:nvSpPr>
        <p:spPr bwMode="auto">
          <a:xfrm>
            <a:off x="5943600" y="47244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8" name="Rectangle 26"/>
          <p:cNvSpPr>
            <a:spLocks noChangeArrowheads="1"/>
          </p:cNvSpPr>
          <p:nvPr/>
        </p:nvSpPr>
        <p:spPr bwMode="auto">
          <a:xfrm>
            <a:off x="5029200" y="48768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39" name="Rectangle 27"/>
          <p:cNvSpPr>
            <a:spLocks noChangeArrowheads="1"/>
          </p:cNvSpPr>
          <p:nvPr/>
        </p:nvSpPr>
        <p:spPr bwMode="auto">
          <a:xfrm>
            <a:off x="5562600" y="4038600"/>
            <a:ext cx="457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0" name="Rectangle 28"/>
          <p:cNvSpPr>
            <a:spLocks noChangeArrowheads="1"/>
          </p:cNvSpPr>
          <p:nvPr/>
        </p:nvSpPr>
        <p:spPr bwMode="auto">
          <a:xfrm>
            <a:off x="6248400" y="4876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1" name="Rectangle 29"/>
          <p:cNvSpPr>
            <a:spLocks noChangeArrowheads="1"/>
          </p:cNvSpPr>
          <p:nvPr/>
        </p:nvSpPr>
        <p:spPr bwMode="auto">
          <a:xfrm>
            <a:off x="4343400" y="5334000"/>
            <a:ext cx="23622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2" name="Rectangle 30"/>
          <p:cNvSpPr>
            <a:spLocks noChangeArrowheads="1"/>
          </p:cNvSpPr>
          <p:nvPr/>
        </p:nvSpPr>
        <p:spPr bwMode="auto">
          <a:xfrm>
            <a:off x="4572000" y="5562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3" name="Rectangle 31"/>
          <p:cNvSpPr>
            <a:spLocks noChangeArrowheads="1"/>
          </p:cNvSpPr>
          <p:nvPr/>
        </p:nvSpPr>
        <p:spPr bwMode="auto">
          <a:xfrm>
            <a:off x="4876800" y="5562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4" name="Rectangle 32"/>
          <p:cNvSpPr>
            <a:spLocks noChangeArrowheads="1"/>
          </p:cNvSpPr>
          <p:nvPr/>
        </p:nvSpPr>
        <p:spPr bwMode="auto">
          <a:xfrm>
            <a:off x="4495800" y="6019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5" name="Rectangle 33"/>
          <p:cNvSpPr>
            <a:spLocks noChangeArrowheads="1"/>
          </p:cNvSpPr>
          <p:nvPr/>
        </p:nvSpPr>
        <p:spPr bwMode="auto">
          <a:xfrm>
            <a:off x="5410200" y="5791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6" name="Rectangle 34"/>
          <p:cNvSpPr>
            <a:spLocks noChangeArrowheads="1"/>
          </p:cNvSpPr>
          <p:nvPr/>
        </p:nvSpPr>
        <p:spPr bwMode="auto">
          <a:xfrm>
            <a:off x="5029200" y="6248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7" name="Rectangle 35"/>
          <p:cNvSpPr>
            <a:spLocks noChangeArrowheads="1"/>
          </p:cNvSpPr>
          <p:nvPr/>
        </p:nvSpPr>
        <p:spPr bwMode="auto">
          <a:xfrm>
            <a:off x="5867400" y="6324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8" name="Rectangle 36"/>
          <p:cNvSpPr>
            <a:spLocks noChangeArrowheads="1"/>
          </p:cNvSpPr>
          <p:nvPr/>
        </p:nvSpPr>
        <p:spPr bwMode="auto">
          <a:xfrm>
            <a:off x="5943600" y="5867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49" name="Rectangle 37"/>
          <p:cNvSpPr>
            <a:spLocks noChangeArrowheads="1"/>
          </p:cNvSpPr>
          <p:nvPr/>
        </p:nvSpPr>
        <p:spPr bwMode="auto">
          <a:xfrm>
            <a:off x="6019800" y="5638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0" name="Rectangle 38"/>
          <p:cNvSpPr>
            <a:spLocks noChangeArrowheads="1"/>
          </p:cNvSpPr>
          <p:nvPr/>
        </p:nvSpPr>
        <p:spPr bwMode="auto">
          <a:xfrm>
            <a:off x="5105400" y="5943600"/>
            <a:ext cx="228600" cy="1524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1" name="Rectangle 39"/>
          <p:cNvSpPr>
            <a:spLocks noChangeArrowheads="1"/>
          </p:cNvSpPr>
          <p:nvPr/>
        </p:nvSpPr>
        <p:spPr bwMode="auto">
          <a:xfrm>
            <a:off x="6248400" y="61722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2" name="Rectangle 40"/>
          <p:cNvSpPr>
            <a:spLocks noChangeArrowheads="1"/>
          </p:cNvSpPr>
          <p:nvPr/>
        </p:nvSpPr>
        <p:spPr bwMode="auto">
          <a:xfrm>
            <a:off x="5486400" y="60960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3" name="Rectangle 41"/>
          <p:cNvSpPr>
            <a:spLocks noChangeArrowheads="1"/>
          </p:cNvSpPr>
          <p:nvPr/>
        </p:nvSpPr>
        <p:spPr bwMode="auto">
          <a:xfrm>
            <a:off x="5562600" y="5486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4" name="Rectangle 42"/>
          <p:cNvSpPr>
            <a:spLocks noChangeArrowheads="1"/>
          </p:cNvSpPr>
          <p:nvPr/>
        </p:nvSpPr>
        <p:spPr bwMode="auto">
          <a:xfrm>
            <a:off x="5029200" y="57150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5" name="Rectangle 43"/>
          <p:cNvSpPr>
            <a:spLocks noChangeArrowheads="1"/>
          </p:cNvSpPr>
          <p:nvPr/>
        </p:nvSpPr>
        <p:spPr bwMode="auto">
          <a:xfrm>
            <a:off x="5181600" y="5867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6" name="Rectangle 44"/>
          <p:cNvSpPr>
            <a:spLocks noChangeArrowheads="1"/>
          </p:cNvSpPr>
          <p:nvPr/>
        </p:nvSpPr>
        <p:spPr bwMode="auto">
          <a:xfrm>
            <a:off x="4724400" y="58674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7" name="Rectangle 45"/>
          <p:cNvSpPr>
            <a:spLocks noChangeArrowheads="1"/>
          </p:cNvSpPr>
          <p:nvPr/>
        </p:nvSpPr>
        <p:spPr bwMode="auto">
          <a:xfrm>
            <a:off x="5410200" y="63246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8" name="Rectangle 46"/>
          <p:cNvSpPr>
            <a:spLocks noChangeArrowheads="1"/>
          </p:cNvSpPr>
          <p:nvPr/>
        </p:nvSpPr>
        <p:spPr bwMode="auto">
          <a:xfrm>
            <a:off x="4343400" y="5638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59" name="Rectangle 47"/>
          <p:cNvSpPr>
            <a:spLocks noChangeArrowheads="1"/>
          </p:cNvSpPr>
          <p:nvPr/>
        </p:nvSpPr>
        <p:spPr bwMode="auto">
          <a:xfrm>
            <a:off x="4495800" y="6400800"/>
            <a:ext cx="3810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0" name="Rectangle 48"/>
          <p:cNvSpPr>
            <a:spLocks noChangeArrowheads="1"/>
          </p:cNvSpPr>
          <p:nvPr/>
        </p:nvSpPr>
        <p:spPr bwMode="auto">
          <a:xfrm>
            <a:off x="5029200" y="62484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1" name="Rectangle 49"/>
          <p:cNvSpPr>
            <a:spLocks noChangeArrowheads="1"/>
          </p:cNvSpPr>
          <p:nvPr/>
        </p:nvSpPr>
        <p:spPr bwMode="auto">
          <a:xfrm>
            <a:off x="5715000" y="54102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2" name="Rectangle 50"/>
          <p:cNvSpPr>
            <a:spLocks noChangeArrowheads="1"/>
          </p:cNvSpPr>
          <p:nvPr/>
        </p:nvSpPr>
        <p:spPr bwMode="auto">
          <a:xfrm>
            <a:off x="4495800" y="59436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3" name="Rectangle 51"/>
          <p:cNvSpPr>
            <a:spLocks noChangeArrowheads="1"/>
          </p:cNvSpPr>
          <p:nvPr/>
        </p:nvSpPr>
        <p:spPr bwMode="auto">
          <a:xfrm>
            <a:off x="5715000" y="59436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4" name="Rectangle 52"/>
          <p:cNvSpPr>
            <a:spLocks noChangeArrowheads="1"/>
          </p:cNvSpPr>
          <p:nvPr/>
        </p:nvSpPr>
        <p:spPr bwMode="auto">
          <a:xfrm>
            <a:off x="4572000" y="54102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5" name="Rectangle 53"/>
          <p:cNvSpPr>
            <a:spLocks noChangeArrowheads="1"/>
          </p:cNvSpPr>
          <p:nvPr/>
        </p:nvSpPr>
        <p:spPr bwMode="auto">
          <a:xfrm>
            <a:off x="5791200" y="63246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6" name="Rectangle 54"/>
          <p:cNvSpPr>
            <a:spLocks noChangeArrowheads="1"/>
          </p:cNvSpPr>
          <p:nvPr/>
        </p:nvSpPr>
        <p:spPr bwMode="auto">
          <a:xfrm>
            <a:off x="5181600" y="53340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7" name="Rectangle 55"/>
          <p:cNvSpPr>
            <a:spLocks noChangeArrowheads="1"/>
          </p:cNvSpPr>
          <p:nvPr/>
        </p:nvSpPr>
        <p:spPr bwMode="auto">
          <a:xfrm>
            <a:off x="4343400" y="5715000"/>
            <a:ext cx="914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en-US" sz="2400"/>
          </a:p>
        </p:txBody>
      </p:sp>
      <p:sp>
        <p:nvSpPr>
          <p:cNvPr id="13368" name="Text Box 56"/>
          <p:cNvSpPr txBox="1">
            <a:spLocks noChangeArrowheads="1"/>
          </p:cNvSpPr>
          <p:nvPr/>
        </p:nvSpPr>
        <p:spPr bwMode="auto">
          <a:xfrm>
            <a:off x="7010400" y="2514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Low</a:t>
            </a:r>
          </a:p>
        </p:txBody>
      </p:sp>
      <p:sp>
        <p:nvSpPr>
          <p:cNvPr id="13369" name="Text Box 57"/>
          <p:cNvSpPr txBox="1">
            <a:spLocks noChangeArrowheads="1"/>
          </p:cNvSpPr>
          <p:nvPr/>
        </p:nvSpPr>
        <p:spPr bwMode="auto">
          <a:xfrm>
            <a:off x="7010400" y="4114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Medium</a:t>
            </a:r>
          </a:p>
        </p:txBody>
      </p:sp>
      <p:sp>
        <p:nvSpPr>
          <p:cNvPr id="13370" name="Text Box 58"/>
          <p:cNvSpPr txBox="1">
            <a:spLocks noChangeArrowheads="1"/>
          </p:cNvSpPr>
          <p:nvPr/>
        </p:nvSpPr>
        <p:spPr bwMode="auto">
          <a:xfrm>
            <a:off x="7010400" y="5638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High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cs-CZ" smtClean="0"/>
              <a:t>Palmer MW 1994</a:t>
            </a:r>
          </a:p>
        </p:txBody>
      </p:sp>
      <p:sp>
        <p:nvSpPr>
          <p:cNvPr id="14339" name="Rectangle 3"/>
          <p:cNvSpPr>
            <a:spLocks noGrp="1" noChangeArrowheads="1"/>
          </p:cNvSpPr>
          <p:nvPr>
            <p:ph type="body" idx="1"/>
          </p:nvPr>
        </p:nvSpPr>
        <p:spPr/>
        <p:txBody>
          <a:bodyPr/>
          <a:lstStyle/>
          <a:p>
            <a:pPr>
              <a:lnSpc>
                <a:spcPct val="80000"/>
              </a:lnSpc>
            </a:pPr>
            <a:r>
              <a:rPr lang="en-GB" altLang="cs-CZ" smtClean="0"/>
              <a:t>Variation in species richness: towards a unification of hypotheses. Folia Geobot Phytotax. 29: 511-530.</a:t>
            </a:r>
          </a:p>
          <a:p>
            <a:pPr>
              <a:lnSpc>
                <a:spcPct val="80000"/>
              </a:lnSpc>
            </a:pPr>
            <a:r>
              <a:rPr lang="en-GB" altLang="cs-CZ" sz="2400" smtClean="0"/>
              <a:t>Analogy with Hardy-Weinberg equilibrium of population genetics. The equilibrium has teoertical assumptions, conditioning the situation that there is no change  but evolution clearly happens.</a:t>
            </a:r>
          </a:p>
          <a:p>
            <a:pPr>
              <a:lnSpc>
                <a:spcPct val="80000"/>
              </a:lnSpc>
            </a:pPr>
            <a:r>
              <a:rPr lang="en-GB" altLang="cs-CZ" smtClean="0"/>
              <a:t>Similarly here, the coexistence is generally caused by violation of competitive exclusion principle.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err="1" smtClean="0"/>
              <a:t>Vellend</a:t>
            </a:r>
            <a:r>
              <a:rPr lang="en-US" altLang="en-US" dirty="0" smtClean="0"/>
              <a:t> 2016: The theory of ecological communities (Princeton Monographs)</a:t>
            </a:r>
          </a:p>
        </p:txBody>
      </p:sp>
      <p:sp>
        <p:nvSpPr>
          <p:cNvPr id="15363" name="Content Placeholder 2"/>
          <p:cNvSpPr>
            <a:spLocks noGrp="1"/>
          </p:cNvSpPr>
          <p:nvPr>
            <p:ph idx="1"/>
          </p:nvPr>
        </p:nvSpPr>
        <p:spPr>
          <a:xfrm>
            <a:off x="609600" y="2971800"/>
            <a:ext cx="7772400" cy="4114800"/>
          </a:xfrm>
        </p:spPr>
        <p:txBody>
          <a:bodyPr/>
          <a:lstStyle/>
          <a:p>
            <a:r>
              <a:rPr lang="en-US" altLang="en-US" dirty="0" smtClean="0"/>
              <a:t>Another theory inspired by population genetics: </a:t>
            </a:r>
          </a:p>
          <a:p>
            <a:r>
              <a:rPr lang="en-US" altLang="en-US" dirty="0" smtClean="0"/>
              <a:t>Four “High level processes”</a:t>
            </a:r>
          </a:p>
          <a:p>
            <a:r>
              <a:rPr lang="en-US" altLang="en-US" dirty="0" smtClean="0"/>
              <a:t>Speciation, Immigration, Drift, Selection</a:t>
            </a:r>
          </a:p>
          <a:p>
            <a:r>
              <a:rPr lang="en-US" altLang="en-US" dirty="0" smtClean="0"/>
              <a:t>(Speciation and immigration – form the species pool, selection then selects species that will survive in the community)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r>
              <a:rPr lang="en-GB" altLang="cs-CZ" dirty="0" smtClean="0"/>
              <a:t>Analogy with Hardy-Weinberg equilibrium conditions – </a:t>
            </a:r>
            <a:br>
              <a:rPr lang="en-GB" altLang="cs-CZ" dirty="0" smtClean="0"/>
            </a:br>
            <a:r>
              <a:rPr lang="en-GB" altLang="cs-CZ" dirty="0" smtClean="0"/>
              <a:t>based on Palmer 1994</a:t>
            </a:r>
          </a:p>
        </p:txBody>
      </p:sp>
      <p:sp>
        <p:nvSpPr>
          <p:cNvPr id="16387" name="Rectangle 3"/>
          <p:cNvSpPr>
            <a:spLocks noGrp="1" noChangeArrowheads="1"/>
          </p:cNvSpPr>
          <p:nvPr>
            <p:ph type="body" idx="1"/>
          </p:nvPr>
        </p:nvSpPr>
        <p:spPr>
          <a:xfrm>
            <a:off x="685800" y="1981200"/>
            <a:ext cx="7772400" cy="4038600"/>
          </a:xfrm>
        </p:spPr>
        <p:txBody>
          <a:bodyPr/>
          <a:lstStyle/>
          <a:p>
            <a:r>
              <a:rPr lang="en-GB" altLang="cs-CZ" sz="2800" dirty="0" smtClean="0"/>
              <a:t>Infinite population size</a:t>
            </a:r>
          </a:p>
          <a:p>
            <a:r>
              <a:rPr lang="en-GB" altLang="cs-CZ" sz="2800" dirty="0" smtClean="0"/>
              <a:t>No net mutation of alleles</a:t>
            </a:r>
          </a:p>
          <a:p>
            <a:r>
              <a:rPr lang="en-GB" altLang="cs-CZ" sz="2800" dirty="0" smtClean="0"/>
              <a:t>Mating is random (no sexual selection)</a:t>
            </a:r>
          </a:p>
          <a:p>
            <a:r>
              <a:rPr lang="en-GB" altLang="cs-CZ" sz="2800" dirty="0" smtClean="0"/>
              <a:t>All genotypes equally viable, fertile and fecund (no natural selection)</a:t>
            </a:r>
          </a:p>
          <a:p>
            <a:r>
              <a:rPr lang="en-GB" altLang="cs-CZ" sz="2800" dirty="0" smtClean="0"/>
              <a:t>Gametes are equally capable of forming zygotes</a:t>
            </a:r>
          </a:p>
          <a:p>
            <a:r>
              <a:rPr lang="en-GB" altLang="cs-CZ" sz="2800" dirty="0" smtClean="0"/>
              <a:t>No immigration or emigration</a:t>
            </a:r>
          </a:p>
        </p:txBody>
      </p:sp>
      <p:sp>
        <p:nvSpPr>
          <p:cNvPr id="16388" name="Text Box 5"/>
          <p:cNvSpPr txBox="1">
            <a:spLocks noChangeArrowheads="1"/>
          </p:cNvSpPr>
          <p:nvPr/>
        </p:nvSpPr>
        <p:spPr bwMode="auto">
          <a:xfrm>
            <a:off x="0" y="58674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solidFill>
                  <a:schemeClr val="accent2"/>
                </a:solidFill>
              </a:rPr>
              <a:t>The speed of evolution is positively dependent on the size of violation of above conditions</a:t>
            </a:r>
            <a:endParaRPr lang="en-GB" altLang="cs-CZ"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cs-CZ" smtClean="0"/>
              <a:t>Competitive exclusion principle</a:t>
            </a:r>
          </a:p>
        </p:txBody>
      </p:sp>
      <p:sp>
        <p:nvSpPr>
          <p:cNvPr id="17411" name="Rectangle 3"/>
          <p:cNvSpPr>
            <a:spLocks noGrp="1" noChangeArrowheads="1"/>
          </p:cNvSpPr>
          <p:nvPr>
            <p:ph type="body" idx="1"/>
          </p:nvPr>
        </p:nvSpPr>
        <p:spPr/>
        <p:txBody>
          <a:bodyPr/>
          <a:lstStyle/>
          <a:p>
            <a:r>
              <a:rPr lang="en-GB" altLang="cs-CZ" smtClean="0"/>
              <a:t>Several formulations, also before Gausse</a:t>
            </a:r>
          </a:p>
          <a:p>
            <a:r>
              <a:rPr lang="en-GB" altLang="cs-CZ" smtClean="0"/>
              <a:t>Two species with identical niche can not co-exist</a:t>
            </a:r>
          </a:p>
          <a:p>
            <a:r>
              <a:rPr lang="en-GB" altLang="cs-CZ" smtClean="0"/>
              <a:t>Two species with identical ecology can not co-exist</a:t>
            </a:r>
          </a:p>
          <a:p>
            <a:r>
              <a:rPr lang="en-GB" altLang="cs-CZ" smtClean="0"/>
              <a:t>If two species co-exist, there must be some niche differentiation</a:t>
            </a:r>
          </a:p>
        </p:txBody>
      </p:sp>
      <p:sp>
        <p:nvSpPr>
          <p:cNvPr id="17412" name="Text Box 4"/>
          <p:cNvSpPr txBox="1">
            <a:spLocks noChangeArrowheads="1"/>
          </p:cNvSpPr>
          <p:nvPr/>
        </p:nvSpPr>
        <p:spPr bwMode="auto">
          <a:xfrm>
            <a:off x="304800" y="6019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solidFill>
                  <a:srgbClr val="FF3300"/>
                </a:solidFill>
              </a:rPr>
              <a:t>What is the testable hypothesis? Beware of circular reasoning!</a:t>
            </a:r>
            <a:endParaRPr lang="en-GB" altLang="cs-CZ"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cs-CZ" sz="4000" smtClean="0"/>
              <a:t>Theory based on “Tilman” type model</a:t>
            </a:r>
            <a:endParaRPr lang="cs-CZ" altLang="cs-CZ" sz="4000" smtClean="0"/>
          </a:p>
        </p:txBody>
      </p:sp>
      <p:sp>
        <p:nvSpPr>
          <p:cNvPr id="18435" name="Rectangle 3"/>
          <p:cNvSpPr>
            <a:spLocks noGrp="1" noChangeArrowheads="1"/>
          </p:cNvSpPr>
          <p:nvPr>
            <p:ph type="body" idx="1"/>
          </p:nvPr>
        </p:nvSpPr>
        <p:spPr/>
        <p:txBody>
          <a:bodyPr/>
          <a:lstStyle/>
          <a:p>
            <a:r>
              <a:rPr lang="en-US" altLang="cs-CZ" dirty="0" smtClean="0"/>
              <a:t>The number of co-existing species can not exceed the number of limiting resources</a:t>
            </a:r>
          </a:p>
          <a:p>
            <a:endParaRPr lang="en-US" altLang="cs-CZ" dirty="0"/>
          </a:p>
          <a:p>
            <a:r>
              <a:rPr lang="en-US" altLang="cs-CZ" dirty="0" smtClean="0"/>
              <a:t>Well achievable in many herbivores – so many plant species, and each provides plethora of different resources.</a:t>
            </a:r>
          </a:p>
          <a:p>
            <a:r>
              <a:rPr lang="en-US" altLang="cs-CZ" dirty="0" smtClean="0"/>
              <a:t>Much more difficult for plants</a:t>
            </a:r>
            <a:endParaRPr lang="cs-CZ" altLang="cs-CZ"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152400"/>
            <a:ext cx="7772400" cy="1143000"/>
          </a:xfrm>
        </p:spPr>
        <p:txBody>
          <a:bodyPr/>
          <a:lstStyle/>
          <a:p>
            <a:r>
              <a:rPr lang="en-US" altLang="en-US" smtClean="0"/>
              <a:t>Capacity of the exponential growth</a:t>
            </a:r>
          </a:p>
        </p:txBody>
      </p:sp>
      <p:sp>
        <p:nvSpPr>
          <p:cNvPr id="3075" name="Content Placeholder 2"/>
          <p:cNvSpPr>
            <a:spLocks noGrp="1"/>
          </p:cNvSpPr>
          <p:nvPr>
            <p:ph idx="1"/>
          </p:nvPr>
        </p:nvSpPr>
        <p:spPr>
          <a:xfrm>
            <a:off x="0" y="1752600"/>
            <a:ext cx="9144000" cy="4343400"/>
          </a:xfrm>
        </p:spPr>
        <p:txBody>
          <a:bodyPr/>
          <a:lstStyle/>
          <a:p>
            <a:r>
              <a:rPr lang="en-US" altLang="en-US" sz="2800" dirty="0" err="1" smtClean="0"/>
              <a:t>N</a:t>
            </a:r>
            <a:r>
              <a:rPr lang="en-US" altLang="en-US" sz="2800" baseline="-25000" dirty="0" err="1" smtClean="0"/>
              <a:t>t</a:t>
            </a:r>
            <a:r>
              <a:rPr lang="en-US" altLang="en-US" sz="2800" dirty="0" smtClean="0"/>
              <a:t> = N</a:t>
            </a:r>
            <a:r>
              <a:rPr lang="en-US" altLang="en-US" sz="2800" baseline="-25000" dirty="0" smtClean="0"/>
              <a:t>0</a:t>
            </a:r>
            <a:r>
              <a:rPr lang="en-US" altLang="en-US" sz="2800" dirty="0" smtClean="0"/>
              <a:t>.2</a:t>
            </a:r>
            <a:r>
              <a:rPr lang="en-US" altLang="en-US" sz="2800" baseline="30000" dirty="0" smtClean="0"/>
              <a:t>t   </a:t>
            </a:r>
            <a:r>
              <a:rPr lang="en-US" altLang="en-US" sz="2800" dirty="0" smtClean="0"/>
              <a:t> - t is the number of generations</a:t>
            </a:r>
          </a:p>
          <a:p>
            <a:r>
              <a:rPr lang="en-US" altLang="en-US" sz="2800" dirty="0" smtClean="0"/>
              <a:t>If each bacterial cell divides into two each 20 minutes, the whole Earth would be covered by kilometers’ layer of bacteria</a:t>
            </a:r>
            <a:r>
              <a:rPr lang="cs-CZ" altLang="en-US" sz="2800" dirty="0" smtClean="0"/>
              <a:t> </a:t>
            </a:r>
            <a:r>
              <a:rPr lang="cs-CZ" altLang="en-US" sz="2800" dirty="0" err="1" smtClean="0"/>
              <a:t>withim</a:t>
            </a:r>
            <a:r>
              <a:rPr lang="cs-CZ" altLang="en-US" sz="2800" dirty="0" smtClean="0"/>
              <a:t> </a:t>
            </a:r>
            <a:r>
              <a:rPr lang="cs-CZ" altLang="en-US" sz="2800" dirty="0" err="1" smtClean="0"/>
              <a:t>two</a:t>
            </a:r>
            <a:r>
              <a:rPr lang="cs-CZ" altLang="en-US" sz="2800" dirty="0" smtClean="0"/>
              <a:t> </a:t>
            </a:r>
            <a:r>
              <a:rPr lang="cs-CZ" altLang="en-US" sz="2800" dirty="0" err="1" smtClean="0"/>
              <a:t>days</a:t>
            </a:r>
            <a:endParaRPr lang="en-US" altLang="en-US" sz="2800" dirty="0" smtClean="0"/>
          </a:p>
          <a:p>
            <a:r>
              <a:rPr lang="en-US" altLang="en-US" sz="2800" dirty="0" smtClean="0"/>
              <a:t>Population of Papua New Guinea (roughly) doubled during 25 years</a:t>
            </a:r>
            <a:r>
              <a:rPr lang="cs-CZ" altLang="en-US" sz="2800" dirty="0" smtClean="0"/>
              <a:t> (</a:t>
            </a:r>
            <a:r>
              <a:rPr lang="cs-CZ" altLang="en-US" sz="2800" dirty="0" err="1" smtClean="0"/>
              <a:t>corresponds</a:t>
            </a:r>
            <a:r>
              <a:rPr lang="cs-CZ" altLang="en-US" sz="2800" dirty="0" smtClean="0"/>
              <a:t> to </a:t>
            </a:r>
            <a:r>
              <a:rPr lang="cs-CZ" altLang="en-US" sz="2800" dirty="0" err="1" smtClean="0"/>
              <a:t>generation</a:t>
            </a:r>
            <a:r>
              <a:rPr lang="cs-CZ" altLang="en-US" sz="2800" dirty="0" smtClean="0"/>
              <a:t> </a:t>
            </a:r>
            <a:r>
              <a:rPr lang="cs-CZ" altLang="en-US" sz="2800" dirty="0" err="1" smtClean="0"/>
              <a:t>time</a:t>
            </a:r>
            <a:r>
              <a:rPr lang="cs-CZ" altLang="en-US" sz="2800" dirty="0" smtClean="0"/>
              <a:t> 25 </a:t>
            </a:r>
            <a:r>
              <a:rPr lang="cs-CZ" altLang="en-US" sz="2800" dirty="0" err="1" smtClean="0"/>
              <a:t>years</a:t>
            </a:r>
            <a:r>
              <a:rPr lang="cs-CZ" altLang="en-US" sz="2800" dirty="0" smtClean="0"/>
              <a:t> and 4 </a:t>
            </a:r>
            <a:r>
              <a:rPr lang="cs-CZ" altLang="en-US" sz="2800" dirty="0" err="1" smtClean="0"/>
              <a:t>childern</a:t>
            </a:r>
            <a:r>
              <a:rPr lang="cs-CZ" altLang="en-US" sz="2800" dirty="0" smtClean="0"/>
              <a:t> per a </a:t>
            </a:r>
            <a:r>
              <a:rPr lang="cs-CZ" altLang="en-US" sz="2800" dirty="0" err="1" smtClean="0"/>
              <a:t>couple</a:t>
            </a:r>
            <a:r>
              <a:rPr lang="cs-CZ" altLang="en-US" sz="2800" dirty="0" smtClean="0"/>
              <a:t> – standard in more </a:t>
            </a:r>
            <a:r>
              <a:rPr lang="cs-CZ" altLang="en-US" sz="2800" dirty="0" err="1" smtClean="0"/>
              <a:t>countries</a:t>
            </a:r>
            <a:r>
              <a:rPr lang="en-US" altLang="en-US" sz="2800" dirty="0" smtClean="0"/>
              <a:t>, corresponds to 2.8% increase per year</a:t>
            </a:r>
            <a:r>
              <a:rPr lang="cs-CZ" altLang="en-US" sz="2800" dirty="0" smtClean="0"/>
              <a:t>)</a:t>
            </a:r>
            <a:r>
              <a:rPr lang="en-US" altLang="en-US" sz="2800" dirty="0" smtClean="0"/>
              <a:t>. With this rate of increase, single pair would give in 1000 years populate Earth with 2</a:t>
            </a:r>
            <a:r>
              <a:rPr lang="en-US" altLang="en-US" sz="2800" baseline="30000" dirty="0" smtClean="0"/>
              <a:t>40</a:t>
            </a:r>
            <a:r>
              <a:rPr lang="en-US" altLang="en-US" sz="2800" dirty="0" smtClean="0"/>
              <a:t> ~10</a:t>
            </a:r>
            <a:r>
              <a:rPr lang="en-US" altLang="en-US" sz="2800" baseline="30000" dirty="0" smtClean="0"/>
              <a:t>12</a:t>
            </a:r>
            <a:r>
              <a:rPr lang="en-US" altLang="en-US" sz="2800" dirty="0" smtClean="0"/>
              <a:t> individuals (now, we have roughly 8.10</a:t>
            </a:r>
            <a:r>
              <a:rPr lang="en-US" altLang="en-US" sz="2800" baseline="30000" dirty="0" smtClean="0"/>
              <a:t>9</a:t>
            </a:r>
            <a:r>
              <a:rPr lang="en-US" altLang="en-US" sz="28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152400"/>
            <a:ext cx="8534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t>Species with the lowest R</a:t>
            </a:r>
            <a:r>
              <a:rPr lang="en-US" altLang="cs-CZ" sz="2400" baseline="30000"/>
              <a:t>*</a:t>
            </a:r>
            <a:r>
              <a:rPr lang="en-US" altLang="cs-CZ" sz="2400"/>
              <a:t> is the only survivor in the competition</a:t>
            </a:r>
          </a:p>
          <a:p>
            <a:pPr>
              <a:spcBef>
                <a:spcPct val="50000"/>
              </a:spcBef>
              <a:buFontTx/>
              <a:buNone/>
            </a:pPr>
            <a:r>
              <a:rPr lang="en-US" altLang="cs-CZ" sz="2400"/>
              <a:t>m – mortality, </a:t>
            </a:r>
            <a:r>
              <a:rPr lang="el-GR" altLang="cs-CZ" sz="2400">
                <a:cs typeface="Times New Roman" panose="02020603050405020304" pitchFamily="18" charset="0"/>
              </a:rPr>
              <a:t>μ</a:t>
            </a:r>
            <a:r>
              <a:rPr lang="en-US" altLang="cs-CZ" sz="2400">
                <a:cs typeface="Times New Roman" panose="02020603050405020304" pitchFamily="18" charset="0"/>
              </a:rPr>
              <a:t> </a:t>
            </a:r>
            <a:r>
              <a:rPr lang="en-US" altLang="cs-CZ" sz="2400"/>
              <a:t>is growth rate  - m is expected to be independent of the resource availability</a:t>
            </a:r>
            <a:endParaRPr lang="en-GB" altLang="cs-CZ" sz="2400"/>
          </a:p>
        </p:txBody>
      </p:sp>
      <p:pic>
        <p:nvPicPr>
          <p:cNvPr id="19459" name="Picture 3"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73152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0" name="Object 4"/>
          <p:cNvGraphicFramePr>
            <a:graphicFrameLocks noChangeAspect="1"/>
          </p:cNvGraphicFramePr>
          <p:nvPr/>
        </p:nvGraphicFramePr>
        <p:xfrm>
          <a:off x="5570538" y="4149725"/>
          <a:ext cx="3573462" cy="914400"/>
        </p:xfrm>
        <a:graphic>
          <a:graphicData uri="http://schemas.openxmlformats.org/presentationml/2006/ole">
            <mc:AlternateContent xmlns:mc="http://schemas.openxmlformats.org/markup-compatibility/2006">
              <mc:Choice xmlns:v="urn:schemas-microsoft-com:vml" Requires="v">
                <p:oleObj spid="_x0000_s19490" name="Rastrový obrázek" r:id="rId4" imgW="3574090" imgH="914479" progId="Obraz programu Malování">
                  <p:embed/>
                </p:oleObj>
              </mc:Choice>
              <mc:Fallback>
                <p:oleObj name="Rastrový obrázek" r:id="rId4" imgW="3574090" imgH="914479" progId="Obraz programu Malování">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538" y="4149725"/>
                        <a:ext cx="3573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5"/>
          <p:cNvSpPr txBox="1">
            <a:spLocks noChangeArrowheads="1"/>
          </p:cNvSpPr>
          <p:nvPr/>
        </p:nvSpPr>
        <p:spPr bwMode="auto">
          <a:xfrm>
            <a:off x="533400" y="1752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One population, one resource:</a:t>
            </a:r>
          </a:p>
        </p:txBody>
      </p:sp>
      <p:graphicFrame>
        <p:nvGraphicFramePr>
          <p:cNvPr id="19462" name="Object 7"/>
          <p:cNvGraphicFramePr>
            <a:graphicFrameLocks noChangeAspect="1"/>
          </p:cNvGraphicFramePr>
          <p:nvPr/>
        </p:nvGraphicFramePr>
        <p:xfrm>
          <a:off x="5486400" y="3213100"/>
          <a:ext cx="3657600" cy="958850"/>
        </p:xfrm>
        <a:graphic>
          <a:graphicData uri="http://schemas.openxmlformats.org/presentationml/2006/ole">
            <mc:AlternateContent xmlns:mc="http://schemas.openxmlformats.org/markup-compatibility/2006">
              <mc:Choice xmlns:v="urn:schemas-microsoft-com:vml" Requires="v">
                <p:oleObj spid="_x0000_s19491" name="Rastrový obrázek" r:id="rId6" imgW="3657917" imgH="960203" progId="Obraz programu Malování">
                  <p:embed/>
                </p:oleObj>
              </mc:Choice>
              <mc:Fallback>
                <p:oleObj name="Rastrový obrázek" r:id="rId6" imgW="3657917" imgH="960203" progId="Obraz programu Malování">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213100"/>
                        <a:ext cx="36576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Line 9"/>
          <p:cNvSpPr>
            <a:spLocks noChangeShapeType="1"/>
          </p:cNvSpPr>
          <p:nvPr/>
        </p:nvSpPr>
        <p:spPr bwMode="auto">
          <a:xfrm>
            <a:off x="7596188" y="28527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04800" y="1371600"/>
          <a:ext cx="4114800" cy="3908425"/>
        </p:xfrm>
        <a:graphic>
          <a:graphicData uri="http://schemas.openxmlformats.org/presentationml/2006/ole">
            <mc:AlternateContent xmlns:mc="http://schemas.openxmlformats.org/markup-compatibility/2006">
              <mc:Choice xmlns:v="urn:schemas-microsoft-com:vml" Requires="v">
                <p:oleObj spid="_x0000_s20560" name="Rastrový obrázek" r:id="rId3" imgW="5936494" imgH="5638095" progId="Obraz programu Malování">
                  <p:embed/>
                </p:oleObj>
              </mc:Choice>
              <mc:Fallback>
                <p:oleObj name="Rastrový obrázek" r:id="rId3" imgW="5936494" imgH="5638095" progId="Obraz programu Malování">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41148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Text Box 3"/>
          <p:cNvSpPr txBox="1">
            <a:spLocks noChangeArrowheads="1"/>
          </p:cNvSpPr>
          <p:nvPr/>
        </p:nvSpPr>
        <p:spPr bwMode="auto">
          <a:xfrm>
            <a:off x="3886200" y="2057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Population</a:t>
            </a:r>
          </a:p>
        </p:txBody>
      </p:sp>
      <p:sp>
        <p:nvSpPr>
          <p:cNvPr id="20484" name="Text Box 4"/>
          <p:cNvSpPr txBox="1">
            <a:spLocks noChangeArrowheads="1"/>
          </p:cNvSpPr>
          <p:nvPr/>
        </p:nvSpPr>
        <p:spPr bwMode="auto">
          <a:xfrm>
            <a:off x="3962400" y="4038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Resource</a:t>
            </a:r>
          </a:p>
        </p:txBody>
      </p:sp>
      <p:graphicFrame>
        <p:nvGraphicFramePr>
          <p:cNvPr id="20485" name="Object 5"/>
          <p:cNvGraphicFramePr>
            <a:graphicFrameLocks noChangeAspect="1"/>
          </p:cNvGraphicFramePr>
          <p:nvPr/>
        </p:nvGraphicFramePr>
        <p:xfrm>
          <a:off x="1295400" y="762000"/>
          <a:ext cx="3657600" cy="958850"/>
        </p:xfrm>
        <a:graphic>
          <a:graphicData uri="http://schemas.openxmlformats.org/presentationml/2006/ole">
            <mc:AlternateContent xmlns:mc="http://schemas.openxmlformats.org/markup-compatibility/2006">
              <mc:Choice xmlns:v="urn:schemas-microsoft-com:vml" Requires="v">
                <p:oleObj spid="_x0000_s20561" name="Rastrový obrázek" r:id="rId5" imgW="3657917" imgH="960203" progId="Obraz programu Malování">
                  <p:embed/>
                </p:oleObj>
              </mc:Choice>
              <mc:Fallback>
                <p:oleObj name="Rastrový obrázek" r:id="rId5" imgW="3657917" imgH="960203" progId="Obraz programu Malování">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762000"/>
                        <a:ext cx="36576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5410200" y="4495800"/>
          <a:ext cx="3452813" cy="677863"/>
        </p:xfrm>
        <a:graphic>
          <a:graphicData uri="http://schemas.openxmlformats.org/presentationml/2006/ole">
            <mc:AlternateContent xmlns:mc="http://schemas.openxmlformats.org/markup-compatibility/2006">
              <mc:Choice xmlns:v="urn:schemas-microsoft-com:vml" Requires="v">
                <p:oleObj spid="_x0000_s20562" name="Rastrový obrázek" r:id="rId7" imgW="3452159" imgH="678239" progId="Obraz programu Malování">
                  <p:embed/>
                </p:oleObj>
              </mc:Choice>
              <mc:Fallback>
                <p:oleObj name="Rastrový obrázek" r:id="rId7" imgW="3452159" imgH="678239" progId="Obraz programu Malování">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495800"/>
                        <a:ext cx="3452813"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5486400" y="1350963"/>
          <a:ext cx="3200400" cy="3151187"/>
        </p:xfrm>
        <a:graphic>
          <a:graphicData uri="http://schemas.openxmlformats.org/presentationml/2006/ole">
            <mc:AlternateContent xmlns:mc="http://schemas.openxmlformats.org/markup-compatibility/2006">
              <mc:Choice xmlns:v="urn:schemas-microsoft-com:vml" Requires="v">
                <p:oleObj spid="_x0000_s20563" name="Rastrový obrázek" r:id="rId9" imgW="2949196" imgH="2903472" progId="Obraz programu Malování">
                  <p:embed/>
                </p:oleObj>
              </mc:Choice>
              <mc:Fallback>
                <p:oleObj name="Rastrový obrázek" r:id="rId9" imgW="2949196" imgH="2903472" progId="Obraz programu Malování">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1350963"/>
                        <a:ext cx="3200400"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3581400" y="3581400"/>
          <a:ext cx="1849438" cy="555625"/>
        </p:xfrm>
        <a:graphic>
          <a:graphicData uri="http://schemas.openxmlformats.org/presentationml/2006/ole">
            <mc:AlternateContent xmlns:mc="http://schemas.openxmlformats.org/markup-compatibility/2006">
              <mc:Choice xmlns:v="urn:schemas-microsoft-com:vml" Requires="v">
                <p:oleObj spid="_x0000_s20564" name="Rastrový obrázek" r:id="rId11" imgW="1851820" imgH="556190" progId="Obraz programu Malování">
                  <p:embed/>
                </p:oleObj>
              </mc:Choice>
              <mc:Fallback>
                <p:oleObj name="Rastrový obrázek" r:id="rId11" imgW="1851820" imgH="556190" progId="Obraz programu Malování">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3581400"/>
                        <a:ext cx="184943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9" name="Text Box 9"/>
          <p:cNvSpPr txBox="1">
            <a:spLocks noChangeArrowheads="1"/>
          </p:cNvSpPr>
          <p:nvPr/>
        </p:nvSpPr>
        <p:spPr bwMode="auto">
          <a:xfrm>
            <a:off x="4191000" y="2971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Supply</a:t>
            </a:r>
          </a:p>
        </p:txBody>
      </p:sp>
      <p:sp>
        <p:nvSpPr>
          <p:cNvPr id="20490" name="Line 10"/>
          <p:cNvSpPr>
            <a:spLocks noChangeShapeType="1"/>
          </p:cNvSpPr>
          <p:nvPr/>
        </p:nvSpPr>
        <p:spPr bwMode="auto">
          <a:xfrm>
            <a:off x="4343400" y="3352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11"/>
          <p:cNvSpPr>
            <a:spLocks noChangeShapeType="1"/>
          </p:cNvSpPr>
          <p:nvPr/>
        </p:nvSpPr>
        <p:spPr bwMode="auto">
          <a:xfrm flipH="1" flipV="1">
            <a:off x="4724400" y="4495800"/>
            <a:ext cx="76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Text Box 12"/>
          <p:cNvSpPr txBox="1">
            <a:spLocks noChangeArrowheads="1"/>
          </p:cNvSpPr>
          <p:nvPr/>
        </p:nvSpPr>
        <p:spPr bwMode="auto">
          <a:xfrm>
            <a:off x="2819400" y="5562600"/>
            <a:ext cx="6477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Resource availability determined by “Supply” and instant size of population(s) – R</a:t>
            </a:r>
            <a:r>
              <a:rPr lang="en-GB" altLang="cs-CZ" sz="2400" baseline="30000"/>
              <a:t>* - </a:t>
            </a:r>
            <a:r>
              <a:rPr lang="en-GB" altLang="cs-CZ" sz="2400"/>
              <a:t>In multispecies systems, the lowest R</a:t>
            </a:r>
            <a:r>
              <a:rPr lang="en-GB" altLang="cs-CZ" sz="2400" baseline="30000"/>
              <a:t>*  </a:t>
            </a:r>
            <a:r>
              <a:rPr lang="en-GB" altLang="cs-CZ" sz="2400"/>
              <a:t>is the winner</a:t>
            </a:r>
            <a:endParaRPr lang="en-GB" altLang="cs-CZ" sz="2400" baseline="30000"/>
          </a:p>
        </p:txBody>
      </p:sp>
      <p:sp>
        <p:nvSpPr>
          <p:cNvPr id="20493" name="Line 13"/>
          <p:cNvSpPr>
            <a:spLocks noChangeShapeType="1"/>
          </p:cNvSpPr>
          <p:nvPr/>
        </p:nvSpPr>
        <p:spPr bwMode="auto">
          <a:xfrm flipH="1">
            <a:off x="3924300" y="260350"/>
            <a:ext cx="1368425"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Text Box 14"/>
          <p:cNvSpPr txBox="1">
            <a:spLocks noChangeArrowheads="1"/>
          </p:cNvSpPr>
          <p:nvPr/>
        </p:nvSpPr>
        <p:spPr bwMode="auto">
          <a:xfrm>
            <a:off x="5292725" y="0"/>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800"/>
              <a:t>Similar equation for unlimited number of species </a:t>
            </a:r>
            <a:endParaRPr lang="cs-CZ" altLang="cs-CZ"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cs-CZ" smtClean="0"/>
              <a:t>But multispecies communities exist</a:t>
            </a:r>
          </a:p>
        </p:txBody>
      </p:sp>
      <p:sp>
        <p:nvSpPr>
          <p:cNvPr id="21507" name="Rectangle 3"/>
          <p:cNvSpPr>
            <a:spLocks noGrp="1" noChangeArrowheads="1"/>
          </p:cNvSpPr>
          <p:nvPr>
            <p:ph type="body" idx="1"/>
          </p:nvPr>
        </p:nvSpPr>
        <p:spPr/>
        <p:txBody>
          <a:bodyPr/>
          <a:lstStyle/>
          <a:p>
            <a:r>
              <a:rPr lang="en-GB" altLang="cs-CZ" dirty="0" smtClean="0"/>
              <a:t>And number of species exceeds considerably number of limiting resources we are able to invent for explanation</a:t>
            </a:r>
          </a:p>
          <a:p>
            <a:r>
              <a:rPr lang="en-GB" altLang="cs-CZ" dirty="0" smtClean="0"/>
              <a:t>Plants compete for light, for water and dissolved nutrients – and that’s it… - OK, there might be some spatial, or seasonal variability, but…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cs-CZ" smtClean="0"/>
              <a:t>Niche</a:t>
            </a:r>
          </a:p>
        </p:txBody>
      </p:sp>
      <p:sp>
        <p:nvSpPr>
          <p:cNvPr id="22531" name="Rectangle 3"/>
          <p:cNvSpPr>
            <a:spLocks noGrp="1" noChangeArrowheads="1"/>
          </p:cNvSpPr>
          <p:nvPr>
            <p:ph type="body" idx="1"/>
          </p:nvPr>
        </p:nvSpPr>
        <p:spPr/>
        <p:txBody>
          <a:bodyPr/>
          <a:lstStyle/>
          <a:p>
            <a:r>
              <a:rPr lang="en-GB" altLang="cs-CZ" smtClean="0"/>
              <a:t>Various definition, elegant, but not very practically usable: by n-dimensional hyperspace, each axis is one “resource”</a:t>
            </a:r>
            <a:r>
              <a:rPr lang="cs-CZ" altLang="cs-CZ" smtClean="0"/>
              <a:t> (=Hutchinsonian niche)</a:t>
            </a:r>
            <a:endParaRPr lang="en-GB" altLang="cs-CZ" smtClean="0"/>
          </a:p>
          <a:p>
            <a:r>
              <a:rPr lang="en-GB" altLang="cs-CZ" smtClean="0"/>
              <a:t>Fundamental &amp; Realized Niche</a:t>
            </a:r>
          </a:p>
          <a:p>
            <a:r>
              <a:rPr lang="en-GB" altLang="cs-CZ" smtClean="0"/>
              <a:t>For survival, a species have to have a realized niche in a community (again, beware of circular reasoning)</a:t>
            </a:r>
            <a:endParaRPr lang="cs-CZ" altLang="cs-CZ" smtClean="0"/>
          </a:p>
          <a:p>
            <a:endParaRPr lang="en-GB" alt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a:r>
              <a:rPr lang="en-GB" altLang="cs-CZ" sz="3600" smtClean="0"/>
              <a:t>Competitive exclusion principle (CEP)</a:t>
            </a:r>
            <a:r>
              <a:rPr lang="en-GB" altLang="cs-CZ" sz="3200" smtClean="0"/>
              <a:t> – </a:t>
            </a:r>
            <a:r>
              <a:rPr lang="en-GB" altLang="cs-CZ" sz="2800" smtClean="0"/>
              <a:t>Given a suit of species, interspecific competition will results in exclusion of all but one if:</a:t>
            </a:r>
            <a:endParaRPr lang="en-GB" altLang="cs-CZ" sz="4000" smtClean="0"/>
          </a:p>
        </p:txBody>
      </p:sp>
      <p:sp>
        <p:nvSpPr>
          <p:cNvPr id="23555" name="Rectangle 3"/>
          <p:cNvSpPr>
            <a:spLocks noGrp="1" noChangeArrowheads="1"/>
          </p:cNvSpPr>
          <p:nvPr>
            <p:ph type="body" idx="1"/>
          </p:nvPr>
        </p:nvSpPr>
        <p:spPr>
          <a:xfrm>
            <a:off x="381000" y="1981200"/>
            <a:ext cx="8305800" cy="4114800"/>
          </a:xfrm>
        </p:spPr>
        <p:txBody>
          <a:bodyPr/>
          <a:lstStyle/>
          <a:p>
            <a:pPr>
              <a:buFontTx/>
              <a:buNone/>
            </a:pPr>
            <a:r>
              <a:rPr lang="en-GB" altLang="cs-CZ" dirty="0" smtClean="0"/>
              <a:t>1. Time has been sufficient to allow exclusion</a:t>
            </a:r>
          </a:p>
          <a:p>
            <a:pPr>
              <a:buFontTx/>
              <a:buNone/>
            </a:pPr>
            <a:r>
              <a:rPr lang="en-GB" altLang="cs-CZ" dirty="0" smtClean="0"/>
              <a:t>2. Environment temporarily constant</a:t>
            </a:r>
          </a:p>
          <a:p>
            <a:pPr>
              <a:buFontTx/>
              <a:buNone/>
            </a:pPr>
            <a:r>
              <a:rPr lang="en-GB" altLang="cs-CZ" dirty="0" smtClean="0"/>
              <a:t>3. No spatial variation</a:t>
            </a:r>
          </a:p>
          <a:p>
            <a:pPr>
              <a:buFontTx/>
              <a:buNone/>
            </a:pPr>
            <a:r>
              <a:rPr lang="en-GB" altLang="cs-CZ" dirty="0" smtClean="0"/>
              <a:t>4. One limiting resource</a:t>
            </a:r>
          </a:p>
          <a:p>
            <a:pPr>
              <a:buFontTx/>
              <a:buNone/>
            </a:pPr>
            <a:r>
              <a:rPr lang="en-GB" altLang="cs-CZ" dirty="0" smtClean="0"/>
              <a:t>5. Rarer species are not </a:t>
            </a:r>
            <a:r>
              <a:rPr lang="en-GB" altLang="cs-CZ" dirty="0" err="1" smtClean="0"/>
              <a:t>favored</a:t>
            </a:r>
            <a:endParaRPr lang="en-GB" altLang="cs-CZ" dirty="0" smtClean="0"/>
          </a:p>
          <a:p>
            <a:pPr>
              <a:buFontTx/>
              <a:buNone/>
            </a:pPr>
            <a:r>
              <a:rPr lang="en-GB" altLang="cs-CZ" dirty="0" smtClean="0"/>
              <a:t>6. Species have the opportunity to compete</a:t>
            </a:r>
          </a:p>
          <a:p>
            <a:pPr>
              <a:buFontTx/>
              <a:buNone/>
            </a:pPr>
            <a:r>
              <a:rPr lang="en-GB" altLang="cs-CZ" dirty="0" smtClean="0"/>
              <a:t>7. No immigration</a:t>
            </a:r>
          </a:p>
        </p:txBody>
      </p:sp>
      <p:sp>
        <p:nvSpPr>
          <p:cNvPr id="23556" name="Text Box 4"/>
          <p:cNvSpPr txBox="1">
            <a:spLocks noChangeArrowheads="1"/>
          </p:cNvSpPr>
          <p:nvPr/>
        </p:nvSpPr>
        <p:spPr bwMode="auto">
          <a:xfrm>
            <a:off x="10416" y="602974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t>The higher degree of violation, the higher number of species can </a:t>
            </a:r>
            <a:r>
              <a:rPr lang="en-GB" altLang="cs-CZ" sz="2400" dirty="0" smtClean="0"/>
              <a:t>coexist, or the longer it takes to achieve the exclusion</a:t>
            </a:r>
            <a:endParaRPr lang="en-GB" altLang="cs-CZ"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609600"/>
            <a:ext cx="7696200" cy="2743200"/>
          </a:xfrm>
        </p:spPr>
        <p:txBody>
          <a:bodyPr/>
          <a:lstStyle/>
          <a:p>
            <a:r>
              <a:rPr lang="en-GB" altLang="cs-CZ" dirty="0" smtClean="0"/>
              <a:t>(Palmer listed ca 120 hypotheses, and then states the condition of CEP violated) </a:t>
            </a:r>
          </a:p>
        </p:txBody>
      </p:sp>
      <p:sp>
        <p:nvSpPr>
          <p:cNvPr id="24579" name="Rectangle 3"/>
          <p:cNvSpPr>
            <a:spLocks noGrp="1" noChangeArrowheads="1"/>
          </p:cNvSpPr>
          <p:nvPr>
            <p:ph type="body" idx="1"/>
          </p:nvPr>
        </p:nvSpPr>
        <p:spPr>
          <a:xfrm>
            <a:off x="457200" y="3810000"/>
            <a:ext cx="7772400" cy="2667000"/>
          </a:xfrm>
        </p:spPr>
        <p:txBody>
          <a:bodyPr/>
          <a:lstStyle/>
          <a:p>
            <a:r>
              <a:rPr lang="en-GB" altLang="cs-CZ" dirty="0" smtClean="0"/>
              <a:t>Animals – very high number of plant species (for herbivores), each species different, each species posses several parts as different resource. Similarly for predators</a:t>
            </a:r>
          </a:p>
          <a:p>
            <a:r>
              <a:rPr lang="en-GB" altLang="cs-CZ" dirty="0" smtClean="0"/>
              <a:t>Plants – competition for limited number of resources (but they are sedentary)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400" dirty="0"/>
              <a:t>1. </a:t>
            </a:r>
            <a:r>
              <a:rPr lang="en-GB" altLang="cs-CZ" sz="2400" dirty="0">
                <a:solidFill>
                  <a:srgbClr val="FF3300"/>
                </a:solidFill>
              </a:rPr>
              <a:t>Time has been sufficient to allow exclusion</a:t>
            </a:r>
          </a:p>
          <a:p>
            <a:pPr>
              <a:buFontTx/>
              <a:buNone/>
            </a:pPr>
            <a:r>
              <a:rPr lang="en-GB" altLang="cs-CZ" sz="2400" dirty="0"/>
              <a:t>2. </a:t>
            </a:r>
            <a:r>
              <a:rPr lang="en-GB" altLang="cs-CZ" sz="2400" dirty="0">
                <a:solidFill>
                  <a:srgbClr val="FF0000"/>
                </a:solidFill>
              </a:rPr>
              <a:t>Environment temporarily constant</a:t>
            </a:r>
          </a:p>
          <a:p>
            <a:pPr>
              <a:buFontTx/>
              <a:buNone/>
            </a:pPr>
            <a:r>
              <a:rPr lang="en-GB" altLang="cs-CZ" sz="2400" dirty="0"/>
              <a:t>3. No spatial variation</a:t>
            </a:r>
          </a:p>
          <a:p>
            <a:pPr>
              <a:buFontTx/>
              <a:buNone/>
            </a:pPr>
            <a:r>
              <a:rPr lang="en-GB" altLang="cs-CZ" sz="2400" dirty="0"/>
              <a:t>4. One limiting resource</a:t>
            </a:r>
          </a:p>
          <a:p>
            <a:pPr>
              <a:buFontTx/>
              <a:buNone/>
            </a:pPr>
            <a:r>
              <a:rPr lang="en-GB" altLang="cs-CZ" sz="2400" dirty="0"/>
              <a:t>5. Rarer species are not </a:t>
            </a:r>
            <a:r>
              <a:rPr lang="en-GB" altLang="cs-CZ" sz="2400" dirty="0" err="1"/>
              <a:t>favored</a:t>
            </a:r>
            <a:endParaRPr lang="en-GB" altLang="cs-CZ" sz="2400" dirty="0"/>
          </a:p>
          <a:p>
            <a:pPr>
              <a:buFontTx/>
              <a:buNone/>
            </a:pPr>
            <a:r>
              <a:rPr lang="en-GB" altLang="cs-CZ" sz="2400" dirty="0"/>
              <a:t>6. Species have the opportunity to compete</a:t>
            </a:r>
          </a:p>
          <a:p>
            <a:pPr>
              <a:buFontTx/>
              <a:buNone/>
            </a:pPr>
            <a:r>
              <a:rPr lang="en-GB" altLang="cs-CZ" sz="2400" dirty="0"/>
              <a:t>7. No immigration</a:t>
            </a:r>
          </a:p>
          <a:p>
            <a:pPr>
              <a:buFontTx/>
              <a:buNone/>
            </a:pPr>
            <a:endParaRPr lang="en-GB" altLang="cs-CZ" sz="2000" dirty="0"/>
          </a:p>
        </p:txBody>
      </p:sp>
      <p:sp>
        <p:nvSpPr>
          <p:cNvPr id="25603" name="Text Box 4"/>
          <p:cNvSpPr txBox="1">
            <a:spLocks noChangeArrowheads="1"/>
          </p:cNvSpPr>
          <p:nvPr/>
        </p:nvSpPr>
        <p:spPr bwMode="auto">
          <a:xfrm>
            <a:off x="4267200" y="1524000"/>
            <a:ext cx="4419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t>1. Time is not sufficient. Time needed to reach equilibrium, i.e. the exclusion, is dependent on the dynamics of the process. Rate of exclusion is dependent on growth rate (and so on productivity), and intensity, but mainly </a:t>
            </a:r>
            <a:r>
              <a:rPr lang="en-GB" altLang="cs-CZ" sz="2400" b="1" dirty="0"/>
              <a:t>asymmetry of competition</a:t>
            </a:r>
            <a:r>
              <a:rPr lang="en-GB" altLang="cs-CZ" sz="2400" dirty="0"/>
              <a:t>. (Relationship with condition 2 – variable environment, time for exclusion is not sufficient)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0" y="0"/>
          <a:ext cx="7543800" cy="6035675"/>
        </p:xfrm>
        <a:graphic>
          <a:graphicData uri="http://schemas.openxmlformats.org/presentationml/2006/ole">
            <mc:AlternateContent xmlns:mc="http://schemas.openxmlformats.org/markup-compatibility/2006">
              <mc:Choice xmlns:v="urn:schemas-microsoft-com:vml" Requires="v">
                <p:oleObj spid="_x0000_s26642" name="Graph" r:id="rId3" imgW="5032553" imgH="4026286" progId="STATISTICA.Graph">
                  <p:embed/>
                </p:oleObj>
              </mc:Choice>
              <mc:Fallback>
                <p:oleObj name="Graph" r:id="rId3" imgW="5032553" imgH="4026286" progId="STATISTICA.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5438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Text Box 3"/>
          <p:cNvSpPr txBox="1">
            <a:spLocks noChangeArrowheads="1"/>
          </p:cNvSpPr>
          <p:nvPr/>
        </p:nvSpPr>
        <p:spPr bwMode="auto">
          <a:xfrm>
            <a:off x="6781800" y="76200"/>
            <a:ext cx="2209800" cy="4838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In mown plots, increase of the number of species during first six years, regardless of removal of </a:t>
            </a:r>
            <a:r>
              <a:rPr lang="en-GB" altLang="cs-CZ" sz="2400" i="1"/>
              <a:t>Molinia, </a:t>
            </a:r>
            <a:r>
              <a:rPr lang="en-GB" altLang="cs-CZ" sz="2400"/>
              <a:t>in unmown plots, removal has positive effect on species richness </a:t>
            </a:r>
          </a:p>
        </p:txBody>
      </p:sp>
      <p:sp>
        <p:nvSpPr>
          <p:cNvPr id="26628" name="Text Box 4"/>
          <p:cNvSpPr txBox="1">
            <a:spLocks noChangeArrowheads="1"/>
          </p:cNvSpPr>
          <p:nvPr/>
        </p:nvSpPr>
        <p:spPr bwMode="auto">
          <a:xfrm>
            <a:off x="457200" y="61722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NSP of vascular plants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7772400" cy="6218238"/>
        </p:xfrm>
        <a:graphic>
          <a:graphicData uri="http://schemas.openxmlformats.org/presentationml/2006/ole">
            <mc:AlternateContent xmlns:mc="http://schemas.openxmlformats.org/markup-compatibility/2006">
              <mc:Choice xmlns:v="urn:schemas-microsoft-com:vml" Requires="v">
                <p:oleObj spid="_x0000_s27666" name="Graph" r:id="rId3" imgW="5032553" imgH="4026286" progId="STATISTICA.Graph">
                  <p:embed/>
                </p:oleObj>
              </mc:Choice>
              <mc:Fallback>
                <p:oleObj name="Graph" r:id="rId3" imgW="5032553" imgH="4026286" progId="STATISTICA.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72400" cy="62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3"/>
          <p:cNvSpPr txBox="1">
            <a:spLocks noChangeArrowheads="1"/>
          </p:cNvSpPr>
          <p:nvPr/>
        </p:nvSpPr>
        <p:spPr bwMode="auto">
          <a:xfrm>
            <a:off x="6934200" y="152400"/>
            <a:ext cx="2209800" cy="4838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In unmown plot, continuous decrease. Initial positive effect of removal ceased after 10 yrs. In mown plots, initial increase (5 years) followed by decrease, no effect of removal.  </a:t>
            </a:r>
          </a:p>
        </p:txBody>
      </p:sp>
      <p:sp>
        <p:nvSpPr>
          <p:cNvPr id="2" name="TextovéPole 1"/>
          <p:cNvSpPr txBox="1"/>
          <p:nvPr/>
        </p:nvSpPr>
        <p:spPr>
          <a:xfrm>
            <a:off x="152400" y="6324600"/>
            <a:ext cx="8763000" cy="457200"/>
          </a:xfrm>
          <a:prstGeom prst="rect">
            <a:avLst/>
          </a:prstGeom>
          <a:noFill/>
        </p:spPr>
        <p:txBody>
          <a:bodyPr wrap="square" rtlCol="0">
            <a:spAutoFit/>
          </a:bodyPr>
          <a:lstStyle/>
          <a:p>
            <a:r>
              <a:rPr lang="en-US" b="1" dirty="0" smtClean="0"/>
              <a:t>In mown plots, the real competitive exclusion starts after 6 years.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400"/>
              <a:t>1. Time has been sufficient to allow exclusion</a:t>
            </a:r>
          </a:p>
          <a:p>
            <a:pPr>
              <a:buFontTx/>
              <a:buNone/>
            </a:pPr>
            <a:r>
              <a:rPr lang="en-GB" altLang="cs-CZ" sz="2400"/>
              <a:t>2. Environment temporarily constant</a:t>
            </a:r>
          </a:p>
          <a:p>
            <a:pPr>
              <a:buFontTx/>
              <a:buNone/>
            </a:pPr>
            <a:r>
              <a:rPr lang="en-GB" altLang="cs-CZ" sz="2400"/>
              <a:t>3. </a:t>
            </a:r>
            <a:r>
              <a:rPr lang="en-GB" altLang="cs-CZ" sz="2400">
                <a:solidFill>
                  <a:srgbClr val="FF3300"/>
                </a:solidFill>
              </a:rPr>
              <a:t>No spatial variation</a:t>
            </a:r>
          </a:p>
          <a:p>
            <a:pPr>
              <a:buFontTx/>
              <a:buNone/>
            </a:pPr>
            <a:r>
              <a:rPr lang="en-GB" altLang="cs-CZ" sz="2400"/>
              <a:t>4. One limiting resource</a:t>
            </a:r>
          </a:p>
          <a:p>
            <a:pPr>
              <a:buFontTx/>
              <a:buNone/>
            </a:pPr>
            <a:r>
              <a:rPr lang="en-GB" altLang="cs-CZ" sz="2400"/>
              <a:t>5. Rarer species are not favored</a:t>
            </a:r>
          </a:p>
          <a:p>
            <a:pPr>
              <a:buFontTx/>
              <a:buNone/>
            </a:pPr>
            <a:r>
              <a:rPr lang="en-GB" altLang="cs-CZ" sz="2400"/>
              <a:t>6. Species have the opportunity to compete</a:t>
            </a:r>
          </a:p>
          <a:p>
            <a:pPr>
              <a:buFontTx/>
              <a:buNone/>
            </a:pPr>
            <a:r>
              <a:rPr lang="en-GB" altLang="cs-CZ" sz="2400"/>
              <a:t>7. No immigration</a:t>
            </a:r>
          </a:p>
          <a:p>
            <a:pPr>
              <a:buFontTx/>
              <a:buNone/>
            </a:pPr>
            <a:endParaRPr lang="en-GB" altLang="cs-CZ" sz="2000"/>
          </a:p>
        </p:txBody>
      </p:sp>
      <p:sp>
        <p:nvSpPr>
          <p:cNvPr id="28675" name="Text Box 3"/>
          <p:cNvSpPr txBox="1">
            <a:spLocks noChangeArrowheads="1"/>
          </p:cNvSpPr>
          <p:nvPr/>
        </p:nvSpPr>
        <p:spPr bwMode="auto">
          <a:xfrm>
            <a:off x="4343400" y="1295400"/>
            <a:ext cx="4343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Depends also on spatial scale, but there is always some spatial heterogeneity on whatever spati</a:t>
            </a:r>
            <a:r>
              <a:rPr lang="cs-CZ" altLang="cs-CZ" sz="2400"/>
              <a:t>a</a:t>
            </a:r>
            <a:r>
              <a:rPr lang="en-GB" altLang="cs-CZ" sz="2400"/>
              <a:t>l scale</a:t>
            </a:r>
          </a:p>
          <a:p>
            <a:pPr>
              <a:spcBef>
                <a:spcPct val="50000"/>
              </a:spcBef>
              <a:buFontTx/>
              <a:buNone/>
            </a:pPr>
            <a:endParaRPr lang="en-GB" altLang="cs-CZ" sz="2400"/>
          </a:p>
          <a:p>
            <a:pPr>
              <a:spcBef>
                <a:spcPct val="50000"/>
              </a:spcBef>
              <a:buFontTx/>
              <a:buNone/>
            </a:pPr>
            <a:r>
              <a:rPr lang="en-GB" altLang="cs-CZ" sz="2400"/>
              <a:t>Enables “spatial mass effect” - (compare “transitional species” [Grime])</a:t>
            </a:r>
          </a:p>
          <a:p>
            <a:pPr>
              <a:spcBef>
                <a:spcPct val="50000"/>
              </a:spcBef>
              <a:buFontTx/>
              <a:buNone/>
            </a:pPr>
            <a:endParaRPr lang="en-GB" altLang="cs-CZ" sz="2400"/>
          </a:p>
          <a:p>
            <a:pPr>
              <a:spcBef>
                <a:spcPct val="50000"/>
              </a:spcBef>
              <a:buFontTx/>
              <a:buNone/>
            </a:pPr>
            <a:endParaRPr lang="en-GB" altLang="cs-CZ"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cs-CZ" altLang="en-US" smtClean="0"/>
              <a:t>Capacity of exponential growth</a:t>
            </a:r>
            <a:endParaRPr lang="en-US" altLang="en-US" smtClean="0"/>
          </a:p>
        </p:txBody>
      </p:sp>
      <p:sp>
        <p:nvSpPr>
          <p:cNvPr id="3" name="Content Placeholder 2"/>
          <p:cNvSpPr>
            <a:spLocks noGrp="1"/>
          </p:cNvSpPr>
          <p:nvPr>
            <p:ph idx="1"/>
          </p:nvPr>
        </p:nvSpPr>
        <p:spPr/>
        <p:txBody>
          <a:bodyPr/>
          <a:lstStyle/>
          <a:p>
            <a:pPr>
              <a:defRPr/>
            </a:pPr>
            <a:r>
              <a:rPr lang="cs-CZ" dirty="0" smtClean="0"/>
              <a:t>Insect with clutch size 200 eggs (expected sex ratio 1:1) – 100 female</a:t>
            </a:r>
          </a:p>
          <a:p>
            <a:pPr>
              <a:defRPr/>
            </a:pPr>
            <a:r>
              <a:rPr lang="cs-CZ" dirty="0" smtClean="0"/>
              <a:t>In five generations,  100</a:t>
            </a:r>
            <a:r>
              <a:rPr lang="cs-CZ" baseline="30000" dirty="0" smtClean="0"/>
              <a:t>5</a:t>
            </a:r>
            <a:r>
              <a:rPr lang="cs-CZ" dirty="0" smtClean="0"/>
              <a:t> ,i.e. 10</a:t>
            </a:r>
            <a:r>
              <a:rPr lang="cs-CZ" baseline="30000" dirty="0" smtClean="0"/>
              <a:t>10</a:t>
            </a:r>
            <a:r>
              <a:rPr lang="cs-CZ" dirty="0" smtClean="0"/>
              <a:t> individuals</a:t>
            </a:r>
            <a:endParaRPr lang="cs-CZ" dirty="0"/>
          </a:p>
          <a:p>
            <a:pPr>
              <a:defRPr/>
            </a:pPr>
            <a:r>
              <a:rPr lang="cs-CZ" dirty="0" smtClean="0"/>
              <a:t>One inflorescence of </a:t>
            </a:r>
            <a:r>
              <a:rPr lang="cs-CZ" i="1" dirty="0" smtClean="0"/>
              <a:t>Typha ca </a:t>
            </a:r>
            <a:r>
              <a:rPr lang="cs-CZ" dirty="0" smtClean="0"/>
              <a:t>100 000 seeds, each genet 10 inflorescences</a:t>
            </a:r>
          </a:p>
          <a:p>
            <a:pPr>
              <a:defRPr/>
            </a:pPr>
            <a:r>
              <a:rPr lang="cs-CZ" dirty="0" smtClean="0"/>
              <a:t>Many species has the capacity to </a:t>
            </a:r>
            <a:r>
              <a:rPr lang="cs-CZ" dirty="0" err="1" smtClean="0"/>
              <a:t>fully</a:t>
            </a:r>
            <a:r>
              <a:rPr lang="cs-CZ" dirty="0" smtClean="0"/>
              <a:t> </a:t>
            </a:r>
            <a:r>
              <a:rPr lang="cs-CZ" dirty="0" err="1" smtClean="0"/>
              <a:t>populate</a:t>
            </a:r>
            <a:r>
              <a:rPr lang="cs-CZ" dirty="0" smtClean="0"/>
              <a:t> the </a:t>
            </a:r>
            <a:r>
              <a:rPr lang="cs-CZ" dirty="0" err="1" smtClean="0"/>
              <a:t>Earth</a:t>
            </a:r>
            <a:r>
              <a:rPr lang="cs-CZ" dirty="0" smtClean="0"/>
              <a:t> </a:t>
            </a:r>
            <a:r>
              <a:rPr lang="en-US" dirty="0" smtClean="0"/>
              <a:t>alone </a:t>
            </a:r>
            <a:r>
              <a:rPr lang="cs-CZ" dirty="0" smtClean="0"/>
              <a:t>– so what are the mechanisms that so many species coexist?</a:t>
            </a:r>
          </a:p>
          <a:p>
            <a:pPr marL="0" indent="0">
              <a:buFontTx/>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400"/>
              <a:t>1. Time has been sufficient to allow exclusion</a:t>
            </a:r>
          </a:p>
          <a:p>
            <a:pPr>
              <a:buFontTx/>
              <a:buNone/>
            </a:pPr>
            <a:r>
              <a:rPr lang="en-GB" altLang="cs-CZ" sz="2400"/>
              <a:t>2. Environment temporarily constant</a:t>
            </a:r>
          </a:p>
          <a:p>
            <a:pPr>
              <a:buFontTx/>
              <a:buNone/>
            </a:pPr>
            <a:r>
              <a:rPr lang="en-GB" altLang="cs-CZ" sz="2400"/>
              <a:t>3. No spatial variation</a:t>
            </a:r>
          </a:p>
          <a:p>
            <a:pPr>
              <a:buFontTx/>
              <a:buNone/>
            </a:pPr>
            <a:r>
              <a:rPr lang="en-GB" altLang="cs-CZ" sz="2400"/>
              <a:t>4. </a:t>
            </a:r>
            <a:r>
              <a:rPr lang="en-GB" altLang="cs-CZ" sz="2400">
                <a:solidFill>
                  <a:srgbClr val="FF3300"/>
                </a:solidFill>
              </a:rPr>
              <a:t>One limiting resource</a:t>
            </a:r>
          </a:p>
          <a:p>
            <a:pPr>
              <a:buFontTx/>
              <a:buNone/>
            </a:pPr>
            <a:r>
              <a:rPr lang="en-GB" altLang="cs-CZ" sz="2400"/>
              <a:t>5. Rarer species are not favored</a:t>
            </a:r>
          </a:p>
          <a:p>
            <a:pPr>
              <a:buFontTx/>
              <a:buNone/>
            </a:pPr>
            <a:r>
              <a:rPr lang="en-GB" altLang="cs-CZ" sz="2400"/>
              <a:t>6. Species have the opportunity to compete</a:t>
            </a:r>
          </a:p>
          <a:p>
            <a:pPr>
              <a:buFontTx/>
              <a:buNone/>
            </a:pPr>
            <a:r>
              <a:rPr lang="en-GB" altLang="cs-CZ" sz="2400"/>
              <a:t>7. No immigration</a:t>
            </a:r>
          </a:p>
        </p:txBody>
      </p:sp>
      <p:sp>
        <p:nvSpPr>
          <p:cNvPr id="29699" name="Text Box 4"/>
          <p:cNvSpPr txBox="1">
            <a:spLocks noChangeArrowheads="1"/>
          </p:cNvSpPr>
          <p:nvPr/>
        </p:nvSpPr>
        <p:spPr bwMode="auto">
          <a:xfrm>
            <a:off x="3962400" y="381000"/>
            <a:ext cx="4876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Classical differentiation of resource use. Seed-eating and insectivorous paserines can easily co-exist. Classical Tilman’s diatom experiment. Different rooting depth. Phenological differentiation. Ability to use decreased levels of PhAR. Or: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ltLang="cs-CZ" smtClean="0"/>
              <a:t>Classical niche differentiation</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4384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43846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6443663"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205038"/>
            <a:ext cx="23812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Text Box 4"/>
          <p:cNvSpPr txBox="1">
            <a:spLocks noChangeArrowheads="1"/>
          </p:cNvSpPr>
          <p:nvPr/>
        </p:nvSpPr>
        <p:spPr bwMode="auto">
          <a:xfrm>
            <a:off x="0" y="0"/>
            <a:ext cx="9144000" cy="4000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000">
                <a:latin typeface="Arial" panose="020B0604020202020204" pitchFamily="34" charset="0"/>
                <a:cs typeface="Arial" panose="020B0604020202020204" pitchFamily="34" charset="0"/>
              </a:rPr>
              <a:t>Possible niche differentiation in bracken – </a:t>
            </a:r>
            <a:r>
              <a:rPr lang="cs-CZ" altLang="cs-CZ" sz="2000" i="1">
                <a:latin typeface="Arial" panose="020B0604020202020204" pitchFamily="34" charset="0"/>
                <a:cs typeface="Arial" panose="020B0604020202020204" pitchFamily="34" charset="0"/>
              </a:rPr>
              <a:t>Pteridium aquilinum</a:t>
            </a:r>
            <a:endParaRPr lang="en-US" altLang="cs-CZ" sz="2000">
              <a:latin typeface="Arial" panose="020B0604020202020204" pitchFamily="34" charset="0"/>
              <a:cs typeface="Arial" panose="020B0604020202020204" pitchFamily="34" charset="0"/>
            </a:endParaRPr>
          </a:p>
        </p:txBody>
      </p:sp>
      <p:sp>
        <p:nvSpPr>
          <p:cNvPr id="31749" name="Text Box 5"/>
          <p:cNvSpPr txBox="1">
            <a:spLocks noChangeArrowheads="1"/>
          </p:cNvSpPr>
          <p:nvPr/>
        </p:nvSpPr>
        <p:spPr bwMode="auto">
          <a:xfrm>
            <a:off x="0" y="6156325"/>
            <a:ext cx="9144000" cy="4000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000">
                <a:latin typeface="Arial" panose="020B0604020202020204" pitchFamily="34" charset="0"/>
                <a:cs typeface="Arial" panose="020B0604020202020204" pitchFamily="34" charset="0"/>
              </a:rPr>
              <a:t>Cosmopolitan species / splitters do not think it is a single species</a:t>
            </a:r>
            <a:endParaRPr lang="en-US" altLang="cs-CZ"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692150"/>
            <a:ext cx="188595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6586538"/>
            <a:ext cx="118745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 Box 4"/>
          <p:cNvSpPr txBox="1">
            <a:spLocks noChangeArrowheads="1"/>
          </p:cNvSpPr>
          <p:nvPr/>
        </p:nvSpPr>
        <p:spPr bwMode="auto">
          <a:xfrm>
            <a:off x="0" y="0"/>
            <a:ext cx="9144000" cy="8302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latin typeface="Arial" panose="020B0604020202020204" pitchFamily="34" charset="0"/>
                <a:cs typeface="Arial" panose="020B0604020202020204" pitchFamily="34" charset="0"/>
              </a:rPr>
              <a:t>Community composition based on two niche dimensions: part of the plant, and a guild - </a:t>
            </a:r>
            <a:endParaRPr lang="en-US" altLang="cs-CZ" sz="2400">
              <a:latin typeface="Arial" panose="020B0604020202020204" pitchFamily="34" charset="0"/>
              <a:cs typeface="Arial" panose="020B0604020202020204" pitchFamily="34" charset="0"/>
            </a:endParaRPr>
          </a:p>
        </p:txBody>
      </p:sp>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4138"/>
            <a:ext cx="5580063"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 Box 6"/>
          <p:cNvSpPr txBox="1">
            <a:spLocks noChangeArrowheads="1"/>
          </p:cNvSpPr>
          <p:nvPr/>
        </p:nvSpPr>
        <p:spPr bwMode="auto">
          <a:xfrm>
            <a:off x="468313" y="836613"/>
            <a:ext cx="6738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latin typeface="Arial" panose="020B0604020202020204" pitchFamily="34" charset="0"/>
                <a:cs typeface="Arial" panose="020B0604020202020204" pitchFamily="34" charset="0"/>
              </a:rPr>
              <a:t>Part of the plant</a:t>
            </a:r>
            <a:r>
              <a:rPr lang="cs-CZ" altLang="cs-CZ" sz="1600">
                <a:latin typeface="Arial" panose="020B0604020202020204" pitchFamily="34" charset="0"/>
                <a:cs typeface="Arial" panose="020B0604020202020204" pitchFamily="34" charset="0"/>
              </a:rPr>
              <a:t>: Rachis=stem, Pinna=leaf blade, Costa</a:t>
            </a:r>
          </a:p>
          <a:p>
            <a:pPr eaLnBrk="1" hangingPunct="1">
              <a:spcBef>
                <a:spcPct val="0"/>
              </a:spcBef>
              <a:buFontTx/>
              <a:buNone/>
            </a:pPr>
            <a:r>
              <a:rPr lang="cs-CZ" altLang="cs-CZ" sz="1600" b="1">
                <a:latin typeface="Arial" panose="020B0604020202020204" pitchFamily="34" charset="0"/>
                <a:cs typeface="Arial" panose="020B0604020202020204" pitchFamily="34" charset="0"/>
              </a:rPr>
              <a:t>Type of usage/guild</a:t>
            </a:r>
            <a:r>
              <a:rPr lang="cs-CZ" altLang="cs-CZ" sz="1600">
                <a:latin typeface="Arial" panose="020B0604020202020204" pitchFamily="34" charset="0"/>
                <a:cs typeface="Arial" panose="020B0604020202020204" pitchFamily="34" charset="0"/>
              </a:rPr>
              <a:t>: Chew, Suck (could be phloem, xylem), mine, gall</a:t>
            </a:r>
            <a:endParaRPr lang="en-US" altLang="cs-CZ" sz="1600">
              <a:latin typeface="Arial" panose="020B0604020202020204" pitchFamily="34" charset="0"/>
              <a:cs typeface="Arial" panose="020B0604020202020204" pitchFamily="34" charset="0"/>
            </a:endParaRPr>
          </a:p>
        </p:txBody>
      </p:sp>
      <p:sp>
        <p:nvSpPr>
          <p:cNvPr id="32775" name="Text Box 7"/>
          <p:cNvSpPr txBox="1">
            <a:spLocks noChangeArrowheads="1"/>
          </p:cNvSpPr>
          <p:nvPr/>
        </p:nvSpPr>
        <p:spPr bwMode="auto">
          <a:xfrm>
            <a:off x="5580063" y="1700213"/>
            <a:ext cx="20367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Each species is a dot, species using more niches are connected dots</a:t>
            </a:r>
            <a:endParaRPr lang="en-US" altLang="cs-CZ" sz="1600">
              <a:latin typeface="Arial" panose="020B0604020202020204" pitchFamily="34" charset="0"/>
              <a:cs typeface="Arial" panose="020B0604020202020204" pitchFamily="34" charset="0"/>
            </a:endParaRPr>
          </a:p>
        </p:txBody>
      </p:sp>
      <p:sp>
        <p:nvSpPr>
          <p:cNvPr id="32776" name="Text Box 8"/>
          <p:cNvSpPr txBox="1">
            <a:spLocks noChangeArrowheads="1"/>
          </p:cNvSpPr>
          <p:nvPr/>
        </p:nvSpPr>
        <p:spPr bwMode="auto">
          <a:xfrm>
            <a:off x="5580063" y="4954588"/>
            <a:ext cx="2447925" cy="1631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Begon Harper Townsend: Ecology on the basis of John Lawton</a:t>
            </a:r>
            <a:r>
              <a:rPr lang="en-US" altLang="cs-CZ" sz="2000">
                <a:latin typeface="Arial" panose="020B0604020202020204" pitchFamily="34" charset="0"/>
                <a:cs typeface="Arial" panose="020B0604020202020204" pitchFamily="34" charset="0"/>
              </a:rPr>
              <a:t>’</a:t>
            </a:r>
            <a:r>
              <a:rPr lang="cs-CZ" altLang="cs-CZ" sz="2000">
                <a:latin typeface="Arial" panose="020B0604020202020204" pitchFamily="34" charset="0"/>
                <a:cs typeface="Arial" panose="020B0604020202020204" pitchFamily="34" charset="0"/>
              </a:rPr>
              <a:t>s papers</a:t>
            </a:r>
            <a:endParaRPr lang="en-US" altLang="cs-CZ"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Niche differentiation is stabilizing</a:t>
            </a:r>
          </a:p>
        </p:txBody>
      </p:sp>
      <p:sp>
        <p:nvSpPr>
          <p:cNvPr id="33795" name="Content Placeholder 2"/>
          <p:cNvSpPr>
            <a:spLocks noGrp="1"/>
          </p:cNvSpPr>
          <p:nvPr>
            <p:ph idx="1"/>
          </p:nvPr>
        </p:nvSpPr>
        <p:spPr/>
        <p:txBody>
          <a:bodyPr/>
          <a:lstStyle/>
          <a:p>
            <a:r>
              <a:rPr lang="en-US" altLang="en-US" smtClean="0"/>
              <a:t>The more abundant population, the less resources are available</a:t>
            </a:r>
          </a:p>
          <a:p>
            <a:r>
              <a:rPr lang="en-US" altLang="en-US" smtClean="0"/>
              <a:t>The rarer I am, the more resources I have</a:t>
            </a:r>
            <a:endParaRPr lang="cs-CZ" altLang="en-US" smtClean="0"/>
          </a:p>
          <a:p>
            <a:endParaRPr lang="cs-CZ"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In plants </a:t>
            </a:r>
          </a:p>
        </p:txBody>
      </p:sp>
      <p:sp>
        <p:nvSpPr>
          <p:cNvPr id="34819" name="Content Placeholder 2"/>
          <p:cNvSpPr>
            <a:spLocks noGrp="1"/>
          </p:cNvSpPr>
          <p:nvPr>
            <p:ph idx="1"/>
          </p:nvPr>
        </p:nvSpPr>
        <p:spPr/>
        <p:txBody>
          <a:bodyPr/>
          <a:lstStyle/>
          <a:p>
            <a:r>
              <a:rPr lang="en-US" altLang="en-US" smtClean="0"/>
              <a:t>Various rooting depth</a:t>
            </a:r>
          </a:p>
          <a:p>
            <a:r>
              <a:rPr lang="en-US" altLang="en-US" smtClean="0"/>
              <a:t>Various seasonal niches (phenological differences)</a:t>
            </a:r>
            <a:endParaRPr lang="cs-CZ" altLang="en-US" smtClean="0"/>
          </a:p>
          <a:p>
            <a:r>
              <a:rPr lang="cs-CZ" altLang="en-US" smtClean="0">
                <a:solidFill>
                  <a:srgbClr val="FF0000"/>
                </a:solidFill>
              </a:rPr>
              <a:t>Usually, trait differences are interpretted as niche differentiation -  however, they can also cause differences in fitness – which might finally lead to competitive exclusion (e.g. differences in height – differences in competitive success)</a:t>
            </a:r>
            <a:endParaRPr lang="en-US" altLang="en-US" smtClean="0">
              <a:solidFill>
                <a:srgbClr val="FF0000"/>
              </a:solidFill>
            </a:endParaRPr>
          </a:p>
          <a:p>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sp>
        <p:nvSpPr>
          <p:cNvPr id="35843" name="Content Placeholder 2"/>
          <p:cNvSpPr>
            <a:spLocks noGrp="1"/>
          </p:cNvSpPr>
          <p:nvPr>
            <p:ph idx="1"/>
          </p:nvPr>
        </p:nvSpPr>
        <p:spPr/>
        <p:txBody>
          <a:bodyPr/>
          <a:lstStyle/>
          <a:p>
            <a:endParaRPr lang="en-US" altLang="en-US" smtClean="0"/>
          </a:p>
        </p:txBody>
      </p:sp>
      <p:pic>
        <p:nvPicPr>
          <p:cNvPr id="35844" name="Picture 2" descr="F:\Pictures1-12-2014\SOlinouVylety\UporaStredohoriBrezen2009\P1050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108204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400" dirty="0"/>
              <a:t>1. Time has been sufficient to allow exclusion</a:t>
            </a:r>
          </a:p>
          <a:p>
            <a:pPr>
              <a:buFontTx/>
              <a:buNone/>
            </a:pPr>
            <a:r>
              <a:rPr lang="en-GB" altLang="cs-CZ" sz="2400" dirty="0"/>
              <a:t>2. Environment temporarily constant</a:t>
            </a:r>
          </a:p>
          <a:p>
            <a:pPr>
              <a:buFontTx/>
              <a:buNone/>
            </a:pPr>
            <a:r>
              <a:rPr lang="en-GB" altLang="cs-CZ" sz="2400" dirty="0"/>
              <a:t>3. No spatial variation</a:t>
            </a:r>
          </a:p>
          <a:p>
            <a:pPr>
              <a:buFontTx/>
              <a:buNone/>
            </a:pPr>
            <a:r>
              <a:rPr lang="en-GB" altLang="cs-CZ" sz="2400" dirty="0"/>
              <a:t>4. One limiting resource</a:t>
            </a:r>
          </a:p>
          <a:p>
            <a:pPr>
              <a:buFontTx/>
              <a:buNone/>
            </a:pPr>
            <a:r>
              <a:rPr lang="en-GB" altLang="cs-CZ" sz="2400" dirty="0"/>
              <a:t>5</a:t>
            </a:r>
            <a:r>
              <a:rPr lang="en-GB" altLang="cs-CZ" sz="2400" dirty="0">
                <a:solidFill>
                  <a:srgbClr val="FF3300"/>
                </a:solidFill>
              </a:rPr>
              <a:t>. Rarer species are not </a:t>
            </a:r>
            <a:r>
              <a:rPr lang="en-GB" altLang="cs-CZ" sz="2400" dirty="0" smtClean="0">
                <a:solidFill>
                  <a:srgbClr val="FF3300"/>
                </a:solidFill>
              </a:rPr>
              <a:t>favoured </a:t>
            </a:r>
            <a:r>
              <a:rPr lang="en-GB" altLang="cs-CZ" sz="2400" dirty="0" smtClean="0"/>
              <a:t>(includes also niche differentiation)</a:t>
            </a:r>
            <a:endParaRPr lang="en-GB" altLang="cs-CZ" sz="2400" dirty="0">
              <a:solidFill>
                <a:srgbClr val="FF3300"/>
              </a:solidFill>
            </a:endParaRPr>
          </a:p>
          <a:p>
            <a:pPr>
              <a:buFontTx/>
              <a:buNone/>
            </a:pPr>
            <a:r>
              <a:rPr lang="en-GB" altLang="cs-CZ" sz="2400" dirty="0"/>
              <a:t>6. Species have the opportunity to compete</a:t>
            </a:r>
          </a:p>
          <a:p>
            <a:pPr>
              <a:buFontTx/>
              <a:buNone/>
            </a:pPr>
            <a:r>
              <a:rPr lang="en-GB" altLang="cs-CZ" sz="2400" dirty="0"/>
              <a:t>7. No immigration</a:t>
            </a:r>
          </a:p>
        </p:txBody>
      </p:sp>
      <p:sp>
        <p:nvSpPr>
          <p:cNvPr id="36867" name="Text Box 3"/>
          <p:cNvSpPr txBox="1">
            <a:spLocks noChangeArrowheads="1"/>
          </p:cNvSpPr>
          <p:nvPr/>
        </p:nvSpPr>
        <p:spPr bwMode="auto">
          <a:xfrm>
            <a:off x="3810000" y="304800"/>
            <a:ext cx="5105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Density dependent mortality (depending more on density of conspecifics) pathogens, predators etc.</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28800"/>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381000" y="6324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t>Generalization of </a:t>
            </a:r>
            <a:r>
              <a:rPr lang="cs-CZ" altLang="cs-CZ" sz="2400" b="1"/>
              <a:t>Janzen-Connell hypothesis</a:t>
            </a:r>
            <a:r>
              <a:rPr lang="cs-CZ" altLang="cs-CZ" sz="240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85800" y="5334000"/>
            <a:ext cx="7772400" cy="4114800"/>
          </a:xfrm>
        </p:spPr>
        <p:txBody>
          <a:bodyPr/>
          <a:lstStyle/>
          <a:p>
            <a:r>
              <a:rPr lang="cs-CZ" altLang="cs-CZ" sz="2000" smtClean="0"/>
              <a:t>http://people.ucsc.edu/~ggilbert/Research_GilbertLab.html</a:t>
            </a:r>
          </a:p>
        </p:txBody>
      </p:sp>
      <p:pic>
        <p:nvPicPr>
          <p:cNvPr id="37891" name="Picture 5" descr="JanzenConn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63600"/>
            <a:ext cx="56388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sp>
        <p:nvSpPr>
          <p:cNvPr id="38915" name="Content Placeholder 2"/>
          <p:cNvSpPr>
            <a:spLocks noGrp="1"/>
          </p:cNvSpPr>
          <p:nvPr>
            <p:ph idx="1"/>
          </p:nvPr>
        </p:nvSpPr>
        <p:spPr/>
        <p:txBody>
          <a:bodyPr/>
          <a:lstStyle/>
          <a:p>
            <a:endParaRPr lang="en-US" altLang="en-US" smtClean="0"/>
          </a:p>
        </p:txBody>
      </p:sp>
      <p:pic>
        <p:nvPicPr>
          <p:cNvPr id="38916" name="Picture 2" descr="Image result for Petersen janzen Connell grass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cs-CZ" smtClean="0"/>
              <a:t>Competitive exclusion principle</a:t>
            </a:r>
          </a:p>
        </p:txBody>
      </p:sp>
      <p:sp>
        <p:nvSpPr>
          <p:cNvPr id="17411" name="Rectangle 3"/>
          <p:cNvSpPr>
            <a:spLocks noGrp="1" noChangeArrowheads="1"/>
          </p:cNvSpPr>
          <p:nvPr>
            <p:ph type="body" idx="1"/>
          </p:nvPr>
        </p:nvSpPr>
        <p:spPr/>
        <p:txBody>
          <a:bodyPr/>
          <a:lstStyle/>
          <a:p>
            <a:r>
              <a:rPr lang="en-GB" altLang="cs-CZ" sz="2800" dirty="0" smtClean="0"/>
              <a:t>Several formulations, also before </a:t>
            </a:r>
            <a:r>
              <a:rPr lang="en-GB" altLang="cs-CZ" sz="2800" dirty="0" err="1" smtClean="0"/>
              <a:t>Gausse</a:t>
            </a:r>
            <a:endParaRPr lang="en-GB" altLang="cs-CZ" sz="2800" dirty="0" smtClean="0"/>
          </a:p>
          <a:p>
            <a:r>
              <a:rPr lang="en-GB" altLang="cs-CZ" sz="2800" dirty="0" smtClean="0"/>
              <a:t>Two species with identical niche can not co-exist</a:t>
            </a:r>
          </a:p>
          <a:p>
            <a:r>
              <a:rPr lang="en-GB" altLang="cs-CZ" sz="2800" dirty="0" smtClean="0"/>
              <a:t>Two species with identical ecology can not co-exist</a:t>
            </a:r>
          </a:p>
          <a:p>
            <a:r>
              <a:rPr lang="en-GB" altLang="cs-CZ" sz="2800" dirty="0" smtClean="0"/>
              <a:t>If two species co-exist, there must be some niche </a:t>
            </a:r>
            <a:r>
              <a:rPr lang="en-GB" altLang="cs-CZ" sz="2800" dirty="0" smtClean="0"/>
              <a:t>differentiation</a:t>
            </a:r>
          </a:p>
          <a:p>
            <a:r>
              <a:rPr lang="en-GB" altLang="cs-CZ" sz="2800" dirty="0" smtClean="0"/>
              <a:t>Based on this principle, we can expect that the number of coexisting species cannot exceed number of limiting resources</a:t>
            </a:r>
          </a:p>
          <a:p>
            <a:r>
              <a:rPr lang="en-GB" altLang="cs-CZ" sz="2800" dirty="0" smtClean="0"/>
              <a:t>BUT MULTISPECIES COMMUNITIES EXIST</a:t>
            </a:r>
            <a:endParaRPr lang="en-GB" altLang="cs-CZ" sz="2800" dirty="0" smtClean="0"/>
          </a:p>
        </p:txBody>
      </p:sp>
    </p:spTree>
    <p:extLst>
      <p:ext uri="{BB962C8B-B14F-4D97-AF65-F5344CB8AC3E}">
        <p14:creationId xmlns:p14="http://schemas.microsoft.com/office/powerpoint/2010/main" val="114015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Janzen-Connell mechanisms</a:t>
            </a:r>
          </a:p>
        </p:txBody>
      </p:sp>
      <p:sp>
        <p:nvSpPr>
          <p:cNvPr id="39939" name="Content Placeholder 2"/>
          <p:cNvSpPr>
            <a:spLocks noGrp="1"/>
          </p:cNvSpPr>
          <p:nvPr>
            <p:ph idx="1"/>
          </p:nvPr>
        </p:nvSpPr>
        <p:spPr/>
        <p:txBody>
          <a:bodyPr/>
          <a:lstStyle/>
          <a:p>
            <a:r>
              <a:rPr lang="en-US" altLang="en-US" dirty="0" smtClean="0"/>
              <a:t>Janzen originally focused on insects in tropical forest</a:t>
            </a:r>
          </a:p>
          <a:p>
            <a:r>
              <a:rPr lang="en-US" altLang="en-US" dirty="0" smtClean="0"/>
              <a:t>It seems today, that fungi (or generally, soil pathogens) are (more?) important for plants</a:t>
            </a:r>
          </a:p>
          <a:p>
            <a:endParaRPr lang="en-US" altLang="en-US" dirty="0" smtClean="0"/>
          </a:p>
          <a:p>
            <a:endParaRPr lang="en-US" altLang="en-US" dirty="0" smtClean="0"/>
          </a:p>
        </p:txBody>
      </p:sp>
      <p:sp>
        <p:nvSpPr>
          <p:cNvPr id="39940" name="TextBox 1"/>
          <p:cNvSpPr txBox="1">
            <a:spLocks noChangeArrowheads="1"/>
          </p:cNvSpPr>
          <p:nvPr/>
        </p:nvSpPr>
        <p:spPr bwMode="auto">
          <a:xfrm>
            <a:off x="673740" y="4267200"/>
            <a:ext cx="815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err="1"/>
              <a:t>Petermann</a:t>
            </a:r>
            <a:r>
              <a:rPr lang="en-US" altLang="en-US" sz="2000" dirty="0"/>
              <a:t>, J. S., Fergus, A. J., Turnbull, L. A., &amp; </a:t>
            </a:r>
            <a:r>
              <a:rPr lang="en-US" altLang="en-US" sz="2000" dirty="0" err="1"/>
              <a:t>Schmid</a:t>
            </a:r>
            <a:r>
              <a:rPr lang="en-US" altLang="en-US" sz="2000" dirty="0"/>
              <a:t>, B. (2008). Janzen‐Connell effects are widespread and strong enough to maintain diversity in grasslands. </a:t>
            </a:r>
            <a:r>
              <a:rPr lang="en-US" altLang="en-US" sz="2000" i="1" dirty="0"/>
              <a:t>Ecology</a:t>
            </a:r>
            <a:r>
              <a:rPr lang="en-US" altLang="en-US" sz="2000" dirty="0"/>
              <a:t>, </a:t>
            </a:r>
            <a:r>
              <a:rPr lang="en-US" altLang="en-US" sz="2000" i="1" dirty="0"/>
              <a:t>89</a:t>
            </a:r>
            <a:r>
              <a:rPr lang="en-US" altLang="en-US" sz="2000" dirty="0"/>
              <a:t>(9), 2399-2406</a:t>
            </a:r>
            <a:r>
              <a:rPr lang="en-US" altLang="en-US" sz="2000" dirty="0" smtClean="0"/>
              <a:t>.</a:t>
            </a:r>
          </a:p>
          <a:p>
            <a:pPr>
              <a:spcBef>
                <a:spcPct val="0"/>
              </a:spcBef>
              <a:buFontTx/>
              <a:buNone/>
            </a:pPr>
            <a:endParaRPr lang="en-US" altLang="en-US" sz="2000" dirty="0"/>
          </a:p>
          <a:p>
            <a:pPr>
              <a:spcBef>
                <a:spcPct val="0"/>
              </a:spcBef>
              <a:buFontTx/>
              <a:buNone/>
            </a:pPr>
            <a:r>
              <a:rPr lang="en-US" altLang="en-US" sz="2000" dirty="0" smtClean="0"/>
              <a:t>Nice summarizing paper (for tropical forest</a:t>
            </a:r>
            <a:r>
              <a:rPr lang="en-US" altLang="en-US" sz="2000" dirty="0"/>
              <a:t>): </a:t>
            </a:r>
            <a:r>
              <a:rPr lang="en-US" altLang="en-US" sz="2000" dirty="0" err="1"/>
              <a:t>Terborgh</a:t>
            </a:r>
            <a:r>
              <a:rPr lang="en-US" altLang="en-US" sz="2000" dirty="0"/>
              <a:t>, J. (2020). At 50, Janzen–Connell has come of age. </a:t>
            </a:r>
            <a:r>
              <a:rPr lang="en-US" altLang="en-US" sz="2000" dirty="0" err="1"/>
              <a:t>BioScience</a:t>
            </a:r>
            <a:r>
              <a:rPr lang="en-US" altLang="en-US" sz="2000" dirty="0"/>
              <a:t>, 70(12), 1082-1092.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Evidence (examples)</a:t>
            </a:r>
          </a:p>
        </p:txBody>
      </p:sp>
      <p:sp>
        <p:nvSpPr>
          <p:cNvPr id="40963" name="Content Placeholder 2"/>
          <p:cNvSpPr>
            <a:spLocks noGrp="1"/>
          </p:cNvSpPr>
          <p:nvPr>
            <p:ph idx="1"/>
          </p:nvPr>
        </p:nvSpPr>
        <p:spPr/>
        <p:txBody>
          <a:bodyPr/>
          <a:lstStyle/>
          <a:p>
            <a:r>
              <a:rPr lang="en-US" altLang="en-US" dirty="0" smtClean="0"/>
              <a:t>Spatial pattern analyses of age/size classified individuals (</a:t>
            </a:r>
            <a:r>
              <a:rPr lang="en-US" altLang="en-US" dirty="0" err="1" smtClean="0"/>
              <a:t>ForestGeo</a:t>
            </a:r>
            <a:r>
              <a:rPr lang="en-US" altLang="en-US" dirty="0" smtClean="0"/>
              <a:t> </a:t>
            </a:r>
            <a:r>
              <a:rPr lang="en-US" altLang="en-US" dirty="0" err="1" smtClean="0"/>
              <a:t>dynamnic</a:t>
            </a:r>
            <a:r>
              <a:rPr lang="en-US" altLang="en-US" dirty="0" smtClean="0"/>
              <a:t> plots)</a:t>
            </a:r>
            <a:endParaRPr lang="en-US" altLang="en-US" dirty="0"/>
          </a:p>
          <a:p>
            <a:r>
              <a:rPr lang="en-US" altLang="en-US" dirty="0" smtClean="0"/>
              <a:t>seedling survival in vicinity and in absence  of conspecific adults; plus experiment with fungicide/insecticide applications</a:t>
            </a:r>
          </a:p>
          <a:p>
            <a:r>
              <a:rPr lang="en-US" altLang="en-US" dirty="0" smtClean="0"/>
              <a:t>“Soil memory” – the soil where a species was grown is less </a:t>
            </a:r>
            <a:r>
              <a:rPr lang="en-US" altLang="en-US" dirty="0" err="1" smtClean="0"/>
              <a:t>favourable</a:t>
            </a:r>
            <a:r>
              <a:rPr lang="en-US" altLang="en-US" dirty="0" smtClean="0"/>
              <a:t> for transplants of its own species </a:t>
            </a:r>
          </a:p>
          <a:p>
            <a:endParaRPr lang="en-US" alt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000"/>
              <a:t>1</a:t>
            </a:r>
          </a:p>
        </p:txBody>
      </p:sp>
      <p:sp>
        <p:nvSpPr>
          <p:cNvPr id="41987" name="Text Box 3"/>
          <p:cNvSpPr txBox="1">
            <a:spLocks noChangeArrowheads="1"/>
          </p:cNvSpPr>
          <p:nvPr/>
        </p:nvSpPr>
        <p:spPr bwMode="auto">
          <a:xfrm>
            <a:off x="4343400" y="1143000"/>
            <a:ext cx="44196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GB" altLang="cs-CZ" sz="2400"/>
          </a:p>
          <a:p>
            <a:pPr>
              <a:spcBef>
                <a:spcPct val="50000"/>
              </a:spcBef>
              <a:buFontTx/>
              <a:buNone/>
            </a:pPr>
            <a:r>
              <a:rPr lang="en-GB" altLang="cs-CZ" sz="2400"/>
              <a:t>Classical mowing – the tallest individuals are competitively superior, and are the most harmed.</a:t>
            </a:r>
          </a:p>
        </p:txBody>
      </p:sp>
      <p:sp>
        <p:nvSpPr>
          <p:cNvPr id="41988" name="Rectangle 6"/>
          <p:cNvSpPr>
            <a:spLocks noChangeArrowheads="1"/>
          </p:cNvSpPr>
          <p:nvPr/>
        </p:nvSpPr>
        <p:spPr bwMode="auto">
          <a:xfrm>
            <a:off x="304800" y="1557338"/>
            <a:ext cx="3352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2400"/>
              <a:t>1. Time has been sufficient to allow exclusion</a:t>
            </a:r>
          </a:p>
          <a:p>
            <a:pPr>
              <a:spcBef>
                <a:spcPct val="0"/>
              </a:spcBef>
              <a:buFontTx/>
              <a:buNone/>
            </a:pPr>
            <a:r>
              <a:rPr lang="en-GB" altLang="cs-CZ" sz="2400"/>
              <a:t>2. Environment temporarily constant</a:t>
            </a:r>
          </a:p>
          <a:p>
            <a:pPr>
              <a:spcBef>
                <a:spcPct val="0"/>
              </a:spcBef>
              <a:buFontTx/>
              <a:buNone/>
            </a:pPr>
            <a:r>
              <a:rPr lang="en-GB" altLang="cs-CZ" sz="2400"/>
              <a:t>3. No spatial variation</a:t>
            </a:r>
          </a:p>
          <a:p>
            <a:pPr>
              <a:spcBef>
                <a:spcPct val="0"/>
              </a:spcBef>
              <a:buFontTx/>
              <a:buNone/>
            </a:pPr>
            <a:r>
              <a:rPr lang="en-GB" altLang="cs-CZ" sz="2400"/>
              <a:t>4. One limiting resource</a:t>
            </a:r>
          </a:p>
          <a:p>
            <a:pPr>
              <a:spcBef>
                <a:spcPct val="0"/>
              </a:spcBef>
              <a:buFontTx/>
              <a:buNone/>
            </a:pPr>
            <a:r>
              <a:rPr lang="en-GB" altLang="cs-CZ" sz="2400"/>
              <a:t>5</a:t>
            </a:r>
            <a:r>
              <a:rPr lang="en-GB" altLang="cs-CZ" sz="2400">
                <a:solidFill>
                  <a:srgbClr val="FF3300"/>
                </a:solidFill>
              </a:rPr>
              <a:t>. Rarer species are not favored</a:t>
            </a:r>
          </a:p>
          <a:p>
            <a:pPr>
              <a:spcBef>
                <a:spcPct val="0"/>
              </a:spcBef>
              <a:buFontTx/>
              <a:buNone/>
            </a:pPr>
            <a:r>
              <a:rPr lang="en-GB" altLang="cs-CZ" sz="2400"/>
              <a:t>6. Species have the opportunity to compete</a:t>
            </a:r>
          </a:p>
          <a:p>
            <a:pPr>
              <a:spcBef>
                <a:spcPct val="0"/>
              </a:spcBef>
              <a:buFontTx/>
              <a:buNone/>
            </a:pPr>
            <a:r>
              <a:rPr lang="en-GB" altLang="cs-CZ" sz="2400"/>
              <a:t>7. No immigration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400"/>
              <a:t>1. Time has been sufficient to allow exclusion</a:t>
            </a:r>
          </a:p>
          <a:p>
            <a:pPr>
              <a:buFontTx/>
              <a:buNone/>
            </a:pPr>
            <a:r>
              <a:rPr lang="en-GB" altLang="cs-CZ" sz="2400"/>
              <a:t>2. Environment temporarily constant</a:t>
            </a:r>
          </a:p>
          <a:p>
            <a:pPr>
              <a:buFontTx/>
              <a:buNone/>
            </a:pPr>
            <a:r>
              <a:rPr lang="en-GB" altLang="cs-CZ" sz="2400"/>
              <a:t>3. No spatial variation</a:t>
            </a:r>
          </a:p>
          <a:p>
            <a:pPr>
              <a:buFontTx/>
              <a:buNone/>
            </a:pPr>
            <a:r>
              <a:rPr lang="en-GB" altLang="cs-CZ" sz="2400"/>
              <a:t>4. One limiting resource</a:t>
            </a:r>
          </a:p>
          <a:p>
            <a:pPr>
              <a:buFontTx/>
              <a:buNone/>
            </a:pPr>
            <a:r>
              <a:rPr lang="en-GB" altLang="cs-CZ" sz="2400"/>
              <a:t>5</a:t>
            </a:r>
            <a:r>
              <a:rPr lang="en-GB" altLang="cs-CZ" sz="2400">
                <a:solidFill>
                  <a:srgbClr val="FF3300"/>
                </a:solidFill>
              </a:rPr>
              <a:t>. </a:t>
            </a:r>
            <a:r>
              <a:rPr lang="en-GB" altLang="cs-CZ" sz="2400"/>
              <a:t>Rarer species are not favored</a:t>
            </a:r>
          </a:p>
          <a:p>
            <a:pPr>
              <a:buFontTx/>
              <a:buNone/>
            </a:pPr>
            <a:r>
              <a:rPr lang="en-GB" altLang="cs-CZ" sz="2400"/>
              <a:t>6. </a:t>
            </a:r>
            <a:r>
              <a:rPr lang="en-GB" altLang="cs-CZ" sz="2400">
                <a:solidFill>
                  <a:srgbClr val="FF3300"/>
                </a:solidFill>
              </a:rPr>
              <a:t>Species have the opportunity to compete</a:t>
            </a:r>
          </a:p>
          <a:p>
            <a:pPr>
              <a:buFontTx/>
              <a:buNone/>
            </a:pPr>
            <a:r>
              <a:rPr lang="en-GB" altLang="cs-CZ" sz="2400"/>
              <a:t>7. No immigration</a:t>
            </a:r>
          </a:p>
        </p:txBody>
      </p:sp>
      <p:sp>
        <p:nvSpPr>
          <p:cNvPr id="43011" name="Text Box 4"/>
          <p:cNvSpPr txBox="1">
            <a:spLocks noChangeArrowheads="1"/>
          </p:cNvSpPr>
          <p:nvPr/>
        </p:nvSpPr>
        <p:spPr bwMode="auto">
          <a:xfrm>
            <a:off x="4191000" y="1143000"/>
            <a:ext cx="4495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t>Randomly appearing habitats – </a:t>
            </a:r>
            <a:r>
              <a:rPr lang="en-GB" altLang="cs-CZ" sz="2400" dirty="0" err="1"/>
              <a:t>th</a:t>
            </a:r>
            <a:r>
              <a:rPr lang="cs-CZ" altLang="cs-CZ" sz="2400" dirty="0"/>
              <a:t>e</a:t>
            </a:r>
            <a:r>
              <a:rPr lang="en-GB" altLang="cs-CZ" sz="2400" dirty="0"/>
              <a:t> species (particularly the sedentary ones) do not meet at all “</a:t>
            </a:r>
            <a:r>
              <a:rPr lang="en-GB" altLang="cs-CZ" sz="2400" dirty="0" err="1"/>
              <a:t>preemptive”competition</a:t>
            </a:r>
            <a:r>
              <a:rPr lang="en-GB" altLang="cs-CZ" sz="2400" dirty="0"/>
              <a:t> (Grubb </a:t>
            </a:r>
            <a:r>
              <a:rPr lang="en-GB" altLang="cs-CZ" sz="2400" dirty="0" smtClean="0"/>
              <a:t>1977 theory of regeneration niche)</a:t>
            </a:r>
            <a:endParaRPr lang="en-GB" altLang="cs-CZ" sz="2400" dirty="0"/>
          </a:p>
          <a:p>
            <a:pPr>
              <a:spcBef>
                <a:spcPct val="50000"/>
              </a:spcBef>
              <a:buFontTx/>
              <a:buNone/>
            </a:pPr>
            <a:endParaRPr lang="en-GB" altLang="cs-CZ" sz="2400" dirty="0"/>
          </a:p>
          <a:p>
            <a:pPr>
              <a:spcBef>
                <a:spcPct val="50000"/>
              </a:spcBef>
              <a:buFontTx/>
              <a:buNone/>
            </a:pPr>
            <a:r>
              <a:rPr lang="en-GB" altLang="cs-CZ" sz="2400" dirty="0"/>
              <a:t>“Lotteries”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2400" y="13716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2400"/>
              <a:t>1. Time has been sufficient to allow exclusion</a:t>
            </a:r>
          </a:p>
          <a:p>
            <a:pPr>
              <a:buFontTx/>
              <a:buNone/>
            </a:pPr>
            <a:r>
              <a:rPr lang="en-GB" altLang="cs-CZ" sz="2400"/>
              <a:t>2. Environment temporarily constant</a:t>
            </a:r>
          </a:p>
          <a:p>
            <a:pPr>
              <a:buFontTx/>
              <a:buNone/>
            </a:pPr>
            <a:r>
              <a:rPr lang="en-GB" altLang="cs-CZ" sz="2400"/>
              <a:t>3. No spatial variation</a:t>
            </a:r>
          </a:p>
          <a:p>
            <a:pPr>
              <a:buFontTx/>
              <a:buNone/>
            </a:pPr>
            <a:r>
              <a:rPr lang="en-GB" altLang="cs-CZ" sz="2400"/>
              <a:t>4. One limiting resource</a:t>
            </a:r>
          </a:p>
          <a:p>
            <a:pPr>
              <a:buFontTx/>
              <a:buNone/>
            </a:pPr>
            <a:r>
              <a:rPr lang="en-GB" altLang="cs-CZ" sz="2400"/>
              <a:t>5</a:t>
            </a:r>
            <a:r>
              <a:rPr lang="en-GB" altLang="cs-CZ" sz="2400">
                <a:solidFill>
                  <a:srgbClr val="FF3300"/>
                </a:solidFill>
              </a:rPr>
              <a:t>. </a:t>
            </a:r>
            <a:r>
              <a:rPr lang="en-GB" altLang="cs-CZ" sz="2400"/>
              <a:t>Rarer species are not favored</a:t>
            </a:r>
          </a:p>
          <a:p>
            <a:pPr>
              <a:buFontTx/>
              <a:buNone/>
            </a:pPr>
            <a:r>
              <a:rPr lang="en-GB" altLang="cs-CZ" sz="2400"/>
              <a:t>6. Species have the opportunity to compete</a:t>
            </a:r>
          </a:p>
          <a:p>
            <a:pPr>
              <a:buFontTx/>
              <a:buNone/>
            </a:pPr>
            <a:r>
              <a:rPr lang="en-GB" altLang="cs-CZ" sz="2400">
                <a:solidFill>
                  <a:srgbClr val="FF3300"/>
                </a:solidFill>
              </a:rPr>
              <a:t>7. No immigration</a:t>
            </a:r>
          </a:p>
          <a:p>
            <a:pPr>
              <a:buFontTx/>
              <a:buNone/>
            </a:pPr>
            <a:endParaRPr lang="en-GB" altLang="cs-CZ" sz="2000"/>
          </a:p>
        </p:txBody>
      </p:sp>
      <p:sp>
        <p:nvSpPr>
          <p:cNvPr id="44035" name="Text Box 3"/>
          <p:cNvSpPr txBox="1">
            <a:spLocks noChangeArrowheads="1"/>
          </p:cNvSpPr>
          <p:nvPr/>
        </p:nvSpPr>
        <p:spPr bwMode="auto">
          <a:xfrm>
            <a:off x="4343400" y="1295400"/>
            <a:ext cx="426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Transitional populations</a:t>
            </a:r>
          </a:p>
          <a:p>
            <a:pPr>
              <a:spcBef>
                <a:spcPct val="50000"/>
              </a:spcBef>
              <a:buFontTx/>
              <a:buNone/>
            </a:pPr>
            <a:r>
              <a:rPr lang="en-GB" altLang="cs-CZ" sz="2400"/>
              <a:t>(Metapopulation theory)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r>
              <a:rPr lang="en-US" altLang="cs-CZ" smtClean="0"/>
              <a:t>Comments on some popular theories</a:t>
            </a:r>
            <a:endParaRPr lang="cs-CZ" alt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Hubbell’s neutral theory</a:t>
            </a:r>
          </a:p>
        </p:txBody>
      </p:sp>
      <p:sp>
        <p:nvSpPr>
          <p:cNvPr id="46083" name="Content Placeholder 2"/>
          <p:cNvSpPr>
            <a:spLocks noGrp="1"/>
          </p:cNvSpPr>
          <p:nvPr>
            <p:ph idx="1"/>
          </p:nvPr>
        </p:nvSpPr>
        <p:spPr/>
        <p:txBody>
          <a:bodyPr/>
          <a:lstStyle/>
          <a:p>
            <a:r>
              <a:rPr lang="en-US" altLang="en-US" smtClean="0"/>
              <a:t>Hubbell, S. P. (2001). </a:t>
            </a:r>
            <a:r>
              <a:rPr lang="en-US" altLang="en-US" i="1" smtClean="0"/>
              <a:t>The unified neutral theory of biodiversity and biogeography (MPB-32)</a:t>
            </a:r>
            <a:r>
              <a:rPr lang="en-US" altLang="en-US" smtClean="0"/>
              <a:t> (Vol. 32). Princeton University Press.</a:t>
            </a:r>
          </a:p>
          <a:p>
            <a:endParaRPr lang="en-US" altLang="en-US" smtClean="0"/>
          </a:p>
          <a:p>
            <a:r>
              <a:rPr lang="en-US" altLang="en-US" smtClean="0"/>
              <a:t>All species are equal, and thus the richness is just a matter of speciation, immigration, and extinction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62000" y="533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Grubb 1977: Regeneration niche (Biol. Rev.)</a:t>
            </a:r>
          </a:p>
        </p:txBody>
      </p:sp>
      <p:sp>
        <p:nvSpPr>
          <p:cNvPr id="47107" name="Text Box 3"/>
          <p:cNvSpPr txBox="1">
            <a:spLocks noChangeArrowheads="1"/>
          </p:cNvSpPr>
          <p:nvPr/>
        </p:nvSpPr>
        <p:spPr bwMode="auto">
          <a:xfrm>
            <a:off x="609600" y="1676400"/>
            <a:ext cx="7772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Seed regeneration: Need of “safe site” (e.g. gap)</a:t>
            </a:r>
          </a:p>
          <a:p>
            <a:pPr>
              <a:spcBef>
                <a:spcPct val="50000"/>
              </a:spcBef>
              <a:buFontTx/>
              <a:buNone/>
            </a:pPr>
            <a:r>
              <a:rPr lang="en-GB" altLang="cs-CZ" sz="2400"/>
              <a:t>Gap unpredictable resource – first come first served – the fast species have competitive advantage – pre-emptive competition. Trade-off between dispersal and competitive ability.</a:t>
            </a:r>
          </a:p>
          <a:p>
            <a:pPr>
              <a:spcBef>
                <a:spcPct val="50000"/>
              </a:spcBef>
              <a:buFontTx/>
              <a:buNone/>
            </a:pPr>
            <a:r>
              <a:rPr lang="en-GB" altLang="cs-CZ" sz="2400"/>
              <a:t>Seedling are much mo</a:t>
            </a:r>
            <a:r>
              <a:rPr lang="cs-CZ" altLang="cs-CZ" sz="2400"/>
              <a:t>r</a:t>
            </a:r>
            <a:r>
              <a:rPr lang="en-GB" altLang="cs-CZ" sz="2400"/>
              <a:t>e sensitive to variation in environment than established plants</a:t>
            </a:r>
          </a:p>
          <a:p>
            <a:pPr>
              <a:spcBef>
                <a:spcPct val="50000"/>
              </a:spcBef>
              <a:buFontTx/>
              <a:buNone/>
            </a:pPr>
            <a:r>
              <a:rPr lang="en-GB" altLang="cs-CZ" sz="2400"/>
              <a:t>Gaps – different among seasons, but also among individual years</a:t>
            </a:r>
          </a:p>
          <a:p>
            <a:pPr>
              <a:spcBef>
                <a:spcPct val="50000"/>
              </a:spcBef>
              <a:buFontTx/>
              <a:buNone/>
            </a:pPr>
            <a:endParaRPr lang="en-GB" altLang="cs-CZ" sz="2400"/>
          </a:p>
        </p:txBody>
      </p:sp>
      <p:pic>
        <p:nvPicPr>
          <p:cNvPr id="2" name="Obrázek 1"/>
          <p:cNvPicPr>
            <a:picLocks noChangeAspect="1"/>
          </p:cNvPicPr>
          <p:nvPr/>
        </p:nvPicPr>
        <p:blipFill>
          <a:blip r:embed="rId2"/>
          <a:stretch>
            <a:fillRect/>
          </a:stretch>
        </p:blipFill>
        <p:spPr>
          <a:xfrm>
            <a:off x="2209800" y="3324761"/>
            <a:ext cx="6934200" cy="350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838200" y="1295400"/>
          <a:ext cx="5943600" cy="4457700"/>
        </p:xfrm>
        <a:graphic>
          <a:graphicData uri="http://schemas.openxmlformats.org/presentationml/2006/ole">
            <mc:AlternateContent xmlns:mc="http://schemas.openxmlformats.org/markup-compatibility/2006">
              <mc:Choice xmlns:v="urn:schemas-microsoft-com:vml" Requires="v">
                <p:oleObj spid="_x0000_s48145" name="Graph" r:id="rId3" imgW="1434353" imgH="3945543" progId="STATISTICA.Graph">
                  <p:embed/>
                </p:oleObj>
              </mc:Choice>
              <mc:Fallback>
                <p:oleObj name="Graph" r:id="rId3" imgW="1434353" imgH="3945543" progId="STATISTICA.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954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1" name="Text Box 3"/>
          <p:cNvSpPr txBox="1">
            <a:spLocks noChangeArrowheads="1"/>
          </p:cNvSpPr>
          <p:nvPr/>
        </p:nvSpPr>
        <p:spPr bwMode="auto">
          <a:xfrm>
            <a:off x="685800" y="304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Špačková Lepš 2004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609600"/>
            <a:ext cx="7772400" cy="1600200"/>
          </a:xfrm>
        </p:spPr>
        <p:txBody>
          <a:bodyPr/>
          <a:lstStyle/>
          <a:p>
            <a:r>
              <a:rPr lang="en-GB" altLang="cs-CZ" smtClean="0"/>
              <a:t>Importance of spatial and temporal scale</a:t>
            </a:r>
          </a:p>
        </p:txBody>
      </p:sp>
      <p:sp>
        <p:nvSpPr>
          <p:cNvPr id="49155" name="Rectangle 3"/>
          <p:cNvSpPr>
            <a:spLocks noGrp="1" noChangeArrowheads="1"/>
          </p:cNvSpPr>
          <p:nvPr>
            <p:ph type="subTitle" idx="1"/>
          </p:nvPr>
        </p:nvSpPr>
        <p:spPr>
          <a:xfrm>
            <a:off x="1371600" y="2667000"/>
            <a:ext cx="6400800" cy="2971800"/>
          </a:xfrm>
        </p:spPr>
        <p:txBody>
          <a:bodyPr/>
          <a:lstStyle/>
          <a:p>
            <a:r>
              <a:rPr lang="en-GB" altLang="cs-CZ" smtClean="0"/>
              <a:t>Some species do not persist in a locality, but persist on the landscape scale  (e.g. </a:t>
            </a:r>
            <a:r>
              <a:rPr lang="en-GB" altLang="cs-CZ" i="1" smtClean="0"/>
              <a:t>Lycopodiella inundata</a:t>
            </a:r>
            <a:r>
              <a:rPr lang="en-GB" altLang="cs-CZ"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cs-CZ" sz="4000" smtClean="0"/>
              <a:t>Equalizing and stabilizing mechanisms</a:t>
            </a:r>
            <a:endParaRPr lang="cs-CZ" altLang="cs-CZ" sz="4000" smtClean="0"/>
          </a:p>
        </p:txBody>
      </p:sp>
      <p:sp>
        <p:nvSpPr>
          <p:cNvPr id="5123" name="Rectangle 3"/>
          <p:cNvSpPr>
            <a:spLocks noGrp="1" noChangeArrowheads="1"/>
          </p:cNvSpPr>
          <p:nvPr>
            <p:ph type="body" idx="1"/>
          </p:nvPr>
        </p:nvSpPr>
        <p:spPr/>
        <p:txBody>
          <a:bodyPr/>
          <a:lstStyle/>
          <a:p>
            <a:r>
              <a:rPr lang="en-US" altLang="en-US" sz="2800" smtClean="0"/>
              <a:t>Chesson, P. (2000). Mechanisms of maintenance of species diversity. </a:t>
            </a:r>
            <a:r>
              <a:rPr lang="en-US" altLang="en-US" sz="2800" i="1" smtClean="0"/>
              <a:t>Annual </a:t>
            </a:r>
            <a:r>
              <a:rPr lang="cs-CZ" altLang="en-US" sz="2800" i="1" smtClean="0"/>
              <a:t>R</a:t>
            </a:r>
            <a:r>
              <a:rPr lang="en-US" altLang="en-US" sz="2800" i="1" smtClean="0"/>
              <a:t>eview of Ecology and Systematics</a:t>
            </a:r>
            <a:r>
              <a:rPr lang="en-US" altLang="en-US" sz="2800" smtClean="0"/>
              <a:t>, 343-366.</a:t>
            </a:r>
            <a:endParaRPr lang="cs-CZ" altLang="en-US" sz="2800" smtClean="0"/>
          </a:p>
          <a:p>
            <a:endParaRPr lang="en-US" altLang="cs-CZ" sz="2800" smtClean="0"/>
          </a:p>
          <a:p>
            <a:r>
              <a:rPr lang="en-US" altLang="en-US" sz="2800" smtClean="0"/>
              <a:t>Wilson, J. B. (2011). The twelve theories of co‐existence in plant communities: the doubtful, the important and the unexplored. </a:t>
            </a:r>
            <a:r>
              <a:rPr lang="en-US" altLang="en-US" sz="2800" i="1" smtClean="0"/>
              <a:t>Journal of vegetation Science</a:t>
            </a:r>
            <a:r>
              <a:rPr lang="en-US" altLang="en-US" sz="2800" smtClean="0"/>
              <a:t>,</a:t>
            </a:r>
            <a:r>
              <a:rPr lang="en-US" altLang="en-US" sz="2800" i="1" smtClean="0"/>
              <a:t>22</a:t>
            </a:r>
            <a:r>
              <a:rPr lang="en-US" altLang="en-US" sz="2800" smtClean="0"/>
              <a:t>(1), 184-195.</a:t>
            </a:r>
            <a:endParaRPr lang="en-US" altLang="cs-CZ" sz="28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4525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1947863"/>
            <a:ext cx="65468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66294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Traits and testing for mechanisms</a:t>
            </a:r>
          </a:p>
        </p:txBody>
      </p:sp>
      <p:sp>
        <p:nvSpPr>
          <p:cNvPr id="51203" name="Content Placeholder 2"/>
          <p:cNvSpPr>
            <a:spLocks noGrp="1"/>
          </p:cNvSpPr>
          <p:nvPr>
            <p:ph idx="1"/>
          </p:nvPr>
        </p:nvSpPr>
        <p:spPr/>
        <p:txBody>
          <a:bodyPr/>
          <a:lstStyle/>
          <a:p>
            <a:r>
              <a:rPr lang="en-US" altLang="en-US" dirty="0" smtClean="0"/>
              <a:t>Limiting similarity concept – basic idea: the more similar the species are, the larger is the niche overlap, and the stronger competition (and resulting competitive exclusion) -&gt; will lead to trait divergence</a:t>
            </a:r>
          </a:p>
          <a:p>
            <a:r>
              <a:rPr lang="en-US" altLang="en-US" dirty="0" smtClean="0"/>
              <a:t>Trait convergence as “proof” of environmental filtering </a:t>
            </a:r>
          </a:p>
          <a:p>
            <a:r>
              <a:rPr lang="en-US" altLang="en-US" dirty="0" smtClean="0"/>
              <a:t>Tests using the trait divergence / convergence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Environmental filtering</a:t>
            </a:r>
            <a:endParaRPr lang="en-US" dirty="0"/>
          </a:p>
        </p:txBody>
      </p:sp>
      <p:sp>
        <p:nvSpPr>
          <p:cNvPr id="3" name="Content Placeholder 2"/>
          <p:cNvSpPr>
            <a:spLocks noGrp="1"/>
          </p:cNvSpPr>
          <p:nvPr>
            <p:ph idx="1"/>
          </p:nvPr>
        </p:nvSpPr>
        <p:spPr/>
        <p:txBody>
          <a:bodyPr/>
          <a:lstStyle/>
          <a:p>
            <a:r>
              <a:rPr lang="cs-CZ" dirty="0" smtClean="0"/>
              <a:t>Environment selects species with similar traits </a:t>
            </a:r>
          </a:p>
          <a:p>
            <a:r>
              <a:rPr lang="cs-CZ" dirty="0" smtClean="0"/>
              <a:t>E.g. Dry environment species with low SLA</a:t>
            </a:r>
          </a:p>
          <a:p>
            <a:endParaRPr lang="cs-CZ" dirty="0"/>
          </a:p>
          <a:p>
            <a:r>
              <a:rPr lang="cs-CZ" dirty="0" smtClean="0"/>
              <a:t>Consequently, we expect underdispersion, i.e. trait convergence </a:t>
            </a:r>
            <a:endParaRPr lang="en-US" dirty="0"/>
          </a:p>
        </p:txBody>
      </p:sp>
    </p:spTree>
    <p:extLst>
      <p:ext uri="{BB962C8B-B14F-4D97-AF65-F5344CB8AC3E}">
        <p14:creationId xmlns:p14="http://schemas.microsoft.com/office/powerpoint/2010/main" val="2917629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5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4325" y="228600"/>
            <a:ext cx="6119813" cy="648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7" name="WordArt 3"/>
          <p:cNvSpPr>
            <a:spLocks noChangeArrowheads="1" noChangeShapeType="1" noTextEdit="1"/>
          </p:cNvSpPr>
          <p:nvPr/>
        </p:nvSpPr>
        <p:spPr bwMode="auto">
          <a:xfrm>
            <a:off x="323850" y="333375"/>
            <a:ext cx="10096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solidFill>
                  <a:srgbClr val="336699"/>
                </a:solidFill>
                <a:effectLst>
                  <a:outerShdw dist="45791" dir="2021404" algn="ctr" rotWithShape="0">
                    <a:srgbClr val="B2B2B2">
                      <a:alpha val="79999"/>
                    </a:srgbClr>
                  </a:outerShdw>
                </a:effectLst>
                <a:cs typeface="Times New Roman" panose="02020603050405020304" pitchFamily="18" charset="0"/>
              </a:rPr>
              <a:t>Obr. 5.9.</a:t>
            </a:r>
          </a:p>
        </p:txBody>
      </p:sp>
      <p:sp>
        <p:nvSpPr>
          <p:cNvPr id="52228" name="TextBox 1"/>
          <p:cNvSpPr txBox="1">
            <a:spLocks noChangeArrowheads="1"/>
          </p:cNvSpPr>
          <p:nvPr/>
        </p:nvSpPr>
        <p:spPr bwMode="auto">
          <a:xfrm>
            <a:off x="6705600" y="676275"/>
            <a:ext cx="2362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Character displacement – Darwin finches </a:t>
            </a:r>
            <a:r>
              <a:rPr lang="en-US" altLang="en-US" sz="2400" dirty="0" smtClean="0"/>
              <a:t>–</a:t>
            </a:r>
          </a:p>
          <a:p>
            <a:pPr>
              <a:spcBef>
                <a:spcPct val="0"/>
              </a:spcBef>
              <a:buFontTx/>
              <a:buNone/>
            </a:pPr>
            <a:r>
              <a:rPr lang="en-US" altLang="en-US" sz="2400" dirty="0" smtClean="0"/>
              <a:t>On evolutionary scale, but here ITV – intraspecific trait variability caused by evolution</a:t>
            </a:r>
            <a:endParaRPr lang="en-US" alt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Animals</a:t>
            </a:r>
          </a:p>
        </p:txBody>
      </p:sp>
      <p:sp>
        <p:nvSpPr>
          <p:cNvPr id="53251" name="Content Placeholder 2"/>
          <p:cNvSpPr>
            <a:spLocks noGrp="1"/>
          </p:cNvSpPr>
          <p:nvPr>
            <p:ph idx="1"/>
          </p:nvPr>
        </p:nvSpPr>
        <p:spPr/>
        <p:txBody>
          <a:bodyPr/>
          <a:lstStyle/>
          <a:p>
            <a:r>
              <a:rPr lang="en-US" altLang="en-US" smtClean="0"/>
              <a:t>Beak shape is often good indicator of the food type</a:t>
            </a:r>
          </a:p>
          <a:p>
            <a:r>
              <a:rPr lang="en-US" altLang="en-US" smtClean="0"/>
              <a:t>Size?  Niche differentiation, but also competitive superiority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6324600" cy="6705600"/>
          </a:xfrm>
        </p:spPr>
        <p:txBody>
          <a:bodyPr/>
          <a:lstStyle/>
          <a:p>
            <a:pPr>
              <a:buFontTx/>
              <a:buNone/>
            </a:pPr>
            <a:r>
              <a:rPr lang="cs-CZ" altLang="cs-CZ" smtClean="0"/>
              <a:t>  </a:t>
            </a:r>
            <a:r>
              <a:rPr lang="en-US" altLang="cs-CZ" sz="3600" smtClean="0"/>
              <a:t>Great tit </a:t>
            </a:r>
            <a:r>
              <a:rPr lang="cs-CZ" altLang="cs-CZ" sz="3600" smtClean="0"/>
              <a:t>(</a:t>
            </a:r>
            <a:r>
              <a:rPr lang="cs-CZ" altLang="cs-CZ" sz="3600" i="1" smtClean="0"/>
              <a:t>Parus major)</a:t>
            </a:r>
            <a:r>
              <a:rPr lang="cs-CZ" altLang="cs-CZ" sz="3600" smtClean="0"/>
              <a:t>, 20 g, </a:t>
            </a:r>
            <a:r>
              <a:rPr lang="en-US" altLang="cs-CZ" sz="3600" smtClean="0"/>
              <a:t>not able to fit its nest in  small cavities, but in direct contact with blue tit, it wins</a:t>
            </a:r>
          </a:p>
          <a:p>
            <a:pPr>
              <a:buFontTx/>
              <a:buNone/>
            </a:pPr>
            <a:endParaRPr lang="cs-CZ" altLang="cs-CZ" sz="3600" smtClean="0"/>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9600"/>
            <a:ext cx="2971800"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971800"/>
            <a:ext cx="3505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TextBox 1"/>
          <p:cNvSpPr txBox="1">
            <a:spLocks noChangeArrowheads="1"/>
          </p:cNvSpPr>
          <p:nvPr/>
        </p:nvSpPr>
        <p:spPr bwMode="auto">
          <a:xfrm>
            <a:off x="174625" y="2887663"/>
            <a:ext cx="5562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a:t>Blue tit </a:t>
            </a:r>
            <a:r>
              <a:rPr lang="cs-CZ" altLang="cs-CZ"/>
              <a:t>(</a:t>
            </a:r>
            <a:r>
              <a:rPr lang="cs-CZ" altLang="cs-CZ" i="1"/>
              <a:t>Parus caeruleus)</a:t>
            </a:r>
            <a:r>
              <a:rPr lang="cs-CZ" altLang="cs-CZ"/>
              <a:t>, </a:t>
            </a:r>
            <a:r>
              <a:rPr lang="en-US" altLang="cs-CZ"/>
              <a:t>10 g – fits into small cavities, but in direct interference and in larger cavities, looses with great tit</a:t>
            </a:r>
            <a:endParaRPr lang="cs-CZ" altLang="cs-CZ"/>
          </a:p>
          <a:p>
            <a:pPr>
              <a:spcBef>
                <a:spcPct val="0"/>
              </a:spcBef>
              <a:buFontTx/>
              <a:buNone/>
            </a:pPr>
            <a:endParaRPr lang="en-US" altLang="en-US" sz="2400"/>
          </a:p>
        </p:txBody>
      </p:sp>
      <p:sp>
        <p:nvSpPr>
          <p:cNvPr id="54278" name="TextBox 2"/>
          <p:cNvSpPr txBox="1">
            <a:spLocks noChangeArrowheads="1"/>
          </p:cNvSpPr>
          <p:nvPr/>
        </p:nvSpPr>
        <p:spPr bwMode="auto">
          <a:xfrm>
            <a:off x="304800" y="5181600"/>
            <a:ext cx="5432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To which extend does the difference support the coexistence, and to which increases difference in fitness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Even more problematic with plants</a:t>
            </a:r>
          </a:p>
        </p:txBody>
      </p:sp>
      <p:sp>
        <p:nvSpPr>
          <p:cNvPr id="55299" name="Content Placeholder 2"/>
          <p:cNvSpPr>
            <a:spLocks noGrp="1"/>
          </p:cNvSpPr>
          <p:nvPr>
            <p:ph idx="1"/>
          </p:nvPr>
        </p:nvSpPr>
        <p:spPr/>
        <p:txBody>
          <a:bodyPr/>
          <a:lstStyle/>
          <a:p>
            <a:r>
              <a:rPr lang="en-US" altLang="en-US" dirty="0" smtClean="0"/>
              <a:t>Is the difference in potential height </a:t>
            </a:r>
          </a:p>
          <a:p>
            <a:pPr lvl="1"/>
            <a:r>
              <a:rPr lang="en-US" altLang="en-US" dirty="0" smtClean="0"/>
              <a:t>Niche differentiation (and thus stabilizing mechanism)</a:t>
            </a:r>
          </a:p>
          <a:p>
            <a:pPr lvl="1"/>
            <a:r>
              <a:rPr lang="en-US" altLang="en-US" dirty="0" smtClean="0"/>
              <a:t>Difference in fitness (higher plants will win in competition) – and thus mechanisms promoting inequality, and speeding competitive exclusion</a:t>
            </a:r>
          </a:p>
          <a:p>
            <a:pPr lvl="1"/>
            <a:r>
              <a:rPr lang="en-US" altLang="en-US" dirty="0" smtClean="0"/>
              <a:t>Thus, in some cases, the trait convergence might be result of selection of winners in competitive hierarchy.</a:t>
            </a:r>
          </a:p>
          <a:p>
            <a:pPr lvl="1"/>
            <a:r>
              <a:rPr lang="en-US" altLang="en-US" b="1" dirty="0" smtClean="0"/>
              <a:t>But, what is significant? Null models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cs-CZ"/>
              <a:t>Tests using the null models</a:t>
            </a:r>
            <a:endParaRPr lang="cs-CZ" altLang="cs-CZ"/>
          </a:p>
        </p:txBody>
      </p:sp>
      <p:pic>
        <p:nvPicPr>
          <p:cNvPr id="20484" name="Picture 4" descr="413RGETZW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1524000" y="5943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Smithsonia</a:t>
            </a:r>
            <a:r>
              <a:rPr lang="en-US" altLang="cs-CZ"/>
              <a:t>n</a:t>
            </a:r>
            <a:endParaRPr lang="cs-CZ" altLang="cs-CZ"/>
          </a:p>
        </p:txBody>
      </p:sp>
      <p:sp>
        <p:nvSpPr>
          <p:cNvPr id="20487" name="Text Box 7"/>
          <p:cNvSpPr txBox="1">
            <a:spLocks noChangeArrowheads="1"/>
          </p:cNvSpPr>
          <p:nvPr/>
        </p:nvSpPr>
        <p:spPr bwMode="auto">
          <a:xfrm>
            <a:off x="5410200" y="2133600"/>
            <a:ext cx="3124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400" dirty="0"/>
              <a:t>The idea: lets simulate the composition of null communities (i.e. communities where the tested factor is absent), construct </a:t>
            </a:r>
            <a:r>
              <a:rPr lang="en-US" altLang="cs-CZ" sz="2400" i="1" dirty="0"/>
              <a:t>the envelope</a:t>
            </a:r>
            <a:r>
              <a:rPr lang="en-US" altLang="cs-CZ" sz="2400" dirty="0"/>
              <a:t> and check, whether the real communities fall into this </a:t>
            </a:r>
            <a:r>
              <a:rPr lang="en-US" altLang="cs-CZ" sz="2400" dirty="0" smtClean="0"/>
              <a:t>envelope</a:t>
            </a:r>
          </a:p>
          <a:p>
            <a:pPr>
              <a:spcBef>
                <a:spcPct val="50000"/>
              </a:spcBef>
            </a:pPr>
            <a:r>
              <a:rPr lang="en-US" altLang="cs-CZ" sz="2400" b="1" dirty="0" smtClean="0"/>
              <a:t>Note: we need the species pool</a:t>
            </a:r>
            <a:endParaRPr lang="cs-CZ" altLang="cs-CZ" sz="2400" b="1" dirty="0"/>
          </a:p>
        </p:txBody>
      </p:sp>
    </p:spTree>
    <p:extLst>
      <p:ext uri="{BB962C8B-B14F-4D97-AF65-F5344CB8AC3E}">
        <p14:creationId xmlns:p14="http://schemas.microsoft.com/office/powerpoint/2010/main" val="1575626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cs-CZ" sz="4000" dirty="0"/>
              <a:t>Trait convergence vs. trait </a:t>
            </a:r>
            <a:r>
              <a:rPr lang="en-US" altLang="cs-CZ" sz="4000" dirty="0" smtClean="0"/>
              <a:t>divergence – in theory</a:t>
            </a:r>
            <a:endParaRPr lang="cs-CZ" altLang="cs-CZ" sz="4000" dirty="0"/>
          </a:p>
        </p:txBody>
      </p:sp>
      <p:sp>
        <p:nvSpPr>
          <p:cNvPr id="26627" name="Rectangle 3"/>
          <p:cNvSpPr>
            <a:spLocks noGrp="1" noChangeArrowheads="1"/>
          </p:cNvSpPr>
          <p:nvPr>
            <p:ph type="body" idx="1"/>
          </p:nvPr>
        </p:nvSpPr>
        <p:spPr/>
        <p:txBody>
          <a:bodyPr/>
          <a:lstStyle/>
          <a:p>
            <a:r>
              <a:rPr lang="en-US" altLang="cs-CZ" dirty="0"/>
              <a:t>Environmental filter will probably select species with similar traits – &gt; </a:t>
            </a:r>
            <a:r>
              <a:rPr lang="en-US" altLang="cs-CZ" i="1" dirty="0"/>
              <a:t>trait convergence </a:t>
            </a:r>
          </a:p>
          <a:p>
            <a:r>
              <a:rPr lang="en-US" altLang="cs-CZ" dirty="0"/>
              <a:t>Competition (limiting similarity concept) will select species with differing traits -&gt; </a:t>
            </a:r>
            <a:r>
              <a:rPr lang="en-US" altLang="cs-CZ" i="1" dirty="0"/>
              <a:t>trait </a:t>
            </a:r>
            <a:r>
              <a:rPr lang="en-US" altLang="cs-CZ" i="1" dirty="0" smtClean="0"/>
              <a:t>divergence</a:t>
            </a:r>
          </a:p>
          <a:p>
            <a:r>
              <a:rPr lang="en-US" altLang="cs-CZ" b="1" i="1" dirty="0" smtClean="0"/>
              <a:t>But, the weaker competitor exclusion will also lead to trait convergence</a:t>
            </a:r>
            <a:endParaRPr lang="cs-CZ" altLang="cs-CZ" b="1" dirty="0"/>
          </a:p>
        </p:txBody>
      </p:sp>
    </p:spTree>
    <p:extLst>
      <p:ext uri="{BB962C8B-B14F-4D97-AF65-F5344CB8AC3E}">
        <p14:creationId xmlns:p14="http://schemas.microsoft.com/office/powerpoint/2010/main" val="286996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cs-CZ"/>
              <a:t>Data needed</a:t>
            </a:r>
            <a:endParaRPr lang="cs-CZ" altLang="cs-CZ"/>
          </a:p>
        </p:txBody>
      </p:sp>
      <p:sp>
        <p:nvSpPr>
          <p:cNvPr id="27651" name="Rectangle 3"/>
          <p:cNvSpPr>
            <a:spLocks noGrp="1" noChangeArrowheads="1"/>
          </p:cNvSpPr>
          <p:nvPr>
            <p:ph type="body" idx="1"/>
          </p:nvPr>
        </p:nvSpPr>
        <p:spPr/>
        <p:txBody>
          <a:bodyPr/>
          <a:lstStyle/>
          <a:p>
            <a:r>
              <a:rPr lang="en-US" altLang="cs-CZ"/>
              <a:t>Species by site matrix (quantitative or presence absence)</a:t>
            </a:r>
          </a:p>
          <a:p>
            <a:r>
              <a:rPr lang="en-US" altLang="cs-CZ"/>
              <a:t>Species by trait matrix</a:t>
            </a:r>
          </a:p>
          <a:p>
            <a:endParaRPr lang="en-US" altLang="cs-CZ"/>
          </a:p>
          <a:p>
            <a:r>
              <a:rPr lang="en-US" altLang="cs-CZ"/>
              <a:t>Various possibilities of null models: what to randomize?</a:t>
            </a:r>
          </a:p>
          <a:p>
            <a:endParaRPr lang="en-US" altLang="cs-CZ"/>
          </a:p>
          <a:p>
            <a:r>
              <a:rPr lang="en-US" altLang="cs-CZ"/>
              <a:t>And what is species pool?</a:t>
            </a:r>
            <a:endParaRPr lang="cs-CZ" altLang="cs-CZ"/>
          </a:p>
        </p:txBody>
      </p:sp>
    </p:spTree>
    <p:extLst>
      <p:ext uri="{BB962C8B-B14F-4D97-AF65-F5344CB8AC3E}">
        <p14:creationId xmlns:p14="http://schemas.microsoft.com/office/powerpoint/2010/main" val="35140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cs-CZ" smtClean="0"/>
              <a:t>Palmer MW 1994</a:t>
            </a:r>
          </a:p>
        </p:txBody>
      </p:sp>
      <p:sp>
        <p:nvSpPr>
          <p:cNvPr id="14339" name="Rectangle 3"/>
          <p:cNvSpPr>
            <a:spLocks noGrp="1" noChangeArrowheads="1"/>
          </p:cNvSpPr>
          <p:nvPr>
            <p:ph type="body" idx="1"/>
          </p:nvPr>
        </p:nvSpPr>
        <p:spPr/>
        <p:txBody>
          <a:bodyPr/>
          <a:lstStyle/>
          <a:p>
            <a:pPr>
              <a:lnSpc>
                <a:spcPct val="80000"/>
              </a:lnSpc>
            </a:pPr>
            <a:r>
              <a:rPr lang="en-GB" altLang="cs-CZ" smtClean="0"/>
              <a:t>Variation in species richness: towards a unification of hypotheses. Folia Geobot Phytotax. 29: 511-530.</a:t>
            </a:r>
          </a:p>
          <a:p>
            <a:pPr>
              <a:lnSpc>
                <a:spcPct val="80000"/>
              </a:lnSpc>
            </a:pPr>
            <a:r>
              <a:rPr lang="en-GB" altLang="cs-CZ" sz="2400" smtClean="0"/>
              <a:t>Analogy with Hardy-Weinberg equilibrium of population genetics. The equilibrium has teoertical assumptions, conditioning the situation that there is no change  but evolution clearly happens.</a:t>
            </a:r>
          </a:p>
          <a:p>
            <a:pPr>
              <a:lnSpc>
                <a:spcPct val="80000"/>
              </a:lnSpc>
            </a:pPr>
            <a:r>
              <a:rPr lang="en-GB" altLang="cs-CZ" smtClean="0"/>
              <a:t>Similarly here, the coexistence is generally caused by violation of competitive exclusion principle. </a:t>
            </a:r>
          </a:p>
        </p:txBody>
      </p:sp>
    </p:spTree>
    <p:extLst>
      <p:ext uri="{BB962C8B-B14F-4D97-AF65-F5344CB8AC3E}">
        <p14:creationId xmlns:p14="http://schemas.microsoft.com/office/powerpoint/2010/main" val="565326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Importance of spatial scales</a:t>
            </a:r>
            <a:br>
              <a:rPr lang="en-US" dirty="0" smtClean="0"/>
            </a:br>
            <a:r>
              <a:rPr lang="en-US" dirty="0"/>
              <a:t>Grain and extent</a:t>
            </a:r>
            <a:br>
              <a:rPr lang="en-US" dirty="0"/>
            </a:br>
            <a:endParaRPr lang="en-US" dirty="0"/>
          </a:p>
        </p:txBody>
      </p:sp>
      <p:sp>
        <p:nvSpPr>
          <p:cNvPr id="3" name="Zástupný symbol pro obsah 2"/>
          <p:cNvSpPr>
            <a:spLocks noGrp="1"/>
          </p:cNvSpPr>
          <p:nvPr>
            <p:ph idx="1"/>
          </p:nvPr>
        </p:nvSpPr>
        <p:spPr/>
        <p:txBody>
          <a:bodyPr/>
          <a:lstStyle/>
          <a:p>
            <a:r>
              <a:rPr lang="en-US" dirty="0" smtClean="0"/>
              <a:t>Grain -  size of the sampling units -  determines the area, at which </a:t>
            </a:r>
            <a:r>
              <a:rPr lang="en-US" dirty="0" err="1" smtClean="0"/>
              <a:t>ithe</a:t>
            </a:r>
            <a:r>
              <a:rPr lang="en-US" dirty="0" smtClean="0"/>
              <a:t> individuals interact</a:t>
            </a:r>
          </a:p>
          <a:p>
            <a:r>
              <a:rPr lang="en-US" dirty="0" smtClean="0"/>
              <a:t>Scale – generally determines the species pool, from which the species are assembled</a:t>
            </a:r>
          </a:p>
          <a:p>
            <a:r>
              <a:rPr lang="en-US" sz="2400" dirty="0" smtClean="0"/>
              <a:t>Case study: </a:t>
            </a:r>
            <a:r>
              <a:rPr lang="en-US" sz="2400" dirty="0"/>
              <a:t>Backhaus, L., Albert, G., Cuchietti, A., Jaimes Nino, L. M., Fahs, N., Lisner, A., ... &amp; Garcia Medina, N. (2021). Shift from trait convergence to divergence along old‐field succession. </a:t>
            </a:r>
            <a:r>
              <a:rPr lang="en-US" sz="2400" i="1" dirty="0"/>
              <a:t>Journal of Vegetation Science</a:t>
            </a:r>
            <a:r>
              <a:rPr lang="en-US" sz="2400" dirty="0"/>
              <a:t>, </a:t>
            </a:r>
            <a:r>
              <a:rPr lang="en-US" sz="2400" i="1" dirty="0"/>
              <a:t>32</a:t>
            </a:r>
            <a:r>
              <a:rPr lang="en-US" sz="2400" dirty="0"/>
              <a:t>(2), e12986.</a:t>
            </a:r>
            <a:endParaRPr lang="en-US" sz="2400" dirty="0" smtClean="0"/>
          </a:p>
          <a:p>
            <a:endParaRPr lang="en-US" dirty="0"/>
          </a:p>
        </p:txBody>
      </p:sp>
    </p:spTree>
    <p:extLst>
      <p:ext uri="{BB962C8B-B14F-4D97-AF65-F5344CB8AC3E}">
        <p14:creationId xmlns:p14="http://schemas.microsoft.com/office/powerpoint/2010/main" val="303172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altLang="cs-CZ" dirty="0" err="1"/>
              <a:t>Removal</a:t>
            </a:r>
            <a:r>
              <a:rPr lang="cs-CZ" altLang="cs-CZ" dirty="0"/>
              <a:t> </a:t>
            </a:r>
            <a:r>
              <a:rPr lang="en-US" altLang="cs-CZ" dirty="0" smtClean="0"/>
              <a:t>and transplant </a:t>
            </a:r>
            <a:r>
              <a:rPr lang="cs-CZ" altLang="cs-CZ" dirty="0" err="1" smtClean="0"/>
              <a:t>experiments</a:t>
            </a:r>
            <a:endParaRPr lang="cs-CZ" altLang="cs-CZ" dirty="0"/>
          </a:p>
        </p:txBody>
      </p:sp>
      <p:sp>
        <p:nvSpPr>
          <p:cNvPr id="28675" name="Rectangle 3"/>
          <p:cNvSpPr>
            <a:spLocks noGrp="1" noChangeArrowheads="1"/>
          </p:cNvSpPr>
          <p:nvPr>
            <p:ph type="body" idx="1"/>
          </p:nvPr>
        </p:nvSpPr>
        <p:spPr/>
        <p:txBody>
          <a:bodyPr/>
          <a:lstStyle/>
          <a:p>
            <a:r>
              <a:rPr lang="cs-CZ" altLang="cs-CZ" dirty="0" err="1"/>
              <a:t>How</a:t>
            </a:r>
            <a:r>
              <a:rPr lang="cs-CZ" altLang="cs-CZ" dirty="0"/>
              <a:t> </a:t>
            </a:r>
            <a:r>
              <a:rPr lang="cs-CZ" altLang="cs-CZ" dirty="0" err="1"/>
              <a:t>will</a:t>
            </a:r>
            <a:r>
              <a:rPr lang="cs-CZ" altLang="cs-CZ" dirty="0"/>
              <a:t> </a:t>
            </a:r>
            <a:r>
              <a:rPr lang="cs-CZ" altLang="cs-CZ" dirty="0" err="1"/>
              <a:t>be</a:t>
            </a:r>
            <a:r>
              <a:rPr lang="cs-CZ" altLang="cs-CZ" dirty="0"/>
              <a:t> </a:t>
            </a:r>
            <a:r>
              <a:rPr lang="cs-CZ" altLang="cs-CZ" dirty="0" err="1"/>
              <a:t>the</a:t>
            </a:r>
            <a:r>
              <a:rPr lang="cs-CZ" altLang="cs-CZ" dirty="0"/>
              <a:t> </a:t>
            </a:r>
            <a:r>
              <a:rPr lang="cs-CZ" altLang="cs-CZ" dirty="0" err="1"/>
              <a:t>structure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community</a:t>
            </a:r>
            <a:r>
              <a:rPr lang="cs-CZ" altLang="cs-CZ" dirty="0"/>
              <a:t> </a:t>
            </a:r>
            <a:r>
              <a:rPr lang="cs-CZ" altLang="cs-CZ" dirty="0" err="1"/>
              <a:t>changed</a:t>
            </a:r>
            <a:r>
              <a:rPr lang="cs-CZ" altLang="cs-CZ" dirty="0"/>
              <a:t> by a </a:t>
            </a:r>
            <a:r>
              <a:rPr lang="cs-CZ" altLang="cs-CZ" dirty="0" err="1"/>
              <a:t>removal</a:t>
            </a:r>
            <a:r>
              <a:rPr lang="cs-CZ" altLang="cs-CZ" dirty="0"/>
              <a:t> </a:t>
            </a:r>
            <a:r>
              <a:rPr lang="cs-CZ" altLang="cs-CZ" dirty="0" err="1"/>
              <a:t>of</a:t>
            </a:r>
            <a:r>
              <a:rPr lang="cs-CZ" altLang="cs-CZ" dirty="0"/>
              <a:t> </a:t>
            </a:r>
            <a:r>
              <a:rPr lang="cs-CZ" altLang="cs-CZ" dirty="0" err="1"/>
              <a:t>an</a:t>
            </a:r>
            <a:r>
              <a:rPr lang="cs-CZ" altLang="cs-CZ" dirty="0"/>
              <a:t> (</a:t>
            </a:r>
            <a:r>
              <a:rPr lang="cs-CZ" altLang="cs-CZ" dirty="0" err="1"/>
              <a:t>important</a:t>
            </a:r>
            <a:r>
              <a:rPr lang="cs-CZ" altLang="cs-CZ" dirty="0"/>
              <a:t>) species. </a:t>
            </a:r>
            <a:r>
              <a:rPr lang="cs-CZ" altLang="cs-CZ" dirty="0" err="1"/>
              <a:t>Will</a:t>
            </a:r>
            <a:r>
              <a:rPr lang="cs-CZ" altLang="cs-CZ" dirty="0"/>
              <a:t> </a:t>
            </a:r>
            <a:r>
              <a:rPr lang="cs-CZ" altLang="cs-CZ" dirty="0" err="1"/>
              <a:t>the</a:t>
            </a:r>
            <a:r>
              <a:rPr lang="cs-CZ" altLang="cs-CZ" dirty="0"/>
              <a:t> species </a:t>
            </a:r>
            <a:r>
              <a:rPr lang="cs-CZ" altLang="cs-CZ" dirty="0" err="1"/>
              <a:t>be</a:t>
            </a:r>
            <a:r>
              <a:rPr lang="cs-CZ" altLang="cs-CZ" dirty="0"/>
              <a:t> </a:t>
            </a:r>
            <a:r>
              <a:rPr lang="cs-CZ" altLang="cs-CZ" dirty="0" err="1"/>
              <a:t>replaced</a:t>
            </a:r>
            <a:r>
              <a:rPr lang="cs-CZ" altLang="cs-CZ" dirty="0"/>
              <a:t> by a </a:t>
            </a:r>
            <a:r>
              <a:rPr lang="cs-CZ" altLang="cs-CZ" dirty="0" err="1"/>
              <a:t>similare</a:t>
            </a:r>
            <a:r>
              <a:rPr lang="cs-CZ" altLang="cs-CZ" dirty="0"/>
              <a:t> species? </a:t>
            </a:r>
            <a:r>
              <a:rPr lang="cs-CZ" altLang="cs-CZ" dirty="0" err="1"/>
              <a:t>Will</a:t>
            </a:r>
            <a:r>
              <a:rPr lang="cs-CZ" altLang="cs-CZ" dirty="0"/>
              <a:t> </a:t>
            </a:r>
            <a:r>
              <a:rPr lang="cs-CZ" altLang="cs-CZ" dirty="0" err="1"/>
              <a:t>the</a:t>
            </a:r>
            <a:r>
              <a:rPr lang="cs-CZ" altLang="cs-CZ" dirty="0"/>
              <a:t> dominance </a:t>
            </a:r>
            <a:r>
              <a:rPr lang="cs-CZ" altLang="cs-CZ" dirty="0" err="1"/>
              <a:t>structure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community</a:t>
            </a:r>
            <a:r>
              <a:rPr lang="cs-CZ" altLang="cs-CZ" dirty="0"/>
              <a:t> </a:t>
            </a:r>
            <a:r>
              <a:rPr lang="cs-CZ" altLang="cs-CZ" dirty="0" err="1"/>
              <a:t>change</a:t>
            </a:r>
            <a:r>
              <a:rPr lang="cs-CZ" altLang="cs-CZ" dirty="0" smtClean="0"/>
              <a:t>?</a:t>
            </a:r>
            <a:endParaRPr lang="en-US" altLang="cs-CZ" dirty="0" smtClean="0"/>
          </a:p>
          <a:p>
            <a:r>
              <a:rPr lang="en-US" altLang="cs-CZ" dirty="0" smtClean="0"/>
              <a:t>And </a:t>
            </a:r>
            <a:r>
              <a:rPr lang="en-US" altLang="cs-CZ" smtClean="0"/>
              <a:t>what will happen </a:t>
            </a:r>
            <a:r>
              <a:rPr lang="en-US" altLang="cs-CZ" dirty="0" smtClean="0"/>
              <a:t>with transplants with and without competition – </a:t>
            </a:r>
            <a:r>
              <a:rPr lang="en-US" altLang="cs-CZ" dirty="0" err="1" smtClean="0"/>
              <a:t>atreficial</a:t>
            </a:r>
            <a:r>
              <a:rPr lang="en-US" altLang="cs-CZ" dirty="0" smtClean="0"/>
              <a:t> gaps</a:t>
            </a:r>
            <a:endParaRPr lang="cs-CZ" altLang="cs-CZ" dirty="0"/>
          </a:p>
        </p:txBody>
      </p:sp>
    </p:spTree>
    <p:extLst>
      <p:ext uri="{BB962C8B-B14F-4D97-AF65-F5344CB8AC3E}">
        <p14:creationId xmlns:p14="http://schemas.microsoft.com/office/powerpoint/2010/main" val="243425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cs-CZ" altLang="en-US" smtClean="0"/>
              <a:t>Coexistence mechanisms</a:t>
            </a:r>
            <a:endParaRPr lang="en-US" altLang="en-US" smtClean="0"/>
          </a:p>
        </p:txBody>
      </p:sp>
      <p:sp>
        <p:nvSpPr>
          <p:cNvPr id="6147" name="Content Placeholder 2"/>
          <p:cNvSpPr>
            <a:spLocks noGrp="1"/>
          </p:cNvSpPr>
          <p:nvPr>
            <p:ph idx="1"/>
          </p:nvPr>
        </p:nvSpPr>
        <p:spPr>
          <a:xfrm>
            <a:off x="304800" y="1981200"/>
            <a:ext cx="8839200" cy="4114800"/>
          </a:xfrm>
        </p:spPr>
        <p:txBody>
          <a:bodyPr/>
          <a:lstStyle/>
          <a:p>
            <a:r>
              <a:rPr lang="cs-CZ" altLang="en-US" dirty="0" err="1" smtClean="0"/>
              <a:t>Stabilizing</a:t>
            </a:r>
            <a:r>
              <a:rPr lang="cs-CZ" altLang="en-US" dirty="0" smtClean="0"/>
              <a:t> – </a:t>
            </a:r>
            <a:r>
              <a:rPr lang="cs-CZ" altLang="en-US" dirty="0" err="1" smtClean="0"/>
              <a:t>increase-when-rare</a:t>
            </a:r>
            <a:r>
              <a:rPr lang="cs-CZ" altLang="en-US" dirty="0" smtClean="0"/>
              <a:t> </a:t>
            </a:r>
          </a:p>
          <a:p>
            <a:pPr lvl="1"/>
            <a:r>
              <a:rPr lang="en-US" altLang="en-US" dirty="0" smtClean="0"/>
              <a:t>Suppose CNDD – </a:t>
            </a:r>
            <a:r>
              <a:rPr lang="en-US" altLang="en-US" b="1" dirty="0" smtClean="0"/>
              <a:t>conspecific</a:t>
            </a:r>
            <a:r>
              <a:rPr lang="en-US" altLang="en-US" dirty="0" smtClean="0"/>
              <a:t> negative density </a:t>
            </a:r>
            <a:r>
              <a:rPr lang="en-US" altLang="en-US" dirty="0" smtClean="0"/>
              <a:t>dependence </a:t>
            </a:r>
            <a:r>
              <a:rPr lang="en-US" altLang="en-US" dirty="0" smtClean="0">
                <a:solidFill>
                  <a:srgbClr val="FF0000"/>
                </a:solidFill>
              </a:rPr>
              <a:t>and is stronger than </a:t>
            </a:r>
            <a:r>
              <a:rPr lang="en-US" altLang="en-US" dirty="0" err="1" smtClean="0">
                <a:solidFill>
                  <a:srgbClr val="FF0000"/>
                </a:solidFill>
              </a:rPr>
              <a:t>heterospecific</a:t>
            </a:r>
            <a:r>
              <a:rPr lang="en-US" altLang="en-US" dirty="0" smtClean="0">
                <a:solidFill>
                  <a:srgbClr val="FF0000"/>
                </a:solidFill>
              </a:rPr>
              <a:t> NDD</a:t>
            </a:r>
            <a:endParaRPr lang="en-US" altLang="en-US" dirty="0" smtClean="0"/>
          </a:p>
          <a:p>
            <a:pPr lvl="1"/>
            <a:r>
              <a:rPr lang="cs-CZ" altLang="en-US" dirty="0" err="1" smtClean="0"/>
              <a:t>Typically</a:t>
            </a:r>
            <a:r>
              <a:rPr lang="cs-CZ" altLang="en-US" dirty="0" smtClean="0"/>
              <a:t>, </a:t>
            </a:r>
            <a:r>
              <a:rPr lang="cs-CZ" altLang="en-US" dirty="0" err="1" smtClean="0"/>
              <a:t>niche</a:t>
            </a:r>
            <a:r>
              <a:rPr lang="cs-CZ" altLang="en-US" dirty="0" smtClean="0"/>
              <a:t> </a:t>
            </a:r>
            <a:r>
              <a:rPr lang="cs-CZ" altLang="en-US" dirty="0" err="1" smtClean="0"/>
              <a:t>differentiation</a:t>
            </a:r>
            <a:r>
              <a:rPr lang="cs-CZ" altLang="en-US" dirty="0" smtClean="0"/>
              <a:t>, </a:t>
            </a:r>
            <a:r>
              <a:rPr lang="cs-CZ" altLang="en-US" dirty="0" err="1" smtClean="0"/>
              <a:t>Janzen-Connell</a:t>
            </a:r>
            <a:endParaRPr lang="en-US" altLang="en-US" dirty="0" smtClean="0"/>
          </a:p>
          <a:p>
            <a:endParaRPr lang="cs-CZ" altLang="en-US" dirty="0" smtClean="0"/>
          </a:p>
          <a:p>
            <a:r>
              <a:rPr lang="cs-CZ" altLang="en-US" dirty="0" err="1" smtClean="0"/>
              <a:t>Equalizing</a:t>
            </a:r>
            <a:r>
              <a:rPr lang="cs-CZ" altLang="en-US" dirty="0" smtClean="0"/>
              <a:t> – just </a:t>
            </a:r>
            <a:r>
              <a:rPr lang="cs-CZ" altLang="en-US" dirty="0" err="1" smtClean="0"/>
              <a:t>decrease</a:t>
            </a:r>
            <a:r>
              <a:rPr lang="cs-CZ" altLang="en-US" dirty="0" smtClean="0"/>
              <a:t> </a:t>
            </a:r>
            <a:r>
              <a:rPr lang="cs-CZ" altLang="en-US" dirty="0" err="1" smtClean="0"/>
              <a:t>the</a:t>
            </a:r>
            <a:r>
              <a:rPr lang="cs-CZ" altLang="en-US" dirty="0" smtClean="0"/>
              <a:t> fitness </a:t>
            </a:r>
            <a:r>
              <a:rPr lang="cs-CZ" altLang="en-US" dirty="0" err="1" smtClean="0"/>
              <a:t>differences</a:t>
            </a:r>
            <a:r>
              <a:rPr lang="cs-CZ" altLang="en-US" dirty="0" smtClean="0"/>
              <a:t> </a:t>
            </a:r>
            <a:r>
              <a:rPr lang="cs-CZ" altLang="en-US" dirty="0" err="1" smtClean="0"/>
              <a:t>among</a:t>
            </a:r>
            <a:r>
              <a:rPr lang="cs-CZ" altLang="en-US" dirty="0" smtClean="0"/>
              <a:t> species</a:t>
            </a:r>
          </a:p>
          <a:p>
            <a:pPr lvl="1"/>
            <a:r>
              <a:rPr lang="cs-CZ" altLang="en-US" dirty="0" err="1" smtClean="0"/>
              <a:t>Typically</a:t>
            </a:r>
            <a:r>
              <a:rPr lang="cs-CZ" altLang="en-US" dirty="0" smtClean="0"/>
              <a:t>, </a:t>
            </a:r>
            <a:r>
              <a:rPr lang="cs-CZ" altLang="en-US" dirty="0" err="1" smtClean="0"/>
              <a:t>environmental</a:t>
            </a:r>
            <a:r>
              <a:rPr lang="cs-CZ" altLang="en-US" dirty="0" smtClean="0"/>
              <a:t> </a:t>
            </a:r>
            <a:r>
              <a:rPr lang="cs-CZ" altLang="en-US" dirty="0" err="1" smtClean="0"/>
              <a:t>variation</a:t>
            </a:r>
            <a:r>
              <a:rPr lang="cs-CZ" altLang="en-US" dirty="0" smtClean="0"/>
              <a:t>, medium disturbance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3200400"/>
            <a:ext cx="7772400" cy="1143000"/>
          </a:xfrm>
        </p:spPr>
        <p:txBody>
          <a:bodyPr/>
          <a:lstStyle/>
          <a:p>
            <a:r>
              <a:rPr lang="en-US" altLang="en-US" dirty="0" smtClean="0"/>
              <a:t>Only </a:t>
            </a:r>
            <a:r>
              <a:rPr lang="en-US" altLang="en-US" b="1" dirty="0" smtClean="0"/>
              <a:t>stabilizing mechanisms </a:t>
            </a:r>
            <a:r>
              <a:rPr lang="en-US" altLang="en-US" dirty="0" smtClean="0"/>
              <a:t>lead to permanent stable coexistence</a:t>
            </a:r>
            <a:br>
              <a:rPr lang="en-US" altLang="en-US" dirty="0" smtClean="0"/>
            </a:br>
            <a:r>
              <a:rPr lang="en-US" altLang="en-US" dirty="0" smtClean="0"/>
              <a:t/>
            </a:r>
            <a:br>
              <a:rPr lang="en-US" altLang="en-US" dirty="0" smtClean="0"/>
            </a:br>
            <a:r>
              <a:rPr lang="en-US" altLang="en-US" dirty="0" smtClean="0"/>
              <a:t>Equalizing mechanisms just postpone competitive exclusion – but they can support weak stabilizing mechanisms </a:t>
            </a:r>
            <a:br>
              <a:rPr lang="en-US" altLang="en-US" dirty="0" smtClean="0"/>
            </a:br>
            <a:r>
              <a:rPr lang="en-US" altLang="en-US" dirty="0" smtClean="0"/>
              <a:t>(</a:t>
            </a:r>
            <a:r>
              <a:rPr lang="en-US" altLang="en-US" sz="3200" dirty="0" smtClean="0"/>
              <a:t>based on theory – i.e. mathematical models</a:t>
            </a:r>
            <a:r>
              <a:rPr lang="en-US" altLang="en-US"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609600"/>
            <a:ext cx="8763000" cy="1143000"/>
          </a:xfrm>
        </p:spPr>
        <p:txBody>
          <a:bodyPr/>
          <a:lstStyle/>
          <a:p>
            <a:r>
              <a:rPr lang="en-GB" altLang="cs-CZ" smtClean="0"/>
              <a:t>Three most popular </a:t>
            </a:r>
            <a:r>
              <a:rPr lang="cs-CZ" altLang="cs-CZ" smtClean="0"/>
              <a:t>(classical) </a:t>
            </a:r>
            <a:r>
              <a:rPr lang="en-GB" altLang="cs-CZ" smtClean="0"/>
              <a:t>explanations</a:t>
            </a:r>
          </a:p>
        </p:txBody>
      </p:sp>
      <p:sp>
        <p:nvSpPr>
          <p:cNvPr id="8195" name="Rectangle 3"/>
          <p:cNvSpPr>
            <a:spLocks noGrp="1" noChangeArrowheads="1"/>
          </p:cNvSpPr>
          <p:nvPr>
            <p:ph type="body" idx="1"/>
          </p:nvPr>
        </p:nvSpPr>
        <p:spPr>
          <a:xfrm>
            <a:off x="685800" y="2209800"/>
            <a:ext cx="7772400" cy="4114800"/>
          </a:xfrm>
        </p:spPr>
        <p:txBody>
          <a:bodyPr/>
          <a:lstStyle/>
          <a:p>
            <a:pPr>
              <a:lnSpc>
                <a:spcPct val="80000"/>
              </a:lnSpc>
            </a:pPr>
            <a:r>
              <a:rPr lang="cs-CZ" altLang="cs-CZ" sz="2800" smtClean="0">
                <a:latin typeface="Arial" panose="020B0604020202020204" pitchFamily="34" charset="0"/>
              </a:rPr>
              <a:t>[Stabilizing] </a:t>
            </a:r>
            <a:r>
              <a:rPr lang="en-US" altLang="cs-CZ" sz="2800" smtClean="0">
                <a:latin typeface="Arial" panose="020B0604020202020204" pitchFamily="34" charset="0"/>
              </a:rPr>
              <a:t>Niche differentiation: each of the species uses different part of the niche space</a:t>
            </a:r>
            <a:r>
              <a:rPr lang="cs-CZ" altLang="cs-CZ" sz="2800" smtClean="0">
                <a:latin typeface="Arial" panose="020B0604020202020204" pitchFamily="34" charset="0"/>
              </a:rPr>
              <a:t> </a:t>
            </a:r>
          </a:p>
          <a:p>
            <a:pPr>
              <a:lnSpc>
                <a:spcPct val="80000"/>
              </a:lnSpc>
              <a:spcBef>
                <a:spcPts val="600"/>
              </a:spcBef>
            </a:pPr>
            <a:r>
              <a:rPr lang="cs-CZ" altLang="cs-CZ" sz="2800" smtClean="0">
                <a:latin typeface="Arial" panose="020B0604020202020204" pitchFamily="34" charset="0"/>
              </a:rPr>
              <a:t>[Stabilizing</a:t>
            </a:r>
            <a:r>
              <a:rPr lang="en-US" altLang="cs-CZ" sz="2800" smtClean="0">
                <a:latin typeface="Arial" panose="020B0604020202020204" pitchFamily="34" charset="0"/>
              </a:rPr>
              <a:t>] Pathogens and predators</a:t>
            </a:r>
            <a:r>
              <a:rPr lang="cs-CZ" altLang="cs-CZ" sz="2800" smtClean="0">
                <a:latin typeface="Arial" panose="020B0604020202020204" pitchFamily="34" charset="0"/>
              </a:rPr>
              <a:t>: </a:t>
            </a:r>
            <a:r>
              <a:rPr lang="en-US" altLang="cs-CZ" sz="2800" smtClean="0">
                <a:latin typeface="Arial" panose="020B0604020202020204" pitchFamily="34" charset="0"/>
              </a:rPr>
              <a:t>the most abundant species suffers the most, probability of pathogen spread increases with density</a:t>
            </a:r>
            <a:r>
              <a:rPr lang="cs-CZ" altLang="cs-CZ" sz="2800" smtClean="0">
                <a:latin typeface="Arial" panose="020B0604020202020204" pitchFamily="34" charset="0"/>
              </a:rPr>
              <a:t> (</a:t>
            </a:r>
            <a:r>
              <a:rPr lang="en-US" altLang="cs-CZ" sz="2800" smtClean="0">
                <a:latin typeface="Arial" panose="020B0604020202020204" pitchFamily="34" charset="0"/>
              </a:rPr>
              <a:t>Generalization of </a:t>
            </a:r>
            <a:r>
              <a:rPr lang="cs-CZ" altLang="cs-CZ" sz="2800" smtClean="0">
                <a:latin typeface="Arial" panose="020B0604020202020204" pitchFamily="34" charset="0"/>
              </a:rPr>
              <a:t>Janzen [Janzen-Connell] hypothesis).</a:t>
            </a:r>
            <a:r>
              <a:rPr lang="cs-CZ" altLang="cs-CZ" sz="3600" smtClean="0">
                <a:latin typeface="Arial" panose="020B0604020202020204" pitchFamily="34" charset="0"/>
              </a:rPr>
              <a:t> </a:t>
            </a:r>
          </a:p>
          <a:p>
            <a:pPr>
              <a:lnSpc>
                <a:spcPct val="80000"/>
              </a:lnSpc>
              <a:spcBef>
                <a:spcPts val="600"/>
              </a:spcBef>
            </a:pPr>
            <a:r>
              <a:rPr lang="en-US" altLang="cs-CZ" sz="2800" smtClean="0">
                <a:latin typeface="Arial" panose="020B0604020202020204" pitchFamily="34" charset="0"/>
              </a:rPr>
              <a:t>[Equalizing] </a:t>
            </a:r>
            <a:r>
              <a:rPr lang="cs-CZ" altLang="cs-CZ" sz="2800" smtClean="0">
                <a:latin typeface="Arial" panose="020B0604020202020204" pitchFamily="34" charset="0"/>
              </a:rPr>
              <a:t>Medium disturbance hypothesis</a:t>
            </a:r>
            <a:r>
              <a:rPr lang="en-US" altLang="cs-CZ" sz="2800" smtClean="0">
                <a:latin typeface="Arial" panose="020B0604020202020204" pitchFamily="34" charset="0"/>
              </a:rPr>
              <a:t> and/or environmental variability</a:t>
            </a:r>
            <a:r>
              <a:rPr lang="cs-CZ" altLang="cs-CZ" sz="2800" smtClean="0">
                <a:latin typeface="Arial" panose="020B0604020202020204" pitchFamily="34" charset="0"/>
              </a:rPr>
              <a:t>. </a:t>
            </a:r>
            <a:r>
              <a:rPr lang="en-US" altLang="cs-CZ" sz="2800" smtClean="0">
                <a:latin typeface="Arial" panose="020B0604020202020204" pitchFamily="34" charset="0"/>
              </a:rPr>
              <a:t>Steady changes in competition equilibria prevent (or slow down) final competitive exclusion</a:t>
            </a:r>
            <a:r>
              <a:rPr lang="cs-CZ" altLang="cs-CZ" sz="2800" smtClean="0">
                <a:latin typeface="Arial" panose="020B0604020202020204" pitchFamily="34" charset="0"/>
              </a:rPr>
              <a:t>. </a:t>
            </a:r>
          </a:p>
          <a:p>
            <a:pPr>
              <a:lnSpc>
                <a:spcPct val="80000"/>
              </a:lnSpc>
            </a:pPr>
            <a:endParaRPr lang="en-GB" altLang="cs-CZ" sz="2800" smtClean="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5776</TotalTime>
  <Words>3036</Words>
  <Application>Microsoft Office PowerPoint</Application>
  <PresentationFormat>Předvádění na obrazovce (4:3)</PresentationFormat>
  <Paragraphs>272</Paragraphs>
  <Slides>61</Slides>
  <Notes>0</Notes>
  <HiddenSlides>0</HiddenSlides>
  <MMClips>0</MMClips>
  <ScaleCrop>false</ScaleCrop>
  <HeadingPairs>
    <vt:vector size="8" baseType="variant">
      <vt:variant>
        <vt:lpstr>Použitá písma</vt:lpstr>
      </vt:variant>
      <vt:variant>
        <vt:i4>2</vt:i4>
      </vt:variant>
      <vt:variant>
        <vt:lpstr>Motiv</vt:lpstr>
      </vt:variant>
      <vt:variant>
        <vt:i4>1</vt:i4>
      </vt:variant>
      <vt:variant>
        <vt:lpstr>Vložené servery OLE</vt:lpstr>
      </vt:variant>
      <vt:variant>
        <vt:i4>2</vt:i4>
      </vt:variant>
      <vt:variant>
        <vt:lpstr>Nadpisy snímků</vt:lpstr>
      </vt:variant>
      <vt:variant>
        <vt:i4>61</vt:i4>
      </vt:variant>
    </vt:vector>
  </HeadingPairs>
  <TitlesOfParts>
    <vt:vector size="66" baseType="lpstr">
      <vt:lpstr>Arial</vt:lpstr>
      <vt:lpstr>Times New Roman</vt:lpstr>
      <vt:lpstr>Default Design</vt:lpstr>
      <vt:lpstr>Rastrový obrázek</vt:lpstr>
      <vt:lpstr>Graph</vt:lpstr>
      <vt:lpstr>Mechanism of species coexistence</vt:lpstr>
      <vt:lpstr>Capacity of the exponential growth</vt:lpstr>
      <vt:lpstr>Capacity of exponential growth</vt:lpstr>
      <vt:lpstr>Competitive exclusion principle</vt:lpstr>
      <vt:lpstr>Equalizing and stabilizing mechanisms</vt:lpstr>
      <vt:lpstr>Palmer MW 1994</vt:lpstr>
      <vt:lpstr>Coexistence mechanisms</vt:lpstr>
      <vt:lpstr>Only stabilizing mechanisms lead to permanent stable coexistence  Equalizing mechanisms just postpone competitive exclusion – but they can support weak stabilizing mechanisms  (based on theory – i.e. mathematical models)</vt:lpstr>
      <vt:lpstr>Three most popular (classical) explanations</vt:lpstr>
      <vt:lpstr>Specialized pathogens, predators [the more common I am, the better my infection / enemy will spread]</vt:lpstr>
      <vt:lpstr>Medium disturbance hypothesis</vt:lpstr>
      <vt:lpstr>What is medium depends on productivity of environment</vt:lpstr>
      <vt:lpstr>Prezentace aplikace PowerPoint</vt:lpstr>
      <vt:lpstr>Prezentace aplikace PowerPoint</vt:lpstr>
      <vt:lpstr>Palmer MW 1994</vt:lpstr>
      <vt:lpstr>Vellend 2016: The theory of ecological communities (Princeton Monographs)</vt:lpstr>
      <vt:lpstr>Analogy with Hardy-Weinberg equilibrium conditions –  based on Palmer 1994</vt:lpstr>
      <vt:lpstr>Competitive exclusion principle</vt:lpstr>
      <vt:lpstr>Theory based on “Tilman” type model</vt:lpstr>
      <vt:lpstr>Prezentace aplikace PowerPoint</vt:lpstr>
      <vt:lpstr>Prezentace aplikace PowerPoint</vt:lpstr>
      <vt:lpstr>But multispecies communities exist</vt:lpstr>
      <vt:lpstr>Niche</vt:lpstr>
      <vt:lpstr>Competitive exclusion principle (CEP) – Given a suit of species, interspecific competition will results in exclusion of all but one if:</vt:lpstr>
      <vt:lpstr>(Palmer listed ca 120 hypotheses, and then states the condition of CEP violated) </vt:lpstr>
      <vt:lpstr>Prezentace aplikace PowerPoint</vt:lpstr>
      <vt:lpstr>Prezentace aplikace PowerPoint</vt:lpstr>
      <vt:lpstr>Prezentace aplikace PowerPoint</vt:lpstr>
      <vt:lpstr>Prezentace aplikace PowerPoint</vt:lpstr>
      <vt:lpstr>Prezentace aplikace PowerPoint</vt:lpstr>
      <vt:lpstr>Classical niche differentiation</vt:lpstr>
      <vt:lpstr>Prezentace aplikace PowerPoint</vt:lpstr>
      <vt:lpstr>Prezentace aplikace PowerPoint</vt:lpstr>
      <vt:lpstr>Niche differentiation is stabilizing</vt:lpstr>
      <vt:lpstr>In plants </vt:lpstr>
      <vt:lpstr>Prezentace aplikace PowerPoint</vt:lpstr>
      <vt:lpstr>Prezentace aplikace PowerPoint</vt:lpstr>
      <vt:lpstr>Prezentace aplikace PowerPoint</vt:lpstr>
      <vt:lpstr>Prezentace aplikace PowerPoint</vt:lpstr>
      <vt:lpstr>Janzen-Connell mechanisms</vt:lpstr>
      <vt:lpstr>Evidence (examples)</vt:lpstr>
      <vt:lpstr>Prezentace aplikace PowerPoint</vt:lpstr>
      <vt:lpstr>Prezentace aplikace PowerPoint</vt:lpstr>
      <vt:lpstr>Prezentace aplikace PowerPoint</vt:lpstr>
      <vt:lpstr>Comments on some popular theories</vt:lpstr>
      <vt:lpstr>Hubbell’s neutral theory</vt:lpstr>
      <vt:lpstr>Prezentace aplikace PowerPoint</vt:lpstr>
      <vt:lpstr>Prezentace aplikace PowerPoint</vt:lpstr>
      <vt:lpstr>Importance of spatial and temporal scale</vt:lpstr>
      <vt:lpstr>Prezentace aplikace PowerPoint</vt:lpstr>
      <vt:lpstr>Traits and testing for mechanisms</vt:lpstr>
      <vt:lpstr>Environmental filtering</vt:lpstr>
      <vt:lpstr>Prezentace aplikace PowerPoint</vt:lpstr>
      <vt:lpstr>Animals</vt:lpstr>
      <vt:lpstr>Prezentace aplikace PowerPoint</vt:lpstr>
      <vt:lpstr>Even more problematic with plants</vt:lpstr>
      <vt:lpstr>Tests using the null models</vt:lpstr>
      <vt:lpstr>Trait convergence vs. trait divergence – in theory</vt:lpstr>
      <vt:lpstr>Data needed</vt:lpstr>
      <vt:lpstr>Importance of spatial scales Grain and extent </vt:lpstr>
      <vt:lpstr>Removal and transplant experiments</vt:lpstr>
    </vt:vector>
  </TitlesOfParts>
  <Company>BiF JčU ČB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Mechanismy druhové koexistence</dc:title>
  <dc:creator>Jan Leps</dc:creator>
  <cp:lastModifiedBy>Jan Lepš</cp:lastModifiedBy>
  <cp:revision>62</cp:revision>
  <dcterms:created xsi:type="dcterms:W3CDTF">2005-03-07T19:17:31Z</dcterms:created>
  <dcterms:modified xsi:type="dcterms:W3CDTF">2023-11-29T13:08:25Z</dcterms:modified>
</cp:coreProperties>
</file>