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</p:sldMasterIdLst>
  <p:notesMasterIdLst>
    <p:notesMasterId r:id="rId90"/>
  </p:notesMasterIdLst>
  <p:sldIdLst>
    <p:sldId id="372" r:id="rId2"/>
    <p:sldId id="581" r:id="rId3"/>
    <p:sldId id="550" r:id="rId4"/>
    <p:sldId id="652" r:id="rId5"/>
    <p:sldId id="573" r:id="rId6"/>
    <p:sldId id="513" r:id="rId7"/>
    <p:sldId id="514" r:id="rId8"/>
    <p:sldId id="582" r:id="rId9"/>
    <p:sldId id="544" r:id="rId10"/>
    <p:sldId id="515" r:id="rId11"/>
    <p:sldId id="657" r:id="rId12"/>
    <p:sldId id="516" r:id="rId13"/>
    <p:sldId id="584" r:id="rId14"/>
    <p:sldId id="583" r:id="rId15"/>
    <p:sldId id="517" r:id="rId16"/>
    <p:sldId id="546" r:id="rId17"/>
    <p:sldId id="586" r:id="rId18"/>
    <p:sldId id="619" r:id="rId19"/>
    <p:sldId id="520" r:id="rId20"/>
    <p:sldId id="521" r:id="rId21"/>
    <p:sldId id="590" r:id="rId22"/>
    <p:sldId id="591" r:id="rId23"/>
    <p:sldId id="610" r:id="rId24"/>
    <p:sldId id="609" r:id="rId25"/>
    <p:sldId id="593" r:id="rId26"/>
    <p:sldId id="655" r:id="rId27"/>
    <p:sldId id="594" r:id="rId28"/>
    <p:sldId id="596" r:id="rId29"/>
    <p:sldId id="2598" r:id="rId30"/>
    <p:sldId id="597" r:id="rId31"/>
    <p:sldId id="558" r:id="rId32"/>
    <p:sldId id="2371" r:id="rId33"/>
    <p:sldId id="640" r:id="rId34"/>
    <p:sldId id="580" r:id="rId35"/>
    <p:sldId id="427" r:id="rId36"/>
    <p:sldId id="474" r:id="rId37"/>
    <p:sldId id="560" r:id="rId38"/>
    <p:sldId id="641" r:id="rId39"/>
    <p:sldId id="526" r:id="rId40"/>
    <p:sldId id="508" r:id="rId41"/>
    <p:sldId id="528" r:id="rId42"/>
    <p:sldId id="598" r:id="rId43"/>
    <p:sldId id="599" r:id="rId44"/>
    <p:sldId id="600" r:id="rId45"/>
    <p:sldId id="601" r:id="rId46"/>
    <p:sldId id="527" r:id="rId47"/>
    <p:sldId id="649" r:id="rId48"/>
    <p:sldId id="575" r:id="rId49"/>
    <p:sldId id="577" r:id="rId50"/>
    <p:sldId id="578" r:id="rId51"/>
    <p:sldId id="637" r:id="rId52"/>
    <p:sldId id="603" r:id="rId53"/>
    <p:sldId id="604" r:id="rId54"/>
    <p:sldId id="642" r:id="rId55"/>
    <p:sldId id="561" r:id="rId56"/>
    <p:sldId id="618" r:id="rId57"/>
    <p:sldId id="620" r:id="rId58"/>
    <p:sldId id="628" r:id="rId59"/>
    <p:sldId id="629" r:id="rId60"/>
    <p:sldId id="630" r:id="rId61"/>
    <p:sldId id="632" r:id="rId62"/>
    <p:sldId id="633" r:id="rId63"/>
    <p:sldId id="622" r:id="rId64"/>
    <p:sldId id="562" r:id="rId65"/>
    <p:sldId id="660" r:id="rId66"/>
    <p:sldId id="659" r:id="rId67"/>
    <p:sldId id="646" r:id="rId68"/>
    <p:sldId id="648" r:id="rId69"/>
    <p:sldId id="643" r:id="rId70"/>
    <p:sldId id="656" r:id="rId71"/>
    <p:sldId id="602" r:id="rId72"/>
    <p:sldId id="658" r:id="rId73"/>
    <p:sldId id="537" r:id="rId74"/>
    <p:sldId id="453" r:id="rId75"/>
    <p:sldId id="538" r:id="rId76"/>
    <p:sldId id="456" r:id="rId77"/>
    <p:sldId id="547" r:id="rId78"/>
    <p:sldId id="548" r:id="rId79"/>
    <p:sldId id="342" r:id="rId80"/>
    <p:sldId id="650" r:id="rId81"/>
    <p:sldId id="651" r:id="rId82"/>
    <p:sldId id="487" r:id="rId83"/>
    <p:sldId id="488" r:id="rId84"/>
    <p:sldId id="607" r:id="rId85"/>
    <p:sldId id="608" r:id="rId86"/>
    <p:sldId id="613" r:id="rId87"/>
    <p:sldId id="615" r:id="rId88"/>
    <p:sldId id="2599" r:id="rId8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CC"/>
    <a:srgbClr val="FF0000"/>
    <a:srgbClr val="33CC33"/>
    <a:srgbClr val="FF0066"/>
    <a:srgbClr val="FF9900"/>
    <a:srgbClr val="66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7" autoAdjust="0"/>
    <p:restoredTop sz="94660"/>
  </p:normalViewPr>
  <p:slideViewPr>
    <p:cSldViewPr>
      <p:cViewPr varScale="1">
        <p:scale>
          <a:sx n="106" d="100"/>
          <a:sy n="106" d="100"/>
        </p:scale>
        <p:origin x="840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>
            <a:extLst>
              <a:ext uri="{FF2B5EF4-FFF2-40B4-BE49-F238E27FC236}">
                <a16:creationId xmlns:a16="http://schemas.microsoft.com/office/drawing/2014/main" id="{CFEC1E28-9DF3-457B-AE75-036E78ED3C2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0275" name="Rectangle 3">
            <a:extLst>
              <a:ext uri="{FF2B5EF4-FFF2-40B4-BE49-F238E27FC236}">
                <a16:creationId xmlns:a16="http://schemas.microsoft.com/office/drawing/2014/main" id="{C131A287-2A55-4579-BA8B-9E488544418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F185AF6-B66C-4904-B4E5-EF4ADF730C2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0277" name="Rectangle 5">
            <a:extLst>
              <a:ext uri="{FF2B5EF4-FFF2-40B4-BE49-F238E27FC236}">
                <a16:creationId xmlns:a16="http://schemas.microsoft.com/office/drawing/2014/main" id="{827A9BB9-5E46-4444-92BD-546B77C1D43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10278" name="Rectangle 6">
            <a:extLst>
              <a:ext uri="{FF2B5EF4-FFF2-40B4-BE49-F238E27FC236}">
                <a16:creationId xmlns:a16="http://schemas.microsoft.com/office/drawing/2014/main" id="{05FEBD13-5139-4EF2-B803-AFCD969E584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0279" name="Rectangle 7">
            <a:extLst>
              <a:ext uri="{FF2B5EF4-FFF2-40B4-BE49-F238E27FC236}">
                <a16:creationId xmlns:a16="http://schemas.microsoft.com/office/drawing/2014/main" id="{687C36BE-F021-47BD-BA76-EDC05BCF18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C1B1A61-6BBA-4CAF-B12C-8FD5C10BD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1256E925-FE6F-46DF-9151-A8A0ADD10E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8F7DC1-75FC-45ED-B3F1-6153C2E2AA08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CD981BB2-D3FD-4C0F-9446-DFA01F3FFE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4D21832B-7AC6-40B1-9673-2C740C1EAD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F032BF19-AC3C-46C2-8F66-1350C83EB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77F508-412E-4613-A99F-D35C94852421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1D46B74F-F0C3-498A-976A-BAF09D52C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1204DD6-450E-43C6-9928-CF2D424DB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2F9394AE-F022-421C-B1E6-BD94A9B71E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08C92E-2987-4183-BA19-C0D46C6CE930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6D80A85-B0CF-44CC-BEFB-DA5F81E346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1CB7E0F-2C5B-43C3-9068-4E5C43D68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8B3B722-AF96-4E4C-8AA9-92782A094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0B9536-AF49-4B18-AE61-B592581A650E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66301AB-9219-41D6-B944-EE6022223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6D630C45-E114-4EA8-BE91-552C3DF21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F697F4AC-E744-4CF2-AADD-3DC1597C9C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E070C8A-894E-4AAB-BF59-558C915BF23C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0C4A6F1-1F8A-4479-B9CC-4C4620226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AFBA516A-9165-4B90-B65B-6149C4124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3F19E2C4-7E64-47DC-A455-3DF5852C98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62EA78-4431-4DD4-8C0E-BCE7AF42CA43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E6601CEC-BF92-49F2-BF91-624E0B444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87A57828-515C-4672-8A93-312BD9E52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68F14B89-0442-4813-BEB4-7974DB38A2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0CB023-118B-4CC1-962C-8CDF9ECE754F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7CB5226-977A-4E9A-A100-F749F57361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E6F949AC-C487-4358-ABFB-E96714C21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A7B049B0-168F-42FF-B9CD-5258EBB34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B65F59-C554-4383-BE6D-75BA78C463E2}" type="slidenum">
              <a:rPr lang="en-US" altLang="en-US" sz="1200" smtClean="0"/>
              <a:pPr/>
              <a:t>36</a:t>
            </a:fld>
            <a:endParaRPr lang="en-US" altLang="en-US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BE9047B3-6A83-40D8-8912-DDBB36A9C3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4E9B321B-D9AE-4166-BE03-994B4B939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01176194-8BB0-46A4-B164-22A6E3333C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4022C8-D76C-44EC-9DFA-B971FE06416D}" type="slidenum">
              <a:rPr lang="en-US" altLang="en-US" sz="1200" smtClean="0"/>
              <a:pPr/>
              <a:t>37</a:t>
            </a:fld>
            <a:endParaRPr lang="en-US" altLang="en-US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E3519538-5686-4AD3-B1B5-02B514B5E1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DC323869-8581-441D-B5A3-1ECF6381B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F0F92B30-2168-486F-95F1-3DB778210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548B61-2B2D-4D98-9315-4DFD59E8CBEF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EF53124F-55BC-4003-9BE8-A98E9F2975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7E6E05E-A1DF-49D4-86A0-7BAFDC082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D63710BC-7018-4F25-A07F-5419E66BA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48C5925-7283-41EA-AC00-0F0E32655974}" type="slidenum">
              <a:rPr lang="en-US" altLang="en-US" sz="1200" smtClean="0"/>
              <a:pPr/>
              <a:t>40</a:t>
            </a:fld>
            <a:endParaRPr lang="en-US" altLang="en-US" sz="1200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46216B25-4D0B-45D2-BA4C-F1FF2380B5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5643BB26-4A68-4E3B-9C54-37C4C6BCE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6F0B7952-D300-4F57-A41B-5645E0F0F7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49E422-D87D-45CA-94AF-D75671D1D364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F8BC595-D26F-4F93-AD4F-C1CF85135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B06737A2-6BBE-4400-B3AE-6551E67E55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6BDE40F3-9492-4D80-A72D-662192E52F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146859-BA4C-41DB-ADC5-4F9C3F3F9C21}" type="slidenum">
              <a:rPr lang="en-US" altLang="en-US" sz="1200" smtClean="0"/>
              <a:pPr/>
              <a:t>41</a:t>
            </a:fld>
            <a:endParaRPr lang="en-US" altLang="en-US" sz="1200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EE86D813-56A5-4411-B8B2-F159BE7DEF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21C1DA18-6F00-40EE-842F-BAAD26759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0D5C279C-3FBC-4B33-8DFA-EC75567738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43C6-69B8-4DEE-8C27-76F849D5BDD4}" type="slidenum">
              <a:rPr lang="en-US" altLang="en-US" sz="1200" smtClean="0"/>
              <a:pPr/>
              <a:t>46</a:t>
            </a:fld>
            <a:endParaRPr lang="en-US" altLang="en-US" sz="1200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F030862E-9DD9-4B79-B49B-E490CDF878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C7522370-EAA4-4645-8484-6CFF4C28A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DB49880D-99DA-4E75-A47F-1A8742A170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E6A6E1-5CBC-498A-8CE7-98AD0B6D66DE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66F8EDC6-F926-4D12-94FC-E59E96E55B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80452C4A-D0F1-445B-A770-72B664F02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A48791E2-6B6F-498C-886D-207F3086B6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E4EF43-FD73-4AA9-A85C-A2A8E098099B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024264A0-EE1C-4D60-93FA-B22144882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ED7FDE56-B55F-44F9-B133-400D09D62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EA7DA3C2-DDB9-47AB-8563-AE4086881A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86DCA6-CEF0-41FC-B1AE-FC8C4F8EBB14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25C71823-A5A4-4B16-BB60-6B4E21894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1EA46AF2-BC13-4ED8-9F76-A7D411496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3E4A990C-C2AB-471C-A8E8-E9F4F2AFB9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35517B-C85B-44A1-A5F8-13CC8C991C80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855F2CE3-FE6A-47A3-AF3E-73920812F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A72040FB-ABB7-47BB-8D1D-8E95B4F57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87824D1F-520A-4354-9CE0-9E8B250D2C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2CCB27-703B-4035-9AF8-F4EED8A19865}" type="slidenum">
              <a:rPr lang="en-US" altLang="en-US" sz="1200" smtClean="0"/>
              <a:pPr/>
              <a:t>53</a:t>
            </a:fld>
            <a:endParaRPr lang="en-US" altLang="en-US" sz="12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6A3BB4C3-70A0-4DA9-ACC1-30DF7F244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369E691C-CA66-4954-B9E7-56CAEEDA58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E875274A-7046-44E6-AF95-BDB4EF73EB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737DFE-8EFD-476C-B76C-FFF96CD28138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A5606A88-00A2-466C-A9DB-558A92BB9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DCB9ED90-C9D3-4243-A9E2-939307B99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6D0D420B-CCF0-4C05-9E2A-40069234C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9C6E0B-283B-4465-BB74-45C7361E2F1D}" type="slidenum">
              <a:rPr lang="en-US" altLang="en-US" sz="1200" smtClean="0"/>
              <a:pPr/>
              <a:t>64</a:t>
            </a:fld>
            <a:endParaRPr lang="en-US" altLang="en-US" sz="1200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D7BFF658-A846-40ED-8BAF-94929AB425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24238C1B-ED5A-4479-BB9A-992F1234C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01A650E4-E727-4A1C-B0C7-E5A3B051E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A41C7A-FCAD-4237-830A-5DD8BD655B1B}" type="slidenum">
              <a:rPr lang="en-US" altLang="en-US" sz="1200" smtClean="0"/>
              <a:pPr/>
              <a:t>65</a:t>
            </a:fld>
            <a:endParaRPr lang="en-US" altLang="en-US" sz="1200"/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25240093-4D47-4B76-A4B4-BC0AB9E25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20B35742-26E9-4013-92FA-4CD9C8BEAD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10E85D18-D992-4F9F-A3FF-859BE60840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C53FC2-8DBE-40C5-BAD6-E20534C1AB03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8201BD4-5840-46C0-A980-B4A7EC222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29818EEE-A4EA-472A-BABB-5EE5A174B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2CB4FF27-6ECB-4C3E-959F-22520ADA70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F512E9-FA0C-4145-A3A2-E3CE3F584E7D}" type="slidenum">
              <a:rPr lang="en-US" altLang="en-US" sz="1200" smtClean="0">
                <a:latin typeface="Arial" panose="020B0604020202020204" pitchFamily="34" charset="0"/>
              </a:rPr>
              <a:pPr/>
              <a:t>68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404285E4-23E5-4F9F-8B5C-00B266EEB1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0AFA2FF2-2C62-4A58-8658-FB7C8DB99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2432AAC0-8267-4198-A732-E17D670AC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8F57D8-12A7-40E8-9512-BA1ECAA65F80}" type="slidenum">
              <a:rPr lang="en-US" altLang="en-US" sz="1200" smtClean="0"/>
              <a:pPr/>
              <a:t>73</a:t>
            </a:fld>
            <a:endParaRPr lang="en-US" altLang="en-US" sz="1200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D5EC9BCD-FC18-41B6-A377-95133908F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9701BE79-521E-499B-971A-47F3A4FD8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053DBE80-228F-4AC9-902E-053080E253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95604F-0DA4-4EB0-8FCC-96DC6AD508A5}" type="slidenum">
              <a:rPr lang="en-US" altLang="en-US" sz="1200" smtClean="0"/>
              <a:pPr/>
              <a:t>74</a:t>
            </a:fld>
            <a:endParaRPr lang="en-US" altLang="en-US" sz="1200"/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A620AA5D-8B61-4D46-BB87-39866C647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D685DEEE-E210-4B9A-89AB-BA180719F2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E284C8F5-EEC3-4075-8217-16495CD77E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1B86341-C4A1-4279-99ED-F8E5F1DF0859}" type="slidenum">
              <a:rPr lang="en-US" altLang="en-US" sz="1200" smtClean="0"/>
              <a:pPr/>
              <a:t>75</a:t>
            </a:fld>
            <a:endParaRPr lang="en-US" altLang="en-US" sz="1200"/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62E125FA-7826-4E9C-848F-DEA1608AA6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959B58A6-84D7-4B42-A15C-C77AE612C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id="{84B139B8-270F-4E06-BA0D-8B1A32D04A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6322F5C-93D0-4568-86E2-68A40A268D81}" type="slidenum">
              <a:rPr lang="en-US" altLang="en-US" sz="1200" smtClean="0"/>
              <a:pPr/>
              <a:t>76</a:t>
            </a:fld>
            <a:endParaRPr lang="en-US" altLang="en-US" sz="1200"/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28FEB2B4-DD9D-4CD6-8773-33CFDAFE57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05EA81DC-CE3F-4427-AA63-26145358F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E58662B8-195C-46EC-81B3-B338F0C9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0DDC75-B381-4FC6-B2D7-7CDFC60461E2}" type="slidenum">
              <a:rPr lang="en-US" altLang="en-US" sz="1200" smtClean="0"/>
              <a:pPr/>
              <a:t>77</a:t>
            </a:fld>
            <a:endParaRPr lang="en-US" altLang="en-US" sz="12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FDB5C421-7114-4003-97F5-867B2AE69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A92E2A5B-F758-424F-9C80-5CC4A3C19B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id="{117A8FE7-D0E3-4051-934B-87531CA777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49986D-3443-41D3-9F3D-6DD57624AF69}" type="slidenum">
              <a:rPr lang="en-US" altLang="en-US" sz="1200" smtClean="0"/>
              <a:pPr/>
              <a:t>78</a:t>
            </a:fld>
            <a:endParaRPr lang="en-US" altLang="en-US" sz="1200"/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CD7BF132-AF6B-4779-9A7A-9961E2BCBB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F92217E6-5203-4CC9-B784-93E9D453E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id="{CB9B41FA-EC8A-44D1-A837-D8C03EAB21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0451F4-E7E2-4314-A7AE-D19819A0887A}" type="slidenum">
              <a:rPr lang="en-US" altLang="en-US" sz="1200" smtClean="0"/>
              <a:pPr/>
              <a:t>79</a:t>
            </a:fld>
            <a:endParaRPr lang="en-US" altLang="en-US" sz="1200"/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7E40EEC5-CFDC-4969-8ABE-1FB0B20C9D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A912EE2B-8916-4151-AD7C-05FEC2F10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C7993F98-E00E-445D-854E-9413BEC193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CE32F05-30FE-401F-A11F-A959ED983A27}" type="slidenum">
              <a:rPr lang="en-US" altLang="en-US" sz="1200" smtClean="0">
                <a:latin typeface="Arial" panose="020B0604020202020204" pitchFamily="34" charset="0"/>
              </a:rPr>
              <a:pPr/>
              <a:t>81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A830B8BF-A35E-46C2-BCEF-D6F3E0ECA2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10B9F58A-9DCC-40B6-A024-CD9A6E839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12309582-C264-4362-905C-5C2F40A1A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48321-B7B8-41A5-9EF0-C1EE95D18213}" type="slidenum">
              <a:rPr lang="en-US" altLang="en-US" sz="1200" smtClean="0"/>
              <a:pPr/>
              <a:t>82</a:t>
            </a:fld>
            <a:endParaRPr lang="en-US" altLang="en-US" sz="1200"/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FD6E022A-82C3-4682-BAF1-5BBBBA55C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3392B17B-76FF-47DC-A03D-FF8DCBD8C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74C1818A-93BD-48D1-874B-3B99AD0BF4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8DF027-BE59-49BC-B8A9-56A27AE85E60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45976DB0-C032-48F1-923E-CED8924BE3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8045AFCE-5E01-4644-8CBC-50AE77094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>
            <a:extLst>
              <a:ext uri="{FF2B5EF4-FFF2-40B4-BE49-F238E27FC236}">
                <a16:creationId xmlns:a16="http://schemas.microsoft.com/office/drawing/2014/main" id="{61D80CEC-4529-4349-BBA9-9714685A9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025026F-ED33-4B24-A5E9-2DE149A25E86}" type="slidenum">
              <a:rPr lang="en-US" altLang="en-US" sz="1200" smtClean="0"/>
              <a:pPr/>
              <a:t>83</a:t>
            </a:fld>
            <a:endParaRPr lang="en-US" altLang="en-US" sz="1200"/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68196DB7-AA05-40EA-A56D-AD440A92AA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id="{AC01A5AE-288C-47FA-95A1-F0BE7D9F8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C768D3D2-F48E-41B3-9521-9AEECD0E22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9A9C72-58E7-4AF0-97FF-EF1B556CD7B9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266576FC-A536-40D1-94D4-FDDE134CB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B28E931-2063-4A98-8C2E-AF0852689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CD8C6821-6DB1-4342-B6CE-476940E71D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1FE7511-1ED1-4295-B8B6-DEC570C8F55B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4A564AD8-F779-4DC1-B21B-C58735D06D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9779E5F-423B-408F-860B-1732978CF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B8E36CCA-1A6A-4A1F-ABE8-C1D992F87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D232B8-A1B6-43B6-A06D-F5504C12B6C0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01E5BE4A-B99A-49E1-9446-7004E17636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9748B225-7200-43CD-A805-F556B011B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3C5C16CF-F350-4F24-8A33-46C8D07E58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07B3B9-22AC-4C5C-8D95-841627C0E3C6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BE25E08-39FD-4428-9EC2-05B262D143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6324FF3E-350A-4DD1-BBA5-11ECEB4FF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223F2C7E-2A3F-487D-86A8-6787FA8382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78A94E-2EA1-46EB-B830-7390E1AF47CF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4D1671B-90EB-468C-A794-4B4D20B337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C1DF482-435F-4CAD-B03B-4E8685E147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03287-D189-4B95-AC20-EF163F6E0CA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422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CD1B3-A61B-4DF4-93BE-B96C98FD4773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682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C9841-650D-4C83-9606-C3CA0E067A4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872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BC9A52-635A-4D77-AB96-A1A656FED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52C064-DEF6-42F9-A037-F001BED73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94C965-F4A9-44A5-9AB1-39B6F29A1A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E3821-4831-4C9A-80AD-AA01881B5B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1111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55D638-9A8D-45ED-9963-7AC52E5C33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940B0D-515D-4461-A68C-EEDC59EE4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54394CA-89F1-49E5-9C3B-BA4AB019E9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983B2-8B16-488E-B12B-15A06C8A506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3659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D94383-3953-4AAE-876B-5CB1936983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323E32-C245-4411-A6C4-D35167EDE0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D87F04-71E6-4062-97D3-2F1484066C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7CEA3-E835-43F8-A492-DB2C08FEC9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069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B05DD1D-0D32-442F-9DC8-81F4ECB621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DBACF26-D170-46C9-B9EA-84C0A8074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4D81C6D-2374-477D-9510-EBACD5605D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F20E1-805D-43C8-99A7-55294FEDC9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523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707BD-8ADF-47BB-B5FD-3CE31A5979F3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296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5CFDF-8ABD-41F4-819B-9CAD2AD9C41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536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49EB3-BEC3-44EB-8742-01F2A2708877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133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CBB58-14F9-4DFD-A392-B9F9357D39C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033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1A4D1-39C7-4747-87F5-D716E2A6600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226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0799D-9922-4CA8-9FBE-1A531DA1D67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844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D1D71-BC8B-4862-ABCF-D074AD72349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895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5C8C8-651C-4DEC-AED6-902C4B6529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019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854B815-E5DF-4F06-9464-9891C846470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110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jpeg"/><Relationship Id="rId7" Type="http://schemas.openxmlformats.org/officeDocument/2006/relationships/image" Target="../media/image68.emf"/><Relationship Id="rId2" Type="http://schemas.openxmlformats.org/officeDocument/2006/relationships/hyperlink" Target="http://cedarcreek.umn.edu/insects/newslides/024107093001apd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hyperlink" Target="http://www.atlas-roslin.pl/foto/mr-mr-betula_pubescens_l_s93_17.htm" TargetMode="Externa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13" Type="http://schemas.openxmlformats.org/officeDocument/2006/relationships/image" Target="../media/image107.emf"/><Relationship Id="rId3" Type="http://schemas.openxmlformats.org/officeDocument/2006/relationships/image" Target="../media/image99.emf"/><Relationship Id="rId7" Type="http://schemas.openxmlformats.org/officeDocument/2006/relationships/image" Target="../media/image101.emf"/><Relationship Id="rId12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8.wmf"/><Relationship Id="rId11" Type="http://schemas.openxmlformats.org/officeDocument/2006/relationships/image" Target="../media/image105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4.png"/><Relationship Id="rId4" Type="http://schemas.openxmlformats.org/officeDocument/2006/relationships/image" Target="../media/image100.emf"/><Relationship Id="rId9" Type="http://schemas.openxmlformats.org/officeDocument/2006/relationships/image" Target="../media/image103.emf"/><Relationship Id="rId14" Type="http://schemas.openxmlformats.org/officeDocument/2006/relationships/image" Target="../media/image108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wmf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13.png"/><Relationship Id="rId7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1.png"/><Relationship Id="rId4" Type="http://schemas.openxmlformats.org/officeDocument/2006/relationships/image" Target="../media/image15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9.jpeg"/><Relationship Id="rId9" Type="http://schemas.openxmlformats.org/officeDocument/2006/relationships/image" Target="../media/image16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emf"/><Relationship Id="rId4" Type="http://schemas.openxmlformats.org/officeDocument/2006/relationships/image" Target="../media/image1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8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7" Type="http://schemas.openxmlformats.org/officeDocument/2006/relationships/image" Target="../media/image21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emf"/><Relationship Id="rId4" Type="http://schemas.openxmlformats.org/officeDocument/2006/relationships/image" Target="../media/image21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22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10" Type="http://schemas.openxmlformats.org/officeDocument/2006/relationships/image" Target="../media/image234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34.png"/><Relationship Id="rId3" Type="http://schemas.openxmlformats.org/officeDocument/2006/relationships/image" Target="../media/image227.png"/><Relationship Id="rId7" Type="http://schemas.openxmlformats.org/officeDocument/2006/relationships/image" Target="../media/image238.png"/><Relationship Id="rId12" Type="http://schemas.openxmlformats.org/officeDocument/2006/relationships/image" Target="../media/image24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7.png"/><Relationship Id="rId11" Type="http://schemas.openxmlformats.org/officeDocument/2006/relationships/image" Target="../media/image242.png"/><Relationship Id="rId5" Type="http://schemas.openxmlformats.org/officeDocument/2006/relationships/image" Target="../media/image236.png"/><Relationship Id="rId10" Type="http://schemas.openxmlformats.org/officeDocument/2006/relationships/image" Target="../media/image241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jpe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5" Type="http://schemas.openxmlformats.org/officeDocument/2006/relationships/image" Target="../media/image25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jpeg"/><Relationship Id="rId14" Type="http://schemas.openxmlformats.org/officeDocument/2006/relationships/image" Target="../media/image25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emf"/><Relationship Id="rId3" Type="http://schemas.openxmlformats.org/officeDocument/2006/relationships/image" Target="../media/image260.png"/><Relationship Id="rId7" Type="http://schemas.openxmlformats.org/officeDocument/2006/relationships/image" Target="../media/image2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7" Type="http://schemas.openxmlformats.org/officeDocument/2006/relationships/image" Target="../media/image281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emf"/><Relationship Id="rId5" Type="http://schemas.openxmlformats.org/officeDocument/2006/relationships/image" Target="../media/image279.emf"/><Relationship Id="rId4" Type="http://schemas.openxmlformats.org/officeDocument/2006/relationships/image" Target="../media/image27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7" Type="http://schemas.openxmlformats.org/officeDocument/2006/relationships/image" Target="../media/image287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aterpillar">
            <a:extLst>
              <a:ext uri="{FF2B5EF4-FFF2-40B4-BE49-F238E27FC236}">
                <a16:creationId xmlns:a16="http://schemas.microsoft.com/office/drawing/2014/main" id="{B75062FE-1CAA-4C70-927A-7277FD68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414"/>
            <a:ext cx="9144000" cy="625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6">
            <a:extLst>
              <a:ext uri="{FF2B5EF4-FFF2-40B4-BE49-F238E27FC236}">
                <a16:creationId xmlns:a16="http://schemas.microsoft.com/office/drawing/2014/main" id="{132A6252-5F8C-4EAB-8CFD-F189B7D9A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692" y="13064"/>
            <a:ext cx="914400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/>
              <a:t>Plant – herbivore relationships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CB9D47-77A4-4BD1-8B7F-7D5383C75F90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295FC-AC82-42FF-8640-C70C41493B70}"/>
              </a:ext>
            </a:extLst>
          </p:cNvPr>
          <p:cNvSpPr txBox="1"/>
          <p:nvPr/>
        </p:nvSpPr>
        <p:spPr>
          <a:xfrm>
            <a:off x="9048328" y="1322021"/>
            <a:ext cx="33123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VOJTECH NOVOTNY: </a:t>
            </a:r>
          </a:p>
          <a:p>
            <a:r>
              <a:rPr lang="en-US" sz="2400" dirty="0"/>
              <a:t>COMMUNITY ECOLOGY, </a:t>
            </a:r>
          </a:p>
          <a:p>
            <a:r>
              <a:rPr lang="en-US" sz="2400" dirty="0"/>
              <a:t>LECTURE NO 2</a:t>
            </a:r>
          </a:p>
          <a:p>
            <a:r>
              <a:rPr lang="en-US" sz="2000" dirty="0"/>
              <a:t>University of S. Bohemia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FFB2BFE3-F3B4-46A2-8700-472FA6481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6" y="-2748"/>
            <a:ext cx="10201473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Chemical defense compounds: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quantitative                            vs.                        qualitative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10F861B9-273A-4D2A-B8B1-F8BD8DA88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49" y="1250922"/>
            <a:ext cx="30194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04B36907-32C2-4945-90B5-6ECFA7F6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149" y="3924300"/>
            <a:ext cx="2947987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BACCEB7F-EFB0-4480-B7AD-DC6A01634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683515"/>
            <a:ext cx="2879725" cy="130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6">
            <a:extLst>
              <a:ext uri="{FF2B5EF4-FFF2-40B4-BE49-F238E27FC236}">
                <a16:creationId xmlns:a16="http://schemas.microsoft.com/office/drawing/2014/main" id="{F685182B-FA6E-4C18-81A2-2F8FFB1D2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519" y="1844824"/>
            <a:ext cx="31646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amygdalin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(cyanogenic glycosides)</a:t>
            </a:r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64E3420C-AD04-4134-8FD1-F8E7C9C5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1502">
            <a:off x="9074571" y="3598476"/>
            <a:ext cx="2601912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0" name="Text Box 8">
            <a:extLst>
              <a:ext uri="{FF2B5EF4-FFF2-40B4-BE49-F238E27FC236}">
                <a16:creationId xmlns:a16="http://schemas.microsoft.com/office/drawing/2014/main" id="{E1F8C2FD-17FD-4E31-AD1E-E31635176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048" y="4323189"/>
            <a:ext cx="14991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nicotine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(alkaloids)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AD8F4E63-3CD7-4E3D-9F68-30F93B7FA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54" y="1922463"/>
            <a:ext cx="1265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cellulose</a:t>
            </a: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EC63C4A0-13B8-407E-B970-4B8B2413D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79" y="4573994"/>
            <a:ext cx="89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lignin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0C4652-DEA1-46C4-9814-584329AFC403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1BDEDCFC-71EF-40A8-B7E1-001BB78AA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3" y="534127"/>
            <a:ext cx="7380288" cy="46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598D0-032A-4A01-81B2-D02C306C7F53}"/>
              </a:ext>
            </a:extLst>
          </p:cNvPr>
          <p:cNvSpPr txBox="1"/>
          <p:nvPr/>
        </p:nvSpPr>
        <p:spPr>
          <a:xfrm>
            <a:off x="0" y="96836"/>
            <a:ext cx="10128448" cy="52228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/>
              <a:t>Cardenolide</a:t>
            </a:r>
            <a:r>
              <a:rPr lang="en-US" sz="2800" dirty="0"/>
              <a:t> sequestration in </a:t>
            </a:r>
            <a:r>
              <a:rPr lang="en-US" sz="2800" i="1" dirty="0" err="1"/>
              <a:t>Asclepias</a:t>
            </a:r>
            <a:r>
              <a:rPr lang="en-US" sz="2800" dirty="0"/>
              <a:t> herbivores</a:t>
            </a:r>
          </a:p>
        </p:txBody>
      </p:sp>
      <p:sp>
        <p:nvSpPr>
          <p:cNvPr id="20484" name="Rectangle 8">
            <a:extLst>
              <a:ext uri="{FF2B5EF4-FFF2-40B4-BE49-F238E27FC236}">
                <a16:creationId xmlns:a16="http://schemas.microsoft.com/office/drawing/2014/main" id="{9BB4E31C-D60A-489E-946D-8B40495C9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5209346"/>
            <a:ext cx="68405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err="1"/>
              <a:t>Tetraopes</a:t>
            </a:r>
            <a:r>
              <a:rPr lang="en-US" altLang="en-US" sz="1400" dirty="0"/>
              <a:t> </a:t>
            </a:r>
            <a:r>
              <a:rPr lang="en-US" altLang="en-US" sz="1400" dirty="0" err="1"/>
              <a:t>tetraophthalmus</a:t>
            </a:r>
            <a:r>
              <a:rPr lang="en-US" altLang="en-US" sz="1400" dirty="0"/>
              <a:t>	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	     </a:t>
            </a:r>
            <a:r>
              <a:rPr lang="en-US" altLang="en-US" sz="1400" dirty="0" err="1"/>
              <a:t>Labidomera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clivicollis</a:t>
            </a:r>
            <a:r>
              <a:rPr lang="en-US" altLang="en-US" sz="1400" dirty="0"/>
              <a:t>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		                                          </a:t>
            </a:r>
            <a:r>
              <a:rPr lang="en-US" altLang="en-US" sz="1400" dirty="0" err="1"/>
              <a:t>Euchaetes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egle</a:t>
            </a:r>
            <a:r>
              <a:rPr lang="en-US" altLang="en-US" sz="1400" dirty="0"/>
              <a:t>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			                                            Danaus </a:t>
            </a:r>
            <a:r>
              <a:rPr lang="en-US" altLang="en-US" sz="1400" dirty="0" err="1"/>
              <a:t>plexippus</a:t>
            </a:r>
            <a:r>
              <a:rPr lang="en-US" altLang="en-US" sz="1400" dirty="0"/>
              <a:t>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				                                                     </a:t>
            </a:r>
            <a:r>
              <a:rPr lang="en-US" altLang="en-US" sz="1400" dirty="0" err="1"/>
              <a:t>Lygaeus</a:t>
            </a:r>
            <a:r>
              <a:rPr lang="en-US" altLang="en-US" sz="1400" dirty="0"/>
              <a:t> </a:t>
            </a:r>
            <a:r>
              <a:rPr lang="en-US" altLang="en-US" sz="1400" dirty="0" err="1"/>
              <a:t>kalmii</a:t>
            </a:r>
            <a:r>
              <a:rPr lang="en-US" altLang="en-US" sz="1400" dirty="0"/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					                                                       </a:t>
            </a:r>
            <a:r>
              <a:rPr lang="en-US" altLang="en-US" sz="1400" dirty="0" err="1"/>
              <a:t>Oncopeltus</a:t>
            </a:r>
            <a:r>
              <a:rPr lang="en-US" altLang="en-US" sz="1400" dirty="0"/>
              <a:t> fasciatus</a:t>
            </a:r>
          </a:p>
        </p:txBody>
      </p:sp>
      <p:pic>
        <p:nvPicPr>
          <p:cNvPr id="20485" name="Picture 9">
            <a:extLst>
              <a:ext uri="{FF2B5EF4-FFF2-40B4-BE49-F238E27FC236}">
                <a16:creationId xmlns:a16="http://schemas.microsoft.com/office/drawing/2014/main" id="{12F58F35-87CA-42A4-ACE7-EF315BE2C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1114666"/>
            <a:ext cx="2063552" cy="28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>
            <a:extLst>
              <a:ext uri="{FF2B5EF4-FFF2-40B4-BE49-F238E27FC236}">
                <a16:creationId xmlns:a16="http://schemas.microsoft.com/office/drawing/2014/main" id="{84071C6F-EC7C-4498-B99B-CF78CB54A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9124"/>
            <a:ext cx="2398068" cy="191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11">
            <a:extLst>
              <a:ext uri="{FF2B5EF4-FFF2-40B4-BE49-F238E27FC236}">
                <a16:creationId xmlns:a16="http://schemas.microsoft.com/office/drawing/2014/main" id="{D3D9B416-3EB1-4C9E-A22D-02DE74D57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0" y="6540417"/>
            <a:ext cx="355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Agrawal et al. New Phytologist (2012) 194: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6926E0-8FB1-40AF-BE19-AE490EEC753F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626" name="Group 2">
            <a:extLst>
              <a:ext uri="{FF2B5EF4-FFF2-40B4-BE49-F238E27FC236}">
                <a16:creationId xmlns:a16="http://schemas.microsoft.com/office/drawing/2014/main" id="{F9005EA8-AF53-467F-9DFD-D45706334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158644"/>
              </p:ext>
            </p:extLst>
          </p:nvPr>
        </p:nvGraphicFramePr>
        <p:xfrm>
          <a:off x="911424" y="1196752"/>
          <a:ext cx="8713788" cy="5026191"/>
        </p:xfrm>
        <a:graphic>
          <a:graphicData uri="http://schemas.openxmlformats.org/drawingml/2006/table">
            <a:tbl>
              <a:tblPr/>
              <a:tblGrid>
                <a:gridCol w="144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7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1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quantitative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qualitative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91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Examples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cellulose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hemicellulose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lignins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tannins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silica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alkaloids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toxic amino acids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cyanogens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glucosinolates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terpenoids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6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Ecological traits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large polymer molecules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immobile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costly to produce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effective in large doses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present in long-lived tissues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present in apparent plants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effective against most herbivores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small toxic molecules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mobile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cheap to produce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effective in small doses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present in growing tissues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present in unapparent plants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effective against generalists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524" name="Text Box 20">
            <a:extLst>
              <a:ext uri="{FF2B5EF4-FFF2-40B4-BE49-F238E27FC236}">
                <a16:creationId xmlns:a16="http://schemas.microsoft.com/office/drawing/2014/main" id="{D4260AE2-C097-464C-AFC9-02AA0D17A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33"/>
            <a:ext cx="10128448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Ecological correlates of qualitative x quantitative mode of defense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5752FA-F1FE-44CD-A4E3-E51A7CCD550A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7745C59-6A25-4E06-BF01-EAA3EF65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14504"/>
            <a:ext cx="2857500" cy="194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 descr="ImageVN040s">
            <a:extLst>
              <a:ext uri="{FF2B5EF4-FFF2-40B4-BE49-F238E27FC236}">
                <a16:creationId xmlns:a16="http://schemas.microsoft.com/office/drawing/2014/main" id="{330AEAD5-FF04-408E-A670-7D21F784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57028"/>
            <a:ext cx="3581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ImageVN039">
            <a:extLst>
              <a:ext uri="{FF2B5EF4-FFF2-40B4-BE49-F238E27FC236}">
                <a16:creationId xmlns:a16="http://schemas.microsoft.com/office/drawing/2014/main" id="{A8E87E91-383C-47C3-B4F7-E6FEB801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180828"/>
            <a:ext cx="37338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8AF0AA17-DD8E-45C1-915C-92BAF40C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810"/>
            <a:ext cx="3124200" cy="234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C35361FF-F3E9-4C2C-B51B-B854E921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9629"/>
            <a:ext cx="373380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>
            <a:extLst>
              <a:ext uri="{FF2B5EF4-FFF2-40B4-BE49-F238E27FC236}">
                <a16:creationId xmlns:a16="http://schemas.microsoft.com/office/drawing/2014/main" id="{011CA870-8B1C-42BD-9713-DE9B2308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-105172"/>
            <a:ext cx="3733800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Text Box 8">
            <a:extLst>
              <a:ext uri="{FF2B5EF4-FFF2-40B4-BE49-F238E27FC236}">
                <a16:creationId xmlns:a16="http://schemas.microsoft.com/office/drawing/2014/main" id="{7847946E-7759-4FD5-B791-0CB2ADE34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-105171"/>
            <a:ext cx="8702675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i="1" dirty="0">
                <a:cs typeface="Arial" panose="020B0604020202020204" pitchFamily="34" charset="0"/>
              </a:rPr>
              <a:t>Cecropia</a:t>
            </a:r>
            <a:r>
              <a:rPr lang="en-GB" altLang="en-US" sz="2000" dirty="0">
                <a:cs typeface="Arial" panose="020B0604020202020204" pitchFamily="34" charset="0"/>
              </a:rPr>
              <a:t> plants - </a:t>
            </a:r>
            <a:r>
              <a:rPr lang="en-GB" altLang="en-US" sz="2000" i="1" dirty="0">
                <a:cs typeface="Arial" panose="020B0604020202020204" pitchFamily="34" charset="0"/>
              </a:rPr>
              <a:t>Azteca</a:t>
            </a:r>
            <a:r>
              <a:rPr lang="en-GB" altLang="en-US" sz="2000" dirty="0">
                <a:cs typeface="Arial" panose="020B0604020202020204" pitchFamily="34" charset="0"/>
              </a:rPr>
              <a:t> ants, America; </a:t>
            </a:r>
            <a:r>
              <a:rPr lang="en-GB" altLang="en-US" sz="1800" dirty="0">
                <a:cs typeface="Arial" panose="020B0604020202020204" pitchFamily="34" charset="0"/>
              </a:rPr>
              <a:t>plants produce </a:t>
            </a:r>
            <a:r>
              <a:rPr lang="en-GB" altLang="en-US" sz="1800" dirty="0" err="1">
                <a:cs typeface="Arial" panose="020B0604020202020204" pitchFamily="34" charset="0"/>
              </a:rPr>
              <a:t>glykogen</a:t>
            </a:r>
            <a:r>
              <a:rPr lang="en-GB" altLang="en-US" sz="1800" dirty="0">
                <a:cs typeface="Arial" panose="020B0604020202020204" pitchFamily="34" charset="0"/>
              </a:rPr>
              <a:t> rich </a:t>
            </a:r>
            <a:r>
              <a:rPr lang="en-GB" altLang="en-US" sz="1800" dirty="0" err="1">
                <a:cs typeface="Arial" panose="020B0604020202020204" pitchFamily="34" charset="0"/>
              </a:rPr>
              <a:t>muellerian</a:t>
            </a:r>
            <a:r>
              <a:rPr lang="en-GB" altLang="en-US" sz="1800" dirty="0">
                <a:cs typeface="Arial" panose="020B0604020202020204" pitchFamily="34" charset="0"/>
              </a:rPr>
              <a:t> bodies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561" name="Picture 9">
            <a:extLst>
              <a:ext uri="{FF2B5EF4-FFF2-40B4-BE49-F238E27FC236}">
                <a16:creationId xmlns:a16="http://schemas.microsoft.com/office/drawing/2014/main" id="{BD929375-75D3-406B-A778-36562618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7"/>
            <a:ext cx="3276600" cy="227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0">
            <a:extLst>
              <a:ext uri="{FF2B5EF4-FFF2-40B4-BE49-F238E27FC236}">
                <a16:creationId xmlns:a16="http://schemas.microsoft.com/office/drawing/2014/main" id="{D11DC4E1-86C2-40D3-8565-5DD297DC1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24029"/>
            <a:ext cx="3276600" cy="2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3" name="Picture 11">
            <a:extLst>
              <a:ext uri="{FF2B5EF4-FFF2-40B4-BE49-F238E27FC236}">
                <a16:creationId xmlns:a16="http://schemas.microsoft.com/office/drawing/2014/main" id="{87584536-63B0-43E1-9B2F-6F0EF7EE9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61829"/>
            <a:ext cx="31242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4" name="Text Box 12">
            <a:extLst>
              <a:ext uri="{FF2B5EF4-FFF2-40B4-BE49-F238E27FC236}">
                <a16:creationId xmlns:a16="http://schemas.microsoft.com/office/drawing/2014/main" id="{4281B99F-32B3-4AF1-98E5-B62985157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230042"/>
            <a:ext cx="9248775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i="1">
                <a:cs typeface="Arial" panose="020B0604020202020204" pitchFamily="34" charset="0"/>
              </a:rPr>
              <a:t>Endospermum</a:t>
            </a:r>
            <a:r>
              <a:rPr lang="en-GB" altLang="en-US" sz="2000">
                <a:cs typeface="Arial" panose="020B0604020202020204" pitchFamily="34" charset="0"/>
              </a:rPr>
              <a:t> plants - </a:t>
            </a:r>
            <a:r>
              <a:rPr lang="en-GB" altLang="en-US" sz="2000" i="1">
                <a:cs typeface="Arial" panose="020B0604020202020204" pitchFamily="34" charset="0"/>
              </a:rPr>
              <a:t>Camponotus</a:t>
            </a:r>
            <a:r>
              <a:rPr lang="en-GB" altLang="en-US" sz="2000">
                <a:cs typeface="Arial" panose="020B0604020202020204" pitchFamily="34" charset="0"/>
              </a:rPr>
              <a:t> ants, New Guinea                                                        </a:t>
            </a:r>
          </a:p>
        </p:txBody>
      </p:sp>
      <p:sp>
        <p:nvSpPr>
          <p:cNvPr id="23565" name="Text Box 13">
            <a:extLst>
              <a:ext uri="{FF2B5EF4-FFF2-40B4-BE49-F238E27FC236}">
                <a16:creationId xmlns:a16="http://schemas.microsoft.com/office/drawing/2014/main" id="{558D514A-01C0-4BBD-ACAB-356311307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543029"/>
            <a:ext cx="9392575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i="1" dirty="0">
                <a:cs typeface="Arial" panose="020B0604020202020204" pitchFamily="34" charset="0"/>
              </a:rPr>
              <a:t>Macaranga</a:t>
            </a:r>
            <a:r>
              <a:rPr lang="en-GB" altLang="en-US" sz="2000" dirty="0">
                <a:cs typeface="Arial" panose="020B0604020202020204" pitchFamily="34" charset="0"/>
              </a:rPr>
              <a:t> plants - </a:t>
            </a:r>
            <a:r>
              <a:rPr lang="en-GB" altLang="en-US" sz="2000" i="1" dirty="0" err="1">
                <a:cs typeface="Arial" panose="020B0604020202020204" pitchFamily="34" charset="0"/>
              </a:rPr>
              <a:t>Crematogaster</a:t>
            </a:r>
            <a:r>
              <a:rPr lang="en-GB" altLang="en-US" sz="2000" dirty="0">
                <a:cs typeface="Arial" panose="020B0604020202020204" pitchFamily="34" charset="0"/>
              </a:rPr>
              <a:t> ants, South East Asia                                                     </a:t>
            </a:r>
          </a:p>
        </p:txBody>
      </p:sp>
      <p:sp>
        <p:nvSpPr>
          <p:cNvPr id="23566" name="Text Box 14">
            <a:extLst>
              <a:ext uri="{FF2B5EF4-FFF2-40B4-BE49-F238E27FC236}">
                <a16:creationId xmlns:a16="http://schemas.microsoft.com/office/drawing/2014/main" id="{2FF65EEE-8892-4D2D-8DC9-D1E5231A1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384" y="3057486"/>
            <a:ext cx="242887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Mutualistic ants: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biological defense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72E50A-5819-4AD8-A0EA-DD51BB5CADAB}"/>
              </a:ext>
            </a:extLst>
          </p:cNvPr>
          <p:cNvSpPr/>
          <p:nvPr/>
        </p:nvSpPr>
        <p:spPr>
          <a:xfrm>
            <a:off x="9379488" y="-125810"/>
            <a:ext cx="1296144" cy="304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CC5D07-CC7C-4770-B337-2EBF6E4E8002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VN036s">
            <a:extLst>
              <a:ext uri="{FF2B5EF4-FFF2-40B4-BE49-F238E27FC236}">
                <a16:creationId xmlns:a16="http://schemas.microsoft.com/office/drawing/2014/main" id="{6A246317-A5F2-4F3C-8C2E-8D6A7158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5" y="-179612"/>
            <a:ext cx="10296526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4D037C66-43DE-498F-83B2-4F37E5CD4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400800"/>
            <a:ext cx="374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cs typeface="Arial" panose="020B0604020202020204" pitchFamily="34" charset="0"/>
              </a:rPr>
              <a:t>Thorns – mechanical defense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26F7C3-4351-44E5-BEDD-953D40FEE40B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97FE587-6122-4334-B409-5889A51B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C22B0A40-9158-4293-9BA1-94C9661C9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400800"/>
            <a:ext cx="511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Latex – mechanical and/or toxic defense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23F0EF-C7BA-4F78-B2A7-F21B30ED8AD3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F6E7B908-109D-4325-9E03-AB68EF5B2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015723"/>
            <a:ext cx="7995481" cy="533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80D471E5-6735-489C-AD6F-B39B51C08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43" y="6624806"/>
            <a:ext cx="3097064" cy="2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4">
            <a:extLst>
              <a:ext uri="{FF2B5EF4-FFF2-40B4-BE49-F238E27FC236}">
                <a16:creationId xmlns:a16="http://schemas.microsoft.com/office/drawing/2014/main" id="{50B65E6F-B995-4ABD-9B22-EB4F4836C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757" y="6318843"/>
            <a:ext cx="2559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Darling, 2007. </a:t>
            </a:r>
            <a:r>
              <a:rPr lang="en-US" altLang="en-US" sz="1200" dirty="0" err="1"/>
              <a:t>Biotropica</a:t>
            </a:r>
            <a:r>
              <a:rPr lang="en-US" altLang="en-US" sz="1200" dirty="0"/>
              <a:t> 39: 555–558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240AB4BE-D404-4CC5-AF0E-9A7AE2C6D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212" y="592827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/>
              <a:t>Trenching of aroid leaves [</a:t>
            </a:r>
            <a:r>
              <a:rPr lang="en-GB" altLang="en-US" sz="1800" i="1" dirty="0" err="1"/>
              <a:t>Alocasia</a:t>
            </a:r>
            <a:r>
              <a:rPr lang="en-GB" altLang="en-US" sz="1800" dirty="0"/>
              <a:t>, </a:t>
            </a:r>
            <a:r>
              <a:rPr lang="en-GB" altLang="en-US" sz="1800" i="1" dirty="0" err="1"/>
              <a:t>Colocasia</a:t>
            </a:r>
            <a:r>
              <a:rPr lang="en-GB" altLang="en-US" sz="1800" dirty="0"/>
              <a:t>] by chrysomelid beetle [</a:t>
            </a:r>
            <a:r>
              <a:rPr lang="en-GB" altLang="en-US" sz="1800" i="1" dirty="0" err="1"/>
              <a:t>Aplosonyx</a:t>
            </a:r>
            <a:r>
              <a:rPr lang="en-GB" altLang="en-US" sz="1800" i="1" dirty="0"/>
              <a:t> </a:t>
            </a:r>
            <a:r>
              <a:rPr lang="en-GB" altLang="en-US" sz="1800" i="1" dirty="0" err="1"/>
              <a:t>ancora</a:t>
            </a:r>
            <a:r>
              <a:rPr lang="en-GB" altLang="en-US" sz="1800" dirty="0"/>
              <a:t>]</a:t>
            </a:r>
            <a:endParaRPr lang="en-US" altLang="en-US" sz="1800" dirty="0"/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698BD2D1-8B01-4ABC-AA38-012D0BC93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0" y="161391"/>
            <a:ext cx="10119398" cy="40011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000" dirty="0" err="1"/>
              <a:t>How</a:t>
            </a:r>
            <a:r>
              <a:rPr lang="cs-CZ" altLang="en-US" sz="2000" dirty="0"/>
              <a:t> to </a:t>
            </a:r>
            <a:r>
              <a:rPr lang="cs-CZ" altLang="en-US" sz="2000" dirty="0" err="1"/>
              <a:t>circumvent</a:t>
            </a:r>
            <a:r>
              <a:rPr lang="cs-CZ" altLang="en-US" sz="2000" dirty="0"/>
              <a:t> latex </a:t>
            </a:r>
            <a:r>
              <a:rPr lang="cs-CZ" altLang="en-US" sz="2000" dirty="0" err="1"/>
              <a:t>defence</a:t>
            </a:r>
            <a:r>
              <a:rPr lang="cs-CZ" altLang="en-US" sz="2000" dirty="0"/>
              <a:t>: </a:t>
            </a:r>
            <a:r>
              <a:rPr lang="cs-CZ" altLang="en-US" sz="2000" dirty="0" err="1"/>
              <a:t>leaf</a:t>
            </a:r>
            <a:r>
              <a:rPr lang="cs-CZ" altLang="en-US" sz="2000" dirty="0"/>
              <a:t> </a:t>
            </a:r>
            <a:r>
              <a:rPr lang="cs-CZ" altLang="en-US" sz="2000" dirty="0" err="1"/>
              <a:t>trenching</a:t>
            </a:r>
            <a:r>
              <a:rPr lang="cs-CZ" altLang="en-US" sz="2000" dirty="0"/>
              <a:t> </a:t>
            </a:r>
            <a:endParaRPr lang="en-US" alt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6A2DD-C7B9-4ECF-81F7-FDAE2305A106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53FE0B3F-BE99-4CA0-AD05-74BBAB3C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327" y="6381328"/>
            <a:ext cx="1619673" cy="40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E588D3B3-81C5-4AD7-AF3F-264361FC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5" y="751008"/>
            <a:ext cx="4233284" cy="313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4B5F5992-D967-4E0A-853A-48140BCA1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69" y="751008"/>
            <a:ext cx="4177208" cy="313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E5768E8A-D1C7-4B5E-A2D7-AC2000F8D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175829"/>
            <a:ext cx="10141147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Production of secondary metabolites is costly… </a:t>
            </a:r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61C78404-0D1F-4350-9B51-ABB24698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4989" y="1919578"/>
            <a:ext cx="1317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Arial" panose="020B0604020202020204" pitchFamily="34" charset="0"/>
              </a:rPr>
              <a:t>Cecropia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A0156-2671-4EB3-9DDD-11B895770F3F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D70B657-A2D7-499A-BB8F-70962E3DD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" y="3883914"/>
            <a:ext cx="3264510" cy="29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7030151">
            <a:extLst>
              <a:ext uri="{FF2B5EF4-FFF2-40B4-BE49-F238E27FC236}">
                <a16:creationId xmlns:a16="http://schemas.microsoft.com/office/drawing/2014/main" id="{9F516D8C-36B1-4667-8F4C-062E0CB8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36" y="3877841"/>
            <a:ext cx="3472241" cy="298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09550530-0150-423C-99D9-C03367894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177" y="5085184"/>
            <a:ext cx="2960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cs typeface="Arial" panose="020B0604020202020204" pitchFamily="34" charset="0"/>
              </a:rPr>
              <a:t>Operophtera</a:t>
            </a:r>
            <a:r>
              <a:rPr lang="en-US" altLang="en-US" sz="2400" i="1" dirty="0">
                <a:cs typeface="Arial" panose="020B0604020202020204" pitchFamily="34" charset="0"/>
              </a:rPr>
              <a:t> </a:t>
            </a:r>
            <a:r>
              <a:rPr lang="en-US" altLang="en-US" sz="2400" i="1" dirty="0" err="1">
                <a:cs typeface="Arial" panose="020B0604020202020204" pitchFamily="34" charset="0"/>
              </a:rPr>
              <a:t>brumata</a:t>
            </a:r>
            <a:r>
              <a:rPr lang="en-US" altLang="en-US" sz="2400" i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50CF2D6E-4289-4130-8929-91972757B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240" y="3877841"/>
            <a:ext cx="388407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… but it works (sometimes)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92593813-E3C8-48A8-A6BB-F9649251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70" y="9051"/>
            <a:ext cx="2408258" cy="142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50C36B37-794C-4547-ACCA-EC8E6D649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147" y="6490551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err="1"/>
              <a:t>Haak</a:t>
            </a:r>
            <a:r>
              <a:rPr lang="en-US" altLang="en-US" sz="1400" dirty="0"/>
              <a:t> et al. Proc. R. Soc. B (2012) 279, 2012–2017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A326BF4A-F3AC-4609-A47C-321E7306E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3" y="988218"/>
            <a:ext cx="5313311" cy="309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3406BAD0-FD45-4D9A-833C-5A7F47607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401" y="134255"/>
            <a:ext cx="4824412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Why are not all chilies hot?</a:t>
            </a:r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D91D97F0-5E85-4CF9-B91C-DDDADD59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30" y="1580102"/>
            <a:ext cx="5227070" cy="31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id="{2B5F099F-91CC-4DAF-8394-4E0E44E9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3679351"/>
            <a:ext cx="4268788" cy="31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8" name="Text Box 8">
            <a:extLst>
              <a:ext uri="{FF2B5EF4-FFF2-40B4-BE49-F238E27FC236}">
                <a16:creationId xmlns:a16="http://schemas.microsoft.com/office/drawing/2014/main" id="{522C635B-C89D-47BF-A85E-A919051E2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329" y="876698"/>
            <a:ext cx="18732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Area in Bolivia with proportion of pungent (white) and non-pungent (black) chilies</a:t>
            </a:r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D8CAC369-3DE8-4ED0-ABAB-784395693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78" y="5537992"/>
            <a:ext cx="7318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pungent</a:t>
            </a:r>
          </a:p>
        </p:txBody>
      </p:sp>
      <p:sp>
        <p:nvSpPr>
          <p:cNvPr id="30730" name="Text Box 10">
            <a:extLst>
              <a:ext uri="{FF2B5EF4-FFF2-40B4-BE49-F238E27FC236}">
                <a16:creationId xmlns:a16="http://schemas.microsoft.com/office/drawing/2014/main" id="{E112D22B-23CE-4638-AD78-F8FBCA201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727" y="4556125"/>
            <a:ext cx="1035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non-pungent</a:t>
            </a:r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1E8C7BA4-C597-450C-BB34-D9988D6A7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896" y="4710506"/>
            <a:ext cx="426878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Production of </a:t>
            </a:r>
            <a:r>
              <a:rPr lang="en-US" altLang="en-US" sz="2400" dirty="0" err="1"/>
              <a:t>capsaicinoids</a:t>
            </a:r>
            <a:r>
              <a:rPr lang="en-US" altLang="en-US" sz="2400" dirty="0"/>
              <a:t> is costly in dry environment where its costs are apparently higher than benefits from protection against herbivory</a:t>
            </a:r>
          </a:p>
        </p:txBody>
      </p:sp>
      <p:sp>
        <p:nvSpPr>
          <p:cNvPr id="30732" name="Text Box 12">
            <a:extLst>
              <a:ext uri="{FF2B5EF4-FFF2-40B4-BE49-F238E27FC236}">
                <a16:creationId xmlns:a16="http://schemas.microsoft.com/office/drawing/2014/main" id="{1AD1A2AE-5FA9-40B1-9629-69025BBC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428" y="1154877"/>
            <a:ext cx="16351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Capsicum </a:t>
            </a:r>
            <a:r>
              <a:rPr lang="en-US" altLang="en-US" sz="1200" dirty="0" err="1">
                <a:latin typeface="Arial" panose="020B0604020202020204" pitchFamily="34" charset="0"/>
              </a:rPr>
              <a:t>chacoense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pic>
        <p:nvPicPr>
          <p:cNvPr id="30733" name="Picture 14" descr="http://www.chm.bris.ac.uk/motm/chilli/cap.gif">
            <a:extLst>
              <a:ext uri="{FF2B5EF4-FFF2-40B4-BE49-F238E27FC236}">
                <a16:creationId xmlns:a16="http://schemas.microsoft.com/office/drawing/2014/main" id="{A9F9EF77-F37C-4C81-8B9B-3D2687ADE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0" y="120683"/>
            <a:ext cx="24844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2EBAF9B-D28C-4276-8FB7-DE68300A6615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34A15ECD-01A9-40FE-ABAB-43D9428B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489" y="0"/>
            <a:ext cx="9144000" cy="7663636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Three plant strategies: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/>
              <a:t> high investment in growth and low in defense in resource-rich environment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-- apparent plants: tolerance to herbivory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-- unapparent plants: escape from herbivory in time or space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</a:pPr>
            <a:r>
              <a:rPr lang="en-US" altLang="en-US" sz="2400"/>
              <a:t> low investment in growth and high in defense in resource-poor environment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A0FCB5-998F-4C8B-A067-D671627E7E5C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5691C666-59DE-40EA-85FA-6B2CC4E2A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63514"/>
            <a:ext cx="6092825" cy="497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Modes of exploitation: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Grazers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one grazer negatively impacts many individuals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Predators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one predator kills many individuals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Parasites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one parasite impacts one individual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Parasitoids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one parasitoid kills one individual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C4B0DD80-33A1-4CF9-9D42-391A3B98A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25130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C91F09D-D19A-4AC7-BBE7-0E28025DD3B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981075"/>
            <a:ext cx="998537" cy="998538"/>
          </a:xfrm>
          <a:noFill/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6FE7D91E-8694-453D-AC63-0D15FDEF7EA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6" y="1052513"/>
            <a:ext cx="1273175" cy="908050"/>
          </a:xfrm>
          <a:noFill/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03541CF-302A-4FEF-895A-F3A699405C9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7088" y="2481264"/>
            <a:ext cx="950912" cy="915987"/>
          </a:xfrm>
          <a:noFill/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23F895AD-4B21-4227-A668-3E768EB905F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8364" y="2400300"/>
            <a:ext cx="858837" cy="915988"/>
          </a:xfrm>
          <a:noFill/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6869BBC-7293-42CF-BA8C-27B24EB90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981076"/>
            <a:ext cx="8953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>
            <a:extLst>
              <a:ext uri="{FF2B5EF4-FFF2-40B4-BE49-F238E27FC236}">
                <a16:creationId xmlns:a16="http://schemas.microsoft.com/office/drawing/2014/main" id="{24A69779-FEBE-4EEE-84D0-49FCD28B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852864"/>
            <a:ext cx="1680859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89D1DD9B-AFCE-405A-AF69-84F63EF6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21" y="3803810"/>
            <a:ext cx="1152525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>
            <a:extLst>
              <a:ext uri="{FF2B5EF4-FFF2-40B4-BE49-F238E27FC236}">
                <a16:creationId xmlns:a16="http://schemas.microsoft.com/office/drawing/2014/main" id="{9846159A-6A71-498D-B40B-37E434514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229226"/>
            <a:ext cx="1223962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2C7A99A2-DE8C-4EEE-9EEF-85DE1508E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5229225"/>
            <a:ext cx="1223962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3" name="Text Box 13">
            <a:extLst>
              <a:ext uri="{FF2B5EF4-FFF2-40B4-BE49-F238E27FC236}">
                <a16:creationId xmlns:a16="http://schemas.microsoft.com/office/drawing/2014/main" id="{D2C6AA4F-25F8-4273-A2AA-F9E935F8B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1196975"/>
            <a:ext cx="50193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herbivores (also flower nectar robbers ...)</a:t>
            </a:r>
          </a:p>
        </p:txBody>
      </p:sp>
      <p:sp>
        <p:nvSpPr>
          <p:cNvPr id="5134" name="Text Box 14">
            <a:extLst>
              <a:ext uri="{FF2B5EF4-FFF2-40B4-BE49-F238E27FC236}">
                <a16:creationId xmlns:a16="http://schemas.microsoft.com/office/drawing/2014/main" id="{078F110C-B783-46E8-90CA-E33034010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2708276"/>
            <a:ext cx="5134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carnivores, also seed-eating herbivores …</a:t>
            </a:r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C6F0395E-C823-4FDE-97AE-CE2366083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4005263"/>
            <a:ext cx="50706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macroscopic parasites, pathogens incl. plants…</a:t>
            </a:r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id="{8701CF5F-6829-4B45-B6CC-70D1CC259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5516563"/>
            <a:ext cx="37753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 parasitoids Hymenoptera…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61F04D-6E9B-4BA6-917E-5E417924C4B1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8A71CB-3D96-4A7E-BBFD-1A414503E8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0577" y="3790952"/>
            <a:ext cx="1262584" cy="9699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74160F28-36C3-4595-A2BB-4C9EEBF5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48" y="558407"/>
            <a:ext cx="56515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98E06AF9-958B-4F86-9741-9254F7CD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48" y="9132"/>
            <a:ext cx="3492500" cy="2581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C689EFB4-DF85-403E-B3B9-5CBCDEEA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48" y="2142732"/>
            <a:ext cx="3492500" cy="2867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43EDCEDC-8E61-4A07-8E6F-7C786CC64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48" y="4662095"/>
            <a:ext cx="3492500" cy="32273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65D21DD8-DF06-4802-97A5-B7102DBA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48" y="3509570"/>
            <a:ext cx="5651500" cy="38687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7" name="Text Box 7">
            <a:extLst>
              <a:ext uri="{FF2B5EF4-FFF2-40B4-BE49-F238E27FC236}">
                <a16:creationId xmlns:a16="http://schemas.microsoft.com/office/drawing/2014/main" id="{82558C99-8848-41F4-BB05-F0D550F96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49" y="6470257"/>
            <a:ext cx="2443163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Phragmites communis</a:t>
            </a: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55B85C8C-48B2-42E7-99CD-D4F13BBB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949" y="1709345"/>
            <a:ext cx="1825625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Juncus bufonius</a:t>
            </a:r>
          </a:p>
        </p:txBody>
      </p:sp>
      <p:sp>
        <p:nvSpPr>
          <p:cNvPr id="35849" name="Text Box 9">
            <a:extLst>
              <a:ext uri="{FF2B5EF4-FFF2-40B4-BE49-F238E27FC236}">
                <a16:creationId xmlns:a16="http://schemas.microsoft.com/office/drawing/2014/main" id="{7072B50C-2D72-4632-BD49-890270829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949" y="4230295"/>
            <a:ext cx="2119313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Coleanthus subtilis</a:t>
            </a:r>
          </a:p>
        </p:txBody>
      </p:sp>
      <p:sp>
        <p:nvSpPr>
          <p:cNvPr id="35850" name="Text Box 10">
            <a:extLst>
              <a:ext uri="{FF2B5EF4-FFF2-40B4-BE49-F238E27FC236}">
                <a16:creationId xmlns:a16="http://schemas.microsoft.com/office/drawing/2014/main" id="{A8634884-02BE-4170-A56D-D4AD83FD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949" y="6470257"/>
            <a:ext cx="1839913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Carex bohemica</a:t>
            </a:r>
          </a:p>
        </p:txBody>
      </p:sp>
      <p:sp>
        <p:nvSpPr>
          <p:cNvPr id="35851" name="Text Box 11">
            <a:extLst>
              <a:ext uri="{FF2B5EF4-FFF2-40B4-BE49-F238E27FC236}">
                <a16:creationId xmlns:a16="http://schemas.microsoft.com/office/drawing/2014/main" id="{DBB4492E-6979-4A9F-9B0F-EF2F38E9E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47" y="0"/>
            <a:ext cx="5651500" cy="5794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/>
              <a:t>Apparent vs. unapparent plants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34C5BD-A4A3-4380-8933-4B5C5344B9BA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24107093001apd">
            <a:hlinkClick r:id="rId2"/>
            <a:extLst>
              <a:ext uri="{FF2B5EF4-FFF2-40B4-BE49-F238E27FC236}">
                <a16:creationId xmlns:a16="http://schemas.microsoft.com/office/drawing/2014/main" id="{EE997A4D-4D1A-42B2-8F67-5064B47AB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230" y="1669615"/>
            <a:ext cx="1485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>
            <a:extLst>
              <a:ext uri="{FF2B5EF4-FFF2-40B4-BE49-F238E27FC236}">
                <a16:creationId xmlns:a16="http://schemas.microsoft.com/office/drawing/2014/main" id="{B2DB0FC4-C2F9-4EAC-9143-4B8C57CA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6330438"/>
            <a:ext cx="2855640" cy="52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1C38B435-649A-4F78-B4A8-371884C0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745680"/>
            <a:ext cx="6300788" cy="473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4F14DF0D-C368-43FA-B8C9-167264862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126"/>
            <a:ext cx="10128448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Finding a rare host plant: difficult in diverse vegetation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50060-CEA9-4446-9239-5C0309730F61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2556F-59ED-4716-9781-356DAA59566B}"/>
              </a:ext>
            </a:extLst>
          </p:cNvPr>
          <p:cNvSpPr txBox="1"/>
          <p:nvPr/>
        </p:nvSpPr>
        <p:spPr>
          <a:xfrm>
            <a:off x="10021230" y="3805162"/>
            <a:ext cx="1904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Acalymna</a:t>
            </a:r>
            <a:r>
              <a:rPr lang="en-US" dirty="0"/>
              <a:t> vittate on cucumber plants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D7A69-6AF2-4585-B462-03958FABD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350" y="745680"/>
            <a:ext cx="658830" cy="493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594B04-B4A0-4554-9A18-A65540359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105" y="745679"/>
            <a:ext cx="658830" cy="493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481C19-0A50-46D4-A9B7-042AAD20C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860" y="739676"/>
            <a:ext cx="658830" cy="4934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0992F4-CCE8-4A34-A0AF-C9EFC5225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370" y="727670"/>
            <a:ext cx="658830" cy="493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851BBA-CE18-4FDE-BBBA-1790DA9FF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952" y="733673"/>
            <a:ext cx="658830" cy="493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72BCF7-E4D2-4E33-8CF3-E394904F6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765" y="2780928"/>
            <a:ext cx="658830" cy="493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75A2FE-6ABD-4521-8531-BBB9EB280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460" y="2780927"/>
            <a:ext cx="658830" cy="493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9E17C5-420E-42D5-AD57-B54BD24C5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785" y="2780926"/>
            <a:ext cx="658830" cy="493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E3D79-5F4A-48CA-8EF7-95A1FBB3A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676" y="3755438"/>
            <a:ext cx="658830" cy="4934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E9A91F-CF69-4CF4-A6B5-03C69D38B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520" y="4509120"/>
            <a:ext cx="658830" cy="493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903B3-AF1F-4D4C-B6C9-FBE3AA681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713" y="3755438"/>
            <a:ext cx="536180" cy="4934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8EE3E7-EBB1-4FAC-B367-CBDF410CA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2902" y="4509120"/>
            <a:ext cx="536180" cy="49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B719B-6D4C-401E-9675-A0BA7DFB3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4932" y="3755438"/>
            <a:ext cx="553304" cy="4934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D6DA4D-4D9B-443F-B085-1439C0C69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2518" y="4509120"/>
            <a:ext cx="553304" cy="4934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8DE1F3-AD0B-4EE0-9CDC-F46AA2715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250" y="4509120"/>
            <a:ext cx="658830" cy="4934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3030A3-CC8F-4DB1-B05B-E9EDEAF60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458" y="3755438"/>
            <a:ext cx="658830" cy="49348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6841824F-1395-420C-90F2-798D43F12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5136834"/>
            <a:ext cx="1835150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E94E04CB-D74F-4A04-AC66-A2E689C6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5" y="0"/>
            <a:ext cx="5472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Text Box 4">
            <a:extLst>
              <a:ext uri="{FF2B5EF4-FFF2-40B4-BE49-F238E27FC236}">
                <a16:creationId xmlns:a16="http://schemas.microsoft.com/office/drawing/2014/main" id="{04846B91-BB14-42A4-A900-CF9C00E8E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161" y="0"/>
            <a:ext cx="7380287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Are aphids unable to find their hosts in diverse vegetation? </a:t>
            </a:r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D76332C7-5138-465E-BCEA-CDFA97A85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02" y="3805651"/>
            <a:ext cx="3348037" cy="231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6B6A83-263B-4A63-BD3F-621E57BDC860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1EDEE-BA96-41FA-B046-3992F3996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92" y="836712"/>
            <a:ext cx="2600925" cy="23222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>
            <a:extLst>
              <a:ext uri="{FF2B5EF4-FFF2-40B4-BE49-F238E27FC236}">
                <a16:creationId xmlns:a16="http://schemas.microsoft.com/office/drawing/2014/main" id="{1282E7B9-B13F-46FF-ACEE-AE88B5F2D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3860800"/>
            <a:ext cx="453707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5">
            <a:extLst>
              <a:ext uri="{FF2B5EF4-FFF2-40B4-BE49-F238E27FC236}">
                <a16:creationId xmlns:a16="http://schemas.microsoft.com/office/drawing/2014/main" id="{8183C909-2102-41E6-984D-A34A3EFA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981075"/>
            <a:ext cx="4752975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6">
            <a:extLst>
              <a:ext uri="{FF2B5EF4-FFF2-40B4-BE49-F238E27FC236}">
                <a16:creationId xmlns:a16="http://schemas.microsoft.com/office/drawing/2014/main" id="{59F9C160-79CE-4729-91F8-5C19171A4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757" y="6423743"/>
            <a:ext cx="205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Crawley &amp; Long Journal of Ecology 1995, 83, 683-696 </a:t>
            </a:r>
          </a:p>
        </p:txBody>
      </p:sp>
      <p:pic>
        <p:nvPicPr>
          <p:cNvPr id="39941" name="Picture 8">
            <a:extLst>
              <a:ext uri="{FF2B5EF4-FFF2-40B4-BE49-F238E27FC236}">
                <a16:creationId xmlns:a16="http://schemas.microsoft.com/office/drawing/2014/main" id="{BF044C90-89D8-45A2-B51A-6FB3FECF1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997450"/>
            <a:ext cx="2339975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9">
            <a:extLst>
              <a:ext uri="{FF2B5EF4-FFF2-40B4-BE49-F238E27FC236}">
                <a16:creationId xmlns:a16="http://schemas.microsoft.com/office/drawing/2014/main" id="{068E8A26-96A1-4471-8E37-3B1225B4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075"/>
            <a:ext cx="23749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3" name="Text Box 10">
            <a:extLst>
              <a:ext uri="{FF2B5EF4-FFF2-40B4-BE49-F238E27FC236}">
                <a16:creationId xmlns:a16="http://schemas.microsoft.com/office/drawing/2014/main" id="{52FD91FF-38C5-424D-922A-08D516D3B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1479"/>
            <a:ext cx="10128448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Mass fruiting and seed predator saturation: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/>
              <a:t>Quercus robur</a:t>
            </a:r>
            <a:r>
              <a:rPr lang="en-US" altLang="en-US" sz="2400"/>
              <a:t> and cynipid wasp </a:t>
            </a:r>
            <a:r>
              <a:rPr lang="en-US" altLang="en-US" sz="2400" i="1"/>
              <a:t>Andricus quercuscalicis</a:t>
            </a:r>
            <a:r>
              <a:rPr lang="en-US" altLang="en-US" sz="2400"/>
              <a:t> in UK</a:t>
            </a:r>
          </a:p>
        </p:txBody>
      </p:sp>
      <p:sp>
        <p:nvSpPr>
          <p:cNvPr id="39944" name="Text Box 11">
            <a:extLst>
              <a:ext uri="{FF2B5EF4-FFF2-40B4-BE49-F238E27FC236}">
                <a16:creationId xmlns:a16="http://schemas.microsoft.com/office/drawing/2014/main" id="{862D7F94-69BC-4BFF-9D50-9541C9FF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0" y="1700214"/>
            <a:ext cx="20002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Acorn production highly variable between  years</a:t>
            </a:r>
          </a:p>
        </p:txBody>
      </p:sp>
      <p:sp>
        <p:nvSpPr>
          <p:cNvPr id="39945" name="Text Box 12">
            <a:extLst>
              <a:ext uri="{FF2B5EF4-FFF2-40B4-BE49-F238E27FC236}">
                <a16:creationId xmlns:a16="http://schemas.microsoft.com/office/drawing/2014/main" id="{8B5A32D0-5A5E-4019-AC25-2AA7B5BEC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0" y="4365626"/>
            <a:ext cx="20002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% of galled acorns decreases with acorn production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5C8C0-089F-474D-AFA6-59E115EAB18C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8D9C90-F684-4C6B-BD13-172AAA23E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608" y="4321969"/>
            <a:ext cx="1625691" cy="1267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07535F-0E05-4B82-9E0D-1C78D8427FB9}"/>
              </a:ext>
            </a:extLst>
          </p:cNvPr>
          <p:cNvSpPr txBox="1"/>
          <p:nvPr/>
        </p:nvSpPr>
        <p:spPr>
          <a:xfrm>
            <a:off x="56633" y="5777412"/>
            <a:ext cx="1482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Andricus</a:t>
            </a:r>
            <a:endParaRPr lang="en-US" dirty="0"/>
          </a:p>
          <a:p>
            <a:r>
              <a:rPr lang="en-US" dirty="0" err="1"/>
              <a:t>quercuscalicis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>
            <a:extLst>
              <a:ext uri="{FF2B5EF4-FFF2-40B4-BE49-F238E27FC236}">
                <a16:creationId xmlns:a16="http://schemas.microsoft.com/office/drawing/2014/main" id="{FC607C85-D424-4B8E-AFD0-3254ED2B8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700458"/>
            <a:ext cx="9144000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5">
            <a:extLst>
              <a:ext uri="{FF2B5EF4-FFF2-40B4-BE49-F238E27FC236}">
                <a16:creationId xmlns:a16="http://schemas.microsoft.com/office/drawing/2014/main" id="{AC5658C1-132E-41EB-A580-D4A9B3130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00800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Annual fluctuation of cone production in the European larch in in the French Alps (bars) and of global predation rates by </a:t>
            </a:r>
            <a:r>
              <a:rPr lang="en-US" altLang="en-US" sz="1200" i="1" dirty="0" err="1"/>
              <a:t>Strobilomyia</a:t>
            </a:r>
            <a:r>
              <a:rPr lang="en-US" altLang="en-US" sz="1200" dirty="0"/>
              <a:t> species</a:t>
            </a:r>
          </a:p>
        </p:txBody>
      </p:sp>
      <p:sp>
        <p:nvSpPr>
          <p:cNvPr id="40964" name="Text Box 7">
            <a:extLst>
              <a:ext uri="{FF2B5EF4-FFF2-40B4-BE49-F238E27FC236}">
                <a16:creationId xmlns:a16="http://schemas.microsoft.com/office/drawing/2014/main" id="{1244D08B-2963-4787-973F-8C39503D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164" y="6583364"/>
            <a:ext cx="2890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Poncet et al. Oecologia (2009) 159:527–537</a:t>
            </a:r>
          </a:p>
        </p:txBody>
      </p:sp>
      <p:sp>
        <p:nvSpPr>
          <p:cNvPr id="40965" name="Text Box 8">
            <a:extLst>
              <a:ext uri="{FF2B5EF4-FFF2-40B4-BE49-F238E27FC236}">
                <a16:creationId xmlns:a16="http://schemas.microsoft.com/office/drawing/2014/main" id="{519A7D5E-4E19-4573-9ACB-51A35FE82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481" y="246"/>
            <a:ext cx="7019925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Mass fruiting and seed predator saturation: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/>
              <a:t>Larix</a:t>
            </a:r>
            <a:r>
              <a:rPr lang="en-US" altLang="en-US" sz="2400" dirty="0"/>
              <a:t> trees and </a:t>
            </a:r>
            <a:r>
              <a:rPr lang="en-US" altLang="en-US" sz="2400" i="1" dirty="0" err="1"/>
              <a:t>Strobilomyia</a:t>
            </a:r>
            <a:r>
              <a:rPr lang="en-US" altLang="en-US" sz="2400" dirty="0"/>
              <a:t> flies in the French Alps</a:t>
            </a:r>
          </a:p>
        </p:txBody>
      </p:sp>
      <p:sp>
        <p:nvSpPr>
          <p:cNvPr id="40966" name="Text Box 9">
            <a:extLst>
              <a:ext uri="{FF2B5EF4-FFF2-40B4-BE49-F238E27FC236}">
                <a16:creationId xmlns:a16="http://schemas.microsoft.com/office/drawing/2014/main" id="{78D4D684-BA3D-485D-8AA4-14A0582C2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830" y="1052758"/>
            <a:ext cx="417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Heavy crop = lower % predation</a:t>
            </a:r>
          </a:p>
        </p:txBody>
      </p:sp>
      <p:pic>
        <p:nvPicPr>
          <p:cNvPr id="40967" name="Picture 10">
            <a:extLst>
              <a:ext uri="{FF2B5EF4-FFF2-40B4-BE49-F238E27FC236}">
                <a16:creationId xmlns:a16="http://schemas.microsoft.com/office/drawing/2014/main" id="{48BD11C2-31F8-43E9-82E4-6D105EBE3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7" y="836859"/>
            <a:ext cx="2051050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9" name="Rectangle 11">
            <a:extLst>
              <a:ext uri="{FF2B5EF4-FFF2-40B4-BE49-F238E27FC236}">
                <a16:creationId xmlns:a16="http://schemas.microsoft.com/office/drawing/2014/main" id="{0664543C-5D95-4363-A304-AD683851F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506" y="2133846"/>
            <a:ext cx="288925" cy="3527425"/>
          </a:xfrm>
          <a:prstGeom prst="rect">
            <a:avLst/>
          </a:prstGeom>
          <a:solidFill>
            <a:srgbClr val="FF0000">
              <a:alpha val="1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70" name="Rectangle 14">
            <a:extLst>
              <a:ext uri="{FF2B5EF4-FFF2-40B4-BE49-F238E27FC236}">
                <a16:creationId xmlns:a16="http://schemas.microsoft.com/office/drawing/2014/main" id="{749F2B46-C0FD-4FF5-A8AA-E008276F8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717" y="2133846"/>
            <a:ext cx="647700" cy="3527425"/>
          </a:xfrm>
          <a:prstGeom prst="rect">
            <a:avLst/>
          </a:prstGeom>
          <a:solidFill>
            <a:srgbClr val="FF0000">
              <a:alpha val="1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71" name="Rectangle 15">
            <a:extLst>
              <a:ext uri="{FF2B5EF4-FFF2-40B4-BE49-F238E27FC236}">
                <a16:creationId xmlns:a16="http://schemas.microsoft.com/office/drawing/2014/main" id="{EC71CDF7-5FEF-4DD2-A6CD-1060CE715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381" y="2133846"/>
            <a:ext cx="217487" cy="3527425"/>
          </a:xfrm>
          <a:prstGeom prst="rect">
            <a:avLst/>
          </a:prstGeom>
          <a:solidFill>
            <a:srgbClr val="FF0000">
              <a:alpha val="1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3F2F86-005E-406D-A625-CE1D212D843F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CEB1C-D650-418B-AA2E-2288B51F1722}"/>
              </a:ext>
            </a:extLst>
          </p:cNvPr>
          <p:cNvSpPr txBox="1"/>
          <p:nvPr/>
        </p:nvSpPr>
        <p:spPr>
          <a:xfrm>
            <a:off x="10381755" y="1479255"/>
            <a:ext cx="1606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Strobilomyia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C510A-FA31-4361-B194-C419A4E90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316" y="794704"/>
            <a:ext cx="1692132" cy="11224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VN153s">
            <a:extLst>
              <a:ext uri="{FF2B5EF4-FFF2-40B4-BE49-F238E27FC236}">
                <a16:creationId xmlns:a16="http://schemas.microsoft.com/office/drawing/2014/main" id="{AF96B9B5-185D-4614-8657-2677A62B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0985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>
            <a:extLst>
              <a:ext uri="{FF2B5EF4-FFF2-40B4-BE49-F238E27FC236}">
                <a16:creationId xmlns:a16="http://schemas.microsoft.com/office/drawing/2014/main" id="{CEDD4C5D-4937-48FB-A3AE-C2DC4165D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0128448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Pioneer apparent plants: the main enemy is other plants;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the herbivores are thus “ignored” (and tolerated)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AA9962-E0EA-4489-A6AB-9ED9744EDA56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FEE49A6F-D9D2-463B-9636-751C4B469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34" y="1120676"/>
            <a:ext cx="120594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(</a:t>
            </a:r>
            <a:r>
              <a:rPr lang="en-US" altLang="en-US" sz="2400" dirty="0" err="1"/>
              <a:t>i</a:t>
            </a:r>
            <a:r>
              <a:rPr lang="en-US" altLang="en-US" sz="2400" dirty="0"/>
              <a:t>) species adapted to resource-rich environments have intrinsically faster growth rates than species adapted to resource poor environments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(ii) fast-growing species have shorter leaf lifetimes than slow-growing species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(iii) fast-growing species have lower amounts of constitutive </a:t>
            </a:r>
            <a:r>
              <a:rPr lang="en-US" altLang="en-US" sz="2400" dirty="0" err="1"/>
              <a:t>defences</a:t>
            </a:r>
            <a:r>
              <a:rPr lang="en-US" altLang="en-US" sz="2400" dirty="0"/>
              <a:t> than slow-growing species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(iv) fast-growing species support higher herbivory rates than slow-growing species</a:t>
            </a:r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CA1191E4-BCB9-4DBE-AFDA-2493AC761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99" y="3717032"/>
            <a:ext cx="687705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3">
            <a:extLst>
              <a:ext uri="{FF2B5EF4-FFF2-40B4-BE49-F238E27FC236}">
                <a16:creationId xmlns:a16="http://schemas.microsoft.com/office/drawing/2014/main" id="{7E44CA66-CCE1-471B-90A9-79BC13CAE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448" y="6396335"/>
            <a:ext cx="19267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 err="1"/>
              <a:t>Endara</a:t>
            </a:r>
            <a:r>
              <a:rPr lang="en-US" altLang="en-US" sz="1200" dirty="0"/>
              <a:t> &amp; Coley 2011: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Functional Ecology, 25, 389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C4DC7-FB52-4650-8BD0-163D9EDE35F9}"/>
              </a:ext>
            </a:extLst>
          </p:cNvPr>
          <p:cNvSpPr txBox="1"/>
          <p:nvPr/>
        </p:nvSpPr>
        <p:spPr>
          <a:xfrm>
            <a:off x="2639616" y="3429000"/>
            <a:ext cx="553472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Meta-analysis of effects on plant growth rate [50 studies]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D5F6D0-8FD5-4BEC-98EF-DF14317122F1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08BCF4-4B93-4FA0-AC54-2D8A38F8B931}"/>
              </a:ext>
            </a:extLst>
          </p:cNvPr>
          <p:cNvSpPr txBox="1"/>
          <p:nvPr/>
        </p:nvSpPr>
        <p:spPr>
          <a:xfrm>
            <a:off x="0" y="239522"/>
            <a:ext cx="10128448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 availability hypothesis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FBD8ED-F55A-44C0-96D6-9B32565CDBB1}"/>
              </a:ext>
            </a:extLst>
          </p:cNvPr>
          <p:cNvSpPr/>
          <p:nvPr/>
        </p:nvSpPr>
        <p:spPr>
          <a:xfrm>
            <a:off x="2783632" y="3850370"/>
            <a:ext cx="288032" cy="16668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8E2B9-1C39-4838-8204-1DF2DC72A1A0}"/>
              </a:ext>
            </a:extLst>
          </p:cNvPr>
          <p:cNvSpPr/>
          <p:nvPr/>
        </p:nvSpPr>
        <p:spPr>
          <a:xfrm>
            <a:off x="3410424" y="3843628"/>
            <a:ext cx="288032" cy="12241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5E21C7-F9FE-45CB-A00B-D89E85B1F270}"/>
              </a:ext>
            </a:extLst>
          </p:cNvPr>
          <p:cNvSpPr/>
          <p:nvPr/>
        </p:nvSpPr>
        <p:spPr>
          <a:xfrm>
            <a:off x="7269859" y="3850370"/>
            <a:ext cx="288032" cy="122413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CF003B-30E3-4BB9-807D-8D7958B2BE92}"/>
              </a:ext>
            </a:extLst>
          </p:cNvPr>
          <p:cNvSpPr/>
          <p:nvPr/>
        </p:nvSpPr>
        <p:spPr>
          <a:xfrm>
            <a:off x="7886304" y="3843628"/>
            <a:ext cx="288032" cy="122413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C25CEF7B-A793-47E8-8867-281753CE3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8200"/>
            <a:ext cx="3563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3">
            <a:extLst>
              <a:ext uri="{FF2B5EF4-FFF2-40B4-BE49-F238E27FC236}">
                <a16:creationId xmlns:a16="http://schemas.microsoft.com/office/drawing/2014/main" id="{22BF4805-0109-43B6-B6C0-CB559389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8" y="260648"/>
            <a:ext cx="1010972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… although herbivory is still costly.</a:t>
            </a:r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22258773-FD32-4B85-BB92-1D143DE2C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448782"/>
            <a:ext cx="3399088" cy="396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:a16="http://schemas.microsoft.com/office/drawing/2014/main" id="{18E4BD2B-84AA-4653-ABBB-186DC544D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091" y="6459108"/>
            <a:ext cx="2915817" cy="37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2EEC1D-6771-4A41-9948-3C5C4980BCD0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30C54-B840-4C4B-B38A-58D26713E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873" y="1518066"/>
            <a:ext cx="3427897" cy="358733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91848BFB-9276-41BD-B613-27E45058F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0" y="2435380"/>
            <a:ext cx="2376264" cy="91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>
            <a:extLst>
              <a:ext uri="{FF2B5EF4-FFF2-40B4-BE49-F238E27FC236}">
                <a16:creationId xmlns:a16="http://schemas.microsoft.com/office/drawing/2014/main" id="{6D3623D6-CAA0-4245-AC4F-F4977663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3799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Text Box 4">
            <a:extLst>
              <a:ext uri="{FF2B5EF4-FFF2-40B4-BE49-F238E27FC236}">
                <a16:creationId xmlns:a16="http://schemas.microsoft.com/office/drawing/2014/main" id="{25968009-7B79-4B9B-9180-6EEC6D099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950" y="2928598"/>
            <a:ext cx="2359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FF00"/>
                </a:solidFill>
                <a:cs typeface="Arial" panose="020B0604020202020204" pitchFamily="34" charset="0"/>
              </a:rPr>
              <a:t>Tillandsia </a:t>
            </a:r>
            <a:r>
              <a:rPr lang="en-US" altLang="en-US" sz="2000" i="1" dirty="0" err="1">
                <a:solidFill>
                  <a:srgbClr val="FFFF00"/>
                </a:solidFill>
                <a:cs typeface="Arial" panose="020B0604020202020204" pitchFamily="34" charset="0"/>
              </a:rPr>
              <a:t>punctulata</a:t>
            </a:r>
            <a:endParaRPr lang="en-US" altLang="en-US" sz="2000" i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56326" name="Text Box 6">
            <a:extLst>
              <a:ext uri="{FF2B5EF4-FFF2-40B4-BE49-F238E27FC236}">
                <a16:creationId xmlns:a16="http://schemas.microsoft.com/office/drawing/2014/main" id="{601F8B92-1FE8-478C-A253-46AE3F5D0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900" y="6521450"/>
            <a:ext cx="1757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Winkler et al. 2005</a:t>
            </a:r>
          </a:p>
        </p:txBody>
      </p:sp>
      <p:sp>
        <p:nvSpPr>
          <p:cNvPr id="56327" name="Text Box 7">
            <a:extLst>
              <a:ext uri="{FF2B5EF4-FFF2-40B4-BE49-F238E27FC236}">
                <a16:creationId xmlns:a16="http://schemas.microsoft.com/office/drawing/2014/main" id="{DB5E532E-11AC-4667-B2AE-FAD013F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799" y="0"/>
            <a:ext cx="7124649" cy="13731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Epiphytic orchids &amp; bromeliads: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extremely well-defended plants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in low-resource environment</a:t>
            </a: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395857B4-F5D2-44C1-A8E1-7DD8CB00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73688"/>
            <a:ext cx="565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58896-9BEF-42EA-A920-0E9DDAE1ACCB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46ED24-8B3C-4038-8EB2-25BB2A90E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799" y="1475154"/>
            <a:ext cx="4114363" cy="2906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C47C7-2749-43BE-907B-663862329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308" y="3030240"/>
            <a:ext cx="5099692" cy="38277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BE5A9D-BAF6-42AB-A49A-1094B8D0491D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46086F-C400-4038-8230-40211CA44F5D}"/>
              </a:ext>
            </a:extLst>
          </p:cNvPr>
          <p:cNvSpPr txBox="1"/>
          <p:nvPr/>
        </p:nvSpPr>
        <p:spPr>
          <a:xfrm>
            <a:off x="74964" y="144831"/>
            <a:ext cx="10073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Leaf economics spectrum: one-dimensional trend in correlated traits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2F744-FD03-4F16-8742-5EFDDCAD5FC4}"/>
              </a:ext>
            </a:extLst>
          </p:cNvPr>
          <p:cNvSpPr txBox="1"/>
          <p:nvPr/>
        </p:nvSpPr>
        <p:spPr>
          <a:xfrm>
            <a:off x="86788" y="5585702"/>
            <a:ext cx="4176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return on investments of nutrients and dry mass in leaves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FAC8F-DC1A-4D55-B382-C51C489C2063}"/>
              </a:ext>
            </a:extLst>
          </p:cNvPr>
          <p:cNvSpPr txBox="1"/>
          <p:nvPr/>
        </p:nvSpPr>
        <p:spPr>
          <a:xfrm>
            <a:off x="-133997" y="2288629"/>
            <a:ext cx="4356262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Leaf mass per area (LMA) </a:t>
            </a:r>
          </a:p>
          <a:p>
            <a:pPr algn="r"/>
            <a:endParaRPr lang="en-US" sz="900" dirty="0"/>
          </a:p>
          <a:p>
            <a:pPr algn="r"/>
            <a:r>
              <a:rPr lang="en-US" sz="2400" dirty="0"/>
              <a:t>Leaf lifespan (LL)</a:t>
            </a:r>
          </a:p>
          <a:p>
            <a:pPr algn="r"/>
            <a:endParaRPr lang="en-US" sz="900" dirty="0"/>
          </a:p>
          <a:p>
            <a:pPr algn="r"/>
            <a:r>
              <a:rPr lang="en-US" sz="2400" dirty="0"/>
              <a:t>Photosynthetic capacity (A</a:t>
            </a:r>
            <a:r>
              <a:rPr lang="en-US" sz="2400" baseline="-25000" dirty="0"/>
              <a:t>mass</a:t>
            </a:r>
            <a:r>
              <a:rPr lang="en-US" sz="2400" dirty="0"/>
              <a:t>)</a:t>
            </a:r>
          </a:p>
          <a:p>
            <a:pPr algn="r"/>
            <a:endParaRPr lang="en-US" sz="900" dirty="0"/>
          </a:p>
          <a:p>
            <a:pPr algn="r"/>
            <a:r>
              <a:rPr lang="en-US" sz="2400" dirty="0"/>
              <a:t>Dark respiration rate (</a:t>
            </a:r>
            <a:r>
              <a:rPr lang="en-US" sz="2400" dirty="0" err="1"/>
              <a:t>R</a:t>
            </a:r>
            <a:r>
              <a:rPr lang="en-US" sz="2400" baseline="-25000" dirty="0" err="1"/>
              <a:t>mass</a:t>
            </a:r>
            <a:r>
              <a:rPr lang="en-US" sz="2400" dirty="0"/>
              <a:t>) </a:t>
            </a:r>
          </a:p>
          <a:p>
            <a:pPr algn="r"/>
            <a:endParaRPr lang="en-US" sz="900" dirty="0"/>
          </a:p>
          <a:p>
            <a:pPr algn="r"/>
            <a:r>
              <a:rPr lang="en-US" sz="2400" dirty="0"/>
              <a:t>Leaf nitrogen (</a:t>
            </a:r>
            <a:r>
              <a:rPr lang="en-US" sz="2400" dirty="0" err="1"/>
              <a:t>N</a:t>
            </a:r>
            <a:r>
              <a:rPr lang="en-US" sz="2400" baseline="-25000" dirty="0" err="1"/>
              <a:t>mass</a:t>
            </a:r>
            <a:r>
              <a:rPr lang="en-US" sz="2400" dirty="0"/>
              <a:t>) </a:t>
            </a:r>
          </a:p>
          <a:p>
            <a:pPr algn="r"/>
            <a:endParaRPr lang="en-US" sz="900" dirty="0"/>
          </a:p>
          <a:p>
            <a:pPr algn="r"/>
            <a:r>
              <a:rPr lang="en-US" sz="2400" dirty="0"/>
              <a:t>Leaf phosphorus (</a:t>
            </a:r>
            <a:r>
              <a:rPr lang="en-US" sz="2400" dirty="0" err="1"/>
              <a:t>P</a:t>
            </a:r>
            <a:r>
              <a:rPr lang="en-US" sz="2400" baseline="-25000" dirty="0" err="1"/>
              <a:t>mass</a:t>
            </a:r>
            <a:r>
              <a:rPr lang="en-US" sz="2400" dirty="0"/>
              <a:t>)</a:t>
            </a:r>
          </a:p>
          <a:p>
            <a:pPr algn="r"/>
            <a:endParaRPr lang="en-US" sz="900" dirty="0"/>
          </a:p>
          <a:p>
            <a:pPr algn="r"/>
            <a:endParaRPr lang="en-US" sz="900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F0EC1BD-81B5-47F0-BF0C-E614A3EEB460}"/>
              </a:ext>
            </a:extLst>
          </p:cNvPr>
          <p:cNvSpPr/>
          <p:nvPr/>
        </p:nvSpPr>
        <p:spPr>
          <a:xfrm rot="5400000">
            <a:off x="7482567" y="-699014"/>
            <a:ext cx="366348" cy="645184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6B6218B4-3E7E-4A8B-9684-FC474B7CC444}"/>
              </a:ext>
            </a:extLst>
          </p:cNvPr>
          <p:cNvSpPr/>
          <p:nvPr/>
        </p:nvSpPr>
        <p:spPr>
          <a:xfrm rot="5400000">
            <a:off x="7482567" y="-179884"/>
            <a:ext cx="366348" cy="645184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CF476710-DA05-4B7D-AF5D-F185570E231A}"/>
              </a:ext>
            </a:extLst>
          </p:cNvPr>
          <p:cNvSpPr/>
          <p:nvPr/>
        </p:nvSpPr>
        <p:spPr>
          <a:xfrm rot="16200000">
            <a:off x="7482567" y="260020"/>
            <a:ext cx="366348" cy="6451847"/>
          </a:xfrm>
          <a:prstGeom prst="triangl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5E94BB27-211A-42D5-964A-2C2DB064D8B9}"/>
              </a:ext>
            </a:extLst>
          </p:cNvPr>
          <p:cNvSpPr/>
          <p:nvPr/>
        </p:nvSpPr>
        <p:spPr>
          <a:xfrm rot="16200000">
            <a:off x="7482566" y="761914"/>
            <a:ext cx="366348" cy="6451847"/>
          </a:xfrm>
          <a:prstGeom prst="triangl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FE9B0E71-3EBE-4CF3-B1AC-4FCDFDE5E240}"/>
              </a:ext>
            </a:extLst>
          </p:cNvPr>
          <p:cNvSpPr/>
          <p:nvPr/>
        </p:nvSpPr>
        <p:spPr>
          <a:xfrm rot="16200000">
            <a:off x="7482566" y="1264594"/>
            <a:ext cx="366348" cy="6451847"/>
          </a:xfrm>
          <a:prstGeom prst="triangl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6C4572A-5B17-4522-8862-CAB179DF648B}"/>
              </a:ext>
            </a:extLst>
          </p:cNvPr>
          <p:cNvSpPr/>
          <p:nvPr/>
        </p:nvSpPr>
        <p:spPr>
          <a:xfrm rot="16200000">
            <a:off x="7482567" y="1811742"/>
            <a:ext cx="366348" cy="6451847"/>
          </a:xfrm>
          <a:prstGeom prst="triangle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1AAFCE-04B0-4550-91BB-515EE786CD9C}"/>
              </a:ext>
            </a:extLst>
          </p:cNvPr>
          <p:cNvSpPr txBox="1"/>
          <p:nvPr/>
        </p:nvSpPr>
        <p:spPr>
          <a:xfrm>
            <a:off x="4460389" y="5486335"/>
            <a:ext cx="6644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SLOW                                                         QUICK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E629E2-481F-4D7D-BAAB-C21D2A65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474" y="5277110"/>
            <a:ext cx="1368152" cy="1448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67EE12-C753-4462-8355-4A42273F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39357" y="5462905"/>
            <a:ext cx="1448183" cy="10765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5F4A36-E7F5-40AC-9699-FA67651193D3}"/>
              </a:ext>
            </a:extLst>
          </p:cNvPr>
          <p:cNvSpPr txBox="1"/>
          <p:nvPr/>
        </p:nvSpPr>
        <p:spPr>
          <a:xfrm>
            <a:off x="4943872" y="6383665"/>
            <a:ext cx="69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Intsia</a:t>
            </a:r>
            <a:endParaRPr lang="en-US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396766-6426-418B-88E0-D5238C9BAC9D}"/>
              </a:ext>
            </a:extLst>
          </p:cNvPr>
          <p:cNvSpPr txBox="1"/>
          <p:nvPr/>
        </p:nvSpPr>
        <p:spPr>
          <a:xfrm>
            <a:off x="9773574" y="6378583"/>
            <a:ext cx="126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Macaranga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40036-9364-4F8F-BB51-C64DBA0BD58F}"/>
              </a:ext>
            </a:extLst>
          </p:cNvPr>
          <p:cNvSpPr txBox="1"/>
          <p:nvPr/>
        </p:nvSpPr>
        <p:spPr>
          <a:xfrm>
            <a:off x="52899" y="6563249"/>
            <a:ext cx="2508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J. Wright et al. 2004, </a:t>
            </a:r>
            <a:r>
              <a:rPr lang="en-US" sz="1200" b="0" i="0" u="none" strike="noStrike" baseline="0" dirty="0">
                <a:latin typeface="AdvPS94BA"/>
              </a:rPr>
              <a:t>Nature 428, 851</a:t>
            </a:r>
            <a:endParaRPr lang="en-US" sz="1200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4234CE29-B6C9-4AAE-84FE-DF81E9800382}"/>
              </a:ext>
            </a:extLst>
          </p:cNvPr>
          <p:cNvSpPr/>
          <p:nvPr/>
        </p:nvSpPr>
        <p:spPr>
          <a:xfrm rot="16200000">
            <a:off x="7470589" y="-1703587"/>
            <a:ext cx="366348" cy="6451847"/>
          </a:xfrm>
          <a:prstGeom prst="triangle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688FC0-CA35-4116-A514-E34342DFF1A4}"/>
              </a:ext>
            </a:extLst>
          </p:cNvPr>
          <p:cNvSpPr txBox="1"/>
          <p:nvPr/>
        </p:nvSpPr>
        <p:spPr>
          <a:xfrm>
            <a:off x="623392" y="1247507"/>
            <a:ext cx="3383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Herbivory </a:t>
            </a:r>
          </a:p>
        </p:txBody>
      </p:sp>
    </p:spTree>
    <p:extLst>
      <p:ext uri="{BB962C8B-B14F-4D97-AF65-F5344CB8AC3E}">
        <p14:creationId xmlns:p14="http://schemas.microsoft.com/office/powerpoint/2010/main" val="270284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C29B60A9-54E7-4120-B9CA-93F916BB3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8" y="224763"/>
            <a:ext cx="10097069" cy="5857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/>
              <a:t>Why is the world green?</a:t>
            </a: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C1CE7E9C-2DC1-4F4A-B904-BEB9E4796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24744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Herbivores are controlled by 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 their enemies (top-down control): “world is green”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 their plant resources (bottom-up control): “world is green but the greens taste awful” </a:t>
            </a:r>
            <a:endParaRPr lang="en-GB" altLang="en-US" sz="3600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D757549-A681-4050-8B17-9C1227B4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94" y="3429000"/>
            <a:ext cx="4067175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washington-rain-forest">
            <a:extLst>
              <a:ext uri="{FF2B5EF4-FFF2-40B4-BE49-F238E27FC236}">
                <a16:creationId xmlns:a16="http://schemas.microsoft.com/office/drawing/2014/main" id="{8FA9E764-7933-4EB3-B00F-CF5EDF4903C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82" y="3429000"/>
            <a:ext cx="4151784" cy="3113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8F072A-6605-46B8-892C-5DE75FF120A3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:a16="http://schemas.microsoft.com/office/drawing/2014/main" id="{EA33C8F6-8F18-4565-B4F1-33F02E353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2924175"/>
            <a:ext cx="894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now for something completely different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A7E3841C-585A-4427-A795-ECC8AA3BC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136" y="6487123"/>
            <a:ext cx="2641970" cy="37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1C439BCD-8C27-441F-9477-D3D7A2F77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0"/>
            <a:ext cx="21717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Induced defense</a:t>
            </a:r>
          </a:p>
        </p:txBody>
      </p:sp>
      <p:pic>
        <p:nvPicPr>
          <p:cNvPr id="58373" name="Picture 5" descr="epirrita_autumnata_natur">
            <a:extLst>
              <a:ext uri="{FF2B5EF4-FFF2-40B4-BE49-F238E27FC236}">
                <a16:creationId xmlns:a16="http://schemas.microsoft.com/office/drawing/2014/main" id="{1AF9D68C-FD6B-47A7-B37E-4BD6CA7D0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660" y="0"/>
            <a:ext cx="2535482" cy="176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Betula pubescens">
            <a:hlinkClick r:id="rId5"/>
            <a:extLst>
              <a:ext uri="{FF2B5EF4-FFF2-40B4-BE49-F238E27FC236}">
                <a16:creationId xmlns:a16="http://schemas.microsoft.com/office/drawing/2014/main" id="{4D2BA1F6-5050-4F56-8ED2-75643DBA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24" y="4789664"/>
            <a:ext cx="2641476" cy="209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 Box 8">
            <a:extLst>
              <a:ext uri="{FF2B5EF4-FFF2-40B4-BE49-F238E27FC236}">
                <a16:creationId xmlns:a16="http://schemas.microsoft.com/office/drawing/2014/main" id="{A20EF944-F7C3-4719-AB1E-83C0F10C9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59" y="6038669"/>
            <a:ext cx="6572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 dirty="0" err="1"/>
              <a:t>Induced</a:t>
            </a:r>
            <a:r>
              <a:rPr lang="cs-CZ" altLang="en-US" sz="1600" dirty="0"/>
              <a:t> </a:t>
            </a:r>
            <a:r>
              <a:rPr lang="cs-CZ" altLang="en-US" sz="1600" dirty="0" err="1"/>
              <a:t>defence</a:t>
            </a:r>
            <a:r>
              <a:rPr lang="cs-CZ" altLang="en-US" sz="1600" dirty="0"/>
              <a:t> </a:t>
            </a:r>
            <a:r>
              <a:rPr lang="cs-CZ" altLang="en-US" sz="1600" dirty="0" err="1"/>
              <a:t>can</a:t>
            </a:r>
            <a:r>
              <a:rPr lang="cs-CZ" altLang="en-US" sz="1600" dirty="0"/>
              <a:t> </a:t>
            </a:r>
            <a:r>
              <a:rPr lang="cs-CZ" altLang="en-US" sz="1600" dirty="0" err="1"/>
              <a:t>be</a:t>
            </a:r>
            <a:r>
              <a:rPr lang="cs-CZ" altLang="en-US" sz="1600" dirty="0"/>
              <a:t> </a:t>
            </a:r>
            <a:r>
              <a:rPr lang="cs-CZ" altLang="en-US" sz="1600" dirty="0" err="1"/>
              <a:t>advantageous</a:t>
            </a:r>
            <a:r>
              <a:rPr lang="cs-CZ" altLang="en-US" sz="1600" dirty="0"/>
              <a:t>, as </a:t>
            </a:r>
            <a:r>
              <a:rPr lang="cs-CZ" altLang="en-US" sz="1600" dirty="0" err="1"/>
              <a:t>investment</a:t>
            </a:r>
            <a:r>
              <a:rPr lang="cs-CZ" altLang="en-US" sz="1600" dirty="0"/>
              <a:t> </a:t>
            </a:r>
            <a:r>
              <a:rPr lang="cs-CZ" altLang="en-US" sz="1600" dirty="0" err="1"/>
              <a:t>takes</a:t>
            </a:r>
            <a:r>
              <a:rPr lang="cs-CZ" altLang="en-US" sz="1600" dirty="0"/>
              <a:t> place </a:t>
            </a:r>
            <a:r>
              <a:rPr lang="cs-CZ" altLang="en-US" sz="1600" dirty="0" err="1"/>
              <a:t>only</a:t>
            </a:r>
            <a:r>
              <a:rPr lang="cs-CZ" altLang="en-US" sz="1600" dirty="0"/>
              <a:t> </a:t>
            </a:r>
            <a:r>
              <a:rPr lang="cs-CZ" altLang="en-US" sz="1600" dirty="0" err="1"/>
              <a:t>when</a:t>
            </a:r>
            <a:r>
              <a:rPr lang="cs-CZ" altLang="en-US" sz="1600" dirty="0"/>
              <a:t> </a:t>
            </a:r>
            <a:r>
              <a:rPr lang="cs-CZ" altLang="en-US" sz="1600" dirty="0" err="1"/>
              <a:t>there</a:t>
            </a:r>
            <a:r>
              <a:rPr lang="cs-CZ" altLang="en-US" sz="1600" dirty="0"/>
              <a:t> </a:t>
            </a:r>
            <a:r>
              <a:rPr lang="cs-CZ" altLang="en-US" sz="1600" dirty="0" err="1"/>
              <a:t>is</a:t>
            </a:r>
            <a:r>
              <a:rPr lang="cs-CZ" altLang="en-US" sz="1600" dirty="0"/>
              <a:t> a </a:t>
            </a:r>
            <a:r>
              <a:rPr lang="cs-CZ" altLang="en-US" sz="1600" dirty="0" err="1"/>
              <a:t>real</a:t>
            </a:r>
            <a:r>
              <a:rPr lang="cs-CZ" altLang="en-US" sz="1600" dirty="0"/>
              <a:t> risk of </a:t>
            </a:r>
            <a:r>
              <a:rPr lang="cs-CZ" altLang="en-US" sz="1600" dirty="0" err="1"/>
              <a:t>herbivory</a:t>
            </a:r>
            <a:r>
              <a:rPr lang="cs-CZ" altLang="en-US" sz="1600" dirty="0"/>
              <a:t>, but </a:t>
            </a:r>
            <a:r>
              <a:rPr lang="cs-CZ" altLang="en-US" sz="1600" dirty="0" err="1"/>
              <a:t>sometimes</a:t>
            </a:r>
            <a:r>
              <a:rPr lang="cs-CZ" altLang="en-US" sz="1600" dirty="0"/>
              <a:t> </a:t>
            </a:r>
            <a:r>
              <a:rPr lang="cs-CZ" altLang="en-US" sz="1600" dirty="0" err="1"/>
              <a:t>can</a:t>
            </a:r>
            <a:r>
              <a:rPr lang="cs-CZ" altLang="en-US" sz="1600" dirty="0"/>
              <a:t> </a:t>
            </a:r>
            <a:r>
              <a:rPr lang="cs-CZ" altLang="en-US" sz="1600" dirty="0" err="1"/>
              <a:t>come</a:t>
            </a:r>
            <a:r>
              <a:rPr lang="cs-CZ" altLang="en-US" sz="1600" dirty="0"/>
              <a:t> </a:t>
            </a:r>
            <a:r>
              <a:rPr lang="cs-CZ" altLang="en-US" sz="1600" dirty="0" err="1"/>
              <a:t>too</a:t>
            </a:r>
            <a:r>
              <a:rPr lang="cs-CZ" altLang="en-US" sz="1600" dirty="0"/>
              <a:t> </a:t>
            </a:r>
            <a:r>
              <a:rPr lang="cs-CZ" altLang="en-US" sz="1600" dirty="0" err="1"/>
              <a:t>late</a:t>
            </a:r>
            <a:endParaRPr lang="en-US" alt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510727-ED29-46BE-A118-22576A9EB68B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96FC75-913F-4D30-A642-A551B94AD8B8}"/>
              </a:ext>
            </a:extLst>
          </p:cNvPr>
          <p:cNvSpPr txBox="1"/>
          <p:nvPr/>
        </p:nvSpPr>
        <p:spPr>
          <a:xfrm>
            <a:off x="7294614" y="4294560"/>
            <a:ext cx="183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Betula </a:t>
            </a:r>
            <a:r>
              <a:rPr lang="en-US" dirty="0" err="1"/>
              <a:t>pubescens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365576-EBC3-45B0-9EFB-7313D27A5AEC}"/>
              </a:ext>
            </a:extLst>
          </p:cNvPr>
          <p:cNvSpPr txBox="1"/>
          <p:nvPr/>
        </p:nvSpPr>
        <p:spPr>
          <a:xfrm>
            <a:off x="7176120" y="1875429"/>
            <a:ext cx="195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Epirrita</a:t>
            </a:r>
            <a:r>
              <a:rPr lang="en-US" dirty="0"/>
              <a:t> </a:t>
            </a:r>
            <a:r>
              <a:rPr lang="en-US" dirty="0" err="1"/>
              <a:t>autumnata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52983-77A0-4431-A6E8-ED7D5B53D5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1124" y="2445376"/>
            <a:ext cx="2641476" cy="1760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31678-93D6-4FA9-AB3B-84969DFD5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5" y="594042"/>
            <a:ext cx="6659563" cy="521095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9F3A4143-2C5A-4851-AB96-517AC14DB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888" y="782189"/>
            <a:ext cx="1467444" cy="2070748"/>
          </a:xfrm>
          <a:prstGeom prst="rect">
            <a:avLst/>
          </a:prstGeom>
        </p:spPr>
      </p:pic>
      <p:sp>
        <p:nvSpPr>
          <p:cNvPr id="92166" name="Text Box 8">
            <a:extLst>
              <a:ext uri="{FF2B5EF4-FFF2-40B4-BE49-F238E27FC236}">
                <a16:creationId xmlns:a16="http://schemas.microsoft.com/office/drawing/2014/main" id="{B3673F72-A397-49A6-9741-99E3D8D52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0" y="104819"/>
            <a:ext cx="10056590" cy="52322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800" dirty="0" err="1"/>
              <a:t>How</a:t>
            </a:r>
            <a:r>
              <a:rPr lang="cs-CZ" altLang="en-US" sz="2800" dirty="0"/>
              <a:t> </a:t>
            </a:r>
            <a:r>
              <a:rPr lang="en-US" altLang="en-US" sz="2800" dirty="0"/>
              <a:t>plants</a:t>
            </a:r>
            <a:r>
              <a:rPr lang="cs-CZ" altLang="en-US" sz="2800" dirty="0"/>
              <a:t> </a:t>
            </a:r>
            <a:r>
              <a:rPr lang="cs-CZ" altLang="en-US" sz="2800" dirty="0" err="1"/>
              <a:t>cry</a:t>
            </a:r>
            <a:r>
              <a:rPr lang="cs-CZ" altLang="en-US" sz="2800" dirty="0"/>
              <a:t> </a:t>
            </a:r>
            <a:r>
              <a:rPr lang="cs-CZ" altLang="en-US" sz="2800" dirty="0" err="1"/>
              <a:t>for</a:t>
            </a:r>
            <a:r>
              <a:rPr lang="cs-CZ" altLang="en-US" sz="2800" dirty="0"/>
              <a:t> </a:t>
            </a:r>
            <a:r>
              <a:rPr lang="cs-CZ" altLang="en-US" sz="2800" dirty="0" err="1"/>
              <a:t>help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signalling</a:t>
            </a:r>
            <a:r>
              <a:rPr lang="en-US" altLang="en-US" sz="2800" dirty="0"/>
              <a:t> herbivory to predators</a:t>
            </a:r>
          </a:p>
        </p:txBody>
      </p:sp>
      <p:sp>
        <p:nvSpPr>
          <p:cNvPr id="92167" name="Text Box 9">
            <a:extLst>
              <a:ext uri="{FF2B5EF4-FFF2-40B4-BE49-F238E27FC236}">
                <a16:creationId xmlns:a16="http://schemas.microsoft.com/office/drawing/2014/main" id="{5253F396-FF36-4AED-84AE-C3AFA4EA4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322" y="5558943"/>
            <a:ext cx="2870596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100" dirty="0"/>
              <a:t>E. MÄNTYLÄ</a:t>
            </a:r>
            <a:r>
              <a:rPr lang="en-GB" altLang="en-US" sz="1100" dirty="0"/>
              <a:t>, </a:t>
            </a:r>
            <a:r>
              <a:rPr lang="cs-CZ" altLang="en-US" sz="1100" dirty="0"/>
              <a:t>K. SAM </a:t>
            </a:r>
            <a:r>
              <a:rPr lang="en-GB" altLang="en-US" sz="1100" dirty="0"/>
              <a:t>, </a:t>
            </a:r>
            <a:r>
              <a:rPr lang="cs-CZ" altLang="en-US" sz="1100" dirty="0"/>
              <a:t> A. HUMLOVA </a:t>
            </a:r>
            <a:endParaRPr lang="en-US" altLang="en-US" sz="11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A79B7F-9CA6-4D4A-9568-24F33763E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336" y="5820553"/>
            <a:ext cx="1095823" cy="93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ECDDC19-315F-44A3-B992-D341E6D416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20880"/>
              </p:ext>
            </p:extLst>
          </p:nvPr>
        </p:nvGraphicFramePr>
        <p:xfrm>
          <a:off x="3903284" y="3456170"/>
          <a:ext cx="1657349" cy="1679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2" r:id="rId5" imgW="1942560" imgH="1968120" progId="">
                  <p:embed/>
                </p:oleObj>
              </mc:Choice>
              <mc:Fallback>
                <p:oleObj r:id="rId5" imgW="1942560" imgH="196812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ECDDC19-315F-44A3-B992-D341E6D416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03284" y="3456170"/>
                        <a:ext cx="1657349" cy="1679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B364915-CF1A-4ADA-8A98-7B358898D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10" y="2048727"/>
            <a:ext cx="1960800" cy="141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A90EEA-EF52-4040-B298-009493FF2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4898" y="2195699"/>
            <a:ext cx="1799550" cy="905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088BE-A23C-4585-8B95-C87F68BA2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7748" y="5810485"/>
            <a:ext cx="948155" cy="923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C5FCC5-7DDE-47FA-9385-727CD17E0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906" y="3736485"/>
            <a:ext cx="1904266" cy="146539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88AD25-E475-42F3-A8C6-334AE2AFABD4}"/>
              </a:ext>
            </a:extLst>
          </p:cNvPr>
          <p:cNvCxnSpPr/>
          <p:nvPr/>
        </p:nvCxnSpPr>
        <p:spPr>
          <a:xfrm>
            <a:off x="4553334" y="3017067"/>
            <a:ext cx="0" cy="765101"/>
          </a:xfrm>
          <a:prstGeom prst="straightConnector1">
            <a:avLst/>
          </a:prstGeom>
          <a:ln w="666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0CD44B-ABAB-4489-9C8E-E18C8B1D0FAC}"/>
              </a:ext>
            </a:extLst>
          </p:cNvPr>
          <p:cNvCxnSpPr>
            <a:cxnSpLocks/>
          </p:cNvCxnSpPr>
          <p:nvPr/>
        </p:nvCxnSpPr>
        <p:spPr>
          <a:xfrm flipH="1">
            <a:off x="2774862" y="4068212"/>
            <a:ext cx="1070836" cy="0"/>
          </a:xfrm>
          <a:prstGeom prst="straightConnector1">
            <a:avLst/>
          </a:prstGeom>
          <a:ln w="666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4084304-0B30-4A48-AE54-21F6677CC1F9}"/>
              </a:ext>
            </a:extLst>
          </p:cNvPr>
          <p:cNvCxnSpPr>
            <a:cxnSpLocks/>
          </p:cNvCxnSpPr>
          <p:nvPr/>
        </p:nvCxnSpPr>
        <p:spPr>
          <a:xfrm flipV="1">
            <a:off x="1284077" y="3228598"/>
            <a:ext cx="0" cy="1082805"/>
          </a:xfrm>
          <a:prstGeom prst="straightConnector1">
            <a:avLst/>
          </a:prstGeom>
          <a:ln w="666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C60CC39-689F-4B24-8E65-3E5350930E2C}"/>
              </a:ext>
            </a:extLst>
          </p:cNvPr>
          <p:cNvCxnSpPr>
            <a:cxnSpLocks/>
          </p:cNvCxnSpPr>
          <p:nvPr/>
        </p:nvCxnSpPr>
        <p:spPr>
          <a:xfrm>
            <a:off x="2123113" y="2648365"/>
            <a:ext cx="1147973" cy="0"/>
          </a:xfrm>
          <a:prstGeom prst="straightConnector1">
            <a:avLst/>
          </a:prstGeom>
          <a:ln w="666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A2FFE86-89DA-4D15-9221-8159FB8185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1084" y="5820553"/>
            <a:ext cx="836664" cy="913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5B132F-7B08-46B5-981A-0638622DC7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04071" y="1906519"/>
            <a:ext cx="2040447" cy="31811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0B3A31-1BEC-4EE0-9328-F9AED7D435EA}"/>
              </a:ext>
            </a:extLst>
          </p:cNvPr>
          <p:cNvSpPr txBox="1"/>
          <p:nvPr/>
        </p:nvSpPr>
        <p:spPr>
          <a:xfrm>
            <a:off x="8022568" y="1120148"/>
            <a:ext cx="1362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METHYL </a:t>
            </a: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JASMONATE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0E0044D-9CA8-4631-BD86-15D633AC41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2518" y="1120148"/>
            <a:ext cx="2106400" cy="7889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E3DC689-F141-4B95-8665-5E3ED43D4F21}"/>
              </a:ext>
            </a:extLst>
          </p:cNvPr>
          <p:cNvSpPr txBox="1"/>
          <p:nvPr/>
        </p:nvSpPr>
        <p:spPr>
          <a:xfrm>
            <a:off x="1969921" y="4832545"/>
            <a:ext cx="18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methyl </a:t>
            </a:r>
            <a:r>
              <a:rPr lang="en-US" dirty="0" err="1"/>
              <a:t>jasmonate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CFAB91-F4EA-472B-B017-B5753E047BB3}"/>
              </a:ext>
            </a:extLst>
          </p:cNvPr>
          <p:cNvSpPr txBox="1"/>
          <p:nvPr/>
        </p:nvSpPr>
        <p:spPr>
          <a:xfrm>
            <a:off x="8035184" y="2011033"/>
            <a:ext cx="110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CONTROL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6FAB1E5-E8D5-4847-B608-8534F1775BB1}"/>
              </a:ext>
            </a:extLst>
          </p:cNvPr>
          <p:cNvSpPr/>
          <p:nvPr/>
        </p:nvSpPr>
        <p:spPr>
          <a:xfrm>
            <a:off x="10092519" y="7146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B9AAD4AD-A245-4FEA-8F20-3652A46DA4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68" y="2918511"/>
            <a:ext cx="2303060" cy="39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306EF43-BE72-445A-B26F-B75B2789C126}"/>
              </a:ext>
            </a:extLst>
          </p:cNvPr>
          <p:cNvSpPr txBox="1"/>
          <p:nvPr/>
        </p:nvSpPr>
        <p:spPr>
          <a:xfrm>
            <a:off x="60630" y="6510950"/>
            <a:ext cx="62276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 err="1"/>
              <a:t>Mrazova</a:t>
            </a:r>
            <a:r>
              <a:rPr lang="en-US" altLang="en-US" sz="1200" dirty="0"/>
              <a:t> &amp; Sam 2017. Arthropod-Plant Interactions DOI 10.1007/s11829-017-9558-9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7" grpId="0" animBg="1"/>
      <p:bldP spid="26" grpId="0"/>
      <p:bldP spid="28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66F3B782-5682-4AC4-ACE1-6F0B22DBC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77" y="673101"/>
            <a:ext cx="63674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D6576-6387-4B28-BBA0-7F76E7C4BE34}"/>
              </a:ext>
            </a:extLst>
          </p:cNvPr>
          <p:cNvSpPr txBox="1"/>
          <p:nvPr/>
        </p:nvSpPr>
        <p:spPr>
          <a:xfrm>
            <a:off x="6240016" y="1350412"/>
            <a:ext cx="583264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Discovery of the herbivore induced volatile organic compound (HI-VOC) receivers: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other </a:t>
            </a:r>
            <a:r>
              <a:rPr lang="de-DE" sz="2400" dirty="0"/>
              <a:t>plants</a:t>
            </a: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predatory mites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parasitoid wasps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a-DK" sz="2400" dirty="0"/>
              <a:t>predatory bugs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predatory lady beetles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herbivorous moths, which are repelled</a:t>
            </a:r>
            <a:endParaRPr lang="fr-FR" sz="24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2400" dirty="0" err="1"/>
              <a:t>parasitic</a:t>
            </a:r>
            <a:r>
              <a:rPr lang="fr-FR" sz="2400" dirty="0"/>
              <a:t> plants</a:t>
            </a: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nematodes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systemic parts of the same plant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predatory birds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resistance to pathogens</a:t>
            </a:r>
          </a:p>
        </p:txBody>
      </p:sp>
      <p:sp>
        <p:nvSpPr>
          <p:cNvPr id="62468" name="TextBox 3">
            <a:extLst>
              <a:ext uri="{FF2B5EF4-FFF2-40B4-BE49-F238E27FC236}">
                <a16:creationId xmlns:a16="http://schemas.microsoft.com/office/drawing/2014/main" id="{730917CE-EFE1-43FB-B63C-95523D8A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-19050"/>
            <a:ext cx="10596564" cy="95408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Discoveries of the effects of herbivore induced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volatile organic compounds</a:t>
            </a:r>
          </a:p>
        </p:txBody>
      </p:sp>
      <p:sp>
        <p:nvSpPr>
          <p:cNvPr id="62469" name="TextBox 4">
            <a:extLst>
              <a:ext uri="{FF2B5EF4-FFF2-40B4-BE49-F238E27FC236}">
                <a16:creationId xmlns:a16="http://schemas.microsoft.com/office/drawing/2014/main" id="{B7142D77-14EB-4ED5-97CA-70BCDB840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8603" y="6590135"/>
            <a:ext cx="2327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Heil, New Phytol. (2014) 204: 297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B5C28-26F8-423B-9FB8-42E3FD3931C1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Users\Katerina Tvardikova\Desktop\Central Brain\Catterpilar_experiment\CATEX_GRAD2012\Figure_5_posterBES_final copy.jpg">
            <a:extLst>
              <a:ext uri="{FF2B5EF4-FFF2-40B4-BE49-F238E27FC236}">
                <a16:creationId xmlns:a16="http://schemas.microsoft.com/office/drawing/2014/main" id="{30FCC776-BA60-4B8D-ABED-1047A5742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934019"/>
            <a:ext cx="7235825" cy="44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Katerina Tvardikova\Desktop\IMG_4774.jpg">
            <a:extLst>
              <a:ext uri="{FF2B5EF4-FFF2-40B4-BE49-F238E27FC236}">
                <a16:creationId xmlns:a16="http://schemas.microsoft.com/office/drawing/2014/main" id="{28BD71A3-151A-4400-9C4D-011D70B4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656" y="3573016"/>
            <a:ext cx="558800" cy="125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Katerina Tvardikova\Desktop\IMG_4778.jpg">
            <a:extLst>
              <a:ext uri="{FF2B5EF4-FFF2-40B4-BE49-F238E27FC236}">
                <a16:creationId xmlns:a16="http://schemas.microsoft.com/office/drawing/2014/main" id="{C860320D-3072-4263-B5CC-0A0DA3EE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9962" y="1296460"/>
            <a:ext cx="595313" cy="115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id="{4609E78E-A952-4BA3-A532-0092BA82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5480761"/>
            <a:ext cx="9481920" cy="129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2" name="Text Box 6">
            <a:extLst>
              <a:ext uri="{FF2B5EF4-FFF2-40B4-BE49-F238E27FC236}">
                <a16:creationId xmlns:a16="http://schemas.microsoft.com/office/drawing/2014/main" id="{13AA2857-0292-4D1A-943B-74A919A46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022"/>
            <a:ext cx="10128448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Leaf damage increases attack rate on caterpillars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by birds and ants along altitudinal gradient in tropical forest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E61587-903C-4AE6-B4DA-6827F734A5AA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8DB8B6-3D28-4592-9070-0E9CF1195D80}"/>
              </a:ext>
            </a:extLst>
          </p:cNvPr>
          <p:cNvSpPr txBox="1"/>
          <p:nvPr/>
        </p:nvSpPr>
        <p:spPr>
          <a:xfrm>
            <a:off x="10416480" y="6347852"/>
            <a:ext cx="1843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200" dirty="0">
                <a:latin typeface="Arial" panose="020B0604020202020204" pitchFamily="34" charset="0"/>
              </a:rPr>
              <a:t>Tvardikova &amp; Novotny 2012 J Trop Ecol.</a:t>
            </a:r>
            <a:endParaRPr lang="en-US" sz="1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C9777F1A-4C79-4DD3-92F9-541487DB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431" y="5792788"/>
            <a:ext cx="5037137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29668216-8EBA-42B3-8236-D926DF7BC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819150"/>
            <a:ext cx="8137525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2" name="Text Box 4">
            <a:extLst>
              <a:ext uri="{FF2B5EF4-FFF2-40B4-BE49-F238E27FC236}">
                <a16:creationId xmlns:a16="http://schemas.microsoft.com/office/drawing/2014/main" id="{9B91CEB5-148B-4D2B-B4F6-DB023F0A1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1847"/>
            <a:ext cx="10128448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Costs of mobile and immobile defenses: mobile defenses have to be produced constantly, immobile last for long 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D4E7E8-B74F-454A-B718-1FE592114869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473" name="Group 25">
            <a:extLst>
              <a:ext uri="{FF2B5EF4-FFF2-40B4-BE49-F238E27FC236}">
                <a16:creationId xmlns:a16="http://schemas.microsoft.com/office/drawing/2014/main" id="{2D884630-57AA-4A91-AE01-2403BF71E62F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063750" y="836614"/>
          <a:ext cx="7918450" cy="2332038"/>
        </p:xfrm>
        <a:graphic>
          <a:graphicData uri="http://schemas.openxmlformats.org/drawingml/2006/table">
            <a:tbl>
              <a:tblPr/>
              <a:tblGrid>
                <a:gridCol w="2640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02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Defended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Non-defended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1-p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8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Defended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</a:rPr>
                        <a:t>hB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</a:rPr>
                        <a:t>hH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-C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hB-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</a:rPr>
                        <a:t>hH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-C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8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Non-defended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</a:rPr>
                        <a:t>hB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-hH-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hB-hH-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0676" name="Text Box 26">
            <a:extLst>
              <a:ext uri="{FF2B5EF4-FFF2-40B4-BE49-F238E27FC236}">
                <a16:creationId xmlns:a16="http://schemas.microsoft.com/office/drawing/2014/main" id="{09E455DC-AA44-4EA6-81AA-289EBEEC3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19"/>
            <a:ext cx="10128448" cy="5191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/>
              <a:t>Defended vs. non-defended plants: a game</a:t>
            </a:r>
          </a:p>
        </p:txBody>
      </p:sp>
      <p:sp>
        <p:nvSpPr>
          <p:cNvPr id="70677" name="Text Box 27">
            <a:extLst>
              <a:ext uri="{FF2B5EF4-FFF2-40B4-BE49-F238E27FC236}">
                <a16:creationId xmlns:a16="http://schemas.microsoft.com/office/drawing/2014/main" id="{244B34D5-8889-4120-9213-C28E0FD79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3305175"/>
            <a:ext cx="88407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 = probability of herbivory, H = fitness cost of herbivore damage, C = cost of defence, B = competitive benefit from the opponent being damaged by herbivores; </a:t>
            </a:r>
            <a:r>
              <a:rPr lang="en-US" altLang="en-US" sz="2400">
                <a:solidFill>
                  <a:srgbClr val="FF9900"/>
                </a:solidFill>
              </a:rPr>
              <a:t>orange</a:t>
            </a:r>
            <a:r>
              <a:rPr lang="en-US" altLang="en-US" sz="2400"/>
              <a:t> terms are zero;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 = frequency of defended plants in the population</a:t>
            </a:r>
          </a:p>
        </p:txBody>
      </p:sp>
      <p:sp>
        <p:nvSpPr>
          <p:cNvPr id="70678" name="Text Box 29">
            <a:extLst>
              <a:ext uri="{FF2B5EF4-FFF2-40B4-BE49-F238E27FC236}">
                <a16:creationId xmlns:a16="http://schemas.microsoft.com/office/drawing/2014/main" id="{BA079714-B336-439B-A5D9-AF78AC882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6" y="4960938"/>
            <a:ext cx="535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-pC + (1-p)(hB-C) = -phH + (1-p)(hB-hH)</a:t>
            </a:r>
          </a:p>
        </p:txBody>
      </p:sp>
      <p:sp>
        <p:nvSpPr>
          <p:cNvPr id="70679" name="Text Box 30">
            <a:extLst>
              <a:ext uri="{FF2B5EF4-FFF2-40B4-BE49-F238E27FC236}">
                <a16:creationId xmlns:a16="http://schemas.microsoft.com/office/drawing/2014/main" id="{D34380DC-76FE-4472-844C-883F17EF3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5516563"/>
            <a:ext cx="5868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</a:t>
            </a:r>
            <a:r>
              <a:rPr lang="en-US" altLang="en-US" sz="2400">
                <a:solidFill>
                  <a:schemeClr val="accent2"/>
                </a:solidFill>
              </a:rPr>
              <a:t>pC</a:t>
            </a:r>
            <a:r>
              <a:rPr lang="en-US" altLang="en-US" sz="2400"/>
              <a:t>+</a:t>
            </a:r>
            <a:r>
              <a:rPr lang="en-US" altLang="en-US" sz="2400">
                <a:solidFill>
                  <a:srgbClr val="663300"/>
                </a:solidFill>
              </a:rPr>
              <a:t>hB</a:t>
            </a:r>
            <a:r>
              <a:rPr lang="en-US" altLang="en-US" sz="2400"/>
              <a:t>-C-</a:t>
            </a:r>
            <a:r>
              <a:rPr lang="en-US" altLang="en-US" sz="2400">
                <a:solidFill>
                  <a:srgbClr val="663300"/>
                </a:solidFill>
              </a:rPr>
              <a:t>phB</a:t>
            </a:r>
            <a:r>
              <a:rPr lang="en-US" altLang="en-US" sz="2400"/>
              <a:t>+</a:t>
            </a:r>
            <a:r>
              <a:rPr lang="en-US" altLang="en-US" sz="2400">
                <a:solidFill>
                  <a:schemeClr val="accent2"/>
                </a:solidFill>
              </a:rPr>
              <a:t>pC</a:t>
            </a:r>
            <a:r>
              <a:rPr lang="en-US" altLang="en-US" sz="2400"/>
              <a:t> = -</a:t>
            </a:r>
            <a:r>
              <a:rPr lang="en-US" altLang="en-US" sz="2400">
                <a:solidFill>
                  <a:schemeClr val="accent2"/>
                </a:solidFill>
              </a:rPr>
              <a:t>phH</a:t>
            </a:r>
            <a:r>
              <a:rPr lang="en-US" altLang="en-US" sz="2400"/>
              <a:t>+</a:t>
            </a:r>
            <a:r>
              <a:rPr lang="en-US" altLang="en-US" sz="2400">
                <a:solidFill>
                  <a:srgbClr val="663300"/>
                </a:solidFill>
              </a:rPr>
              <a:t>hB</a:t>
            </a:r>
            <a:r>
              <a:rPr lang="en-US" altLang="en-US" sz="2400"/>
              <a:t>-hH-</a:t>
            </a:r>
            <a:r>
              <a:rPr lang="en-US" altLang="en-US" sz="2400">
                <a:solidFill>
                  <a:srgbClr val="663300"/>
                </a:solidFill>
              </a:rPr>
              <a:t>phB</a:t>
            </a:r>
            <a:r>
              <a:rPr lang="en-US" altLang="en-US" sz="2400"/>
              <a:t>+</a:t>
            </a:r>
            <a:r>
              <a:rPr lang="en-US" altLang="en-US" sz="2400">
                <a:solidFill>
                  <a:schemeClr val="accent2"/>
                </a:solidFill>
              </a:rPr>
              <a:t>phH</a:t>
            </a:r>
          </a:p>
        </p:txBody>
      </p:sp>
      <p:sp>
        <p:nvSpPr>
          <p:cNvPr id="70680" name="Text Box 31">
            <a:extLst>
              <a:ext uri="{FF2B5EF4-FFF2-40B4-BE49-F238E27FC236}">
                <a16:creationId xmlns:a16="http://schemas.microsoft.com/office/drawing/2014/main" id="{211FB295-3C67-4305-A47B-BA356A806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6092825"/>
            <a:ext cx="1084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 = hH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18C73A-8AF8-4896-AD8A-AE3E4DAD56BE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mageVN217s">
            <a:extLst>
              <a:ext uri="{FF2B5EF4-FFF2-40B4-BE49-F238E27FC236}">
                <a16:creationId xmlns:a16="http://schemas.microsoft.com/office/drawing/2014/main" id="{40AF9E68-26C8-4BDF-BFB6-405F106C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0060" y="2910912"/>
            <a:ext cx="6048376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gif%5Ccaffeine">
            <a:extLst>
              <a:ext uri="{FF2B5EF4-FFF2-40B4-BE49-F238E27FC236}">
                <a16:creationId xmlns:a16="http://schemas.microsoft.com/office/drawing/2014/main" id="{FAEE8C1D-87F6-4901-8F01-EFA0D2E78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472" y="1153568"/>
            <a:ext cx="1792661" cy="190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coffea-arabica-1">
            <a:extLst>
              <a:ext uri="{FF2B5EF4-FFF2-40B4-BE49-F238E27FC236}">
                <a16:creationId xmlns:a16="http://schemas.microsoft.com/office/drawing/2014/main" id="{C4BDE792-55F2-41AF-B473-FB0D2C32D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" y="-57758"/>
            <a:ext cx="4286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 descr="Coffee Fields at the Doka Coffee Plantation">
            <a:extLst>
              <a:ext uri="{FF2B5EF4-FFF2-40B4-BE49-F238E27FC236}">
                <a16:creationId xmlns:a16="http://schemas.microsoft.com/office/drawing/2014/main" id="{62DEEBAF-C73F-4C18-BC44-441CD8A63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51" y="2941363"/>
            <a:ext cx="6011862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6">
            <a:extLst>
              <a:ext uri="{FF2B5EF4-FFF2-40B4-BE49-F238E27FC236}">
                <a16:creationId xmlns:a16="http://schemas.microsoft.com/office/drawing/2014/main" id="{88D4C24A-DDC9-4FA9-9330-1E92AF766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257" y="-7635"/>
            <a:ext cx="5815191" cy="193899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Caffeine: one of the ecologically most successful alkaloids enabling </a:t>
            </a:r>
            <a:r>
              <a:rPr lang="en-US" altLang="en-US" sz="2400" i="1" dirty="0"/>
              <a:t>Coffee arabica</a:t>
            </a:r>
            <a:r>
              <a:rPr lang="en-US" altLang="en-US" sz="2400" dirty="0"/>
              <a:t>, via a mutualistic relationship with a vertebrate species, to outcompete hundreds of plant species</a:t>
            </a:r>
          </a:p>
        </p:txBody>
      </p:sp>
      <p:sp>
        <p:nvSpPr>
          <p:cNvPr id="74759" name="AutoShape 7">
            <a:extLst>
              <a:ext uri="{FF2B5EF4-FFF2-40B4-BE49-F238E27FC236}">
                <a16:creationId xmlns:a16="http://schemas.microsoft.com/office/drawing/2014/main" id="{A8D91A4B-0885-4145-A549-0FC494A65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370" y="5733256"/>
            <a:ext cx="1439863" cy="431800"/>
          </a:xfrm>
          <a:prstGeom prst="rightArrow">
            <a:avLst>
              <a:gd name="adj1" fmla="val 50000"/>
              <a:gd name="adj2" fmla="val 83364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74760" name="Picture 9">
            <a:extLst>
              <a:ext uri="{FF2B5EF4-FFF2-40B4-BE49-F238E27FC236}">
                <a16:creationId xmlns:a16="http://schemas.microsoft.com/office/drawing/2014/main" id="{9C4E4998-EB31-48D2-B2E5-C3B0812E1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50" y="3645024"/>
            <a:ext cx="1511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338E6A-1CBC-43FB-96E3-EE38E1F9731F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1AD249E3-4CC1-4E20-BCC2-E4A2F5FC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2924175"/>
            <a:ext cx="894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now for something completely different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ImageVN152s">
            <a:extLst>
              <a:ext uri="{FF2B5EF4-FFF2-40B4-BE49-F238E27FC236}">
                <a16:creationId xmlns:a16="http://schemas.microsoft.com/office/drawing/2014/main" id="{B4EA2E59-ABA8-4883-9876-5FF40AD56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26" y="-157163"/>
            <a:ext cx="10296526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318DFD7A-81FB-4C22-BFC5-12C06EF5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2025" y="188914"/>
            <a:ext cx="10296525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Young vs. mature leaves: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unapparent high-quality  vs. apparent low-quality resources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6C74A3-F8E7-451E-B5EC-5FB2EEC90C0D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>
            <a:extLst>
              <a:ext uri="{FF2B5EF4-FFF2-40B4-BE49-F238E27FC236}">
                <a16:creationId xmlns:a16="http://schemas.microsoft.com/office/drawing/2014/main" id="{3DC70D8A-2934-43A8-94E6-B54D29B19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86" y="682625"/>
            <a:ext cx="9425240" cy="58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7">
            <a:extLst>
              <a:ext uri="{FF2B5EF4-FFF2-40B4-BE49-F238E27FC236}">
                <a16:creationId xmlns:a16="http://schemas.microsoft.com/office/drawing/2014/main" id="{8C2D6D2D-38F9-473C-9B5A-51F08DDFB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20663"/>
            <a:ext cx="3303588" cy="46196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Herbivory is rather old…</a:t>
            </a:r>
          </a:p>
        </p:txBody>
      </p:sp>
      <p:sp>
        <p:nvSpPr>
          <p:cNvPr id="8196" name="TextBox 8">
            <a:extLst>
              <a:ext uri="{FF2B5EF4-FFF2-40B4-BE49-F238E27FC236}">
                <a16:creationId xmlns:a16="http://schemas.microsoft.com/office/drawing/2014/main" id="{C454FBB4-C228-457C-9C9F-FCD2A9152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550" y="6535765"/>
            <a:ext cx="487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 dirty="0"/>
              <a:t>Furstenberg-Hagg et al. Int. J. Mol. Sci. </a:t>
            </a:r>
            <a:r>
              <a:rPr lang="en-US" altLang="en-US" sz="1600" b="1" dirty="0"/>
              <a:t>2013</a:t>
            </a:r>
            <a:r>
              <a:rPr lang="en-US" altLang="en-US" sz="1600" dirty="0"/>
              <a:t>, </a:t>
            </a:r>
            <a:r>
              <a:rPr lang="en-US" altLang="en-US" sz="1600" i="1" dirty="0"/>
              <a:t>14</a:t>
            </a:r>
            <a:r>
              <a:rPr lang="en-US" altLang="en-US" sz="1600" dirty="0"/>
              <a:t>, 10242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7D8B13-90B8-407E-8D28-3057FB361844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7869B162-2AA2-431E-A67B-F94EC7C4E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72100"/>
            <a:ext cx="8077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5" name="Picture 3">
            <a:extLst>
              <a:ext uri="{FF2B5EF4-FFF2-40B4-BE49-F238E27FC236}">
                <a16:creationId xmlns:a16="http://schemas.microsoft.com/office/drawing/2014/main" id="{B64CD361-9590-4957-985F-F2B76A3BF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5680"/>
            <a:ext cx="9144000" cy="694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>
            <a:extLst>
              <a:ext uri="{FF2B5EF4-FFF2-40B4-BE49-F238E27FC236}">
                <a16:creationId xmlns:a16="http://schemas.microsoft.com/office/drawing/2014/main" id="{2CA91702-8A7E-4CF8-B459-0AAEF544B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333375"/>
            <a:ext cx="1220787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>
            <a:extLst>
              <a:ext uri="{FF2B5EF4-FFF2-40B4-BE49-F238E27FC236}">
                <a16:creationId xmlns:a16="http://schemas.microsoft.com/office/drawing/2014/main" id="{B2DCD102-1F40-4CB6-9618-E2CB75CAF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789364"/>
            <a:ext cx="12573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91EAF6-364D-43ED-840E-7642F0892ECB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EED52FC-7207-4832-B4E3-178F40265AAD}"/>
              </a:ext>
            </a:extLst>
          </p:cNvPr>
          <p:cNvSpPr/>
          <p:nvPr/>
        </p:nvSpPr>
        <p:spPr>
          <a:xfrm rot="1969773">
            <a:off x="7803721" y="1063331"/>
            <a:ext cx="189828" cy="51168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EAA4453-8A02-4B38-8340-F4DF23A72720}"/>
              </a:ext>
            </a:extLst>
          </p:cNvPr>
          <p:cNvSpPr/>
          <p:nvPr/>
        </p:nvSpPr>
        <p:spPr>
          <a:xfrm rot="1511235">
            <a:off x="7275075" y="1571132"/>
            <a:ext cx="189828" cy="164245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433F439-0482-4774-97EE-8CF97D7D7739}"/>
              </a:ext>
            </a:extLst>
          </p:cNvPr>
          <p:cNvSpPr/>
          <p:nvPr/>
        </p:nvSpPr>
        <p:spPr>
          <a:xfrm rot="4378267">
            <a:off x="6616861" y="3097001"/>
            <a:ext cx="189828" cy="44611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D5397B0-4E25-458F-9010-2A7BF2FA33A6}"/>
              </a:ext>
            </a:extLst>
          </p:cNvPr>
          <p:cNvSpPr/>
          <p:nvPr/>
        </p:nvSpPr>
        <p:spPr>
          <a:xfrm rot="5203294">
            <a:off x="5963923" y="3039722"/>
            <a:ext cx="189828" cy="67183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511B451-F9DB-4BB4-8539-4B9F08D29EDC}"/>
              </a:ext>
            </a:extLst>
          </p:cNvPr>
          <p:cNvSpPr/>
          <p:nvPr/>
        </p:nvSpPr>
        <p:spPr>
          <a:xfrm rot="4728575">
            <a:off x="5176417" y="3163029"/>
            <a:ext cx="189828" cy="66957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07E707C-6EE9-4FBE-BDD7-2679E1112B56}"/>
              </a:ext>
            </a:extLst>
          </p:cNvPr>
          <p:cNvSpPr/>
          <p:nvPr/>
        </p:nvSpPr>
        <p:spPr>
          <a:xfrm rot="3214161">
            <a:off x="4562130" y="3494624"/>
            <a:ext cx="189828" cy="49236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56477167-A0E1-4ECA-AFF9-BE6151A20BEA}"/>
              </a:ext>
            </a:extLst>
          </p:cNvPr>
          <p:cNvSpPr/>
          <p:nvPr/>
        </p:nvSpPr>
        <p:spPr>
          <a:xfrm rot="2428990">
            <a:off x="4068486" y="3906806"/>
            <a:ext cx="189828" cy="63519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4DABB6E-0D81-4FA5-B2D5-CD0A196F0E1D}"/>
              </a:ext>
            </a:extLst>
          </p:cNvPr>
          <p:cNvSpPr/>
          <p:nvPr/>
        </p:nvSpPr>
        <p:spPr>
          <a:xfrm rot="2630039">
            <a:off x="3414832" y="4443890"/>
            <a:ext cx="189828" cy="107252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D376F2CF-C63E-448C-92EE-B076777D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840828"/>
            <a:ext cx="3519117" cy="423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3" name="Text Box 3">
            <a:extLst>
              <a:ext uri="{FF2B5EF4-FFF2-40B4-BE49-F238E27FC236}">
                <a16:creationId xmlns:a16="http://schemas.microsoft.com/office/drawing/2014/main" id="{491CCE3A-32C9-411C-A747-AFE4E953D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698" y="0"/>
            <a:ext cx="3079750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Defense of maturing bracken fern leaves</a:t>
            </a:r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468365D6-AE5A-41E0-8877-BA3C6698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8" y="0"/>
            <a:ext cx="5983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7AFAEFE2-1E1A-4D46-B35A-FAB75B6E7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6237312"/>
            <a:ext cx="33377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Pteridium aquilinum</a:t>
            </a:r>
            <a:r>
              <a:rPr lang="en-US" altLang="en-US" sz="2400" dirty="0"/>
              <a:t>, UK</a:t>
            </a:r>
            <a:endParaRPr lang="en-US" altLang="en-US" sz="24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7E5AC-F94C-4C51-A2CB-DE1CE43EB69C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>
            <a:extLst>
              <a:ext uri="{FF2B5EF4-FFF2-40B4-BE49-F238E27FC236}">
                <a16:creationId xmlns:a16="http://schemas.microsoft.com/office/drawing/2014/main" id="{DFE3854D-99B8-4D41-AC43-CC41388A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1" y="-5898"/>
            <a:ext cx="4202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3" name="Picture 5">
            <a:extLst>
              <a:ext uri="{FF2B5EF4-FFF2-40B4-BE49-F238E27FC236}">
                <a16:creationId xmlns:a16="http://schemas.microsoft.com/office/drawing/2014/main" id="{1A9A88DF-4725-48E2-AA55-9BEF73EC0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644" y="6314632"/>
            <a:ext cx="1331641" cy="54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900B2A-DD5B-4BC7-8493-F93241303D82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71" name="Text Box 3">
            <a:extLst>
              <a:ext uri="{FF2B5EF4-FFF2-40B4-BE49-F238E27FC236}">
                <a16:creationId xmlns:a16="http://schemas.microsoft.com/office/drawing/2014/main" id="{C541F773-A357-4510-9CD8-07497321D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-5898"/>
            <a:ext cx="6115505" cy="46166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Feeding on young leaves is costly for the plant </a:t>
            </a:r>
          </a:p>
        </p:txBody>
      </p:sp>
      <p:sp>
        <p:nvSpPr>
          <p:cNvPr id="83970" name="Text Box 2">
            <a:extLst>
              <a:ext uri="{FF2B5EF4-FFF2-40B4-BE49-F238E27FC236}">
                <a16:creationId xmlns:a16="http://schemas.microsoft.com/office/drawing/2014/main" id="{D45E7A7F-7922-42E2-8B00-A960A5DB4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5880" y="1122412"/>
            <a:ext cx="7221374" cy="2677656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Arial" panose="020B0604020202020204" pitchFamily="34" charset="0"/>
              </a:rPr>
              <a:t>Photosynthetic production of a population of leaves that 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(a) has no mortality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(b) mortality risk increases with leaf age 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[</a:t>
            </a:r>
            <a:r>
              <a:rPr lang="en-US" altLang="en-US" dirty="0">
                <a:solidFill>
                  <a:srgbClr val="FF9900"/>
                </a:solidFill>
                <a:cs typeface="Arial" panose="020B0604020202020204" pitchFamily="34" charset="0"/>
              </a:rPr>
              <a:t>usual physiological pattern</a:t>
            </a:r>
            <a:r>
              <a:rPr lang="en-US" altLang="en-US" dirty="0">
                <a:cs typeface="Arial" panose="020B0604020202020204" pitchFamily="34" charset="0"/>
              </a:rPr>
              <a:t>]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(d) mortality risk is constant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(e) mortality decreases with leaf age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[</a:t>
            </a:r>
            <a:r>
              <a:rPr lang="en-US" altLang="en-US" dirty="0">
                <a:solidFill>
                  <a:srgbClr val="FF9900"/>
                </a:solidFill>
                <a:cs typeface="Arial" panose="020B0604020202020204" pitchFamily="34" charset="0"/>
              </a:rPr>
              <a:t>high herbivory pattern</a:t>
            </a:r>
            <a:r>
              <a:rPr lang="en-US" altLang="en-US" dirty="0">
                <a:cs typeface="Arial" panose="020B0604020202020204" pitchFamily="34" charset="0"/>
              </a:rPr>
              <a:t>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2C9EFD-9D37-43C3-BF79-9912D45F0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169" y="4637037"/>
            <a:ext cx="5862918" cy="923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8BAB5E-9148-4B98-A562-94F8429FFFE7}"/>
              </a:ext>
            </a:extLst>
          </p:cNvPr>
          <p:cNvSpPr txBox="1"/>
          <p:nvPr/>
        </p:nvSpPr>
        <p:spPr>
          <a:xfrm>
            <a:off x="4691813" y="4926910"/>
            <a:ext cx="139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ABUNDANCE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0D514-0BC6-4D0D-A128-58700A100CD1}"/>
              </a:ext>
            </a:extLst>
          </p:cNvPr>
          <p:cNvSpPr txBox="1"/>
          <p:nvPr/>
        </p:nvSpPr>
        <p:spPr>
          <a:xfrm>
            <a:off x="6096000" y="554451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356120-1F19-49D4-867C-FBEEE86B4711}"/>
              </a:ext>
            </a:extLst>
          </p:cNvPr>
          <p:cNvSpPr txBox="1"/>
          <p:nvPr/>
        </p:nvSpPr>
        <p:spPr>
          <a:xfrm>
            <a:off x="6096000" y="4133984"/>
            <a:ext cx="2421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             INCREASES </a:t>
            </a:r>
          </a:p>
          <a:p>
            <a:r>
              <a:rPr lang="en-US" dirty="0"/>
              <a:t>                       WITH 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03083-4DF3-4523-A7E7-B499B3E5F778}"/>
              </a:ext>
            </a:extLst>
          </p:cNvPr>
          <p:cNvSpPr txBox="1"/>
          <p:nvPr/>
        </p:nvSpPr>
        <p:spPr>
          <a:xfrm>
            <a:off x="7711082" y="555245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00FE80-9518-4C22-B41A-E6E7F095C3C0}"/>
              </a:ext>
            </a:extLst>
          </p:cNvPr>
          <p:cNvSpPr txBox="1"/>
          <p:nvPr/>
        </p:nvSpPr>
        <p:spPr>
          <a:xfrm>
            <a:off x="9446684" y="555245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A805B-E0E4-420F-86A5-C2F758976AAB}"/>
              </a:ext>
            </a:extLst>
          </p:cNvPr>
          <p:cNvSpPr txBox="1"/>
          <p:nvPr/>
        </p:nvSpPr>
        <p:spPr>
          <a:xfrm>
            <a:off x="11067750" y="554451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0DE10-56DD-4DFE-BDB9-6BDF98C8E820}"/>
              </a:ext>
            </a:extLst>
          </p:cNvPr>
          <p:cNvSpPr txBox="1"/>
          <p:nvPr/>
        </p:nvSpPr>
        <p:spPr>
          <a:xfrm>
            <a:off x="8986346" y="4133984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A1039-1AA0-4B13-ADBD-B071FB211BA2}"/>
              </a:ext>
            </a:extLst>
          </p:cNvPr>
          <p:cNvSpPr txBox="1"/>
          <p:nvPr/>
        </p:nvSpPr>
        <p:spPr>
          <a:xfrm>
            <a:off x="10898644" y="4156529"/>
            <a:ext cx="1249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DECREASES</a:t>
            </a:r>
          </a:p>
          <a:p>
            <a:r>
              <a:rPr lang="en-US" dirty="0"/>
              <a:t>WITH AGE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232CED56-144F-41B3-8613-D3DEB7A89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8" y="-11748"/>
            <a:ext cx="10110409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cs typeface="Arial" panose="020B0604020202020204" pitchFamily="34" charset="0"/>
              </a:rPr>
              <a:t>Young leaf: a precious resource difficult to defend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95CF3196-47E0-4337-B858-0E473AB81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764704"/>
            <a:ext cx="7569055" cy="290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AF297EFF-832E-4903-87CD-915AD8EF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30" y="3213101"/>
            <a:ext cx="8083360" cy="364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Text Box 5">
            <a:extLst>
              <a:ext uri="{FF2B5EF4-FFF2-40B4-BE49-F238E27FC236}">
                <a16:creationId xmlns:a16="http://schemas.microsoft.com/office/drawing/2014/main" id="{93565C1A-6AA6-45F5-979A-F734724BA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3786" y="6491287"/>
            <a:ext cx="215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cs typeface="Arial" panose="020B0604020202020204" pitchFamily="34" charset="0"/>
              </a:rPr>
              <a:t>Kursar</a:t>
            </a:r>
            <a:r>
              <a:rPr lang="en-US" altLang="en-US" sz="1800" dirty="0">
                <a:cs typeface="Arial" panose="020B0604020202020204" pitchFamily="34" charset="0"/>
              </a:rPr>
              <a:t> &amp; Coley 2003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0A191-AE3C-4F36-BF2E-FFDC06EE889F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FFF350B8-5F2E-4AE6-B45A-9F311368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6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 descr="ImageVN149s">
            <a:extLst>
              <a:ext uri="{FF2B5EF4-FFF2-40B4-BE49-F238E27FC236}">
                <a16:creationId xmlns:a16="http://schemas.microsoft.com/office/drawing/2014/main" id="{4D7E1C63-5807-4FCE-B5C7-0797AC38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16288"/>
            <a:ext cx="51816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ImageVN151s">
            <a:extLst>
              <a:ext uri="{FF2B5EF4-FFF2-40B4-BE49-F238E27FC236}">
                <a16:creationId xmlns:a16="http://schemas.microsoft.com/office/drawing/2014/main" id="{ECDA951B-F20A-4832-B295-BB648280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"/>
            <a:ext cx="5181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DE721C-B9DF-4470-B8C2-13CAF9D5069B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>
            <a:extLst>
              <a:ext uri="{FF2B5EF4-FFF2-40B4-BE49-F238E27FC236}">
                <a16:creationId xmlns:a16="http://schemas.microsoft.com/office/drawing/2014/main" id="{82C40730-F001-4D93-AE36-72E49EC25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564905"/>
            <a:ext cx="5261038" cy="370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5" descr="ImageVN149s">
            <a:extLst>
              <a:ext uri="{FF2B5EF4-FFF2-40B4-BE49-F238E27FC236}">
                <a16:creationId xmlns:a16="http://schemas.microsoft.com/office/drawing/2014/main" id="{4C875373-14A1-4FEC-8244-194F03526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8" y="0"/>
            <a:ext cx="34194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6">
            <a:extLst>
              <a:ext uri="{FF2B5EF4-FFF2-40B4-BE49-F238E27FC236}">
                <a16:creationId xmlns:a16="http://schemas.microsoft.com/office/drawing/2014/main" id="{83F6CF32-4CCC-4B15-94FF-CAA96D3CC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4" y="6550026"/>
            <a:ext cx="17351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Kursar &amp; Coley 2003</a:t>
            </a:r>
          </a:p>
        </p:txBody>
      </p:sp>
      <p:sp>
        <p:nvSpPr>
          <p:cNvPr id="77829" name="Text Box 7">
            <a:extLst>
              <a:ext uri="{FF2B5EF4-FFF2-40B4-BE49-F238E27FC236}">
                <a16:creationId xmlns:a16="http://schemas.microsoft.com/office/drawing/2014/main" id="{525A2361-B72B-4DD2-BF9E-155880514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397" y="-17689"/>
            <a:ext cx="6717051" cy="156966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 dirty="0"/>
              <a:t>Delayed greening: </a:t>
            </a:r>
          </a:p>
          <a:p>
            <a:pPr algn="ctr">
              <a:defRPr/>
            </a:pPr>
            <a:r>
              <a:rPr lang="en-US" altLang="en-US" sz="3200" dirty="0"/>
              <a:t>faster expansion  with </a:t>
            </a:r>
          </a:p>
          <a:p>
            <a:pPr algn="ctr">
              <a:defRPr/>
            </a:pPr>
            <a:r>
              <a:rPr lang="en-US" altLang="en-US" sz="3200" dirty="0"/>
              <a:t>lower N concentrations</a:t>
            </a:r>
          </a:p>
        </p:txBody>
      </p:sp>
      <p:pic>
        <p:nvPicPr>
          <p:cNvPr id="87046" name="Picture 3">
            <a:extLst>
              <a:ext uri="{FF2B5EF4-FFF2-40B4-BE49-F238E27FC236}">
                <a16:creationId xmlns:a16="http://schemas.microsoft.com/office/drawing/2014/main" id="{0C613348-B2E7-4351-9F3F-AF5FF772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1830307"/>
            <a:ext cx="5261038" cy="386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47" name="Text Box 4">
            <a:extLst>
              <a:ext uri="{FF2B5EF4-FFF2-40B4-BE49-F238E27FC236}">
                <a16:creationId xmlns:a16="http://schemas.microsoft.com/office/drawing/2014/main" id="{21CA5647-94ED-4813-92E3-0E53A4E78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6632576"/>
            <a:ext cx="2836862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100">
                <a:solidFill>
                  <a:srgbClr val="000000"/>
                </a:solidFill>
                <a:latin typeface="Arial" panose="020B0604020202020204" pitchFamily="34" charset="0"/>
                <a:ea typeface="msgothic"/>
                <a:cs typeface="msgothic"/>
              </a:rPr>
              <a:t>Kursar et al. PNAS 2009;106:18073-18078</a:t>
            </a:r>
          </a:p>
        </p:txBody>
      </p:sp>
      <p:sp>
        <p:nvSpPr>
          <p:cNvPr id="87048" name="TextBox 1">
            <a:extLst>
              <a:ext uri="{FF2B5EF4-FFF2-40B4-BE49-F238E27FC236}">
                <a16:creationId xmlns:a16="http://schemas.microsoft.com/office/drawing/2014/main" id="{5A47481C-DC5A-40A9-9451-7DC7C16C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477" y="5957700"/>
            <a:ext cx="4711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Inga </a:t>
            </a:r>
            <a:r>
              <a:rPr lang="en-US" altLang="en-US" sz="2400" dirty="0" err="1"/>
              <a:t>spp</a:t>
            </a:r>
            <a:r>
              <a:rPr lang="en-US" altLang="en-US" sz="2400" dirty="0"/>
              <a:t>: defense vs. escape strategy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05F053-DD31-4C59-8580-DED03A6A58CB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ADCA9B80-BA48-4F20-A12D-4BEAB5B86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506244"/>
            <a:ext cx="4608513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3">
            <a:extLst>
              <a:ext uri="{FF2B5EF4-FFF2-40B4-BE49-F238E27FC236}">
                <a16:creationId xmlns:a16="http://schemas.microsoft.com/office/drawing/2014/main" id="{1540FA92-5B50-4585-A0D3-E1E2EF78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0"/>
            <a:ext cx="5299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9" name="Text Box 5">
            <a:extLst>
              <a:ext uri="{FF2B5EF4-FFF2-40B4-BE49-F238E27FC236}">
                <a16:creationId xmlns:a16="http://schemas.microsoft.com/office/drawing/2014/main" id="{07E4DC25-C2E7-4C1A-967E-3C3FB899E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2742" y="6514306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err="1"/>
              <a:t>Kursar</a:t>
            </a:r>
            <a:r>
              <a:rPr lang="en-US" altLang="en-US" sz="1400" dirty="0"/>
              <a:t> &amp; Coley 2003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565137-870E-4330-9C0B-D62112B258D7}"/>
              </a:ext>
            </a:extLst>
          </p:cNvPr>
          <p:cNvGrpSpPr/>
          <p:nvPr/>
        </p:nvGrpSpPr>
        <p:grpSpPr>
          <a:xfrm>
            <a:off x="5405839" y="0"/>
            <a:ext cx="1744596" cy="1938992"/>
            <a:chOff x="7032626" y="0"/>
            <a:chExt cx="1744596" cy="1938992"/>
          </a:xfrm>
        </p:grpSpPr>
        <p:sp>
          <p:nvSpPr>
            <p:cNvPr id="88074" name="Text Box 10">
              <a:extLst>
                <a:ext uri="{FF2B5EF4-FFF2-40B4-BE49-F238E27FC236}">
                  <a16:creationId xmlns:a16="http://schemas.microsoft.com/office/drawing/2014/main" id="{63BD4C1F-683F-4FC5-9528-AE76771386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5501" y="0"/>
              <a:ext cx="1601721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Leaf: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damage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toughness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nitrogen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chlorophyll</a:t>
              </a:r>
            </a:p>
          </p:txBody>
        </p:sp>
        <p:sp>
          <p:nvSpPr>
            <p:cNvPr id="88075" name="Oval 11">
              <a:extLst>
                <a:ext uri="{FF2B5EF4-FFF2-40B4-BE49-F238E27FC236}">
                  <a16:creationId xmlns:a16="http://schemas.microsoft.com/office/drawing/2014/main" id="{C3A9D9FA-7B76-4F2F-B767-5E8CBDE458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69182">
              <a:off x="7032626" y="549275"/>
              <a:ext cx="144463" cy="1222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8076" name="Oval 12">
              <a:extLst>
                <a:ext uri="{FF2B5EF4-FFF2-40B4-BE49-F238E27FC236}">
                  <a16:creationId xmlns:a16="http://schemas.microsoft.com/office/drawing/2014/main" id="{ED6FC556-FD9E-42A4-9BFC-48A1BA5B6A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16825">
              <a:off x="7032626" y="908050"/>
              <a:ext cx="144463" cy="1222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8077" name="Oval 13">
              <a:extLst>
                <a:ext uri="{FF2B5EF4-FFF2-40B4-BE49-F238E27FC236}">
                  <a16:creationId xmlns:a16="http://schemas.microsoft.com/office/drawing/2014/main" id="{AB52DC46-A973-4735-A3C9-313F47BB8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2626" y="1268414"/>
              <a:ext cx="144463" cy="1222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8078" name="Oval 14">
              <a:extLst>
                <a:ext uri="{FF2B5EF4-FFF2-40B4-BE49-F238E27FC236}">
                  <a16:creationId xmlns:a16="http://schemas.microsoft.com/office/drawing/2014/main" id="{6D8E4ED7-587F-4CDF-A5BE-4513969FCD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34817">
              <a:off x="7032626" y="1700214"/>
              <a:ext cx="144463" cy="1222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88079" name="Oval 15">
            <a:extLst>
              <a:ext uri="{FF2B5EF4-FFF2-40B4-BE49-F238E27FC236}">
                <a16:creationId xmlns:a16="http://schemas.microsoft.com/office/drawing/2014/main" id="{586960E2-A233-4A24-8144-0190BF395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476250"/>
            <a:ext cx="144463" cy="122238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80" name="Oval 16">
            <a:extLst>
              <a:ext uri="{FF2B5EF4-FFF2-40B4-BE49-F238E27FC236}">
                <a16:creationId xmlns:a16="http://schemas.microsoft.com/office/drawing/2014/main" id="{6FBD1564-ADD4-498B-8EF5-B2CCBD4D3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1700214"/>
            <a:ext cx="144463" cy="122237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81" name="Oval 17">
            <a:extLst>
              <a:ext uri="{FF2B5EF4-FFF2-40B4-BE49-F238E27FC236}">
                <a16:creationId xmlns:a16="http://schemas.microsoft.com/office/drawing/2014/main" id="{C3C7E0C1-722E-44DF-928F-50D0BE7AF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3068639"/>
            <a:ext cx="144463" cy="122237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82" name="Oval 18">
            <a:extLst>
              <a:ext uri="{FF2B5EF4-FFF2-40B4-BE49-F238E27FC236}">
                <a16:creationId xmlns:a16="http://schemas.microsoft.com/office/drawing/2014/main" id="{27AD42ED-C9AE-4165-B0B3-3413BE50D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419" y="4170363"/>
            <a:ext cx="144463" cy="122238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83" name="Oval 19">
            <a:extLst>
              <a:ext uri="{FF2B5EF4-FFF2-40B4-BE49-F238E27FC236}">
                <a16:creationId xmlns:a16="http://schemas.microsoft.com/office/drawing/2014/main" id="{F18E0E31-10E0-4234-A08F-B6956DFB3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5373689"/>
            <a:ext cx="144463" cy="122237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84" name="Oval 20">
            <a:extLst>
              <a:ext uri="{FF2B5EF4-FFF2-40B4-BE49-F238E27FC236}">
                <a16:creationId xmlns:a16="http://schemas.microsoft.com/office/drawing/2014/main" id="{885CF393-FBA1-4856-AB89-504F32D50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260350"/>
            <a:ext cx="144462" cy="122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85" name="Oval 21">
            <a:extLst>
              <a:ext uri="{FF2B5EF4-FFF2-40B4-BE49-F238E27FC236}">
                <a16:creationId xmlns:a16="http://schemas.microsoft.com/office/drawing/2014/main" id="{829A6ACF-83EC-4368-B1FB-9BEBB82B0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1557339"/>
            <a:ext cx="144462" cy="122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86" name="Oval 22">
            <a:extLst>
              <a:ext uri="{FF2B5EF4-FFF2-40B4-BE49-F238E27FC236}">
                <a16:creationId xmlns:a16="http://schemas.microsoft.com/office/drawing/2014/main" id="{8159AF7F-59FB-495C-9298-EA402E91A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2852739"/>
            <a:ext cx="144462" cy="122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87" name="Oval 23">
            <a:extLst>
              <a:ext uri="{FF2B5EF4-FFF2-40B4-BE49-F238E27FC236}">
                <a16:creationId xmlns:a16="http://schemas.microsoft.com/office/drawing/2014/main" id="{1E53E8A2-FCC9-4BA8-8465-0FD47EB55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4149725"/>
            <a:ext cx="144462" cy="122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88" name="Oval 24">
            <a:extLst>
              <a:ext uri="{FF2B5EF4-FFF2-40B4-BE49-F238E27FC236}">
                <a16:creationId xmlns:a16="http://schemas.microsoft.com/office/drawing/2014/main" id="{9D20E951-7730-40DA-AA47-584E81506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5445125"/>
            <a:ext cx="144462" cy="122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89" name="Oval 25">
            <a:extLst>
              <a:ext uri="{FF2B5EF4-FFF2-40B4-BE49-F238E27FC236}">
                <a16:creationId xmlns:a16="http://schemas.microsoft.com/office/drawing/2014/main" id="{FD412AC2-6351-4FC6-B6AC-1F12287BF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188914"/>
            <a:ext cx="144463" cy="1222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90" name="Oval 26">
            <a:extLst>
              <a:ext uri="{FF2B5EF4-FFF2-40B4-BE49-F238E27FC236}">
                <a16:creationId xmlns:a16="http://schemas.microsoft.com/office/drawing/2014/main" id="{100A9F1A-1713-4F70-9958-F56E9F2B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693" y="1424781"/>
            <a:ext cx="14446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91" name="Oval 27">
            <a:extLst>
              <a:ext uri="{FF2B5EF4-FFF2-40B4-BE49-F238E27FC236}">
                <a16:creationId xmlns:a16="http://schemas.microsoft.com/office/drawing/2014/main" id="{656EB329-D3A8-47CA-B090-A359FF83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2852739"/>
            <a:ext cx="144463" cy="1222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92" name="Oval 28">
            <a:extLst>
              <a:ext uri="{FF2B5EF4-FFF2-40B4-BE49-F238E27FC236}">
                <a16:creationId xmlns:a16="http://schemas.microsoft.com/office/drawing/2014/main" id="{7F8D41E7-CC3A-4259-A38D-23AD3E2A1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498" y="5495926"/>
            <a:ext cx="144463" cy="1222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93" name="Oval 29">
            <a:extLst>
              <a:ext uri="{FF2B5EF4-FFF2-40B4-BE49-F238E27FC236}">
                <a16:creationId xmlns:a16="http://schemas.microsoft.com/office/drawing/2014/main" id="{D360FA08-9C19-4D1A-8408-2BDCAA242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4005264"/>
            <a:ext cx="144463" cy="1222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94" name="Oval 30">
            <a:extLst>
              <a:ext uri="{FF2B5EF4-FFF2-40B4-BE49-F238E27FC236}">
                <a16:creationId xmlns:a16="http://schemas.microsoft.com/office/drawing/2014/main" id="{75DCBAA4-FA29-451D-A711-474639F13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981075"/>
            <a:ext cx="144463" cy="12223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95" name="Oval 31">
            <a:extLst>
              <a:ext uri="{FF2B5EF4-FFF2-40B4-BE49-F238E27FC236}">
                <a16:creationId xmlns:a16="http://schemas.microsoft.com/office/drawing/2014/main" id="{759B6B5F-73A6-4D77-8C10-A2878F8AD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2205039"/>
            <a:ext cx="144463" cy="1222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96" name="Oval 32">
            <a:extLst>
              <a:ext uri="{FF2B5EF4-FFF2-40B4-BE49-F238E27FC236}">
                <a16:creationId xmlns:a16="http://schemas.microsoft.com/office/drawing/2014/main" id="{445DC179-A26A-488B-ACE5-5246EE0B0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499" y="3418682"/>
            <a:ext cx="144463" cy="12223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97" name="Oval 33">
            <a:extLst>
              <a:ext uri="{FF2B5EF4-FFF2-40B4-BE49-F238E27FC236}">
                <a16:creationId xmlns:a16="http://schemas.microsoft.com/office/drawing/2014/main" id="{2F46A045-29AA-4EB0-8117-A244DAF04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4652964"/>
            <a:ext cx="144463" cy="1222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8098" name="Oval 34">
            <a:extLst>
              <a:ext uri="{FF2B5EF4-FFF2-40B4-BE49-F238E27FC236}">
                <a16:creationId xmlns:a16="http://schemas.microsoft.com/office/drawing/2014/main" id="{58B00516-2F0A-4981-AAE6-BC3EC0D9F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6" y="5876925"/>
            <a:ext cx="144463" cy="12223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C10B9F-CF64-4DAC-9F37-D805CC13D6B3}"/>
              </a:ext>
            </a:extLst>
          </p:cNvPr>
          <p:cNvGrpSpPr/>
          <p:nvPr/>
        </p:nvGrpSpPr>
        <p:grpSpPr>
          <a:xfrm>
            <a:off x="5467793" y="-15853"/>
            <a:ext cx="3419475" cy="7339013"/>
            <a:chOff x="7248526" y="1"/>
            <a:chExt cx="3419475" cy="7339013"/>
          </a:xfrm>
        </p:grpSpPr>
        <p:pic>
          <p:nvPicPr>
            <p:cNvPr id="88068" name="Picture 4">
              <a:extLst>
                <a:ext uri="{FF2B5EF4-FFF2-40B4-BE49-F238E27FC236}">
                  <a16:creationId xmlns:a16="http://schemas.microsoft.com/office/drawing/2014/main" id="{4B26D8F0-42CD-404E-BB12-763DE5E6A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526" y="2276476"/>
              <a:ext cx="1692275" cy="287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070" name="Picture 6" descr="100_OCH_5">
              <a:extLst>
                <a:ext uri="{FF2B5EF4-FFF2-40B4-BE49-F238E27FC236}">
                  <a16:creationId xmlns:a16="http://schemas.microsoft.com/office/drawing/2014/main" id="{2818F2DA-F4AE-443C-8171-883AC13FE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2064" y="1"/>
              <a:ext cx="1785937" cy="227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71" name="Text Box 7">
              <a:extLst>
                <a:ext uri="{FF2B5EF4-FFF2-40B4-BE49-F238E27FC236}">
                  <a16:creationId xmlns:a16="http://schemas.microsoft.com/office/drawing/2014/main" id="{BE18AD0C-EC87-4D2B-957C-692273A96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9950" y="1916113"/>
              <a:ext cx="908050" cy="36671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Ouratea</a:t>
              </a:r>
            </a:p>
          </p:txBody>
        </p:sp>
        <p:pic>
          <p:nvPicPr>
            <p:cNvPr id="88072" name="Picture 8" descr="con_sem_mid">
              <a:extLst>
                <a:ext uri="{FF2B5EF4-FFF2-40B4-BE49-F238E27FC236}">
                  <a16:creationId xmlns:a16="http://schemas.microsoft.com/office/drawing/2014/main" id="{289A72F2-BCD5-4354-93D5-224B9B465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700" y="2276476"/>
              <a:ext cx="1765300" cy="266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73" name="Text Box 9">
              <a:extLst>
                <a:ext uri="{FF2B5EF4-FFF2-40B4-BE49-F238E27FC236}">
                  <a16:creationId xmlns:a16="http://schemas.microsoft.com/office/drawing/2014/main" id="{D1079DAA-E7E3-4B59-8CF8-D03FDEEFD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7550" y="4581526"/>
              <a:ext cx="1060450" cy="36671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Connarus</a:t>
              </a:r>
            </a:p>
          </p:txBody>
        </p:sp>
        <p:pic>
          <p:nvPicPr>
            <p:cNvPr id="88099" name="Picture 35">
              <a:extLst>
                <a:ext uri="{FF2B5EF4-FFF2-40B4-BE49-F238E27FC236}">
                  <a16:creationId xmlns:a16="http://schemas.microsoft.com/office/drawing/2014/main" id="{4DFFED25-4A70-417D-85FA-36B882D04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526" y="4941889"/>
              <a:ext cx="3419475" cy="239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100" name="Text Box 36">
              <a:extLst>
                <a:ext uri="{FF2B5EF4-FFF2-40B4-BE49-F238E27FC236}">
                  <a16:creationId xmlns:a16="http://schemas.microsoft.com/office/drawing/2014/main" id="{0DCB0A2F-62B6-4372-A299-53EBDEB5C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47250" y="6491288"/>
              <a:ext cx="920750" cy="36671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 err="1"/>
                <a:t>Xylopia</a:t>
              </a:r>
              <a:endParaRPr lang="en-US" altLang="en-US" sz="1800" dirty="0"/>
            </a:p>
          </p:txBody>
        </p:sp>
        <p:sp>
          <p:nvSpPr>
            <p:cNvPr id="88101" name="Text Box 37">
              <a:extLst>
                <a:ext uri="{FF2B5EF4-FFF2-40B4-BE49-F238E27FC236}">
                  <a16:creationId xmlns:a16="http://schemas.microsoft.com/office/drawing/2014/main" id="{BB3BC336-0D02-49FC-BF64-2A2B709D6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0325" y="4581526"/>
              <a:ext cx="1187450" cy="36671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 err="1"/>
                <a:t>Desmopsis</a:t>
              </a:r>
              <a:endParaRPr lang="en-US" altLang="en-US" sz="1800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0AB51E2-41FA-4E0C-9424-7E29F548608D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C37C9-B6EC-4A67-8C6A-860AAAE1BEAA}"/>
              </a:ext>
            </a:extLst>
          </p:cNvPr>
          <p:cNvSpPr txBox="1"/>
          <p:nvPr/>
        </p:nvSpPr>
        <p:spPr>
          <a:xfrm>
            <a:off x="9085870" y="1315376"/>
            <a:ext cx="2773744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herbivory: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 leaf is the critical stage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id="{8E0A498D-2944-4097-8196-C4A9344B8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2924175"/>
            <a:ext cx="894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now for something completely different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82227E7C-E374-4C03-9444-47FD49FF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-1"/>
            <a:ext cx="5795963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>
            <a:extLst>
              <a:ext uri="{FF2B5EF4-FFF2-40B4-BE49-F238E27FC236}">
                <a16:creationId xmlns:a16="http://schemas.microsoft.com/office/drawing/2014/main" id="{518DC56B-C35C-4639-96F3-A43EEB6D8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" y="4652963"/>
            <a:ext cx="5651500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Text Box 4">
            <a:extLst>
              <a:ext uri="{FF2B5EF4-FFF2-40B4-BE49-F238E27FC236}">
                <a16:creationId xmlns:a16="http://schemas.microsoft.com/office/drawing/2014/main" id="{8DB73040-5E3C-4F56-BCDE-04298F99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5413" y="6481863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Fine et al. 2004, Science 305: 663</a:t>
            </a:r>
          </a:p>
        </p:txBody>
      </p:sp>
      <p:sp>
        <p:nvSpPr>
          <p:cNvPr id="91141" name="Text Box 5">
            <a:extLst>
              <a:ext uri="{FF2B5EF4-FFF2-40B4-BE49-F238E27FC236}">
                <a16:creationId xmlns:a16="http://schemas.microsoft.com/office/drawing/2014/main" id="{9338E970-3019-4761-A6B8-327FCFCF5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26" y="122463"/>
            <a:ext cx="3562350" cy="8318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Herbivores determine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plant competitive hierarchy</a:t>
            </a:r>
          </a:p>
        </p:txBody>
      </p:sp>
      <p:sp>
        <p:nvSpPr>
          <p:cNvPr id="91142" name="Text Box 6">
            <a:extLst>
              <a:ext uri="{FF2B5EF4-FFF2-40B4-BE49-F238E27FC236}">
                <a16:creationId xmlns:a16="http://schemas.microsoft.com/office/drawing/2014/main" id="{ADBFBF9B-520C-494C-AC78-2CFBB4D99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304" y="1128934"/>
            <a:ext cx="42116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reciprocal transplants of plants between clay and white sands in tropical forest</a:t>
            </a:r>
          </a:p>
        </p:txBody>
      </p:sp>
      <p:sp>
        <p:nvSpPr>
          <p:cNvPr id="91143" name="Text Box 7">
            <a:extLst>
              <a:ext uri="{FF2B5EF4-FFF2-40B4-BE49-F238E27FC236}">
                <a16:creationId xmlns:a16="http://schemas.microsoft.com/office/drawing/2014/main" id="{9DAFD880-C8CB-4C59-AE62-C50D2FB92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1" y="1981203"/>
            <a:ext cx="35639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clay plants do better on clay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than white-sand plants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but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white-sand plants do better on white-sand only when insect herbivores are present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B1B2AA-5098-4771-B80E-E1CA27C744B2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F7C23D48-F245-4049-9E73-E0C1942F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6976"/>
            <a:ext cx="9107488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E4D97EF8-9C7D-4358-A4DF-BDD554CAE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5805488"/>
            <a:ext cx="9112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(A) Mean number of arthropods per m2. (B) Mean herbivory as percent of total leaf area.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(C) Micronycteris microtis consuming a katydid. Barro Colorado Island, Panama.</a:t>
            </a:r>
          </a:p>
        </p:txBody>
      </p:sp>
      <p:sp>
        <p:nvSpPr>
          <p:cNvPr id="93188" name="Text Box 4">
            <a:extLst>
              <a:ext uri="{FF2B5EF4-FFF2-40B4-BE49-F238E27FC236}">
                <a16:creationId xmlns:a16="http://schemas.microsoft.com/office/drawing/2014/main" id="{E83C225F-4C0E-4F3D-AEC5-13FEE7FB7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038" y="6553200"/>
            <a:ext cx="2874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Kalka et al. 2008. Science 320: 71</a:t>
            </a:r>
          </a:p>
        </p:txBody>
      </p:sp>
      <p:sp>
        <p:nvSpPr>
          <p:cNvPr id="93189" name="Text Box 5">
            <a:extLst>
              <a:ext uri="{FF2B5EF4-FFF2-40B4-BE49-F238E27FC236}">
                <a16:creationId xmlns:a16="http://schemas.microsoft.com/office/drawing/2014/main" id="{83B86B09-A819-4559-B100-2B2AFAD6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657"/>
            <a:ext cx="10128448" cy="1066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Top-down control: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birds and bats control arthropods on tropical foliage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E727C4-260C-4893-941E-8063A50AF2AA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1D9130C-C658-4930-809B-E71C06646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59" y="692696"/>
            <a:ext cx="10249081" cy="57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609B0B39-B6F3-4D08-A37F-74684D445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361"/>
            <a:ext cx="10128449" cy="738664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Insects herbivores: the most species-rich herbivore group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/>
              <a:t>(although recent DNA barcoding may boost parasitoid Hymenoptera and </a:t>
            </a:r>
            <a:r>
              <a:rPr lang="en-US" altLang="en-US" sz="1800" dirty="0" err="1"/>
              <a:t>sarcophagous</a:t>
            </a:r>
            <a:r>
              <a:rPr lang="en-US" altLang="en-US" sz="1800" dirty="0"/>
              <a:t> Diptera numbers)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85866E-9E03-4DF6-8C93-71A8EB9A36E5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AD23CF1E-8016-4855-9112-7CA353C88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65176"/>
            <a:ext cx="6480175" cy="529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5" name="Text Box 3">
            <a:extLst>
              <a:ext uri="{FF2B5EF4-FFF2-40B4-BE49-F238E27FC236}">
                <a16:creationId xmlns:a16="http://schemas.microsoft.com/office/drawing/2014/main" id="{A489D091-4272-4350-A192-069CD107C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0128448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Responses of arthropods to lizard removal: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rainforest in Puerto Rico</a:t>
            </a:r>
          </a:p>
        </p:txBody>
      </p:sp>
      <p:sp>
        <p:nvSpPr>
          <p:cNvPr id="95236" name="Text Box 4">
            <a:extLst>
              <a:ext uri="{FF2B5EF4-FFF2-40B4-BE49-F238E27FC236}">
                <a16:creationId xmlns:a16="http://schemas.microsoft.com/office/drawing/2014/main" id="{67800F31-837C-43C8-A7C5-49721D810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99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In arthropods &gt;2 mm, predatory (spiders), parasitic (Hymenoptera), and nonpredatory (Diptera, Coleoptera, Orthoptera, and Blattaria) spp. responded  to lizard removal.</a:t>
            </a:r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05589E38-5A62-43AA-86C6-FE395F7C8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825" y="6524626"/>
            <a:ext cx="4194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Dial &amp;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Roughgarden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1995. Ecology, 76: 1821-1834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F93017-30B2-4A6B-B553-C7F6B92903AA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">
            <a:extLst>
              <a:ext uri="{FF2B5EF4-FFF2-40B4-BE49-F238E27FC236}">
                <a16:creationId xmlns:a16="http://schemas.microsoft.com/office/drawing/2014/main" id="{EC4CDAAD-2F0A-4A1B-8844-E67E3A26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3421855"/>
            <a:ext cx="5830888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3" name="Picture 1">
            <a:extLst>
              <a:ext uri="{FF2B5EF4-FFF2-40B4-BE49-F238E27FC236}">
                <a16:creationId xmlns:a16="http://schemas.microsoft.com/office/drawing/2014/main" id="{BC80E10B-ABCD-45BF-A737-692EEC4B8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323513"/>
            <a:ext cx="5830888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Box 1">
            <a:extLst>
              <a:ext uri="{FF2B5EF4-FFF2-40B4-BE49-F238E27FC236}">
                <a16:creationId xmlns:a16="http://schemas.microsoft.com/office/drawing/2014/main" id="{15A48416-617A-4623-8D00-B8FF3142B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30163"/>
            <a:ext cx="8856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</a:rPr>
              <a:t>Removal of predators: birds and bats in rainforest: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</a:rPr>
              <a:t>effect on herbivore abundance positive, declines with elevation</a:t>
            </a:r>
          </a:p>
        </p:txBody>
      </p:sp>
      <p:pic>
        <p:nvPicPr>
          <p:cNvPr id="97285" name="Picture 3">
            <a:extLst>
              <a:ext uri="{FF2B5EF4-FFF2-40B4-BE49-F238E27FC236}">
                <a16:creationId xmlns:a16="http://schemas.microsoft.com/office/drawing/2014/main" id="{9C870A1C-D205-4361-AD8A-A71C25849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62" y="594518"/>
            <a:ext cx="2644775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Box 1">
            <a:extLst>
              <a:ext uri="{FF2B5EF4-FFF2-40B4-BE49-F238E27FC236}">
                <a16:creationId xmlns:a16="http://schemas.microsoft.com/office/drawing/2014/main" id="{7FAF02C6-66D8-4509-8ABA-A79D97291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986" y="4526944"/>
            <a:ext cx="8664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Herbivore abundance increases (to 120-180% of original abundance)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In arthropod communities, % of predators increases (compensation)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In plants, damage of leaves increases (trophic cascade)</a:t>
            </a:r>
          </a:p>
        </p:txBody>
      </p:sp>
      <p:sp>
        <p:nvSpPr>
          <p:cNvPr id="97287" name="TextBox 2">
            <a:extLst>
              <a:ext uri="{FF2B5EF4-FFF2-40B4-BE49-F238E27FC236}">
                <a16:creationId xmlns:a16="http://schemas.microsoft.com/office/drawing/2014/main" id="{D13BFD6E-E897-4CC3-B8EE-68CC324A3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3975988"/>
            <a:ext cx="2566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Predator exclusion:</a:t>
            </a:r>
          </a:p>
        </p:txBody>
      </p:sp>
      <p:graphicFrame>
        <p:nvGraphicFramePr>
          <p:cNvPr id="97288" name="Object 14">
            <a:extLst>
              <a:ext uri="{FF2B5EF4-FFF2-40B4-BE49-F238E27FC236}">
                <a16:creationId xmlns:a16="http://schemas.microsoft.com/office/drawing/2014/main" id="{35ECC880-F5F0-457C-9E0F-F19DB0180C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983694"/>
              </p:ext>
            </p:extLst>
          </p:nvPr>
        </p:nvGraphicFramePr>
        <p:xfrm>
          <a:off x="10764078" y="6101930"/>
          <a:ext cx="67151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1" name="Image" r:id="rId6" imgW="2336508" imgH="2653968" progId="Photoshop.Image.6">
                  <p:embed/>
                </p:oleObj>
              </mc:Choice>
              <mc:Fallback>
                <p:oleObj name="Image" r:id="rId6" imgW="2336508" imgH="2653968" progId="Photoshop.Image.6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4078" y="6101930"/>
                        <a:ext cx="671513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7289" name="Picture 10">
            <a:extLst>
              <a:ext uri="{FF2B5EF4-FFF2-40B4-BE49-F238E27FC236}">
                <a16:creationId xmlns:a16="http://schemas.microsoft.com/office/drawing/2014/main" id="{298ACFB5-098A-4CB2-B1CD-287CF9EA9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332" y="6121402"/>
            <a:ext cx="8270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Text Box 12">
            <a:extLst>
              <a:ext uri="{FF2B5EF4-FFF2-40B4-BE49-F238E27FC236}">
                <a16:creationId xmlns:a16="http://schemas.microsoft.com/office/drawing/2014/main" id="{F0684C58-B612-4E63-99B8-576138943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6403" y="6552407"/>
            <a:ext cx="2987675" cy="3381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Katerina Sam    Bonny Koane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C6F076-83DE-4983-B4AA-FB0A8F772105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81AE37D0-820D-4E58-A6DA-99E59C77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6309320"/>
            <a:ext cx="283851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7" name="Picture 3">
            <a:extLst>
              <a:ext uri="{FF2B5EF4-FFF2-40B4-BE49-F238E27FC236}">
                <a16:creationId xmlns:a16="http://schemas.microsoft.com/office/drawing/2014/main" id="{2FD5E6D8-E7D4-42FA-9D03-B4F3CAC57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4"/>
            <a:ext cx="4427538" cy="29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8" name="Picture 4">
            <a:extLst>
              <a:ext uri="{FF2B5EF4-FFF2-40B4-BE49-F238E27FC236}">
                <a16:creationId xmlns:a16="http://schemas.microsoft.com/office/drawing/2014/main" id="{7878B5CB-38F4-4559-996C-D758C60D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644900"/>
            <a:ext cx="215106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9" name="Picture 5">
            <a:extLst>
              <a:ext uri="{FF2B5EF4-FFF2-40B4-BE49-F238E27FC236}">
                <a16:creationId xmlns:a16="http://schemas.microsoft.com/office/drawing/2014/main" id="{464967C9-1237-4350-841C-EB220B90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836613"/>
            <a:ext cx="4716462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0" name="Picture 6">
            <a:extLst>
              <a:ext uri="{FF2B5EF4-FFF2-40B4-BE49-F238E27FC236}">
                <a16:creationId xmlns:a16="http://schemas.microsoft.com/office/drawing/2014/main" id="{3F61163A-A33C-47A4-9360-5045C9D7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95688"/>
            <a:ext cx="5219700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11" name="Text Box 7">
            <a:extLst>
              <a:ext uri="{FF2B5EF4-FFF2-40B4-BE49-F238E27FC236}">
                <a16:creationId xmlns:a16="http://schemas.microsoft.com/office/drawing/2014/main" id="{7F1D14BB-F5F0-4678-9DAA-101CC0814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484" y="-8671"/>
            <a:ext cx="10159931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Biological control of plants by herbivores: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the success story of </a:t>
            </a:r>
            <a:r>
              <a:rPr lang="en-US" altLang="en-US" sz="2400" i="1" dirty="0"/>
              <a:t>Cactoblastis </a:t>
            </a:r>
            <a:r>
              <a:rPr lang="en-US" altLang="en-US" sz="2400" i="1" dirty="0" err="1"/>
              <a:t>cactorum</a:t>
            </a:r>
            <a:r>
              <a:rPr lang="en-US" altLang="en-US" sz="2400" dirty="0"/>
              <a:t> controlling </a:t>
            </a:r>
            <a:r>
              <a:rPr lang="en-US" altLang="en-US" sz="2400" i="1" dirty="0"/>
              <a:t>Opuntia</a:t>
            </a:r>
            <a:r>
              <a:rPr lang="en-US" altLang="en-US" sz="2400" dirty="0"/>
              <a:t> (Australia)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82E8EB-6F3B-4B58-AC4A-8D314F01003C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m_salvinia">
            <a:extLst>
              <a:ext uri="{FF2B5EF4-FFF2-40B4-BE49-F238E27FC236}">
                <a16:creationId xmlns:a16="http://schemas.microsoft.com/office/drawing/2014/main" id="{1CD204A0-911A-41E0-9D70-B0EFE10F3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64" y="260648"/>
            <a:ext cx="2413635" cy="354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55" name="Object 3">
            <a:extLst>
              <a:ext uri="{FF2B5EF4-FFF2-40B4-BE49-F238E27FC236}">
                <a16:creationId xmlns:a16="http://schemas.microsoft.com/office/drawing/2014/main" id="{7CED81CC-790C-414B-B697-2330AB3E20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560559"/>
              </p:ext>
            </p:extLst>
          </p:nvPr>
        </p:nvGraphicFramePr>
        <p:xfrm>
          <a:off x="5925061" y="4648993"/>
          <a:ext cx="3168650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0" name="Image" r:id="rId5" imgW="1218996" imgH="825870" progId="Photoshop.Image.7">
                  <p:embed/>
                </p:oleObj>
              </mc:Choice>
              <mc:Fallback>
                <p:oleObj name="Image" r:id="rId5" imgW="1218996" imgH="825870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5061" y="4648993"/>
                        <a:ext cx="3168650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6" name="Text Box 4">
            <a:extLst>
              <a:ext uri="{FF2B5EF4-FFF2-40B4-BE49-F238E27FC236}">
                <a16:creationId xmlns:a16="http://schemas.microsoft.com/office/drawing/2014/main" id="{C993140E-4E0C-43A6-B355-6F6D81614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5013176"/>
            <a:ext cx="2952328" cy="1200329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Salvinia </a:t>
            </a:r>
            <a:r>
              <a:rPr lang="en-US" altLang="en-US" sz="2400" i="1" dirty="0" err="1"/>
              <a:t>molesta</a:t>
            </a:r>
            <a:r>
              <a:rPr lang="en-US" altLang="en-US" sz="2400" i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 err="1"/>
              <a:t>Cyrtobagous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salviniae</a:t>
            </a:r>
            <a:r>
              <a:rPr lang="en-US" altLang="en-US" sz="2400" dirty="0"/>
              <a:t> </a:t>
            </a:r>
          </a:p>
        </p:txBody>
      </p:sp>
      <p:pic>
        <p:nvPicPr>
          <p:cNvPr id="100357" name="Picture 5" descr="5848b">
            <a:extLst>
              <a:ext uri="{FF2B5EF4-FFF2-40B4-BE49-F238E27FC236}">
                <a16:creationId xmlns:a16="http://schemas.microsoft.com/office/drawing/2014/main" id="{99784EEB-B139-4DB4-A812-3CEB0486A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840" y="1203324"/>
            <a:ext cx="305911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6" descr="Salvinia2">
            <a:extLst>
              <a:ext uri="{FF2B5EF4-FFF2-40B4-BE49-F238E27FC236}">
                <a16:creationId xmlns:a16="http://schemas.microsoft.com/office/drawing/2014/main" id="{AB9C659B-2A5A-4C4C-9620-EACCC9A2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6096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>
            <a:extLst>
              <a:ext uri="{FF2B5EF4-FFF2-40B4-BE49-F238E27FC236}">
                <a16:creationId xmlns:a16="http://schemas.microsoft.com/office/drawing/2014/main" id="{BF05E870-E7AF-49E9-B444-FA46A9DB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14" y="4546600"/>
            <a:ext cx="3059112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E10435-10BE-4178-975F-0FA6D1648E63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>
            <a:extLst>
              <a:ext uri="{FF2B5EF4-FFF2-40B4-BE49-F238E27FC236}">
                <a16:creationId xmlns:a16="http://schemas.microsoft.com/office/drawing/2014/main" id="{F09791A9-FEF4-4D57-9899-E6B22F5F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2924175"/>
            <a:ext cx="894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now for something completely different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F6635357-13DD-49B8-9EC7-68BDEC33F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" y="-50007"/>
            <a:ext cx="6280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7" name="Text Box 3">
            <a:extLst>
              <a:ext uri="{FF2B5EF4-FFF2-40B4-BE49-F238E27FC236}">
                <a16:creationId xmlns:a16="http://schemas.microsoft.com/office/drawing/2014/main" id="{27C047FD-567B-4853-B4A0-CDE2576CD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823" y="1268760"/>
            <a:ext cx="3348037" cy="156966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Does the host selection follows optimality rules?</a:t>
            </a:r>
          </a:p>
        </p:txBody>
      </p:sp>
      <p:pic>
        <p:nvPicPr>
          <p:cNvPr id="103428" name="Picture 4" descr="b05.jpg (20464 Byte), Schwalbenschwanz Papilio machaon">
            <a:extLst>
              <a:ext uri="{FF2B5EF4-FFF2-40B4-BE49-F238E27FC236}">
                <a16:creationId xmlns:a16="http://schemas.microsoft.com/office/drawing/2014/main" id="{6BA806B2-E9F5-43AB-8163-9C2210EC3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4346576"/>
            <a:ext cx="3348037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5">
            <a:extLst>
              <a:ext uri="{FF2B5EF4-FFF2-40B4-BE49-F238E27FC236}">
                <a16:creationId xmlns:a16="http://schemas.microsoft.com/office/drawing/2014/main" id="{CCCCFCBD-65DA-43AA-8383-73A57E80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4365626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FFFF00"/>
                </a:solidFill>
              </a:rPr>
              <a:t>Papilio machaon</a:t>
            </a:r>
          </a:p>
        </p:txBody>
      </p:sp>
      <p:pic>
        <p:nvPicPr>
          <p:cNvPr id="103430" name="Picture 6">
            <a:extLst>
              <a:ext uri="{FF2B5EF4-FFF2-40B4-BE49-F238E27FC236}">
                <a16:creationId xmlns:a16="http://schemas.microsoft.com/office/drawing/2014/main" id="{3CEBECFD-8DF1-43AD-B514-ABCB2874D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72" y="4531519"/>
            <a:ext cx="145891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1" name="Text Box 7">
            <a:extLst>
              <a:ext uri="{FF2B5EF4-FFF2-40B4-BE49-F238E27FC236}">
                <a16:creationId xmlns:a16="http://schemas.microsoft.com/office/drawing/2014/main" id="{FA13D6D2-D4BB-4AB3-B51E-0F8594139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473" y="6258718"/>
            <a:ext cx="1495425" cy="304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Pastinaca sativa    </a:t>
            </a:r>
          </a:p>
        </p:txBody>
      </p:sp>
      <p:pic>
        <p:nvPicPr>
          <p:cNvPr id="103432" name="Picture 8">
            <a:extLst>
              <a:ext uri="{FF2B5EF4-FFF2-40B4-BE49-F238E27FC236}">
                <a16:creationId xmlns:a16="http://schemas.microsoft.com/office/drawing/2014/main" id="{A75E8E35-D2C8-4FB8-A3CD-2901B171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47" y="-50006"/>
            <a:ext cx="1452562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3" name="Text Box 9">
            <a:extLst>
              <a:ext uri="{FF2B5EF4-FFF2-40B4-BE49-F238E27FC236}">
                <a16:creationId xmlns:a16="http://schemas.microsoft.com/office/drawing/2014/main" id="{F0596D3E-F0EF-4040-99AF-1DBABAF66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322" y="1578768"/>
            <a:ext cx="1701800" cy="304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Peucedanum palustre</a:t>
            </a:r>
          </a:p>
        </p:txBody>
      </p:sp>
      <p:pic>
        <p:nvPicPr>
          <p:cNvPr id="103434" name="Picture 10">
            <a:extLst>
              <a:ext uri="{FF2B5EF4-FFF2-40B4-BE49-F238E27FC236}">
                <a16:creationId xmlns:a16="http://schemas.microsoft.com/office/drawing/2014/main" id="{37A6064E-929B-4AA4-8BDA-41A3932B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59" y="2731294"/>
            <a:ext cx="1392238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5" name="Text Box 11">
            <a:extLst>
              <a:ext uri="{FF2B5EF4-FFF2-40B4-BE49-F238E27FC236}">
                <a16:creationId xmlns:a16="http://schemas.microsoft.com/office/drawing/2014/main" id="{422536CC-E741-4931-9D6E-C882C5700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398" y="4602956"/>
            <a:ext cx="1728787" cy="304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Levisticum officinale</a:t>
            </a:r>
          </a:p>
        </p:txBody>
      </p:sp>
      <p:sp>
        <p:nvSpPr>
          <p:cNvPr id="103436" name="Line 12">
            <a:extLst>
              <a:ext uri="{FF2B5EF4-FFF2-40B4-BE49-F238E27FC236}">
                <a16:creationId xmlns:a16="http://schemas.microsoft.com/office/drawing/2014/main" id="{A21E2694-8FF2-452D-B0CE-7D5B409FFF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44472" y="3091656"/>
            <a:ext cx="144462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437" name="Line 13">
            <a:extLst>
              <a:ext uri="{FF2B5EF4-FFF2-40B4-BE49-F238E27FC236}">
                <a16:creationId xmlns:a16="http://schemas.microsoft.com/office/drawing/2014/main" id="{C2C6E6BB-CE65-47D9-92FC-1461B53B9E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76497" y="2155031"/>
            <a:ext cx="1008062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438" name="Line 14">
            <a:extLst>
              <a:ext uri="{FF2B5EF4-FFF2-40B4-BE49-F238E27FC236}">
                <a16:creationId xmlns:a16="http://schemas.microsoft.com/office/drawing/2014/main" id="{0129D385-B88E-4A14-8A73-7415C0C24F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35863" y="549276"/>
            <a:ext cx="215900" cy="358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74D585-35C1-4093-A8D7-F5E397C045D8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82749E06-4301-4F20-A34B-99223F20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7" y="172569"/>
            <a:ext cx="10081120" cy="530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499" name="Text Box 3">
            <a:extLst>
              <a:ext uri="{FF2B5EF4-FFF2-40B4-BE49-F238E27FC236}">
                <a16:creationId xmlns:a16="http://schemas.microsoft.com/office/drawing/2014/main" id="{18C23944-3E85-4FDC-B366-E474E65C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5733256"/>
            <a:ext cx="4650632" cy="46166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Herbivore host ranges are variable...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38FFB1-4F5C-4E99-8553-454954EDDFA4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4">
            <a:extLst>
              <a:ext uri="{FF2B5EF4-FFF2-40B4-BE49-F238E27FC236}">
                <a16:creationId xmlns:a16="http://schemas.microsoft.com/office/drawing/2014/main" id="{ECEEB142-118C-4F31-9464-8074B1D08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3988"/>
            <a:ext cx="10128448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Why are there host specific herbivores?</a:t>
            </a:r>
          </a:p>
        </p:txBody>
      </p:sp>
      <p:sp>
        <p:nvSpPr>
          <p:cNvPr id="107523" name="Text Box 5">
            <a:extLst>
              <a:ext uri="{FF2B5EF4-FFF2-40B4-BE49-F238E27FC236}">
                <a16:creationId xmlns:a16="http://schemas.microsoft.com/office/drawing/2014/main" id="{44ED0B76-7954-4A43-BEFF-48746079F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21" y="650777"/>
            <a:ext cx="865653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genetically based trade-offs in performance between host species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interspecific competition for food or enemy-free space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increased resistance to generalist predators on some host plants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similarity of some hosts to unsuitable hosts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facilitated mate finding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facilitated </a:t>
            </a:r>
            <a:r>
              <a:rPr lang="en-US" altLang="en-US" sz="2400" dirty="0" err="1"/>
              <a:t>defence</a:t>
            </a:r>
            <a:r>
              <a:rPr lang="en-US" altLang="en-US" sz="2400" dirty="0"/>
              <a:t> against enemies [sequestering plant metabolites]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ability to aggregate and overwhelm plant </a:t>
            </a:r>
            <a:r>
              <a:rPr lang="en-US" altLang="en-US" sz="2400" dirty="0" err="1"/>
              <a:t>defences</a:t>
            </a:r>
            <a:endParaRPr lang="en-US" altLang="en-US" sz="2400" dirty="0"/>
          </a:p>
        </p:txBody>
      </p:sp>
      <p:sp>
        <p:nvSpPr>
          <p:cNvPr id="107524" name="Text Box 6">
            <a:extLst>
              <a:ext uri="{FF2B5EF4-FFF2-40B4-BE49-F238E27FC236}">
                <a16:creationId xmlns:a16="http://schemas.microsoft.com/office/drawing/2014/main" id="{43704A3D-3FBD-4B11-93CD-8146D5EAF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" y="3469635"/>
            <a:ext cx="10121562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Why are there generalists?</a:t>
            </a:r>
          </a:p>
        </p:txBody>
      </p:sp>
      <p:sp>
        <p:nvSpPr>
          <p:cNvPr id="107525" name="Text Box 7">
            <a:extLst>
              <a:ext uri="{FF2B5EF4-FFF2-40B4-BE49-F238E27FC236}">
                <a16:creationId xmlns:a16="http://schemas.microsoft.com/office/drawing/2014/main" id="{C6734BBD-77B7-4A28-989C-D91A84F91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26" y="4088237"/>
            <a:ext cx="1012156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hosts are rare, unpredictable, unapparent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small plants </a:t>
            </a:r>
            <a:r>
              <a:rPr lang="en-US" altLang="en-US" sz="2400" dirty="0" err="1"/>
              <a:t>favouring</a:t>
            </a:r>
            <a:r>
              <a:rPr lang="en-US" altLang="en-US" sz="2400" dirty="0"/>
              <a:t> larval grazing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risk spreading strategies due to temporal/spatial variability in host quality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intraspecific competition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predator and pathogen functional/numerical response</a:t>
            </a:r>
          </a:p>
        </p:txBody>
      </p:sp>
      <p:sp>
        <p:nvSpPr>
          <p:cNvPr id="107526" name="Rectangle 8">
            <a:extLst>
              <a:ext uri="{FF2B5EF4-FFF2-40B4-BE49-F238E27FC236}">
                <a16:creationId xmlns:a16="http://schemas.microsoft.com/office/drawing/2014/main" id="{FED91BB5-2512-405F-82B4-D588C3DF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575" y="6557963"/>
            <a:ext cx="3779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/>
              <a:t>Jaenike, J. 1990. Annu. Rev. Ecol. Syst. 21:243-73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69EF56-FAE1-4EAC-962E-D4746EE02C0E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>
            <a:extLst>
              <a:ext uri="{FF2B5EF4-FFF2-40B4-BE49-F238E27FC236}">
                <a16:creationId xmlns:a16="http://schemas.microsoft.com/office/drawing/2014/main" id="{556AA437-1792-41C4-883E-134E752FB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1611"/>
            <a:ext cx="10128448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Why are there host specific herbivores?</a:t>
            </a:r>
          </a:p>
        </p:txBody>
      </p:sp>
      <p:sp>
        <p:nvSpPr>
          <p:cNvPr id="108547" name="Text Box 3">
            <a:extLst>
              <a:ext uri="{FF2B5EF4-FFF2-40B4-BE49-F238E27FC236}">
                <a16:creationId xmlns:a16="http://schemas.microsoft.com/office/drawing/2014/main" id="{E0901FF3-24A9-49CC-BD9C-023468B85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87" y="853447"/>
            <a:ext cx="83581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/>
              <a:t> genetically based trade-offs in performance between host species</a:t>
            </a:r>
          </a:p>
        </p:txBody>
      </p:sp>
      <p:pic>
        <p:nvPicPr>
          <p:cNvPr id="108548" name="Picture 7">
            <a:extLst>
              <a:ext uri="{FF2B5EF4-FFF2-40B4-BE49-F238E27FC236}">
                <a16:creationId xmlns:a16="http://schemas.microsoft.com/office/drawing/2014/main" id="{4746E320-8F88-4E6E-A80A-C0B5EBC8F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1484313"/>
            <a:ext cx="3563937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9" name="Picture 8">
            <a:extLst>
              <a:ext uri="{FF2B5EF4-FFF2-40B4-BE49-F238E27FC236}">
                <a16:creationId xmlns:a16="http://schemas.microsoft.com/office/drawing/2014/main" id="{D97B5C79-03D1-4D29-BD18-CC765107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52914"/>
            <a:ext cx="6804025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Line 9">
            <a:extLst>
              <a:ext uri="{FF2B5EF4-FFF2-40B4-BE49-F238E27FC236}">
                <a16:creationId xmlns:a16="http://schemas.microsoft.com/office/drawing/2014/main" id="{33407C1B-D3E3-4486-BD21-C0630B150C92}"/>
              </a:ext>
            </a:extLst>
          </p:cNvPr>
          <p:cNvSpPr>
            <a:spLocks noChangeShapeType="1"/>
          </p:cNvSpPr>
          <p:nvPr/>
        </p:nvSpPr>
        <p:spPr bwMode="auto">
          <a:xfrm>
            <a:off x="9696450" y="17732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1" name="Line 10">
            <a:extLst>
              <a:ext uri="{FF2B5EF4-FFF2-40B4-BE49-F238E27FC236}">
                <a16:creationId xmlns:a16="http://schemas.microsoft.com/office/drawing/2014/main" id="{F20EDC74-15B6-44AD-AB0E-95871A7457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8" y="4581525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2" name="Line 11">
            <a:extLst>
              <a:ext uri="{FF2B5EF4-FFF2-40B4-BE49-F238E27FC236}">
                <a16:creationId xmlns:a16="http://schemas.microsoft.com/office/drawing/2014/main" id="{259C599B-4DCF-4957-9DC7-53571CE3D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8" y="45085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3" name="Line 12">
            <a:extLst>
              <a:ext uri="{FF2B5EF4-FFF2-40B4-BE49-F238E27FC236}">
                <a16:creationId xmlns:a16="http://schemas.microsoft.com/office/drawing/2014/main" id="{BACC43A5-BC99-4D83-859B-676F5D45E6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125" y="17732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4" name="Text Box 13">
            <a:extLst>
              <a:ext uri="{FF2B5EF4-FFF2-40B4-BE49-F238E27FC236}">
                <a16:creationId xmlns:a16="http://schemas.microsoft.com/office/drawing/2014/main" id="{533A87D5-5BB7-443E-9DA8-58F84D80B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283" y="2196382"/>
            <a:ext cx="50593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simultaneous specialization to multiple hosts decreases fitness on any host plant species</a:t>
            </a:r>
          </a:p>
        </p:txBody>
      </p:sp>
      <p:pic>
        <p:nvPicPr>
          <p:cNvPr id="108555" name="Picture 14">
            <a:extLst>
              <a:ext uri="{FF2B5EF4-FFF2-40B4-BE49-F238E27FC236}">
                <a16:creationId xmlns:a16="http://schemas.microsoft.com/office/drawing/2014/main" id="{DF956E8C-4708-469D-8E63-77D21FD5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5805488"/>
            <a:ext cx="2413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6" name="Picture 15">
            <a:extLst>
              <a:ext uri="{FF2B5EF4-FFF2-40B4-BE49-F238E27FC236}">
                <a16:creationId xmlns:a16="http://schemas.microsoft.com/office/drawing/2014/main" id="{D94FBA74-4EA6-473F-8E68-AC997A3F7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5805489"/>
            <a:ext cx="3048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7" name="Picture 16" descr="holly_tree_drawing">
            <a:extLst>
              <a:ext uri="{FF2B5EF4-FFF2-40B4-BE49-F238E27FC236}">
                <a16:creationId xmlns:a16="http://schemas.microsoft.com/office/drawing/2014/main" id="{48371713-E7C1-452D-8B0C-8FCF7BE5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5734051"/>
            <a:ext cx="354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8" name="Picture 17">
            <a:extLst>
              <a:ext uri="{FF2B5EF4-FFF2-40B4-BE49-F238E27FC236}">
                <a16:creationId xmlns:a16="http://schemas.microsoft.com/office/drawing/2014/main" id="{45F98789-E2DC-45AA-B973-6D8A597E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5805489"/>
            <a:ext cx="3048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9" name="Picture 18" descr="holly_tree_drawing">
            <a:extLst>
              <a:ext uri="{FF2B5EF4-FFF2-40B4-BE49-F238E27FC236}">
                <a16:creationId xmlns:a16="http://schemas.microsoft.com/office/drawing/2014/main" id="{4083DB66-4E3B-4ADB-BAD9-47C200C4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73405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0" name="Picture 19" descr="holly_tree_drawing">
            <a:extLst>
              <a:ext uri="{FF2B5EF4-FFF2-40B4-BE49-F238E27FC236}">
                <a16:creationId xmlns:a16="http://schemas.microsoft.com/office/drawing/2014/main" id="{AFD4E05E-9C5A-41FD-B8A1-263EAA87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73405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1" name="Picture 20">
            <a:extLst>
              <a:ext uri="{FF2B5EF4-FFF2-40B4-BE49-F238E27FC236}">
                <a16:creationId xmlns:a16="http://schemas.microsoft.com/office/drawing/2014/main" id="{888E29B9-BE72-4D15-93DD-8FE9FFCF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5807076"/>
            <a:ext cx="2413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62" name="Picture 21">
            <a:extLst>
              <a:ext uri="{FF2B5EF4-FFF2-40B4-BE49-F238E27FC236}">
                <a16:creationId xmlns:a16="http://schemas.microsoft.com/office/drawing/2014/main" id="{12B3792F-7FE5-496A-8DA3-AC30C052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580707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63" name="Picture 22" descr="holly_tree_drawing">
            <a:extLst>
              <a:ext uri="{FF2B5EF4-FFF2-40B4-BE49-F238E27FC236}">
                <a16:creationId xmlns:a16="http://schemas.microsoft.com/office/drawing/2014/main" id="{9C89F8EE-CAA7-430B-B944-5CDD0F5E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573405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4" name="Picture 23">
            <a:extLst>
              <a:ext uri="{FF2B5EF4-FFF2-40B4-BE49-F238E27FC236}">
                <a16:creationId xmlns:a16="http://schemas.microsoft.com/office/drawing/2014/main" id="{4DE3B4CB-28D5-4451-8732-572070B7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580707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65" name="Picture 24" descr="holly_tree_drawing">
            <a:extLst>
              <a:ext uri="{FF2B5EF4-FFF2-40B4-BE49-F238E27FC236}">
                <a16:creationId xmlns:a16="http://schemas.microsoft.com/office/drawing/2014/main" id="{1BD11752-195B-43CC-864D-BE7618720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573405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6" name="Picture 25" descr="holly_tree_drawing">
            <a:extLst>
              <a:ext uri="{FF2B5EF4-FFF2-40B4-BE49-F238E27FC236}">
                <a16:creationId xmlns:a16="http://schemas.microsoft.com/office/drawing/2014/main" id="{EDE9F84A-6233-4A05-9981-FE7155F8F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573405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7" name="Picture 26" descr="holly_tree_drawing">
            <a:extLst>
              <a:ext uri="{FF2B5EF4-FFF2-40B4-BE49-F238E27FC236}">
                <a16:creationId xmlns:a16="http://schemas.microsoft.com/office/drawing/2014/main" id="{A58BF098-6AC9-4A64-A2F8-637BACEF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2924176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8" name="Picture 27" descr="holly_tree_drawing">
            <a:extLst>
              <a:ext uri="{FF2B5EF4-FFF2-40B4-BE49-F238E27FC236}">
                <a16:creationId xmlns:a16="http://schemas.microsoft.com/office/drawing/2014/main" id="{8EAFE657-3514-4D2B-81A0-23397AF0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3068639"/>
            <a:ext cx="354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9" name="Picture 28">
            <a:extLst>
              <a:ext uri="{FF2B5EF4-FFF2-40B4-BE49-F238E27FC236}">
                <a16:creationId xmlns:a16="http://schemas.microsoft.com/office/drawing/2014/main" id="{4C27B9A2-57BA-4D5B-B798-9227FE026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141664"/>
            <a:ext cx="3048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70" name="Picture 29">
            <a:extLst>
              <a:ext uri="{FF2B5EF4-FFF2-40B4-BE49-F238E27FC236}">
                <a16:creationId xmlns:a16="http://schemas.microsoft.com/office/drawing/2014/main" id="{067235CD-636A-48A1-ADBD-7CA5CC26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292417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50D5FE9-F394-4A81-81AE-EB196CB93813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>
            <a:extLst>
              <a:ext uri="{FF2B5EF4-FFF2-40B4-BE49-F238E27FC236}">
                <a16:creationId xmlns:a16="http://schemas.microsoft.com/office/drawing/2014/main" id="{4DF808BA-5643-404E-B525-E51E80606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524"/>
            <a:ext cx="10128448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Why are there host specific herbivores?</a:t>
            </a:r>
          </a:p>
        </p:txBody>
      </p:sp>
      <p:sp>
        <p:nvSpPr>
          <p:cNvPr id="109571" name="Text Box 3">
            <a:extLst>
              <a:ext uri="{FF2B5EF4-FFF2-40B4-BE49-F238E27FC236}">
                <a16:creationId xmlns:a16="http://schemas.microsoft.com/office/drawing/2014/main" id="{265F4055-E5C1-4D87-98DA-EB21673E9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12" y="990598"/>
            <a:ext cx="6892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interspecific competition for food or enemy-free space</a:t>
            </a:r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EC0E2AAD-921C-4369-BE4A-D3734F6E5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575" y="6557963"/>
            <a:ext cx="3779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/>
              <a:t>Jaenike, J. 1990. Annu. Rev. Ecol. Syst. 21:243-73</a:t>
            </a:r>
          </a:p>
        </p:txBody>
      </p:sp>
      <p:pic>
        <p:nvPicPr>
          <p:cNvPr id="109573" name="Picture 5">
            <a:extLst>
              <a:ext uri="{FF2B5EF4-FFF2-40B4-BE49-F238E27FC236}">
                <a16:creationId xmlns:a16="http://schemas.microsoft.com/office/drawing/2014/main" id="{8C55E1AF-27F2-4C3B-81BC-B49C03CF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068639"/>
            <a:ext cx="4249737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Text Box 6">
            <a:extLst>
              <a:ext uri="{FF2B5EF4-FFF2-40B4-BE49-F238E27FC236}">
                <a16:creationId xmlns:a16="http://schemas.microsoft.com/office/drawing/2014/main" id="{B2B2384C-88C7-46B1-89C1-1208C1473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3937374"/>
            <a:ext cx="4356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Fitness of herbivore X can be reduced on some plant species by competition from herbivore Y</a:t>
            </a:r>
          </a:p>
        </p:txBody>
      </p:sp>
      <p:pic>
        <p:nvPicPr>
          <p:cNvPr id="109575" name="Picture 7" descr="holly_tree_drawing">
            <a:extLst>
              <a:ext uri="{FF2B5EF4-FFF2-40B4-BE49-F238E27FC236}">
                <a16:creationId xmlns:a16="http://schemas.microsoft.com/office/drawing/2014/main" id="{0F80D4B9-19E5-45C9-9747-51F12311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941889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8">
            <a:extLst>
              <a:ext uri="{FF2B5EF4-FFF2-40B4-BE49-F238E27FC236}">
                <a16:creationId xmlns:a16="http://schemas.microsoft.com/office/drawing/2014/main" id="{77B7C062-C082-42AC-90C9-FF08DF23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50133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7" name="Picture 9">
            <a:extLst>
              <a:ext uri="{FF2B5EF4-FFF2-40B4-BE49-F238E27FC236}">
                <a16:creationId xmlns:a16="http://schemas.microsoft.com/office/drawing/2014/main" id="{E63AB32A-568E-4D4F-8641-673A962A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5013326"/>
            <a:ext cx="2413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92DC34-C142-49E3-B131-018EAD980B0D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6730F14C-E4AD-4C8D-8A74-4BB0AC23B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2" y="11087"/>
            <a:ext cx="10118596" cy="5794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Plant defense strategies 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925B6880-7605-42FF-9355-C74FCDAF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61501"/>
            <a:ext cx="9144000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A4E9D701-98F7-4B6F-9B94-9FE91B00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48" y="3355975"/>
            <a:ext cx="4787900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B57B78-93F5-4EE5-9933-D13E3657641F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>
            <a:extLst>
              <a:ext uri="{FF2B5EF4-FFF2-40B4-BE49-F238E27FC236}">
                <a16:creationId xmlns:a16="http://schemas.microsoft.com/office/drawing/2014/main" id="{371A7C40-F21E-4D2D-8234-73AABF142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" y="215108"/>
            <a:ext cx="1011733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Why are there host specific herbivores?</a:t>
            </a:r>
          </a:p>
        </p:txBody>
      </p:sp>
      <p:sp>
        <p:nvSpPr>
          <p:cNvPr id="110595" name="Rectangle 4">
            <a:extLst>
              <a:ext uri="{FF2B5EF4-FFF2-40B4-BE49-F238E27FC236}">
                <a16:creationId xmlns:a16="http://schemas.microsoft.com/office/drawing/2014/main" id="{C4C67FB5-7800-4672-8A7F-1DC04D029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575" y="6557963"/>
            <a:ext cx="3779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/>
              <a:t>Jaenike, J. 1990. Annu. Rev. Ecol. Syst. 21:243-73</a:t>
            </a:r>
          </a:p>
        </p:txBody>
      </p:sp>
      <p:pic>
        <p:nvPicPr>
          <p:cNvPr id="110596" name="Picture 5">
            <a:extLst>
              <a:ext uri="{FF2B5EF4-FFF2-40B4-BE49-F238E27FC236}">
                <a16:creationId xmlns:a16="http://schemas.microsoft.com/office/drawing/2014/main" id="{0111B449-894D-44BD-96CD-52498EAD7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852739"/>
            <a:ext cx="7345363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7" name="Text Box 6">
            <a:extLst>
              <a:ext uri="{FF2B5EF4-FFF2-40B4-BE49-F238E27FC236}">
                <a16:creationId xmlns:a16="http://schemas.microsoft.com/office/drawing/2014/main" id="{501BD535-2B11-4101-90AF-A0767DC9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5681664"/>
            <a:ext cx="7292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Specialists are better protected on their host plant species from generalist predators</a:t>
            </a:r>
          </a:p>
        </p:txBody>
      </p:sp>
      <p:sp>
        <p:nvSpPr>
          <p:cNvPr id="110598" name="Line 7">
            <a:extLst>
              <a:ext uri="{FF2B5EF4-FFF2-40B4-BE49-F238E27FC236}">
                <a16:creationId xmlns:a16="http://schemas.microsoft.com/office/drawing/2014/main" id="{6297C6E4-389B-4E91-A3AE-A490E8567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3789363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599" name="Line 8">
            <a:extLst>
              <a:ext uri="{FF2B5EF4-FFF2-40B4-BE49-F238E27FC236}">
                <a16:creationId xmlns:a16="http://schemas.microsoft.com/office/drawing/2014/main" id="{5837FC33-0066-4160-BACD-6170EC9A4C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3789363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0600" name="Picture 10" descr="holly_tree_drawing">
            <a:extLst>
              <a:ext uri="{FF2B5EF4-FFF2-40B4-BE49-F238E27FC236}">
                <a16:creationId xmlns:a16="http://schemas.microsoft.com/office/drawing/2014/main" id="{19714498-F53B-44D8-9AD1-B17B8C28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1" name="Picture 11" descr="holly_tree_drawing">
            <a:extLst>
              <a:ext uri="{FF2B5EF4-FFF2-40B4-BE49-F238E27FC236}">
                <a16:creationId xmlns:a16="http://schemas.microsoft.com/office/drawing/2014/main" id="{D0C3BDF3-5061-482D-A32A-1B614F2CD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2" name="Picture 12" descr="holly_tree_drawing">
            <a:extLst>
              <a:ext uri="{FF2B5EF4-FFF2-40B4-BE49-F238E27FC236}">
                <a16:creationId xmlns:a16="http://schemas.microsoft.com/office/drawing/2014/main" id="{F0A94ABB-7C73-4A15-B386-D393F3DD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4508501"/>
            <a:ext cx="354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3" name="Picture 13" descr="holly_tree_drawing">
            <a:extLst>
              <a:ext uri="{FF2B5EF4-FFF2-40B4-BE49-F238E27FC236}">
                <a16:creationId xmlns:a16="http://schemas.microsoft.com/office/drawing/2014/main" id="{807448E6-CE1A-40AA-849D-CBCE17DB4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4" name="Picture 14" descr="holly_tree_drawing">
            <a:extLst>
              <a:ext uri="{FF2B5EF4-FFF2-40B4-BE49-F238E27FC236}">
                <a16:creationId xmlns:a16="http://schemas.microsoft.com/office/drawing/2014/main" id="{F8BB79DB-736E-4C92-8D99-B8908F1A9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08501"/>
            <a:ext cx="354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5" name="Picture 15">
            <a:extLst>
              <a:ext uri="{FF2B5EF4-FFF2-40B4-BE49-F238E27FC236}">
                <a16:creationId xmlns:a16="http://schemas.microsoft.com/office/drawing/2014/main" id="{6F66E533-3E39-437C-82A6-668677EC2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06" name="Picture 16">
            <a:extLst>
              <a:ext uri="{FF2B5EF4-FFF2-40B4-BE49-F238E27FC236}">
                <a16:creationId xmlns:a16="http://schemas.microsoft.com/office/drawing/2014/main" id="{2A33E6A7-0C3B-4D64-BE30-BC1538FDB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07" name="Picture 17">
            <a:extLst>
              <a:ext uri="{FF2B5EF4-FFF2-40B4-BE49-F238E27FC236}">
                <a16:creationId xmlns:a16="http://schemas.microsoft.com/office/drawing/2014/main" id="{E5945696-D607-456E-9FD9-A49AD01EB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08" name="Picture 18">
            <a:extLst>
              <a:ext uri="{FF2B5EF4-FFF2-40B4-BE49-F238E27FC236}">
                <a16:creationId xmlns:a16="http://schemas.microsoft.com/office/drawing/2014/main" id="{4621D550-2967-4EA7-8DE3-D5225AE8F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09" name="Picture 19">
            <a:extLst>
              <a:ext uri="{FF2B5EF4-FFF2-40B4-BE49-F238E27FC236}">
                <a16:creationId xmlns:a16="http://schemas.microsoft.com/office/drawing/2014/main" id="{F3C33AA3-C5B0-41D8-9937-9BD9AEFA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10" name="Picture 20">
            <a:extLst>
              <a:ext uri="{FF2B5EF4-FFF2-40B4-BE49-F238E27FC236}">
                <a16:creationId xmlns:a16="http://schemas.microsoft.com/office/drawing/2014/main" id="{021F2A43-35D2-437B-B8CB-772CEAA9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581526"/>
            <a:ext cx="2413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11" name="Picture 21">
            <a:extLst>
              <a:ext uri="{FF2B5EF4-FFF2-40B4-BE49-F238E27FC236}">
                <a16:creationId xmlns:a16="http://schemas.microsoft.com/office/drawing/2014/main" id="{72EA2F92-8C85-4A1A-9EB7-88C80A68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4581526"/>
            <a:ext cx="2413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12" name="Picture 22" descr="holly_tree_drawing">
            <a:extLst>
              <a:ext uri="{FF2B5EF4-FFF2-40B4-BE49-F238E27FC236}">
                <a16:creationId xmlns:a16="http://schemas.microsoft.com/office/drawing/2014/main" id="{FC5B8483-89DB-487A-998F-7A0FCB09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3" name="Picture 23" descr="holly_tree_drawing">
            <a:extLst>
              <a:ext uri="{FF2B5EF4-FFF2-40B4-BE49-F238E27FC236}">
                <a16:creationId xmlns:a16="http://schemas.microsoft.com/office/drawing/2014/main" id="{ADBB303B-1D58-454C-B192-029794DF0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4" name="Picture 24">
            <a:extLst>
              <a:ext uri="{FF2B5EF4-FFF2-40B4-BE49-F238E27FC236}">
                <a16:creationId xmlns:a16="http://schemas.microsoft.com/office/drawing/2014/main" id="{FE7B8B3F-8447-4DE8-8C4F-AB47FBAB9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15" name="Picture 25" descr="holly_tree_drawing">
            <a:extLst>
              <a:ext uri="{FF2B5EF4-FFF2-40B4-BE49-F238E27FC236}">
                <a16:creationId xmlns:a16="http://schemas.microsoft.com/office/drawing/2014/main" id="{C7B6E160-A7B1-4DAF-AEF1-6BC93D115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6" name="Picture 26" descr="holly_tree_drawing">
            <a:extLst>
              <a:ext uri="{FF2B5EF4-FFF2-40B4-BE49-F238E27FC236}">
                <a16:creationId xmlns:a16="http://schemas.microsoft.com/office/drawing/2014/main" id="{C4EE12C8-780A-441D-8429-6029000E7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7" name="Picture 27" descr="holly_tree_drawing">
            <a:extLst>
              <a:ext uri="{FF2B5EF4-FFF2-40B4-BE49-F238E27FC236}">
                <a16:creationId xmlns:a16="http://schemas.microsoft.com/office/drawing/2014/main" id="{150D0C64-E33C-450D-8851-16817D0BF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8" name="Picture 28">
            <a:extLst>
              <a:ext uri="{FF2B5EF4-FFF2-40B4-BE49-F238E27FC236}">
                <a16:creationId xmlns:a16="http://schemas.microsoft.com/office/drawing/2014/main" id="{6CC8A331-4A88-48EE-BDF0-5DBCB5BF7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19" name="Picture 29" descr="holly_tree_drawing">
            <a:extLst>
              <a:ext uri="{FF2B5EF4-FFF2-40B4-BE49-F238E27FC236}">
                <a16:creationId xmlns:a16="http://schemas.microsoft.com/office/drawing/2014/main" id="{49DEAE1B-BA9D-4318-B23B-88014A86B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20" name="Picture 30" descr="holly_tree_drawing">
            <a:extLst>
              <a:ext uri="{FF2B5EF4-FFF2-40B4-BE49-F238E27FC236}">
                <a16:creationId xmlns:a16="http://schemas.microsoft.com/office/drawing/2014/main" id="{4C254AC5-7472-47AC-81F3-51403CD51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21" name="Picture 31">
            <a:extLst>
              <a:ext uri="{FF2B5EF4-FFF2-40B4-BE49-F238E27FC236}">
                <a16:creationId xmlns:a16="http://schemas.microsoft.com/office/drawing/2014/main" id="{CCA98956-8485-47EC-B77D-5C39570ED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22" name="Picture 32" descr="holly_tree_drawing">
            <a:extLst>
              <a:ext uri="{FF2B5EF4-FFF2-40B4-BE49-F238E27FC236}">
                <a16:creationId xmlns:a16="http://schemas.microsoft.com/office/drawing/2014/main" id="{A2D8887A-79AA-40F4-8C7F-0A1B603CB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23" name="Picture 33">
            <a:extLst>
              <a:ext uri="{FF2B5EF4-FFF2-40B4-BE49-F238E27FC236}">
                <a16:creationId xmlns:a16="http://schemas.microsoft.com/office/drawing/2014/main" id="{DDDC6704-1684-4F81-9EB2-92DCB7E3F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24" name="Picture 34" descr="holly_tree_drawing">
            <a:extLst>
              <a:ext uri="{FF2B5EF4-FFF2-40B4-BE49-F238E27FC236}">
                <a16:creationId xmlns:a16="http://schemas.microsoft.com/office/drawing/2014/main" id="{8E69B7BC-5F13-473C-BE22-5E463589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25" name="Picture 35" descr="holly_tree_drawing">
            <a:extLst>
              <a:ext uri="{FF2B5EF4-FFF2-40B4-BE49-F238E27FC236}">
                <a16:creationId xmlns:a16="http://schemas.microsoft.com/office/drawing/2014/main" id="{5E3D9AFC-F86A-4C56-BD37-E8B695CF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26" name="Picture 36">
            <a:extLst>
              <a:ext uri="{FF2B5EF4-FFF2-40B4-BE49-F238E27FC236}">
                <a16:creationId xmlns:a16="http://schemas.microsoft.com/office/drawing/2014/main" id="{4CF12AB2-A67F-40E1-AA6A-07DC26199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581526"/>
            <a:ext cx="2413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27" name="Picture 37">
            <a:extLst>
              <a:ext uri="{FF2B5EF4-FFF2-40B4-BE49-F238E27FC236}">
                <a16:creationId xmlns:a16="http://schemas.microsoft.com/office/drawing/2014/main" id="{99D73998-11B8-466D-9BBB-57AC83FB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28" name="Picture 38" descr="holly_tree_drawing">
            <a:extLst>
              <a:ext uri="{FF2B5EF4-FFF2-40B4-BE49-F238E27FC236}">
                <a16:creationId xmlns:a16="http://schemas.microsoft.com/office/drawing/2014/main" id="{9AF1223C-7DC1-417D-AA6F-982DFF16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29" name="Picture 39">
            <a:extLst>
              <a:ext uri="{FF2B5EF4-FFF2-40B4-BE49-F238E27FC236}">
                <a16:creationId xmlns:a16="http://schemas.microsoft.com/office/drawing/2014/main" id="{73625434-B0DB-4685-B13C-94DA6D72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5815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30" name="Picture 40" descr="holly_tree_drawing">
            <a:extLst>
              <a:ext uri="{FF2B5EF4-FFF2-40B4-BE49-F238E27FC236}">
                <a16:creationId xmlns:a16="http://schemas.microsoft.com/office/drawing/2014/main" id="{F1F5CF55-7A58-4B8D-B4F3-26B7FA9A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31" name="Picture 41" descr="holly_tree_drawing">
            <a:extLst>
              <a:ext uri="{FF2B5EF4-FFF2-40B4-BE49-F238E27FC236}">
                <a16:creationId xmlns:a16="http://schemas.microsoft.com/office/drawing/2014/main" id="{B3AA5F1F-0F7C-47F9-B6DA-B0AE609CE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508501"/>
            <a:ext cx="35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32" name="Rectangle 1">
            <a:extLst>
              <a:ext uri="{FF2B5EF4-FFF2-40B4-BE49-F238E27FC236}">
                <a16:creationId xmlns:a16="http://schemas.microsoft.com/office/drawing/2014/main" id="{4B3F9889-A3B6-4161-9EFD-A3595D98B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050" y="1536701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increased resistance to generalist predators on some host plants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34A779-4B5B-411E-8E4E-640ADF1698E0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4">
            <a:extLst>
              <a:ext uri="{FF2B5EF4-FFF2-40B4-BE49-F238E27FC236}">
                <a16:creationId xmlns:a16="http://schemas.microsoft.com/office/drawing/2014/main" id="{0E7E532D-A110-45E7-922F-7DED7B628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936"/>
            <a:ext cx="10128448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Why are there generalists?</a:t>
            </a:r>
          </a:p>
        </p:txBody>
      </p:sp>
      <p:sp>
        <p:nvSpPr>
          <p:cNvPr id="111619" name="Text Box 5">
            <a:extLst>
              <a:ext uri="{FF2B5EF4-FFF2-40B4-BE49-F238E27FC236}">
                <a16:creationId xmlns:a16="http://schemas.microsoft.com/office/drawing/2014/main" id="{DD96D122-6852-454F-B23D-38A2915B4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255" y="1261259"/>
            <a:ext cx="97392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hosts are rare, unpredictable, unapparent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small plants </a:t>
            </a:r>
            <a:r>
              <a:rPr lang="en-US" altLang="en-US" sz="2400" dirty="0" err="1"/>
              <a:t>favouring</a:t>
            </a:r>
            <a:r>
              <a:rPr lang="en-US" altLang="en-US" sz="2400" dirty="0"/>
              <a:t> larval grazing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 dirty="0"/>
              <a:t> risk spreading strategies due to temporal/spatial variability in host quality </a:t>
            </a:r>
          </a:p>
        </p:txBody>
      </p:sp>
      <p:sp>
        <p:nvSpPr>
          <p:cNvPr id="111620" name="Rectangle 6">
            <a:extLst>
              <a:ext uri="{FF2B5EF4-FFF2-40B4-BE49-F238E27FC236}">
                <a16:creationId xmlns:a16="http://schemas.microsoft.com/office/drawing/2014/main" id="{FDA34146-5077-4B97-968B-9B063B3D6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575" y="6557963"/>
            <a:ext cx="3779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/>
              <a:t>Jaenike, J. 1990. Annu. Rev. Ecol. Syst. 21:243-73</a:t>
            </a:r>
          </a:p>
        </p:txBody>
      </p:sp>
      <p:pic>
        <p:nvPicPr>
          <p:cNvPr id="111621" name="Picture 7">
            <a:extLst>
              <a:ext uri="{FF2B5EF4-FFF2-40B4-BE49-F238E27FC236}">
                <a16:creationId xmlns:a16="http://schemas.microsoft.com/office/drawing/2014/main" id="{7EBB3A3D-FB6D-4536-9F0F-71F974ED6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852739"/>
            <a:ext cx="424815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2" name="Picture 8" descr="holly_tree_drawing">
            <a:extLst>
              <a:ext uri="{FF2B5EF4-FFF2-40B4-BE49-F238E27FC236}">
                <a16:creationId xmlns:a16="http://schemas.microsoft.com/office/drawing/2014/main" id="{57BF368B-7BE4-4987-8760-1F49CCFF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4941889"/>
            <a:ext cx="29845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9">
            <a:extLst>
              <a:ext uri="{FF2B5EF4-FFF2-40B4-BE49-F238E27FC236}">
                <a16:creationId xmlns:a16="http://schemas.microsoft.com/office/drawing/2014/main" id="{8254A41B-93CA-4A1B-A8C8-EA95DE0E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656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4" name="Picture 10">
            <a:extLst>
              <a:ext uri="{FF2B5EF4-FFF2-40B4-BE49-F238E27FC236}">
                <a16:creationId xmlns:a16="http://schemas.microsoft.com/office/drawing/2014/main" id="{DEF6A34C-0686-4C9B-9558-3377E0D8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4076701"/>
            <a:ext cx="2413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25" name="Text Box 11">
            <a:extLst>
              <a:ext uri="{FF2B5EF4-FFF2-40B4-BE49-F238E27FC236}">
                <a16:creationId xmlns:a16="http://schemas.microsoft.com/office/drawing/2014/main" id="{1CF8679A-FF7B-43A8-8B2B-C45124D3F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3573463"/>
            <a:ext cx="39814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Total supply of plant species A + B + C more abundant and less variable than for individual plant populations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7730B4-D53D-4D53-86D6-6142C1620058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1">
            <a:extLst>
              <a:ext uri="{FF2B5EF4-FFF2-40B4-BE49-F238E27FC236}">
                <a16:creationId xmlns:a16="http://schemas.microsoft.com/office/drawing/2014/main" id="{8BC03925-5E17-4858-92D5-F177E3E0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288" y="2297114"/>
            <a:ext cx="313739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optimum host selection: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N[herbivores] =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N=2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1A, 1B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N=3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2A, 1B  </a:t>
            </a:r>
          </a:p>
        </p:txBody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1F6A4E88-43F0-4DA9-827D-E60E99BD0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" y="124941"/>
            <a:ext cx="1012218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Why are there generalists?</a:t>
            </a:r>
          </a:p>
        </p:txBody>
      </p:sp>
      <p:sp>
        <p:nvSpPr>
          <p:cNvPr id="112644" name="Text Box 3">
            <a:extLst>
              <a:ext uri="{FF2B5EF4-FFF2-40B4-BE49-F238E27FC236}">
                <a16:creationId xmlns:a16="http://schemas.microsoft.com/office/drawing/2014/main" id="{CD468672-AB12-4BA0-B341-044C69133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620713"/>
            <a:ext cx="88201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/>
              <a:t> intra-specific competition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400"/>
              <a:t> predator and pathogen functional/numerical response</a:t>
            </a:r>
          </a:p>
        </p:txBody>
      </p:sp>
      <p:sp>
        <p:nvSpPr>
          <p:cNvPr id="112645" name="Rectangle 4">
            <a:extLst>
              <a:ext uri="{FF2B5EF4-FFF2-40B4-BE49-F238E27FC236}">
                <a16:creationId xmlns:a16="http://schemas.microsoft.com/office/drawing/2014/main" id="{6AE7DADC-6047-4DBD-8F45-5220CA725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6553200"/>
            <a:ext cx="3779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/>
              <a:t>Jaenike, J. 1990. Annu. Rev. Ecol. Syst. 21:243-73</a:t>
            </a:r>
          </a:p>
        </p:txBody>
      </p:sp>
      <p:pic>
        <p:nvPicPr>
          <p:cNvPr id="112646" name="Picture 6" descr="holly_tree_drawing">
            <a:extLst>
              <a:ext uri="{FF2B5EF4-FFF2-40B4-BE49-F238E27FC236}">
                <a16:creationId xmlns:a16="http://schemas.microsoft.com/office/drawing/2014/main" id="{10F7BECD-833C-4B23-AD08-FFC525311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3068639"/>
            <a:ext cx="29845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>
            <a:extLst>
              <a:ext uri="{FF2B5EF4-FFF2-40B4-BE49-F238E27FC236}">
                <a16:creationId xmlns:a16="http://schemas.microsoft.com/office/drawing/2014/main" id="{A8D8221E-6C18-4EBE-A820-4FCE1315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543425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8" name="Picture 8">
            <a:extLst>
              <a:ext uri="{FF2B5EF4-FFF2-40B4-BE49-F238E27FC236}">
                <a16:creationId xmlns:a16="http://schemas.microsoft.com/office/drawing/2014/main" id="{E77EF503-4FBD-4ECE-9EC5-FA74D78D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457576"/>
            <a:ext cx="2413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9" name="Picture 10">
            <a:extLst>
              <a:ext uri="{FF2B5EF4-FFF2-40B4-BE49-F238E27FC236}">
                <a16:creationId xmlns:a16="http://schemas.microsoft.com/office/drawing/2014/main" id="{1527C88C-86E6-4D2B-B0FB-CECE00824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81" y="2135470"/>
            <a:ext cx="5035351" cy="3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0" name="Picture 8">
            <a:extLst>
              <a:ext uri="{FF2B5EF4-FFF2-40B4-BE49-F238E27FC236}">
                <a16:creationId xmlns:a16="http://schemas.microsoft.com/office/drawing/2014/main" id="{B4611261-0327-4DB8-95E0-B81655F2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4508501"/>
            <a:ext cx="2413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1" name="Picture 8">
            <a:extLst>
              <a:ext uri="{FF2B5EF4-FFF2-40B4-BE49-F238E27FC236}">
                <a16:creationId xmlns:a16="http://schemas.microsoft.com/office/drawing/2014/main" id="{1494E704-539B-458F-B532-8205646B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634038"/>
            <a:ext cx="2413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2" name="Picture 8">
            <a:extLst>
              <a:ext uri="{FF2B5EF4-FFF2-40B4-BE49-F238E27FC236}">
                <a16:creationId xmlns:a16="http://schemas.microsoft.com/office/drawing/2014/main" id="{E2BBF3EA-F6A1-4B8F-AC77-3953E49B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34038"/>
            <a:ext cx="2413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3" name="Picture 7">
            <a:extLst>
              <a:ext uri="{FF2B5EF4-FFF2-40B4-BE49-F238E27FC236}">
                <a16:creationId xmlns:a16="http://schemas.microsoft.com/office/drawing/2014/main" id="{E5F69AE0-5D98-4DA7-9C25-20D2921C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5645150"/>
            <a:ext cx="304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C294CB-0441-4CFE-A326-6170A86A6F0D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393A499-90A4-4881-B612-E0B4E67D03B5}"/>
              </a:ext>
            </a:extLst>
          </p:cNvPr>
          <p:cNvSpPr/>
          <p:nvPr/>
        </p:nvSpPr>
        <p:spPr>
          <a:xfrm>
            <a:off x="2207568" y="2752154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D1F85A3-C907-44D0-B755-0AEF7BC841EB}"/>
              </a:ext>
            </a:extLst>
          </p:cNvPr>
          <p:cNvSpPr/>
          <p:nvPr/>
        </p:nvSpPr>
        <p:spPr>
          <a:xfrm>
            <a:off x="2207568" y="3155095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ECFBAB5-23EA-4556-AA8B-3AA6B94EE09B}"/>
              </a:ext>
            </a:extLst>
          </p:cNvPr>
          <p:cNvSpPr/>
          <p:nvPr/>
        </p:nvSpPr>
        <p:spPr>
          <a:xfrm>
            <a:off x="2999656" y="3371119"/>
            <a:ext cx="216024" cy="21602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34CF40-0119-47F7-B265-E585E34DAF2C}"/>
              </a:ext>
            </a:extLst>
          </p:cNvPr>
          <p:cNvSpPr/>
          <p:nvPr/>
        </p:nvSpPr>
        <p:spPr>
          <a:xfrm>
            <a:off x="2259346" y="2756045"/>
            <a:ext cx="216024" cy="21602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C151A1AF-62F0-4950-840C-0B351E72F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3"/>
            <a:ext cx="4427538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7" name="Picture 3">
            <a:extLst>
              <a:ext uri="{FF2B5EF4-FFF2-40B4-BE49-F238E27FC236}">
                <a16:creationId xmlns:a16="http://schemas.microsoft.com/office/drawing/2014/main" id="{2B0A9A14-66F1-4DD0-9438-5A592D4E7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43" y="620713"/>
            <a:ext cx="3924300" cy="28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8" name="Picture 4">
            <a:extLst>
              <a:ext uri="{FF2B5EF4-FFF2-40B4-BE49-F238E27FC236}">
                <a16:creationId xmlns:a16="http://schemas.microsoft.com/office/drawing/2014/main" id="{99649370-6D5A-4EE0-A172-547DC529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97288"/>
            <a:ext cx="4427538" cy="316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9" name="Picture 5">
            <a:extLst>
              <a:ext uri="{FF2B5EF4-FFF2-40B4-BE49-F238E27FC236}">
                <a16:creationId xmlns:a16="http://schemas.microsoft.com/office/drawing/2014/main" id="{A00ABC68-FB70-4323-90C4-DE2E96B9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25850"/>
            <a:ext cx="4572000" cy="296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0" name="Text Box 6">
            <a:extLst>
              <a:ext uri="{FF2B5EF4-FFF2-40B4-BE49-F238E27FC236}">
                <a16:creationId xmlns:a16="http://schemas.microsoft.com/office/drawing/2014/main" id="{79291BFA-74C1-4C7A-B938-9E8292D2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2" y="57151"/>
            <a:ext cx="10120016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Multiple meaning of host specificity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43168A-C7C0-470B-A593-B435DF787048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88F0A912-4A3B-4E91-94D7-FDB65169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014414"/>
            <a:ext cx="76581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1" name="Picture 3">
            <a:extLst>
              <a:ext uri="{FF2B5EF4-FFF2-40B4-BE49-F238E27FC236}">
                <a16:creationId xmlns:a16="http://schemas.microsoft.com/office/drawing/2014/main" id="{B9AC047A-D828-4F82-9351-560BE6F00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"/>
            <a:ext cx="2771775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4692" name="Object 4">
            <a:extLst>
              <a:ext uri="{FF2B5EF4-FFF2-40B4-BE49-F238E27FC236}">
                <a16:creationId xmlns:a16="http://schemas.microsoft.com/office/drawing/2014/main" id="{63DAA8CD-7812-43CE-BE52-CDFA3FCAA1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1088" y="0"/>
          <a:ext cx="34925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5" name="Image" r:id="rId6" imgW="3670605" imgH="915661" progId="Photoshop.Image.6">
                  <p:embed/>
                </p:oleObj>
              </mc:Choice>
              <mc:Fallback>
                <p:oleObj name="Image" r:id="rId6" imgW="3670605" imgH="915661" progId="Photoshop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8" y="0"/>
                        <a:ext cx="3492500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4693" name="Picture 5">
            <a:extLst>
              <a:ext uri="{FF2B5EF4-FFF2-40B4-BE49-F238E27FC236}">
                <a16:creationId xmlns:a16="http://schemas.microsoft.com/office/drawing/2014/main" id="{C8BC8A0C-0688-405A-941C-8BD72CFC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6486349"/>
            <a:ext cx="2411760" cy="35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4" name="Text Box 6">
            <a:extLst>
              <a:ext uri="{FF2B5EF4-FFF2-40B4-BE49-F238E27FC236}">
                <a16:creationId xmlns:a16="http://schemas.microsoft.com/office/drawing/2014/main" id="{B30A88AE-5FDC-493D-A56D-DA2F03B2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843586"/>
            <a:ext cx="9505055" cy="46166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Host specificity mostly relatively narrow in insects and wide in vertebrates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A3142-5E64-4FDA-A36A-A6DA6C7E43BC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>
            <a:extLst>
              <a:ext uri="{FF2B5EF4-FFF2-40B4-BE49-F238E27FC236}">
                <a16:creationId xmlns:a16="http://schemas.microsoft.com/office/drawing/2014/main" id="{BECD960C-388C-4915-A321-04C57030A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545" y="1268760"/>
            <a:ext cx="433557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9" name="Text Box 5">
            <a:extLst>
              <a:ext uri="{FF2B5EF4-FFF2-40B4-BE49-F238E27FC236}">
                <a16:creationId xmlns:a16="http://schemas.microsoft.com/office/drawing/2014/main" id="{82A87202-5D13-4079-90ED-038B92320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938" y="6583364"/>
            <a:ext cx="26590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/>
              <a:t>Memmott et al. 2000, Acta Oecol. 21:23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AF93E9-4911-4F88-975E-0318452BD83C}"/>
              </a:ext>
            </a:extLst>
          </p:cNvPr>
          <p:cNvGrpSpPr/>
          <p:nvPr/>
        </p:nvGrpSpPr>
        <p:grpSpPr>
          <a:xfrm>
            <a:off x="3855254" y="2197451"/>
            <a:ext cx="3543300" cy="4524375"/>
            <a:chOff x="5638800" y="2333626"/>
            <a:chExt cx="3543300" cy="4524375"/>
          </a:xfrm>
        </p:grpSpPr>
        <p:pic>
          <p:nvPicPr>
            <p:cNvPr id="118788" name="Picture 4">
              <a:extLst>
                <a:ext uri="{FF2B5EF4-FFF2-40B4-BE49-F238E27FC236}">
                  <a16:creationId xmlns:a16="http://schemas.microsoft.com/office/drawing/2014/main" id="{5C64E476-8965-464D-8C12-9AA264B69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333626"/>
              <a:ext cx="3543300" cy="452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796" name="Line 12">
              <a:extLst>
                <a:ext uri="{FF2B5EF4-FFF2-40B4-BE49-F238E27FC236}">
                  <a16:creationId xmlns:a16="http://schemas.microsoft.com/office/drawing/2014/main" id="{9FE62803-15DC-4A3E-B8D4-C8215B8DBA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72489" y="6092825"/>
              <a:ext cx="287337" cy="0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797" name="Line 13">
              <a:extLst>
                <a:ext uri="{FF2B5EF4-FFF2-40B4-BE49-F238E27FC236}">
                  <a16:creationId xmlns:a16="http://schemas.microsoft.com/office/drawing/2014/main" id="{12902F7B-C581-4AEE-9262-ACA22C100B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72489" y="4149725"/>
              <a:ext cx="287337" cy="0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B121FAF-3F3A-48A5-98CD-6D48EC3B22F2}"/>
              </a:ext>
            </a:extLst>
          </p:cNvPr>
          <p:cNvGrpSpPr/>
          <p:nvPr/>
        </p:nvGrpSpPr>
        <p:grpSpPr>
          <a:xfrm>
            <a:off x="68788" y="0"/>
            <a:ext cx="3922714" cy="6864350"/>
            <a:chOff x="1524000" y="-6350"/>
            <a:chExt cx="3922714" cy="6864350"/>
          </a:xfrm>
        </p:grpSpPr>
        <p:pic>
          <p:nvPicPr>
            <p:cNvPr id="118786" name="Picture 2">
              <a:extLst>
                <a:ext uri="{FF2B5EF4-FFF2-40B4-BE49-F238E27FC236}">
                  <a16:creationId xmlns:a16="http://schemas.microsoft.com/office/drawing/2014/main" id="{DF0CB109-B509-4872-9916-47D638EE9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386715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790" name="Line 6">
              <a:extLst>
                <a:ext uri="{FF2B5EF4-FFF2-40B4-BE49-F238E27FC236}">
                  <a16:creationId xmlns:a16="http://schemas.microsoft.com/office/drawing/2014/main" id="{30FA0752-3EB6-490A-997F-56C1F058A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8439" y="1916113"/>
              <a:ext cx="287337" cy="0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791" name="Line 7">
              <a:extLst>
                <a:ext uri="{FF2B5EF4-FFF2-40B4-BE49-F238E27FC236}">
                  <a16:creationId xmlns:a16="http://schemas.microsoft.com/office/drawing/2014/main" id="{BF2503DA-EAD2-4896-9B92-E0AD569D31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139" y="1916113"/>
              <a:ext cx="287337" cy="0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792" name="Line 8">
              <a:extLst>
                <a:ext uri="{FF2B5EF4-FFF2-40B4-BE49-F238E27FC236}">
                  <a16:creationId xmlns:a16="http://schemas.microsoft.com/office/drawing/2014/main" id="{473E272A-1829-4CAB-91D8-AA4647567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8439" y="4005263"/>
              <a:ext cx="287337" cy="0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793" name="Line 9">
              <a:extLst>
                <a:ext uri="{FF2B5EF4-FFF2-40B4-BE49-F238E27FC236}">
                  <a16:creationId xmlns:a16="http://schemas.microsoft.com/office/drawing/2014/main" id="{0F6607E2-EC55-4B68-B2F3-D24641CAE4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139" y="4005263"/>
              <a:ext cx="287337" cy="0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794" name="Line 10">
              <a:extLst>
                <a:ext uri="{FF2B5EF4-FFF2-40B4-BE49-F238E27FC236}">
                  <a16:creationId xmlns:a16="http://schemas.microsoft.com/office/drawing/2014/main" id="{818001F8-5F29-4BE1-BE3B-6362EBE166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8439" y="6021388"/>
              <a:ext cx="287337" cy="0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795" name="Line 11">
              <a:extLst>
                <a:ext uri="{FF2B5EF4-FFF2-40B4-BE49-F238E27FC236}">
                  <a16:creationId xmlns:a16="http://schemas.microsoft.com/office/drawing/2014/main" id="{B4362D42-A24D-4D7B-9318-CBFB376588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139" y="6021388"/>
              <a:ext cx="287337" cy="0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798" name="Line 14">
              <a:extLst>
                <a:ext uri="{FF2B5EF4-FFF2-40B4-BE49-F238E27FC236}">
                  <a16:creationId xmlns:a16="http://schemas.microsoft.com/office/drawing/2014/main" id="{4CAD6A90-CB1F-4EB3-9C81-3BEEB94008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4" y="260350"/>
              <a:ext cx="287337" cy="0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799" name="Text Box 15">
              <a:extLst>
                <a:ext uri="{FF2B5EF4-FFF2-40B4-BE49-F238E27FC236}">
                  <a16:creationId xmlns:a16="http://schemas.microsoft.com/office/drawing/2014/main" id="{F70A25FE-5E59-42EF-AA43-1A0EA3AD6D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7801" y="-6350"/>
              <a:ext cx="14589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alien plant</a:t>
              </a:r>
            </a:p>
          </p:txBody>
        </p:sp>
      </p:grpSp>
      <p:sp>
        <p:nvSpPr>
          <p:cNvPr id="118800" name="Text Box 16">
            <a:extLst>
              <a:ext uri="{FF2B5EF4-FFF2-40B4-BE49-F238E27FC236}">
                <a16:creationId xmlns:a16="http://schemas.microsoft.com/office/drawing/2014/main" id="{B863B8B7-0BFE-48EE-B507-B29C4FCFE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1" y="284164"/>
            <a:ext cx="1749425" cy="157003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Herbivores on aliens: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Cytisus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scoparius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CB9D5F-E4D1-4310-8D38-01D334EA5AE3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3">
            <a:extLst>
              <a:ext uri="{FF2B5EF4-FFF2-40B4-BE49-F238E27FC236}">
                <a16:creationId xmlns:a16="http://schemas.microsoft.com/office/drawing/2014/main" id="{438D58FB-CC51-493A-8199-3624444DD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9" y="729059"/>
            <a:ext cx="9124950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Box 4">
            <a:extLst>
              <a:ext uri="{FF2B5EF4-FFF2-40B4-BE49-F238E27FC236}">
                <a16:creationId xmlns:a16="http://schemas.microsoft.com/office/drawing/2014/main" id="{9125E48E-6C83-4C8C-8AE8-87AC5B5E3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384" y="6451600"/>
            <a:ext cx="25191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400" dirty="0" err="1"/>
              <a:t>Lewinsohn</a:t>
            </a:r>
            <a:r>
              <a:rPr lang="en-GB" altLang="en-US" sz="1400" dirty="0"/>
              <a:t> and Roslin (2008)</a:t>
            </a:r>
          </a:p>
        </p:txBody>
      </p:sp>
      <p:sp>
        <p:nvSpPr>
          <p:cNvPr id="120838" name="TextBox 5">
            <a:extLst>
              <a:ext uri="{FF2B5EF4-FFF2-40B4-BE49-F238E27FC236}">
                <a16:creationId xmlns:a16="http://schemas.microsoft.com/office/drawing/2014/main" id="{2E4AC6BF-3FE1-41B4-AD2D-394F945E1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137319"/>
            <a:ext cx="7124700" cy="46196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dirty="0"/>
              <a:t>“Four ways towards tropical herbivore megadiversity”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32397-E17F-4495-A738-C5C5D77025B1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0">
            <a:extLst>
              <a:ext uri="{FF2B5EF4-FFF2-40B4-BE49-F238E27FC236}">
                <a16:creationId xmlns:a16="http://schemas.microsoft.com/office/drawing/2014/main" id="{8BFD5322-F3A8-4640-BC08-4BA153F57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076700"/>
            <a:ext cx="3405188" cy="26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59" name="Picture 5">
            <a:extLst>
              <a:ext uri="{FF2B5EF4-FFF2-40B4-BE49-F238E27FC236}">
                <a16:creationId xmlns:a16="http://schemas.microsoft.com/office/drawing/2014/main" id="{A93DF068-7FB5-4ADA-9D64-514870C23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81075"/>
            <a:ext cx="4067175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0" name="Picture 6">
            <a:extLst>
              <a:ext uri="{FF2B5EF4-FFF2-40B4-BE49-F238E27FC236}">
                <a16:creationId xmlns:a16="http://schemas.microsoft.com/office/drawing/2014/main" id="{01501C91-265A-46F3-91F8-96F6E05D3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981076"/>
            <a:ext cx="5003800" cy="328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1" name="Text Box 8">
            <a:extLst>
              <a:ext uri="{FF2B5EF4-FFF2-40B4-BE49-F238E27FC236}">
                <a16:creationId xmlns:a16="http://schemas.microsoft.com/office/drawing/2014/main" id="{A824933D-74FE-48CC-A423-BABC73F7C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0128448" cy="707886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dirty="0"/>
              <a:t>Latitudinal gradients in host specificity:</a:t>
            </a:r>
          </a:p>
          <a:p>
            <a:pPr eaLnBrk="1" hangingPunct="1">
              <a:defRPr/>
            </a:pPr>
            <a:r>
              <a:rPr lang="en-US" altLang="en-US" sz="2000" dirty="0"/>
              <a:t>no plant standardization included</a:t>
            </a:r>
          </a:p>
        </p:txBody>
      </p:sp>
      <p:pic>
        <p:nvPicPr>
          <p:cNvPr id="121862" name="Picture 9">
            <a:extLst>
              <a:ext uri="{FF2B5EF4-FFF2-40B4-BE49-F238E27FC236}">
                <a16:creationId xmlns:a16="http://schemas.microsoft.com/office/drawing/2014/main" id="{BAE307C4-0AE2-4D07-89AA-C6FF12069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125539"/>
            <a:ext cx="4318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10">
            <a:extLst>
              <a:ext uri="{FF2B5EF4-FFF2-40B4-BE49-F238E27FC236}">
                <a16:creationId xmlns:a16="http://schemas.microsoft.com/office/drawing/2014/main" id="{311DB84C-AE57-4C8C-809D-1DC8C530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484313"/>
            <a:ext cx="431800" cy="1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4" name="Picture 11">
            <a:extLst>
              <a:ext uri="{FF2B5EF4-FFF2-40B4-BE49-F238E27FC236}">
                <a16:creationId xmlns:a16="http://schemas.microsoft.com/office/drawing/2014/main" id="{C0FACC91-8EB2-4F37-926A-742375BB0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1844675"/>
            <a:ext cx="4603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5" name="Picture 12">
            <a:extLst>
              <a:ext uri="{FF2B5EF4-FFF2-40B4-BE49-F238E27FC236}">
                <a16:creationId xmlns:a16="http://schemas.microsoft.com/office/drawing/2014/main" id="{C97595C1-8343-4CB9-BCA2-D4B69A7F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2060576"/>
            <a:ext cx="4318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6" name="Picture 13">
            <a:extLst>
              <a:ext uri="{FF2B5EF4-FFF2-40B4-BE49-F238E27FC236}">
                <a16:creationId xmlns:a16="http://schemas.microsoft.com/office/drawing/2014/main" id="{5A3BD01C-88DD-423C-BFA4-980711BE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2349500"/>
            <a:ext cx="358775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7" name="Picture 14">
            <a:extLst>
              <a:ext uri="{FF2B5EF4-FFF2-40B4-BE49-F238E27FC236}">
                <a16:creationId xmlns:a16="http://schemas.microsoft.com/office/drawing/2014/main" id="{6E592C22-E10D-4DD0-A685-A02E33EDE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8" y="2420939"/>
            <a:ext cx="482600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8" name="Picture 17">
            <a:extLst>
              <a:ext uri="{FF2B5EF4-FFF2-40B4-BE49-F238E27FC236}">
                <a16:creationId xmlns:a16="http://schemas.microsoft.com/office/drawing/2014/main" id="{561AADD4-7CAA-4F54-920D-FE50114C6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437064"/>
            <a:ext cx="42164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9" name="Rectangle 1">
            <a:extLst>
              <a:ext uri="{FF2B5EF4-FFF2-40B4-BE49-F238E27FC236}">
                <a16:creationId xmlns:a16="http://schemas.microsoft.com/office/drawing/2014/main" id="{272B7E94-300F-4192-9CD7-E29D944DF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268788"/>
            <a:ext cx="3167062" cy="431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Lepidoptera host range </a:t>
            </a:r>
          </a:p>
        </p:txBody>
      </p:sp>
      <p:sp>
        <p:nvSpPr>
          <p:cNvPr id="121870" name="TextBox 2">
            <a:extLst>
              <a:ext uri="{FF2B5EF4-FFF2-40B4-BE49-F238E27FC236}">
                <a16:creationId xmlns:a16="http://schemas.microsoft.com/office/drawing/2014/main" id="{49812881-CCF6-4254-A178-EC13D47AE1D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09563" y="2119313"/>
            <a:ext cx="29591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Low – high specificity</a:t>
            </a:r>
          </a:p>
        </p:txBody>
      </p:sp>
      <p:sp>
        <p:nvSpPr>
          <p:cNvPr id="121871" name="TextBox 18">
            <a:extLst>
              <a:ext uri="{FF2B5EF4-FFF2-40B4-BE49-F238E27FC236}">
                <a16:creationId xmlns:a16="http://schemas.microsoft.com/office/drawing/2014/main" id="{C8B50625-D2F6-4588-AAD0-83E116F2686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27525" y="2214563"/>
            <a:ext cx="296068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Low – high specificity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DBED0E-9997-4121-A71A-13863CB3ED64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5B56C498-260E-46B4-8B1D-97BDDAE5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9" y="1025526"/>
            <a:ext cx="38512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3" name="Text Box 3">
            <a:extLst>
              <a:ext uri="{FF2B5EF4-FFF2-40B4-BE49-F238E27FC236}">
                <a16:creationId xmlns:a16="http://schemas.microsoft.com/office/drawing/2014/main" id="{2A1B1F5C-BD1E-4040-870B-A89B34FF8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81075"/>
            <a:ext cx="2540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Temperate trees</a:t>
            </a:r>
          </a:p>
        </p:txBody>
      </p:sp>
      <p:sp>
        <p:nvSpPr>
          <p:cNvPr id="122884" name="Text Box 4">
            <a:extLst>
              <a:ext uri="{FF2B5EF4-FFF2-40B4-BE49-F238E27FC236}">
                <a16:creationId xmlns:a16="http://schemas.microsoft.com/office/drawing/2014/main" id="{7ECD397A-149B-429C-B3D1-663C4D84B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1052514"/>
            <a:ext cx="19319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Tropical trees</a:t>
            </a:r>
          </a:p>
        </p:txBody>
      </p:sp>
      <p:pic>
        <p:nvPicPr>
          <p:cNvPr id="122885" name="Picture 5">
            <a:extLst>
              <a:ext uri="{FF2B5EF4-FFF2-40B4-BE49-F238E27FC236}">
                <a16:creationId xmlns:a16="http://schemas.microsoft.com/office/drawing/2014/main" id="{1F0240B2-593B-4F5D-9B74-732DCD6A8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673476"/>
            <a:ext cx="7667625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6" name="Text Box 5">
            <a:extLst>
              <a:ext uri="{FF2B5EF4-FFF2-40B4-BE49-F238E27FC236}">
                <a16:creationId xmlns:a16="http://schemas.microsoft.com/office/drawing/2014/main" id="{321E736D-FEB2-4B74-9798-1E6CB36DB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700" y="3349625"/>
            <a:ext cx="25273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Novotny et al. 2006, </a:t>
            </a:r>
            <a:r>
              <a:rPr lang="en-US" altLang="en-US" sz="1100" i="1"/>
              <a:t>Science </a:t>
            </a:r>
            <a:r>
              <a:rPr lang="en-US" altLang="en-US" sz="1100" b="1"/>
              <a:t>313</a:t>
            </a:r>
            <a:r>
              <a:rPr lang="en-US" altLang="en-US" sz="1100"/>
              <a:t>:1115</a:t>
            </a:r>
          </a:p>
        </p:txBody>
      </p:sp>
      <p:pic>
        <p:nvPicPr>
          <p:cNvPr id="122887" name="Picture 2">
            <a:extLst>
              <a:ext uri="{FF2B5EF4-FFF2-40B4-BE49-F238E27FC236}">
                <a16:creationId xmlns:a16="http://schemas.microsoft.com/office/drawing/2014/main" id="{A6A9CAB2-DCA3-4ACD-90E8-8672C79B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384301"/>
            <a:ext cx="2913063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8" name="Picture 3">
            <a:extLst>
              <a:ext uri="{FF2B5EF4-FFF2-40B4-BE49-F238E27FC236}">
                <a16:creationId xmlns:a16="http://schemas.microsoft.com/office/drawing/2014/main" id="{9F1F730D-7B0F-4FD2-BB9A-64329AF7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401763"/>
            <a:ext cx="2563813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9EB4DD6-77ED-4130-A383-DCEE6B402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10128448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dirty="0" err="1"/>
              <a:t>Standardising</a:t>
            </a:r>
            <a:r>
              <a:rPr lang="en-US" altLang="en-US" sz="2400" dirty="0"/>
              <a:t> phylogenetic diversity among food webs </a:t>
            </a:r>
          </a:p>
          <a:p>
            <a:pPr eaLnBrk="1" hangingPunct="1">
              <a:defRPr/>
            </a:pPr>
            <a:r>
              <a:rPr lang="en-US" altLang="en-US" sz="2400" dirty="0"/>
              <a:t>along latitudinal gradients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EAE50C-7911-4852-BD60-C04559758EED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>
            <a:extLst>
              <a:ext uri="{FF2B5EF4-FFF2-40B4-BE49-F238E27FC236}">
                <a16:creationId xmlns:a16="http://schemas.microsoft.com/office/drawing/2014/main" id="{DDBCE457-66B7-4B4A-AEDB-5E510BD0B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874713"/>
            <a:ext cx="91440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Rectangle 2">
            <a:extLst>
              <a:ext uri="{FF2B5EF4-FFF2-40B4-BE49-F238E27FC236}">
                <a16:creationId xmlns:a16="http://schemas.microsoft.com/office/drawing/2014/main" id="{DBB570B7-576F-497E-A9D7-2649E2867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7863" y="3582989"/>
            <a:ext cx="21907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latin typeface="AdvPS_TINR"/>
              </a:rPr>
              <a:t>Quantitative </a:t>
            </a:r>
            <a:r>
              <a:rPr lang="en-US" altLang="en-US" sz="1100">
                <a:latin typeface="AdvPS_TINI"/>
              </a:rPr>
              <a:t>Quercus-Curculio </a:t>
            </a:r>
            <a:r>
              <a:rPr lang="en-US" altLang="en-US" sz="1100">
                <a:latin typeface="AdvPS_TINR"/>
              </a:rPr>
              <a:t>trophic web for California and Nicaragua. Green and red color shows oak species affiliation to </a:t>
            </a:r>
            <a:r>
              <a:rPr lang="en-US" altLang="en-US" sz="1100">
                <a:latin typeface="AdvPS_TINI"/>
              </a:rPr>
              <a:t>Quercus </a:t>
            </a:r>
            <a:r>
              <a:rPr lang="en-US" altLang="en-US" sz="1100">
                <a:latin typeface="AdvPS_TINR"/>
              </a:rPr>
              <a:t>or </a:t>
            </a:r>
            <a:r>
              <a:rPr lang="en-US" altLang="en-US" sz="1100">
                <a:latin typeface="AdvPS_TINI"/>
              </a:rPr>
              <a:t>Lobatae </a:t>
            </a:r>
            <a:r>
              <a:rPr lang="en-US" altLang="en-US" sz="1100">
                <a:latin typeface="AdvPS_TINR"/>
              </a:rPr>
              <a:t>genus sections respectively</a:t>
            </a:r>
            <a:endParaRPr lang="en-US" altLang="en-US" sz="1100"/>
          </a:p>
        </p:txBody>
      </p:sp>
      <p:pic>
        <p:nvPicPr>
          <p:cNvPr id="124932" name="Picture 3">
            <a:extLst>
              <a:ext uri="{FF2B5EF4-FFF2-40B4-BE49-F238E27FC236}">
                <a16:creationId xmlns:a16="http://schemas.microsoft.com/office/drawing/2014/main" id="{35905F8A-D184-4DF4-8A4C-BA90D992F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62" y="3606802"/>
            <a:ext cx="30353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4">
            <a:extLst>
              <a:ext uri="{FF2B5EF4-FFF2-40B4-BE49-F238E27FC236}">
                <a16:creationId xmlns:a16="http://schemas.microsoft.com/office/drawing/2014/main" id="{63C1D116-FA80-439D-BD1F-F997D5C4E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9" y="3398839"/>
            <a:ext cx="31781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Rectangle 5">
            <a:extLst>
              <a:ext uri="{FF2B5EF4-FFF2-40B4-BE49-F238E27FC236}">
                <a16:creationId xmlns:a16="http://schemas.microsoft.com/office/drawing/2014/main" id="{5423347D-FA1D-43E1-BCF2-4320962A8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6" y="4811713"/>
            <a:ext cx="22383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latin typeface="AdvPS_TINR"/>
              </a:rPr>
              <a:t>host range (a) and interaction strength (b) between weevil species (</a:t>
            </a:r>
            <a:r>
              <a:rPr lang="en-US" altLang="en-US" sz="1100">
                <a:latin typeface="AdvPS_TINI"/>
              </a:rPr>
              <a:t>Curculio </a:t>
            </a:r>
            <a:r>
              <a:rPr lang="en-US" altLang="en-US" sz="1100">
                <a:latin typeface="AdvPS_TINR"/>
              </a:rPr>
              <a:t>sp</a:t>
            </a:r>
            <a:r>
              <a:rPr lang="en-US" altLang="en-US" sz="1100">
                <a:latin typeface="AdvPS_TINI"/>
              </a:rPr>
              <a:t>.</a:t>
            </a:r>
            <a:r>
              <a:rPr lang="en-US" altLang="en-US" sz="1100">
                <a:latin typeface="AdvPS_TINR"/>
              </a:rPr>
              <a:t>) from California and Nicaragua. Host range = the number of oak hosts per weevil species, interaction strength = the number of larval emergences from the main host relative to all emergences</a:t>
            </a:r>
            <a:endParaRPr lang="en-US" altLang="en-US" sz="1100"/>
          </a:p>
        </p:txBody>
      </p:sp>
      <p:sp>
        <p:nvSpPr>
          <p:cNvPr id="124935" name="Rectangle 6">
            <a:extLst>
              <a:ext uri="{FF2B5EF4-FFF2-40B4-BE49-F238E27FC236}">
                <a16:creationId xmlns:a16="http://schemas.microsoft.com/office/drawing/2014/main" id="{0B1262BA-5A2D-4372-8E98-DCA1FE75A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76" y="6581776"/>
            <a:ext cx="30089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dvPS_TINI"/>
              </a:rPr>
              <a:t>Peguero et al., Ecology</a:t>
            </a:r>
            <a:r>
              <a:rPr lang="en-US" altLang="en-US" sz="1200">
                <a:latin typeface="AdvPS_TINR"/>
              </a:rPr>
              <a:t>, 98(8), 2017, pp. 2180</a:t>
            </a:r>
            <a:endParaRPr lang="en-US" altLang="en-US" sz="4400"/>
          </a:p>
        </p:txBody>
      </p:sp>
      <p:sp>
        <p:nvSpPr>
          <p:cNvPr id="124936" name="TextBox 7">
            <a:extLst>
              <a:ext uri="{FF2B5EF4-FFF2-40B4-BE49-F238E27FC236}">
                <a16:creationId xmlns:a16="http://schemas.microsoft.com/office/drawing/2014/main" id="{570097AF-DECD-4157-AA7E-CA12CA053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63"/>
            <a:ext cx="10015539" cy="83185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Higher host specificity in the tropics: a naturally standardized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Curculio – Quercus system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6F05C6-6D15-4E5F-9A6E-E326ADB73420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88CA121-8FD3-4676-8513-F8273E536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-98923"/>
            <a:ext cx="9144000" cy="698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5D1AFDB8-BC3E-4D01-B2CC-D1573CA36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188640"/>
            <a:ext cx="6755294" cy="138499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First line of defense: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plant body is constructed from very different materials than that of their herbivores 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69D365EF-FA1C-49B7-B074-B7AD2D292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1692275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474FA50A-99ED-438E-B124-E656762A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97" y="3501008"/>
            <a:ext cx="1692275" cy="111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E0C371-D957-4B29-AF58-80C9116C2F3D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4036ED-A1D6-464C-B7CE-887DA194DE24}"/>
              </a:ext>
            </a:extLst>
          </p:cNvPr>
          <p:cNvSpPr/>
          <p:nvPr/>
        </p:nvSpPr>
        <p:spPr>
          <a:xfrm>
            <a:off x="-19624" y="19939"/>
            <a:ext cx="10148072" cy="80021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/>
              <a:t>Oak leaf defenses: </a:t>
            </a:r>
          </a:p>
          <a:p>
            <a:pPr algn="ctr">
              <a:defRPr/>
            </a:pPr>
            <a:r>
              <a:rPr lang="en-US" dirty="0"/>
              <a:t>higher in the tropics, and this gradient follows the climate.</a:t>
            </a:r>
          </a:p>
        </p:txBody>
      </p:sp>
      <p:pic>
        <p:nvPicPr>
          <p:cNvPr id="125955" name="Picture 2">
            <a:extLst>
              <a:ext uri="{FF2B5EF4-FFF2-40B4-BE49-F238E27FC236}">
                <a16:creationId xmlns:a16="http://schemas.microsoft.com/office/drawing/2014/main" id="{C99D168A-9120-4050-A446-D73B191B4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3" y="1052514"/>
            <a:ext cx="6005732" cy="504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3">
            <a:extLst>
              <a:ext uri="{FF2B5EF4-FFF2-40B4-BE49-F238E27FC236}">
                <a16:creationId xmlns:a16="http://schemas.microsoft.com/office/drawing/2014/main" id="{24566DDD-D038-4817-B3D3-6BDA0CB4F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4" y="1063486"/>
            <a:ext cx="5670768" cy="536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5957" name="Object 9">
            <a:extLst>
              <a:ext uri="{FF2B5EF4-FFF2-40B4-BE49-F238E27FC236}">
                <a16:creationId xmlns:a16="http://schemas.microsoft.com/office/drawing/2014/main" id="{D4B46A87-2020-4E11-99B6-451930568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48489" y="6237288"/>
          <a:ext cx="34686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3" r:id="rId5" imgW="1511111" imgH="317460" progId="">
                  <p:embed/>
                </p:oleObj>
              </mc:Choice>
              <mc:Fallback>
                <p:oleObj r:id="rId5" imgW="1511111" imgH="31746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9" y="6237288"/>
                        <a:ext cx="34686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5958" name="Picture 10">
            <a:extLst>
              <a:ext uri="{FF2B5EF4-FFF2-40B4-BE49-F238E27FC236}">
                <a16:creationId xmlns:a16="http://schemas.microsoft.com/office/drawing/2014/main" id="{AD501FAD-D372-4C7D-9336-F267A4D87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2708275"/>
            <a:ext cx="3302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TextBox 11">
            <a:extLst>
              <a:ext uri="{FF2B5EF4-FFF2-40B4-BE49-F238E27FC236}">
                <a16:creationId xmlns:a16="http://schemas.microsoft.com/office/drawing/2014/main" id="{9923C2C4-2785-4C5A-B188-4F3B814B3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1" y="6396038"/>
            <a:ext cx="3013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Temperate  --  Tropical</a:t>
            </a:r>
          </a:p>
        </p:txBody>
      </p:sp>
      <p:sp>
        <p:nvSpPr>
          <p:cNvPr id="125960" name="TextBox 12">
            <a:extLst>
              <a:ext uri="{FF2B5EF4-FFF2-40B4-BE49-F238E27FC236}">
                <a16:creationId xmlns:a16="http://schemas.microsoft.com/office/drawing/2014/main" id="{60FEBE2D-DE9B-48C1-A09D-29213D4F477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48970" y="3975895"/>
            <a:ext cx="324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Undefended -- Defended</a:t>
            </a:r>
          </a:p>
        </p:txBody>
      </p:sp>
      <p:sp>
        <p:nvSpPr>
          <p:cNvPr id="125961" name="TextBox 13">
            <a:extLst>
              <a:ext uri="{FF2B5EF4-FFF2-40B4-BE49-F238E27FC236}">
                <a16:creationId xmlns:a16="http://schemas.microsoft.com/office/drawing/2014/main" id="{422F5944-4142-45C6-BEF2-0345DD745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396039"/>
            <a:ext cx="3089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Pearse &amp; Hipp, Evolution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72FE6-7AB5-4F2C-8C6C-5103E3CA86B5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>
            <a:extLst>
              <a:ext uri="{FF2B5EF4-FFF2-40B4-BE49-F238E27FC236}">
                <a16:creationId xmlns:a16="http://schemas.microsoft.com/office/drawing/2014/main" id="{7CE7F6EE-0394-4DC8-AE71-09615A323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426" y="18890"/>
            <a:ext cx="4572000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Vertebrate herbivores: mostly generalists, but with preferences</a:t>
            </a:r>
          </a:p>
        </p:txBody>
      </p:sp>
      <p:pic>
        <p:nvPicPr>
          <p:cNvPr id="126979" name="Picture 3">
            <a:extLst>
              <a:ext uri="{FF2B5EF4-FFF2-40B4-BE49-F238E27FC236}">
                <a16:creationId xmlns:a16="http://schemas.microsoft.com/office/drawing/2014/main" id="{0BAC72C3-7C5E-479B-9CCB-24D0C0A8E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06" y="2455301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0" name="Picture 4">
            <a:extLst>
              <a:ext uri="{FF2B5EF4-FFF2-40B4-BE49-F238E27FC236}">
                <a16:creationId xmlns:a16="http://schemas.microsoft.com/office/drawing/2014/main" id="{4691E3CA-32EB-43F9-89AC-7B0B24DF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1" y="-20830"/>
            <a:ext cx="4549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1" name="Text Box 5">
            <a:extLst>
              <a:ext uri="{FF2B5EF4-FFF2-40B4-BE49-F238E27FC236}">
                <a16:creationId xmlns:a16="http://schemas.microsoft.com/office/drawing/2014/main" id="{7C8EC983-88D1-48D0-B8A2-D2958891B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905" y="1035248"/>
            <a:ext cx="457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Generalists’ plant choice: minimizing time or maximizing energy</a:t>
            </a:r>
          </a:p>
        </p:txBody>
      </p:sp>
      <p:pic>
        <p:nvPicPr>
          <p:cNvPr id="126982" name="Picture 6">
            <a:extLst>
              <a:ext uri="{FF2B5EF4-FFF2-40B4-BE49-F238E27FC236}">
                <a16:creationId xmlns:a16="http://schemas.microsoft.com/office/drawing/2014/main" id="{F96CDCAA-38F7-4318-81E5-4C2C1F00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36" y="6116108"/>
            <a:ext cx="1691681" cy="74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377D75-15B8-4319-964D-9C697A5C1112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2E19E27E-6992-4165-8643-A9F8E8F47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2924175"/>
            <a:ext cx="894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now for something completely different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54EF25-E29C-4C16-9C1A-7DB05A3E529D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4A178F87-3FAE-4010-89BA-1E9C08A21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914848"/>
            <a:ext cx="6443663" cy="515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7" name="Picture 3">
            <a:extLst>
              <a:ext uri="{FF2B5EF4-FFF2-40B4-BE49-F238E27FC236}">
                <a16:creationId xmlns:a16="http://schemas.microsoft.com/office/drawing/2014/main" id="{3DDEE1E5-F88D-4A8A-BE1C-C4717BC3B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205039"/>
            <a:ext cx="23812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028" name="Text Box 4">
            <a:extLst>
              <a:ext uri="{FF2B5EF4-FFF2-40B4-BE49-F238E27FC236}">
                <a16:creationId xmlns:a16="http://schemas.microsoft.com/office/drawing/2014/main" id="{2E4101FA-6405-4CC3-9C59-530754EC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-3015"/>
            <a:ext cx="9144000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Niche structure of herbivorous communities: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ecological optimization or accidents of evolution? </a:t>
            </a:r>
          </a:p>
        </p:txBody>
      </p:sp>
      <p:sp>
        <p:nvSpPr>
          <p:cNvPr id="129029" name="Text Box 5">
            <a:extLst>
              <a:ext uri="{FF2B5EF4-FFF2-40B4-BE49-F238E27FC236}">
                <a16:creationId xmlns:a16="http://schemas.microsoft.com/office/drawing/2014/main" id="{4AED56A4-585B-4443-B137-C674DF9D6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56326"/>
            <a:ext cx="6443663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Herbivores on bracken (</a:t>
            </a:r>
            <a:r>
              <a:rPr lang="en-US" altLang="en-US" sz="2000" i="1"/>
              <a:t>Pteridium aquilinum</a:t>
            </a:r>
            <a:r>
              <a:rPr lang="en-US" altLang="en-US" sz="2000"/>
              <a:t>):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replicated food web assemblage from different species pools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639307-ADA4-4A08-B599-4E93714590D7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ext Box 3">
            <a:extLst>
              <a:ext uri="{FF2B5EF4-FFF2-40B4-BE49-F238E27FC236}">
                <a16:creationId xmlns:a16="http://schemas.microsoft.com/office/drawing/2014/main" id="{6CD1C2B3-4622-48D7-8E7C-28ED82AFB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6406"/>
            <a:ext cx="6240016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Regional species – area curve for bracken insects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C24601-2607-4468-856C-53C24A1B4B8F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241DD6-C96E-4515-8076-5955FC27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187206"/>
            <a:ext cx="5868144" cy="363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FA7516E-90AC-4718-B829-2876CEED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650" y="6596527"/>
            <a:ext cx="2016350" cy="25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38AEFF46-80F7-4E8C-BD26-F90F940B5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992" y="1283541"/>
            <a:ext cx="616623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Regional species pools vs. local communities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122F2-A21E-4B4B-8716-D1BD94FF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0728"/>
            <a:ext cx="5110355" cy="4704882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B561980E-1B5E-43A3-8B14-AE509689F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272" y="371704"/>
            <a:ext cx="2195511" cy="646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1" name="Picture 3">
            <a:extLst>
              <a:ext uri="{FF2B5EF4-FFF2-40B4-BE49-F238E27FC236}">
                <a16:creationId xmlns:a16="http://schemas.microsoft.com/office/drawing/2014/main" id="{C3FDFD6A-3CAF-44D2-B68E-741616970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5876925"/>
            <a:ext cx="21955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2" name="Text Box 4">
            <a:extLst>
              <a:ext uri="{FF2B5EF4-FFF2-40B4-BE49-F238E27FC236}">
                <a16:creationId xmlns:a16="http://schemas.microsoft.com/office/drawing/2014/main" id="{A7FD96AD-44CF-4F5B-9C66-93B5D202C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1" y="6044085"/>
            <a:ext cx="2128837" cy="83099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Community niche structure </a:t>
            </a:r>
          </a:p>
        </p:txBody>
      </p:sp>
      <p:pic>
        <p:nvPicPr>
          <p:cNvPr id="135173" name="Picture 5">
            <a:extLst>
              <a:ext uri="{FF2B5EF4-FFF2-40B4-BE49-F238E27FC236}">
                <a16:creationId xmlns:a16="http://schemas.microsoft.com/office/drawing/2014/main" id="{BC7E6D2C-E0C7-44EB-A3B4-9123C3C92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948488" cy="68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CFB500-6E61-4089-8F6E-8E52BFBF277E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BFFC45C4-67F1-4E11-B4E9-051F0DBF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988842"/>
            <a:ext cx="3719736" cy="463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18" name="Picture 2">
            <a:extLst>
              <a:ext uri="{FF2B5EF4-FFF2-40B4-BE49-F238E27FC236}">
                <a16:creationId xmlns:a16="http://schemas.microsoft.com/office/drawing/2014/main" id="{010B3D5D-31AF-4E6C-B84F-5180E857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862" y="6544228"/>
            <a:ext cx="971451" cy="29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19" name="Text Box 4">
            <a:extLst>
              <a:ext uri="{FF2B5EF4-FFF2-40B4-BE49-F238E27FC236}">
                <a16:creationId xmlns:a16="http://schemas.microsoft.com/office/drawing/2014/main" id="{6C5BEA9D-08E2-4D2C-80BC-4727441A7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5073"/>
            <a:ext cx="91440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Taxonomic composition of replicated herbivore communities on bracken</a:t>
            </a:r>
          </a:p>
        </p:txBody>
      </p:sp>
      <p:pic>
        <p:nvPicPr>
          <p:cNvPr id="137220" name="Picture 5">
            <a:extLst>
              <a:ext uri="{FF2B5EF4-FFF2-40B4-BE49-F238E27FC236}">
                <a16:creationId xmlns:a16="http://schemas.microsoft.com/office/drawing/2014/main" id="{B7B51523-0BF0-47EF-BBDD-EFE9CDC6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37479"/>
            <a:ext cx="7723922" cy="55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21" name="Text Box 6">
            <a:extLst>
              <a:ext uri="{FF2B5EF4-FFF2-40B4-BE49-F238E27FC236}">
                <a16:creationId xmlns:a16="http://schemas.microsoft.com/office/drawing/2014/main" id="{9FD1C1EE-3490-4119-9E23-F0E2F6190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32" y="6155554"/>
            <a:ext cx="779621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Cbo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Colembolla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Ort -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Orthoptera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Het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Heteroptera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Hom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Homoptera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Thy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Thysanoptera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Dip - Diptera, Lep -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Lepidoptera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Col - Coleoptera,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Hym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 Hymenoptera,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Aca</a:t>
            </a:r>
            <a:r>
              <a:rPr lang="cs-CZ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Acarina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1C1475-4CF4-4230-8173-2F7CDE8760FE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4B26850-FF92-444C-8810-045B2F9EA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688" y="6607389"/>
            <a:ext cx="1011310" cy="2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EA7B1-19F7-48EA-9A26-5890321321F2}"/>
              </a:ext>
            </a:extLst>
          </p:cNvPr>
          <p:cNvSpPr txBox="1"/>
          <p:nvPr/>
        </p:nvSpPr>
        <p:spPr>
          <a:xfrm>
            <a:off x="8436575" y="5657671"/>
            <a:ext cx="3719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Noctuidae</a:t>
            </a:r>
            <a:r>
              <a:rPr lang="en-US" sz="1400" dirty="0"/>
              <a:t>, </a:t>
            </a:r>
            <a:r>
              <a:rPr lang="en-US" sz="1400" dirty="0" err="1"/>
              <a:t>Tortricidae</a:t>
            </a:r>
            <a:r>
              <a:rPr lang="en-US" sz="1400" dirty="0"/>
              <a:t>, </a:t>
            </a:r>
            <a:r>
              <a:rPr lang="en-US" sz="1400" dirty="0" err="1"/>
              <a:t>Pyralidae</a:t>
            </a:r>
            <a:r>
              <a:rPr lang="en-US" sz="1400" dirty="0"/>
              <a:t>, </a:t>
            </a:r>
            <a:r>
              <a:rPr lang="en-US" sz="1400" dirty="0" err="1"/>
              <a:t>Psychidae</a:t>
            </a:r>
            <a:r>
              <a:rPr lang="en-US" sz="1400" dirty="0"/>
              <a:t>, </a:t>
            </a:r>
            <a:r>
              <a:rPr lang="en-US" sz="1400" dirty="0" err="1"/>
              <a:t>Cosmopterigidae</a:t>
            </a:r>
            <a:r>
              <a:rPr lang="en-US" sz="1400" dirty="0"/>
              <a:t>, </a:t>
            </a:r>
            <a:r>
              <a:rPr lang="en-US" sz="1400" dirty="0" err="1"/>
              <a:t>Tineidae</a:t>
            </a:r>
            <a:r>
              <a:rPr lang="en-US" sz="1400" dirty="0"/>
              <a:t>, </a:t>
            </a:r>
            <a:r>
              <a:rPr lang="en-US" sz="1400" dirty="0" err="1"/>
              <a:t>Geometridae</a:t>
            </a:r>
            <a:r>
              <a:rPr lang="en-US" sz="1400" dirty="0"/>
              <a:t>, </a:t>
            </a:r>
            <a:r>
              <a:rPr lang="en-US" sz="1400" dirty="0" err="1"/>
              <a:t>Lyonettidae</a:t>
            </a:r>
            <a:r>
              <a:rPr lang="en-US" sz="1400" dirty="0"/>
              <a:t>, </a:t>
            </a:r>
            <a:r>
              <a:rPr lang="en-US" sz="1400" dirty="0" err="1"/>
              <a:t>Limacodidae</a:t>
            </a:r>
            <a:r>
              <a:rPr lang="en-US" sz="1400" dirty="0"/>
              <a:t>, </a:t>
            </a:r>
            <a:r>
              <a:rPr lang="en-US" sz="1400" dirty="0" err="1"/>
              <a:t>Gelechiidae</a:t>
            </a:r>
            <a:r>
              <a:rPr lang="en-US" sz="1400" dirty="0"/>
              <a:t>, </a:t>
            </a:r>
            <a:r>
              <a:rPr lang="en-US" sz="1400" dirty="0" err="1"/>
              <a:t>Lymantriidae</a:t>
            </a:r>
            <a:r>
              <a:rPr lang="en-US" sz="1400" dirty="0"/>
              <a:t>, </a:t>
            </a:r>
            <a:r>
              <a:rPr lang="en-US" sz="1400" dirty="0" err="1"/>
              <a:t>Lasiocampidae</a:t>
            </a:r>
            <a:r>
              <a:rPr lang="en-US" sz="1400" dirty="0"/>
              <a:t>, </a:t>
            </a:r>
            <a:r>
              <a:rPr lang="en-US" sz="1400" dirty="0" err="1"/>
              <a:t>Arctiidae</a:t>
            </a:r>
            <a:r>
              <a:rPr lang="en-US" sz="1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2E75E-13B2-4C36-9B75-C5F5B3F88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351" y="637479"/>
            <a:ext cx="7723922" cy="55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>
            <a:extLst>
              <a:ext uri="{FF2B5EF4-FFF2-40B4-BE49-F238E27FC236}">
                <a16:creationId xmlns:a16="http://schemas.microsoft.com/office/drawing/2014/main" id="{1FF04B0F-9BB0-4579-82F1-C60E55F35F2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920" y="36513"/>
            <a:ext cx="4140200" cy="1520825"/>
          </a:xfrm>
          <a:noFill/>
        </p:spPr>
      </p:pic>
      <p:pic>
        <p:nvPicPr>
          <p:cNvPr id="141315" name="Picture 3">
            <a:extLst>
              <a:ext uri="{FF2B5EF4-FFF2-40B4-BE49-F238E27FC236}">
                <a16:creationId xmlns:a16="http://schemas.microsoft.com/office/drawing/2014/main" id="{91585614-22E5-4E16-B848-34488C6061D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3635" y="1557338"/>
            <a:ext cx="3403600" cy="2185987"/>
          </a:xfrm>
          <a:noFill/>
        </p:spPr>
      </p:pic>
      <p:pic>
        <p:nvPicPr>
          <p:cNvPr id="141316" name="Picture 4">
            <a:extLst>
              <a:ext uri="{FF2B5EF4-FFF2-40B4-BE49-F238E27FC236}">
                <a16:creationId xmlns:a16="http://schemas.microsoft.com/office/drawing/2014/main" id="{AC82927C-C95E-403A-8AEF-386923DFE93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45" y="4876789"/>
            <a:ext cx="544510" cy="457222"/>
          </a:xfrm>
          <a:noFill/>
        </p:spPr>
      </p:pic>
      <p:pic>
        <p:nvPicPr>
          <p:cNvPr id="141317" name="Picture 5">
            <a:extLst>
              <a:ext uri="{FF2B5EF4-FFF2-40B4-BE49-F238E27FC236}">
                <a16:creationId xmlns:a16="http://schemas.microsoft.com/office/drawing/2014/main" id="{45B54795-2686-4C19-9D9C-7066DF98020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1" y="6453189"/>
            <a:ext cx="434975" cy="147637"/>
          </a:xfrm>
          <a:noFill/>
        </p:spPr>
      </p:pic>
      <p:pic>
        <p:nvPicPr>
          <p:cNvPr id="141318" name="Picture 6">
            <a:extLst>
              <a:ext uri="{FF2B5EF4-FFF2-40B4-BE49-F238E27FC236}">
                <a16:creationId xmlns:a16="http://schemas.microsoft.com/office/drawing/2014/main" id="{464D1C40-2251-40FC-BF72-4CE97DF70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8" y="0"/>
            <a:ext cx="496252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9" name="Picture 7">
            <a:extLst>
              <a:ext uri="{FF2B5EF4-FFF2-40B4-BE49-F238E27FC236}">
                <a16:creationId xmlns:a16="http://schemas.microsoft.com/office/drawing/2014/main" id="{22F197DB-B016-4218-B972-1F150C51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8" y="2371714"/>
            <a:ext cx="49815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0" name="Picture 8">
            <a:extLst>
              <a:ext uri="{FF2B5EF4-FFF2-40B4-BE49-F238E27FC236}">
                <a16:creationId xmlns:a16="http://schemas.microsoft.com/office/drawing/2014/main" id="{CA1D4E83-6E78-4013-BC83-22825082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" y="4819650"/>
            <a:ext cx="49434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21" name="Picture 9">
            <a:extLst>
              <a:ext uri="{FF2B5EF4-FFF2-40B4-BE49-F238E27FC236}">
                <a16:creationId xmlns:a16="http://schemas.microsoft.com/office/drawing/2014/main" id="{A87CE81F-5290-407A-90E5-936A62689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07" y="3743325"/>
            <a:ext cx="30956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22" name="Text Box 10">
            <a:extLst>
              <a:ext uri="{FF2B5EF4-FFF2-40B4-BE49-F238E27FC236}">
                <a16:creationId xmlns:a16="http://schemas.microsoft.com/office/drawing/2014/main" id="{1EB35734-E0CB-41A8-94AC-AE8B7EEFA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6491288"/>
            <a:ext cx="188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Lepidium draba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3B1BCB-6D0D-4383-B6CF-418EB7BC99A3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>
            <a:extLst>
              <a:ext uri="{FF2B5EF4-FFF2-40B4-BE49-F238E27FC236}">
                <a16:creationId xmlns:a16="http://schemas.microsoft.com/office/drawing/2014/main" id="{57170B1A-F2B2-49D0-94C5-99FF5E862A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37" y="3383405"/>
            <a:ext cx="2695951" cy="990738"/>
          </a:xfrm>
          <a:noFill/>
        </p:spPr>
      </p:pic>
      <p:pic>
        <p:nvPicPr>
          <p:cNvPr id="143362" name="Picture 2">
            <a:extLst>
              <a:ext uri="{FF2B5EF4-FFF2-40B4-BE49-F238E27FC236}">
                <a16:creationId xmlns:a16="http://schemas.microsoft.com/office/drawing/2014/main" id="{A9A74BCE-55A7-4543-90E0-4A2533B753F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26768" y="6360064"/>
            <a:ext cx="958850" cy="466725"/>
          </a:xfrm>
          <a:noFill/>
        </p:spPr>
      </p:pic>
      <p:pic>
        <p:nvPicPr>
          <p:cNvPr id="143368" name="Picture 8">
            <a:extLst>
              <a:ext uri="{FF2B5EF4-FFF2-40B4-BE49-F238E27FC236}">
                <a16:creationId xmlns:a16="http://schemas.microsoft.com/office/drawing/2014/main" id="{81D3ADAB-67F6-4D30-A29A-78B7A1A0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74" y="59725"/>
            <a:ext cx="1880861" cy="172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9" name="Text Box 9">
            <a:extLst>
              <a:ext uri="{FF2B5EF4-FFF2-40B4-BE49-F238E27FC236}">
                <a16:creationId xmlns:a16="http://schemas.microsoft.com/office/drawing/2014/main" id="{9BDF24E3-5FA5-4836-A941-DD10E447D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884" y="1785257"/>
            <a:ext cx="14236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Frankliniella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occidentalis</a:t>
            </a:r>
          </a:p>
        </p:txBody>
      </p:sp>
      <p:pic>
        <p:nvPicPr>
          <p:cNvPr id="143370" name="Picture 10">
            <a:extLst>
              <a:ext uri="{FF2B5EF4-FFF2-40B4-BE49-F238E27FC236}">
                <a16:creationId xmlns:a16="http://schemas.microsoft.com/office/drawing/2014/main" id="{DE449224-001B-44C4-BD42-CAC4D93A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90" y="91476"/>
            <a:ext cx="2063660" cy="159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71" name="Text Box 11">
            <a:extLst>
              <a:ext uri="{FF2B5EF4-FFF2-40B4-BE49-F238E27FC236}">
                <a16:creationId xmlns:a16="http://schemas.microsoft.com/office/drawing/2014/main" id="{81BEDC90-A025-49AD-A579-98EB7BDCC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19" y="1793098"/>
            <a:ext cx="1454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Colaphellus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sophiae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78" name="Oval 18">
            <a:extLst>
              <a:ext uri="{FF2B5EF4-FFF2-40B4-BE49-F238E27FC236}">
                <a16:creationId xmlns:a16="http://schemas.microsoft.com/office/drawing/2014/main" id="{9D8EAE99-5F0D-48CD-8670-6B27CFB15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669" y="2011836"/>
            <a:ext cx="142875" cy="1444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379" name="Oval 19">
            <a:extLst>
              <a:ext uri="{FF2B5EF4-FFF2-40B4-BE49-F238E27FC236}">
                <a16:creationId xmlns:a16="http://schemas.microsoft.com/office/drawing/2014/main" id="{AF79742F-C21D-44A0-9CCA-A2ECD815B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608" y="2001154"/>
            <a:ext cx="142875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CCB90A-0066-4F76-8693-446CA7C77822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432E86-1F65-4FFF-958C-2DC52599A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205" y="5059149"/>
            <a:ext cx="1580621" cy="1185466"/>
          </a:xfrm>
          <a:prstGeom prst="rect">
            <a:avLst/>
          </a:prstGeom>
        </p:spPr>
      </p:pic>
      <p:sp>
        <p:nvSpPr>
          <p:cNvPr id="22" name="Text Box 11">
            <a:extLst>
              <a:ext uri="{FF2B5EF4-FFF2-40B4-BE49-F238E27FC236}">
                <a16:creationId xmlns:a16="http://schemas.microsoft.com/office/drawing/2014/main" id="{447841AC-DA7B-40B0-A71A-58CA1DC3E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337" y="6295280"/>
            <a:ext cx="1454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Bryobia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praeticea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C81EE660-1217-4A19-93B2-2DC4A5FA3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8811" y="6338611"/>
            <a:ext cx="1454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Lygus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elisus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3A888-1435-42AF-9F54-96B105655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198" y="5049424"/>
            <a:ext cx="1236881" cy="1310640"/>
          </a:xfrm>
          <a:prstGeom prst="rect">
            <a:avLst/>
          </a:prstGeom>
        </p:spPr>
      </p:pic>
      <p:sp>
        <p:nvSpPr>
          <p:cNvPr id="27" name="Oval 18">
            <a:extLst>
              <a:ext uri="{FF2B5EF4-FFF2-40B4-BE49-F238E27FC236}">
                <a16:creationId xmlns:a16="http://schemas.microsoft.com/office/drawing/2014/main" id="{7761B46E-52EB-4697-B153-E053D7BBC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049" y="6486536"/>
            <a:ext cx="142875" cy="144462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" name="Oval 18">
            <a:extLst>
              <a:ext uri="{FF2B5EF4-FFF2-40B4-BE49-F238E27FC236}">
                <a16:creationId xmlns:a16="http://schemas.microsoft.com/office/drawing/2014/main" id="{13B70B7A-F170-4181-99CB-B9745AEB7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3204" y="6558767"/>
            <a:ext cx="142875" cy="14446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AA5977-66A1-463C-AF4C-0635C94279A1}"/>
              </a:ext>
            </a:extLst>
          </p:cNvPr>
          <p:cNvGrpSpPr/>
          <p:nvPr/>
        </p:nvGrpSpPr>
        <p:grpSpPr>
          <a:xfrm>
            <a:off x="94988" y="-2"/>
            <a:ext cx="5651500" cy="6858001"/>
            <a:chOff x="1524000" y="0"/>
            <a:chExt cx="5651500" cy="6858001"/>
          </a:xfrm>
        </p:grpSpPr>
        <p:pic>
          <p:nvPicPr>
            <p:cNvPr id="143364" name="Picture 4">
              <a:extLst>
                <a:ext uri="{FF2B5EF4-FFF2-40B4-BE49-F238E27FC236}">
                  <a16:creationId xmlns:a16="http://schemas.microsoft.com/office/drawing/2014/main" id="{0CF38BE5-60BA-4F85-8688-2A29FAF05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1" y="0"/>
              <a:ext cx="4284663" cy="250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65" name="Picture 5">
              <a:extLst>
                <a:ext uri="{FF2B5EF4-FFF2-40B4-BE49-F238E27FC236}">
                  <a16:creationId xmlns:a16="http://schemas.microsoft.com/office/drawing/2014/main" id="{F559E1A4-1EDB-4C1A-9646-3E752C397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492375"/>
              <a:ext cx="4140200" cy="2444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66" name="Picture 6">
              <a:extLst>
                <a:ext uri="{FF2B5EF4-FFF2-40B4-BE49-F238E27FC236}">
                  <a16:creationId xmlns:a16="http://schemas.microsoft.com/office/drawing/2014/main" id="{0BD173A2-5EE6-49A2-84B0-0AFE2883E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962526"/>
              <a:ext cx="56515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373" name="Line 13">
              <a:extLst>
                <a:ext uri="{FF2B5EF4-FFF2-40B4-BE49-F238E27FC236}">
                  <a16:creationId xmlns:a16="http://schemas.microsoft.com/office/drawing/2014/main" id="{669AAFDC-1C0E-43BD-B6A3-2826366780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339" y="1484313"/>
              <a:ext cx="287337" cy="1444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374" name="Line 14">
              <a:extLst>
                <a:ext uri="{FF2B5EF4-FFF2-40B4-BE49-F238E27FC236}">
                  <a16:creationId xmlns:a16="http://schemas.microsoft.com/office/drawing/2014/main" id="{F24E3B8D-8DF0-46EA-828B-5EC4101D61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27575" y="4005263"/>
              <a:ext cx="287338" cy="1444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375" name="Line 15">
              <a:extLst>
                <a:ext uri="{FF2B5EF4-FFF2-40B4-BE49-F238E27FC236}">
                  <a16:creationId xmlns:a16="http://schemas.microsoft.com/office/drawing/2014/main" id="{8EC10C0B-EE0A-4C08-811B-6050E104A6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3339" y="5589588"/>
              <a:ext cx="287337" cy="1444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376" name="Line 16">
              <a:extLst>
                <a:ext uri="{FF2B5EF4-FFF2-40B4-BE49-F238E27FC236}">
                  <a16:creationId xmlns:a16="http://schemas.microsoft.com/office/drawing/2014/main" id="{F84C3513-F848-44F4-9C53-28D72D5674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79875" y="692151"/>
              <a:ext cx="287338" cy="14446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377" name="Line 17">
              <a:extLst>
                <a:ext uri="{FF2B5EF4-FFF2-40B4-BE49-F238E27FC236}">
                  <a16:creationId xmlns:a16="http://schemas.microsoft.com/office/drawing/2014/main" id="{090F8477-8100-4991-B810-CD3DE87504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7214" y="3141663"/>
              <a:ext cx="287337" cy="14446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15">
              <a:extLst>
                <a:ext uri="{FF2B5EF4-FFF2-40B4-BE49-F238E27FC236}">
                  <a16:creationId xmlns:a16="http://schemas.microsoft.com/office/drawing/2014/main" id="{562EA5A7-8DAA-499B-A198-A23CB5B9A7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23770" y="5322917"/>
              <a:ext cx="287337" cy="144462"/>
            </a:xfrm>
            <a:prstGeom prst="line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id="{0F00D7A9-865C-4E3B-9B03-71280DF91A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96001" y="5884892"/>
              <a:ext cx="287337" cy="144462"/>
            </a:xfrm>
            <a:prstGeom prst="line">
              <a:avLst/>
            </a:prstGeom>
            <a:noFill/>
            <a:ln w="25400">
              <a:solidFill>
                <a:schemeClr val="accent4">
                  <a:lumMod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E8DE49D-20DC-419C-A729-9D2FCF4881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2095" y="2344319"/>
            <a:ext cx="5001816" cy="2859215"/>
          </a:xfrm>
          <a:prstGeom prst="rect">
            <a:avLst/>
          </a:prstGeom>
        </p:spPr>
      </p:pic>
      <p:pic>
        <p:nvPicPr>
          <p:cNvPr id="143372" name="Picture 12">
            <a:extLst>
              <a:ext uri="{FF2B5EF4-FFF2-40B4-BE49-F238E27FC236}">
                <a16:creationId xmlns:a16="http://schemas.microsoft.com/office/drawing/2014/main" id="{78E29A96-141F-4C91-A902-D80FB7B12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075" y="1197391"/>
            <a:ext cx="2663657" cy="266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>
            <a:extLst>
              <a:ext uri="{FF2B5EF4-FFF2-40B4-BE49-F238E27FC236}">
                <a16:creationId xmlns:a16="http://schemas.microsoft.com/office/drawing/2014/main" id="{7339F2E8-49A4-4A4E-A841-C2806D07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256" y="6397561"/>
            <a:ext cx="2267744" cy="4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11" name="Text Box 6">
            <a:extLst>
              <a:ext uri="{FF2B5EF4-FFF2-40B4-BE49-F238E27FC236}">
                <a16:creationId xmlns:a16="http://schemas.microsoft.com/office/drawing/2014/main" id="{8192D6DD-3781-479C-8085-789C2716D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352" y="106821"/>
            <a:ext cx="4232275" cy="2677656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Herbivore guild structure: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</a:pPr>
            <a:r>
              <a:rPr lang="en-US" altLang="en-US" sz="2400"/>
              <a:t> is it predictable?</a:t>
            </a:r>
          </a:p>
          <a:p>
            <a:pPr>
              <a:spcBef>
                <a:spcPct val="0"/>
              </a:spcBef>
            </a:pPr>
            <a:endParaRPr lang="en-US" altLang="en-US" sz="2400"/>
          </a:p>
          <a:p>
            <a:pPr>
              <a:spcBef>
                <a:spcPct val="0"/>
              </a:spcBef>
            </a:pPr>
            <a:r>
              <a:rPr lang="en-US" altLang="en-US" sz="2400"/>
              <a:t> is there between-guild compensation? </a:t>
            </a:r>
          </a:p>
          <a:p>
            <a:pPr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145412" name="Picture 7">
            <a:extLst>
              <a:ext uri="{FF2B5EF4-FFF2-40B4-BE49-F238E27FC236}">
                <a16:creationId xmlns:a16="http://schemas.microsoft.com/office/drawing/2014/main" id="{125DD12F-16BC-4F2C-AC0F-F16BA2DB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-3174"/>
            <a:ext cx="4811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13" name="Text Box 8">
            <a:extLst>
              <a:ext uri="{FF2B5EF4-FFF2-40B4-BE49-F238E27FC236}">
                <a16:creationId xmlns:a16="http://schemas.microsoft.com/office/drawing/2014/main" id="{78EA2C38-8216-441F-BCCC-08421A30F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992" y="3425826"/>
            <a:ext cx="2973388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 b="1" dirty="0" err="1">
                <a:solidFill>
                  <a:srgbClr val="33CC33"/>
                </a:solidFill>
              </a:rPr>
              <a:t>beetles</a:t>
            </a:r>
            <a:r>
              <a:rPr lang="cs-CZ" altLang="en-US" sz="2000" dirty="0"/>
              <a:t> and </a:t>
            </a:r>
            <a:r>
              <a:rPr lang="cs-CZ" altLang="en-US" sz="2000" b="1" dirty="0" err="1">
                <a:solidFill>
                  <a:srgbClr val="FF0066"/>
                </a:solidFill>
              </a:rPr>
              <a:t>aphids</a:t>
            </a:r>
            <a:r>
              <a:rPr lang="cs-CZ" altLang="en-US" sz="2000" dirty="0"/>
              <a:t> </a:t>
            </a:r>
            <a:r>
              <a:rPr lang="cs-CZ" altLang="en-US" sz="2000" dirty="0" err="1"/>
              <a:t>highlighted</a:t>
            </a:r>
            <a:r>
              <a:rPr lang="cs-CZ" altLang="en-US" sz="2000" dirty="0"/>
              <a:t> just to </a:t>
            </a:r>
            <a:r>
              <a:rPr lang="cs-CZ" altLang="en-US" sz="2000" dirty="0" err="1"/>
              <a:t>illustrate</a:t>
            </a:r>
            <a:r>
              <a:rPr lang="cs-CZ" altLang="en-US" sz="2000" dirty="0"/>
              <a:t> </a:t>
            </a:r>
            <a:r>
              <a:rPr lang="cs-CZ" altLang="en-US" sz="2000" dirty="0" err="1"/>
              <a:t>general</a:t>
            </a:r>
            <a:r>
              <a:rPr lang="cs-CZ" altLang="en-US" sz="2000" dirty="0"/>
              <a:t> point of variability in </a:t>
            </a:r>
            <a:r>
              <a:rPr lang="cs-CZ" altLang="en-US" sz="2000" dirty="0" err="1"/>
              <a:t>guild</a:t>
            </a:r>
            <a:r>
              <a:rPr lang="cs-CZ" altLang="en-US" sz="2000" dirty="0"/>
              <a:t> </a:t>
            </a:r>
            <a:r>
              <a:rPr lang="cs-CZ" altLang="en-US" sz="2000" dirty="0" err="1"/>
              <a:t>composition</a:t>
            </a:r>
            <a:r>
              <a:rPr lang="cs-CZ" altLang="en-US" sz="2000" dirty="0"/>
              <a:t> </a:t>
            </a:r>
            <a:r>
              <a:rPr lang="cs-CZ" altLang="en-US" sz="2000" dirty="0" err="1"/>
              <a:t>among</a:t>
            </a:r>
            <a:r>
              <a:rPr lang="cs-CZ" altLang="en-US" sz="2000" dirty="0"/>
              <a:t> host </a:t>
            </a:r>
            <a:r>
              <a:rPr lang="cs-CZ" altLang="en-US" sz="2000" dirty="0" err="1"/>
              <a:t>tree</a:t>
            </a:r>
            <a:r>
              <a:rPr lang="cs-CZ" altLang="en-US" sz="2000" dirty="0"/>
              <a:t> species</a:t>
            </a:r>
            <a:endParaRPr lang="en-US" alt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A4DC8-E43F-4384-B534-ECD8117CE5EE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6423C76-8998-40D0-BBA0-FC703936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6465888"/>
            <a:ext cx="2195513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FE9E3D76-A8E1-4A22-A7C7-ECE615D65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39"/>
            <a:ext cx="10128448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Relative consumption rate of caterpillars vs. leaf water &amp; nitrogen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6329B4-FE44-4F4A-9C74-7153C7912935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0CCC43-3ACB-442D-8F15-A601382FE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479638"/>
            <a:ext cx="8849631" cy="6373923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>
            <a:extLst>
              <a:ext uri="{FF2B5EF4-FFF2-40B4-BE49-F238E27FC236}">
                <a16:creationId xmlns:a16="http://schemas.microsoft.com/office/drawing/2014/main" id="{CFF89D81-0FC0-4C43-8449-D9B7B707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" y="0"/>
            <a:ext cx="925195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758DB6-771C-4C55-8AFF-47DC906C081B}"/>
              </a:ext>
            </a:extLst>
          </p:cNvPr>
          <p:cNvGrpSpPr/>
          <p:nvPr/>
        </p:nvGrpSpPr>
        <p:grpSpPr>
          <a:xfrm>
            <a:off x="-33188" y="407987"/>
            <a:ext cx="7050089" cy="6042026"/>
            <a:chOff x="1631950" y="404813"/>
            <a:chExt cx="7050089" cy="6042026"/>
          </a:xfrm>
        </p:grpSpPr>
        <p:pic>
          <p:nvPicPr>
            <p:cNvPr id="147459" name="Picture 6">
              <a:extLst>
                <a:ext uri="{FF2B5EF4-FFF2-40B4-BE49-F238E27FC236}">
                  <a16:creationId xmlns:a16="http://schemas.microsoft.com/office/drawing/2014/main" id="{8192D46E-8A31-4C6A-81CA-C0F29AD2F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225" y="4868864"/>
              <a:ext cx="317500" cy="50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60" name="Picture 18">
              <a:extLst>
                <a:ext uri="{FF2B5EF4-FFF2-40B4-BE49-F238E27FC236}">
                  <a16:creationId xmlns:a16="http://schemas.microsoft.com/office/drawing/2014/main" id="{2DD75FAC-7C79-40F0-8572-D2CBDC5B2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162877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61" name="Picture 19">
              <a:extLst>
                <a:ext uri="{FF2B5EF4-FFF2-40B4-BE49-F238E27FC236}">
                  <a16:creationId xmlns:a16="http://schemas.microsoft.com/office/drawing/2014/main" id="{69449494-43DA-4859-B52B-22C47464A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162877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62" name="Picture 20">
              <a:extLst>
                <a:ext uri="{FF2B5EF4-FFF2-40B4-BE49-F238E27FC236}">
                  <a16:creationId xmlns:a16="http://schemas.microsoft.com/office/drawing/2014/main" id="{0C6DC959-AC82-4035-AE29-ECEA434E6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050" y="162877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63" name="Picture 21">
              <a:extLst>
                <a:ext uri="{FF2B5EF4-FFF2-40B4-BE49-F238E27FC236}">
                  <a16:creationId xmlns:a16="http://schemas.microsoft.com/office/drawing/2014/main" id="{12AF6CD4-EB2D-45AD-A9FA-BF3AC5539C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8" y="162877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64" name="Picture 22">
              <a:extLst>
                <a:ext uri="{FF2B5EF4-FFF2-40B4-BE49-F238E27FC236}">
                  <a16:creationId xmlns:a16="http://schemas.microsoft.com/office/drawing/2014/main" id="{CBD1E599-2CFA-441B-AF62-9DADDFC09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025" y="3789363"/>
              <a:ext cx="247650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65" name="Picture 23">
              <a:extLst>
                <a:ext uri="{FF2B5EF4-FFF2-40B4-BE49-F238E27FC236}">
                  <a16:creationId xmlns:a16="http://schemas.microsoft.com/office/drawing/2014/main" id="{814BFF71-204F-4835-8940-4D2CDE446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8" y="3789363"/>
              <a:ext cx="247650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66" name="Picture 24">
              <a:extLst>
                <a:ext uri="{FF2B5EF4-FFF2-40B4-BE49-F238E27FC236}">
                  <a16:creationId xmlns:a16="http://schemas.microsoft.com/office/drawing/2014/main" id="{0BAF7640-F88C-4427-BC16-D0DD65603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3789363"/>
              <a:ext cx="247650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67" name="Picture 25">
              <a:extLst>
                <a:ext uri="{FF2B5EF4-FFF2-40B4-BE49-F238E27FC236}">
                  <a16:creationId xmlns:a16="http://schemas.microsoft.com/office/drawing/2014/main" id="{B3FEB09C-2370-4BFA-9817-374E02E589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3789363"/>
              <a:ext cx="247650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68" name="Picture 26">
              <a:extLst>
                <a:ext uri="{FF2B5EF4-FFF2-40B4-BE49-F238E27FC236}">
                  <a16:creationId xmlns:a16="http://schemas.microsoft.com/office/drawing/2014/main" id="{8D07540A-B7EB-47E8-B376-6C3A82CDC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950" y="609282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69" name="Picture 27">
              <a:extLst>
                <a:ext uri="{FF2B5EF4-FFF2-40B4-BE49-F238E27FC236}">
                  <a16:creationId xmlns:a16="http://schemas.microsoft.com/office/drawing/2014/main" id="{8349C807-FDFA-4BED-9311-6F6599579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050" y="609282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70" name="Picture 28">
              <a:extLst>
                <a:ext uri="{FF2B5EF4-FFF2-40B4-BE49-F238E27FC236}">
                  <a16:creationId xmlns:a16="http://schemas.microsoft.com/office/drawing/2014/main" id="{38E5409B-5882-4E81-9CF3-69CD4B44B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8" y="609282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71" name="Picture 29">
              <a:extLst>
                <a:ext uri="{FF2B5EF4-FFF2-40B4-BE49-F238E27FC236}">
                  <a16:creationId xmlns:a16="http://schemas.microsoft.com/office/drawing/2014/main" id="{A888C7C4-4032-407D-8B7F-F9FA1277C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609282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72" name="Picture 31">
              <a:extLst>
                <a:ext uri="{FF2B5EF4-FFF2-40B4-BE49-F238E27FC236}">
                  <a16:creationId xmlns:a16="http://schemas.microsoft.com/office/drawing/2014/main" id="{08AAB8E3-C196-46F1-A001-8E44EED47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9" y="404813"/>
              <a:ext cx="269875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73" name="Picture 32">
              <a:extLst>
                <a:ext uri="{FF2B5EF4-FFF2-40B4-BE49-F238E27FC236}">
                  <a16:creationId xmlns:a16="http://schemas.microsoft.com/office/drawing/2014/main" id="{2AFBF293-8B43-4C82-AF75-9901CAEFC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938" y="2565401"/>
              <a:ext cx="252412" cy="576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74" name="Picture 33">
              <a:extLst>
                <a:ext uri="{FF2B5EF4-FFF2-40B4-BE49-F238E27FC236}">
                  <a16:creationId xmlns:a16="http://schemas.microsoft.com/office/drawing/2014/main" id="{D38FF47C-ED10-4509-A65E-92E186986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2565400"/>
              <a:ext cx="33496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75" name="Picture 34">
              <a:extLst>
                <a:ext uri="{FF2B5EF4-FFF2-40B4-BE49-F238E27FC236}">
                  <a16:creationId xmlns:a16="http://schemas.microsoft.com/office/drawing/2014/main" id="{F0719881-C539-4B49-9F6C-CDC623982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404814"/>
              <a:ext cx="277812" cy="72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76" name="Picture 35" descr="Scol022msY">
              <a:extLst>
                <a:ext uri="{FF2B5EF4-FFF2-40B4-BE49-F238E27FC236}">
                  <a16:creationId xmlns:a16="http://schemas.microsoft.com/office/drawing/2014/main" id="{583CB2E5-9551-4CC0-B153-4AADBBD21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963" y="2565401"/>
              <a:ext cx="2540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77" name="Picture 36">
              <a:extLst>
                <a:ext uri="{FF2B5EF4-FFF2-40B4-BE49-F238E27FC236}">
                  <a16:creationId xmlns:a16="http://schemas.microsoft.com/office/drawing/2014/main" id="{AABD5740-8572-4A92-86F8-9FE03D697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404813"/>
              <a:ext cx="258762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78" name="Picture 37">
              <a:extLst>
                <a:ext uri="{FF2B5EF4-FFF2-40B4-BE49-F238E27FC236}">
                  <a16:creationId xmlns:a16="http://schemas.microsoft.com/office/drawing/2014/main" id="{5F43FDB6-F527-4850-839E-5EC14CD28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9776" y="4797426"/>
              <a:ext cx="322263" cy="576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79" name="Picture 38">
              <a:extLst>
                <a:ext uri="{FF2B5EF4-FFF2-40B4-BE49-F238E27FC236}">
                  <a16:creationId xmlns:a16="http://schemas.microsoft.com/office/drawing/2014/main" id="{BEB3F0A1-B5A3-4F3B-882B-8B09D5DBD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050" y="404813"/>
              <a:ext cx="23495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80" name="Picture 39" descr="SCOL005sY">
              <a:extLst>
                <a:ext uri="{FF2B5EF4-FFF2-40B4-BE49-F238E27FC236}">
                  <a16:creationId xmlns:a16="http://schemas.microsoft.com/office/drawing/2014/main" id="{C3B451DC-FE56-412E-B504-67CDDB4CE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4" t="3061" r="8420" b="3061"/>
            <a:stretch>
              <a:fillRect/>
            </a:stretch>
          </p:blipFill>
          <p:spPr bwMode="auto">
            <a:xfrm>
              <a:off x="6176963" y="4868863"/>
              <a:ext cx="23971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81" name="Picture 40">
              <a:extLst>
                <a:ext uri="{FF2B5EF4-FFF2-40B4-BE49-F238E27FC236}">
                  <a16:creationId xmlns:a16="http://schemas.microsoft.com/office/drawing/2014/main" id="{067ECACA-29A0-4C95-9295-CD19879CF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026" y="2565401"/>
              <a:ext cx="309563" cy="576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482" name="Picture 41">
              <a:extLst>
                <a:ext uri="{FF2B5EF4-FFF2-40B4-BE49-F238E27FC236}">
                  <a16:creationId xmlns:a16="http://schemas.microsoft.com/office/drawing/2014/main" id="{72810B1C-1E90-4CF8-A684-F67DBEC27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4868863"/>
              <a:ext cx="265112" cy="538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08ADCD3-ADB5-4E3A-8187-0061E03670B7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F1CBF-A4B8-47ED-BDE1-52179AE9089F}"/>
              </a:ext>
            </a:extLst>
          </p:cNvPr>
          <p:cNvSpPr txBox="1"/>
          <p:nvPr/>
        </p:nvSpPr>
        <p:spPr>
          <a:xfrm>
            <a:off x="9257282" y="1658484"/>
            <a:ext cx="2664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Guilds differ in their host specialization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4">
            <a:extLst>
              <a:ext uri="{FF2B5EF4-FFF2-40B4-BE49-F238E27FC236}">
                <a16:creationId xmlns:a16="http://schemas.microsoft.com/office/drawing/2014/main" id="{00F9C8C6-9DF6-4DC9-A702-25E2CC4AE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3789364"/>
            <a:ext cx="1295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84" name="Picture 5">
            <a:extLst>
              <a:ext uri="{FF2B5EF4-FFF2-40B4-BE49-F238E27FC236}">
                <a16:creationId xmlns:a16="http://schemas.microsoft.com/office/drawing/2014/main" id="{A4781339-1D35-405E-B637-0DC6F04E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1196975"/>
            <a:ext cx="1400175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85" name="Picture 6">
            <a:extLst>
              <a:ext uri="{FF2B5EF4-FFF2-40B4-BE49-F238E27FC236}">
                <a16:creationId xmlns:a16="http://schemas.microsoft.com/office/drawing/2014/main" id="{53A13B86-33C6-4525-B41C-9F95A8AB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2492375"/>
            <a:ext cx="1616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86" name="Picture 7">
            <a:extLst>
              <a:ext uri="{FF2B5EF4-FFF2-40B4-BE49-F238E27FC236}">
                <a16:creationId xmlns:a16="http://schemas.microsoft.com/office/drawing/2014/main" id="{6175F4E3-330C-4313-AB86-4E026A99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44901"/>
            <a:ext cx="12255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87" name="Picture 8">
            <a:extLst>
              <a:ext uri="{FF2B5EF4-FFF2-40B4-BE49-F238E27FC236}">
                <a16:creationId xmlns:a16="http://schemas.microsoft.com/office/drawing/2014/main" id="{AFAD3DF1-455B-46C4-8851-73C149E7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4076700"/>
            <a:ext cx="13287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8" name="Text Box 9">
            <a:extLst>
              <a:ext uri="{FF2B5EF4-FFF2-40B4-BE49-F238E27FC236}">
                <a16:creationId xmlns:a16="http://schemas.microsoft.com/office/drawing/2014/main" id="{53997BE0-5DA1-4D61-9F0C-E533B63F3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361" y="5876926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47113" name="Text Box 10">
            <a:extLst>
              <a:ext uri="{FF2B5EF4-FFF2-40B4-BE49-F238E27FC236}">
                <a16:creationId xmlns:a16="http://schemas.microsoft.com/office/drawing/2014/main" id="{2AC57B4A-579E-405E-BBC8-3D9C1CA97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732"/>
            <a:ext cx="10128448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dirty="0"/>
              <a:t>Specialized guilds tend to be species poor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AFF938-2745-4137-A822-27E39169A1B8}"/>
              </a:ext>
            </a:extLst>
          </p:cNvPr>
          <p:cNvGrpSpPr/>
          <p:nvPr/>
        </p:nvGrpSpPr>
        <p:grpSpPr>
          <a:xfrm>
            <a:off x="767408" y="561501"/>
            <a:ext cx="9074150" cy="6278563"/>
            <a:chOff x="1558925" y="549276"/>
            <a:chExt cx="9074150" cy="6278563"/>
          </a:xfrm>
        </p:grpSpPr>
        <p:pic>
          <p:nvPicPr>
            <p:cNvPr id="148482" name="Picture 2">
              <a:extLst>
                <a:ext uri="{FF2B5EF4-FFF2-40B4-BE49-F238E27FC236}">
                  <a16:creationId xmlns:a16="http://schemas.microsoft.com/office/drawing/2014/main" id="{6887A238-F2DF-468A-A771-97504BE21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25" y="549276"/>
              <a:ext cx="9074150" cy="627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8490" name="Text Box 11">
              <a:extLst>
                <a:ext uri="{FF2B5EF4-FFF2-40B4-BE49-F238E27FC236}">
                  <a16:creationId xmlns:a16="http://schemas.microsoft.com/office/drawing/2014/main" id="{4C5CCC44-D17C-413F-B517-30D56E422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2889" y="1125539"/>
              <a:ext cx="1412875" cy="283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Arial" panose="020B0604020202020204" pitchFamily="34" charset="0"/>
                </a:rPr>
                <a:t>generalists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Arial" panose="020B0604020202020204" pitchFamily="34" charset="0"/>
                </a:rPr>
                <a:t>specialists</a:t>
              </a:r>
            </a:p>
          </p:txBody>
        </p:sp>
        <p:sp>
          <p:nvSpPr>
            <p:cNvPr id="148491" name="Text Box 12">
              <a:extLst>
                <a:ext uri="{FF2B5EF4-FFF2-40B4-BE49-F238E27FC236}">
                  <a16:creationId xmlns:a16="http://schemas.microsoft.com/office/drawing/2014/main" id="{9EF5FA79-CE5B-4298-A685-9C49BA13C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276" y="5157789"/>
              <a:ext cx="633571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</a:rPr>
                <a:t>low diversity                                             high diversity</a:t>
              </a:r>
            </a:p>
          </p:txBody>
        </p:sp>
        <p:sp>
          <p:nvSpPr>
            <p:cNvPr id="148492" name="Line 13">
              <a:extLst>
                <a:ext uri="{FF2B5EF4-FFF2-40B4-BE49-F238E27FC236}">
                  <a16:creationId xmlns:a16="http://schemas.microsoft.com/office/drawing/2014/main" id="{9C5D8B27-4FA3-4A8C-921C-F13E23C927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6501" y="5300663"/>
              <a:ext cx="2447925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8493" name="Line 14">
            <a:extLst>
              <a:ext uri="{FF2B5EF4-FFF2-40B4-BE49-F238E27FC236}">
                <a16:creationId xmlns:a16="http://schemas.microsoft.com/office/drawing/2014/main" id="{597CD0D4-08FB-46F4-A679-5135A97CCA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0375" y="1628776"/>
            <a:ext cx="0" cy="18716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47796F-FCA3-4210-AAE1-FF7B1BD8051E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>
            <a:extLst>
              <a:ext uri="{FF2B5EF4-FFF2-40B4-BE49-F238E27FC236}">
                <a16:creationId xmlns:a16="http://schemas.microsoft.com/office/drawing/2014/main" id="{7AD58A23-9B96-4E3C-A27C-DDF2461C6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3414"/>
            <a:ext cx="9144000" cy="368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1" name="Text Box 3">
            <a:extLst>
              <a:ext uri="{FF2B5EF4-FFF2-40B4-BE49-F238E27FC236}">
                <a16:creationId xmlns:a16="http://schemas.microsoft.com/office/drawing/2014/main" id="{7548DDEE-73FC-4AAA-BD06-7C6C7A582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219200"/>
            <a:ext cx="4038600" cy="9461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/>
              <a:t>Island biogeography: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/>
              <a:t>trees are “habitat islands”</a:t>
            </a:r>
          </a:p>
        </p:txBody>
      </p:sp>
      <p:pic>
        <p:nvPicPr>
          <p:cNvPr id="150532" name="Picture 4">
            <a:extLst>
              <a:ext uri="{FF2B5EF4-FFF2-40B4-BE49-F238E27FC236}">
                <a16:creationId xmlns:a16="http://schemas.microsoft.com/office/drawing/2014/main" id="{6EE39D52-D461-461A-8A4B-4DDD6F95D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6"/>
            <a:ext cx="4114800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C14A12-603A-46F3-8925-DABA433645B6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>
            <a:extLst>
              <a:ext uri="{FF2B5EF4-FFF2-40B4-BE49-F238E27FC236}">
                <a16:creationId xmlns:a16="http://schemas.microsoft.com/office/drawing/2014/main" id="{A6C28008-F133-481C-ACFB-A03819ED8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16" y="-52940"/>
            <a:ext cx="512777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/>
              <a:t>Wilson and </a:t>
            </a:r>
            <a:r>
              <a:rPr lang="en-GB" altLang="en-US" sz="2800" dirty="0" err="1"/>
              <a:t>Simberloff</a:t>
            </a:r>
            <a:r>
              <a:rPr lang="en-GB" altLang="en-US" sz="2800" dirty="0"/>
              <a:t> (1970): experimental tests of the theory, monitoring arthropod immigration and extinction after complete defaunation of small mangrove islands offshore Florida</a:t>
            </a:r>
          </a:p>
        </p:txBody>
      </p:sp>
      <p:pic>
        <p:nvPicPr>
          <p:cNvPr id="152579" name="Picture 3">
            <a:extLst>
              <a:ext uri="{FF2B5EF4-FFF2-40B4-BE49-F238E27FC236}">
                <a16:creationId xmlns:a16="http://schemas.microsoft.com/office/drawing/2014/main" id="{3206C7FA-4ADB-40B7-AE86-5C9037530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0" name="Picture 4">
            <a:extLst>
              <a:ext uri="{FF2B5EF4-FFF2-40B4-BE49-F238E27FC236}">
                <a16:creationId xmlns:a16="http://schemas.microsoft.com/office/drawing/2014/main" id="{E8F42B34-D4DF-4784-9FCF-1D5E4B81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3137"/>
            <a:ext cx="6168008" cy="392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161D38-18FF-4B9E-BE73-5D288A1DA4C3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D92C1FE-1496-429A-9D0F-F6EDBD736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768" y="3357489"/>
            <a:ext cx="4335103" cy="340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36B573B6-CC21-4191-AC5A-0507762D9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768" y="2528541"/>
            <a:ext cx="433823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dirty="0"/>
              <a:t>Experimental test of the effect of island area on species richness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1C03B39D-124D-4850-82DB-BF7260689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17" y="642152"/>
            <a:ext cx="4630862" cy="324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699" name="Text Box 3">
            <a:extLst>
              <a:ext uri="{FF2B5EF4-FFF2-40B4-BE49-F238E27FC236}">
                <a16:creationId xmlns:a16="http://schemas.microsoft.com/office/drawing/2014/main" id="{4B09B68F-6C4C-48C7-A8F0-3621097B1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2124" y="6283528"/>
            <a:ext cx="1755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cs typeface="Arial" panose="020B0604020202020204" pitchFamily="34" charset="0"/>
              </a:rPr>
              <a:t>Hugueny</a:t>
            </a:r>
            <a:r>
              <a:rPr lang="en-US" altLang="en-US" sz="1200" dirty="0">
                <a:cs typeface="Arial" panose="020B0604020202020204" pitchFamily="34" charset="0"/>
              </a:rPr>
              <a:t> &amp; Cornell 2000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Soares et al. 2001</a:t>
            </a:r>
          </a:p>
        </p:txBody>
      </p:sp>
      <p:sp>
        <p:nvSpPr>
          <p:cNvPr id="157700" name="Text Box 4">
            <a:extLst>
              <a:ext uri="{FF2B5EF4-FFF2-40B4-BE49-F238E27FC236}">
                <a16:creationId xmlns:a16="http://schemas.microsoft.com/office/drawing/2014/main" id="{A19D52A8-58A8-44A1-ABDB-334E8EE6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383" y="476251"/>
            <a:ext cx="2140330" cy="83099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Cynipid species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England</a:t>
            </a:r>
          </a:p>
        </p:txBody>
      </p:sp>
      <p:pic>
        <p:nvPicPr>
          <p:cNvPr id="157701" name="Picture 5">
            <a:extLst>
              <a:ext uri="{FF2B5EF4-FFF2-40B4-BE49-F238E27FC236}">
                <a16:creationId xmlns:a16="http://schemas.microsoft.com/office/drawing/2014/main" id="{02B3EB8C-DF3D-4DBF-90AD-CA1E105C3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17" y="3346356"/>
            <a:ext cx="4853843" cy="324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702" name="Text Box 6">
            <a:extLst>
              <a:ext uri="{FF2B5EF4-FFF2-40B4-BE49-F238E27FC236}">
                <a16:creationId xmlns:a16="http://schemas.microsoft.com/office/drawing/2014/main" id="{BD263269-C5F6-41EE-BE65-26ADFC98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208" y="3717032"/>
            <a:ext cx="1611339" cy="83099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Ant species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32851-126D-43F1-B179-3B08B48B713C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405220ac">
            <a:extLst>
              <a:ext uri="{FF2B5EF4-FFF2-40B4-BE49-F238E27FC236}">
                <a16:creationId xmlns:a16="http://schemas.microsoft.com/office/drawing/2014/main" id="{4E1120B7-D614-411D-9360-034140397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1"/>
            <a:ext cx="4902117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9FCA699D-21F1-4BEE-9D14-EFEEC8622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47" y="-12380"/>
            <a:ext cx="923607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Assembly of local communities from regional species pool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74B9E6-64D9-4113-9CB5-24E488339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01" y="1558431"/>
            <a:ext cx="1925947" cy="1222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E5DEB-4840-4EDB-B73E-2A46797B2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102" y="3875087"/>
            <a:ext cx="2287583" cy="147058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E74E9FC2-4751-4526-BCE3-1A5EC632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941168"/>
            <a:ext cx="8321235" cy="72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723" name="Picture 3">
            <a:extLst>
              <a:ext uri="{FF2B5EF4-FFF2-40B4-BE49-F238E27FC236}">
                <a16:creationId xmlns:a16="http://schemas.microsoft.com/office/drawing/2014/main" id="{3409039C-05B8-4694-9461-1E3B0729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7" y="461665"/>
            <a:ext cx="8829675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24" name="Text Box 4">
            <a:extLst>
              <a:ext uri="{FF2B5EF4-FFF2-40B4-BE49-F238E27FC236}">
                <a16:creationId xmlns:a16="http://schemas.microsoft.com/office/drawing/2014/main" id="{BEDB29FB-A129-4E59-AB5C-EE8D9029A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3145034"/>
            <a:ext cx="31341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Leaf-miners on oaks, California</a:t>
            </a:r>
          </a:p>
        </p:txBody>
      </p:sp>
      <p:sp>
        <p:nvSpPr>
          <p:cNvPr id="158725" name="Text Box 5">
            <a:extLst>
              <a:ext uri="{FF2B5EF4-FFF2-40B4-BE49-F238E27FC236}">
                <a16:creationId xmlns:a16="http://schemas.microsoft.com/office/drawing/2014/main" id="{51B03823-D54E-451F-826E-525632E8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151" y="3153903"/>
            <a:ext cx="25699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Leafhoppers on trees, UK</a:t>
            </a:r>
          </a:p>
        </p:txBody>
      </p:sp>
      <p:sp>
        <p:nvSpPr>
          <p:cNvPr id="158726" name="Text Box 6">
            <a:extLst>
              <a:ext uri="{FF2B5EF4-FFF2-40B4-BE49-F238E27FC236}">
                <a16:creationId xmlns:a16="http://schemas.microsoft.com/office/drawing/2014/main" id="{CC081C2E-7955-4600-95B2-36786C58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0128448" cy="46166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Species richness of herbivore communities: determined by plant abundance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9848D-1CAB-4CF3-A009-A4A99BC00CDA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422E0F-088F-437B-AF5C-0616B50D8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746" y="1114777"/>
            <a:ext cx="708298" cy="1068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A8E117-128E-48BB-B1D5-DABF084D5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902" y="1111494"/>
            <a:ext cx="860367" cy="1139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B80BB6-E5ED-41BD-9848-706F855F9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4044" y="3571288"/>
            <a:ext cx="1282873" cy="768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E9008C-7F23-45B3-886F-64FDB69CEB84}"/>
              </a:ext>
            </a:extLst>
          </p:cNvPr>
          <p:cNvSpPr txBox="1"/>
          <p:nvPr/>
        </p:nvSpPr>
        <p:spPr>
          <a:xfrm>
            <a:off x="9488698" y="1693311"/>
            <a:ext cx="189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plant host</a:t>
            </a:r>
          </a:p>
          <a:p>
            <a:r>
              <a:rPr lang="en-US" dirty="0"/>
              <a:t>different locations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E52B35-7406-4CEA-B220-608BE6B0AB7A}"/>
              </a:ext>
            </a:extLst>
          </p:cNvPr>
          <p:cNvSpPr txBox="1"/>
          <p:nvPr/>
        </p:nvSpPr>
        <p:spPr>
          <a:xfrm>
            <a:off x="9488698" y="4659676"/>
            <a:ext cx="2576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geographic location</a:t>
            </a:r>
          </a:p>
          <a:p>
            <a:r>
              <a:rPr lang="en-US" dirty="0"/>
              <a:t>different host species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19D760A7-8101-43D2-951F-F1FA3BF41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16" y="3590651"/>
            <a:ext cx="1002844" cy="75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7649EF3E-D1CD-46FF-88FF-EB94EA32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4" y="3559063"/>
            <a:ext cx="5597373" cy="263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42" name="Picture 2">
            <a:extLst>
              <a:ext uri="{FF2B5EF4-FFF2-40B4-BE49-F238E27FC236}">
                <a16:creationId xmlns:a16="http://schemas.microsoft.com/office/drawing/2014/main" id="{44D74B5B-639D-4A96-B417-E1A8F29F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5"/>
            <a:ext cx="9144000" cy="3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43" name="Picture 3">
            <a:extLst>
              <a:ext uri="{FF2B5EF4-FFF2-40B4-BE49-F238E27FC236}">
                <a16:creationId xmlns:a16="http://schemas.microsoft.com/office/drawing/2014/main" id="{4A2C4005-5671-4DDA-B8B0-5EB318914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45" y="1123004"/>
            <a:ext cx="2947833" cy="225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6" name="Text Box 7">
            <a:extLst>
              <a:ext uri="{FF2B5EF4-FFF2-40B4-BE49-F238E27FC236}">
                <a16:creationId xmlns:a16="http://schemas.microsoft.com/office/drawing/2014/main" id="{C62953AE-A91F-4397-B29E-D4384A677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345" y="3200400"/>
            <a:ext cx="295565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/>
              <a:t>Oenothera biennis</a:t>
            </a:r>
          </a:p>
        </p:txBody>
      </p:sp>
      <p:sp>
        <p:nvSpPr>
          <p:cNvPr id="163847" name="Text Box 8">
            <a:extLst>
              <a:ext uri="{FF2B5EF4-FFF2-40B4-BE49-F238E27FC236}">
                <a16:creationId xmlns:a16="http://schemas.microsoft.com/office/drawing/2014/main" id="{2CEE93D9-A5A4-42B7-9026-2DAC8CCD7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0128448" cy="46166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Plant evolution in real-time: changes after insect exclusion for 5 years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6F1123-F77C-4256-8465-1A9118F8A89B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06F25205-1D9F-41A1-8F75-42410FDAD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6453425"/>
            <a:ext cx="4263159" cy="40011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Lower resistance to seed-eating insects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472EF429-B9C1-4781-AF04-5FD3F270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901171"/>
            <a:ext cx="1752990" cy="78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78687E52-3CFC-47F9-913C-F94D01CD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3682821"/>
            <a:ext cx="2095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 err="1"/>
              <a:t>Mompha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brevivitella</a:t>
            </a:r>
            <a:endParaRPr lang="en-US" altLang="en-US" sz="1800" i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744CB0-4BC8-49C0-B712-70BC943E617A}"/>
              </a:ext>
            </a:extLst>
          </p:cNvPr>
          <p:cNvGrpSpPr/>
          <p:nvPr/>
        </p:nvGrpSpPr>
        <p:grpSpPr>
          <a:xfrm>
            <a:off x="6748404" y="3851823"/>
            <a:ext cx="5435774" cy="2278710"/>
            <a:chOff x="2495550" y="260351"/>
            <a:chExt cx="7812088" cy="3433763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051A12C5-AD68-454B-A335-2D9436F5B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550" y="260351"/>
              <a:ext cx="7812088" cy="3433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56E6523F-38ED-4103-8653-4E1AEE3EC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538" y="2420938"/>
              <a:ext cx="21399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FF"/>
                  </a:solidFill>
                  <a:latin typeface="Arial" panose="020B0604020202020204" pitchFamily="34" charset="0"/>
                </a:rPr>
                <a:t>insects suppressed</a:t>
              </a: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B1C548D9-3B0E-4C8B-A886-C45495D88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4563" y="765176"/>
              <a:ext cx="1835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anose="020B0604020202020204" pitchFamily="34" charset="0"/>
                </a:rPr>
                <a:t>ambient insects </a:t>
              </a:r>
            </a:p>
          </p:txBody>
        </p:sp>
      </p:grpSp>
      <p:sp>
        <p:nvSpPr>
          <p:cNvPr id="19" name="Text Box 11">
            <a:extLst>
              <a:ext uri="{FF2B5EF4-FFF2-40B4-BE49-F238E27FC236}">
                <a16:creationId xmlns:a16="http://schemas.microsoft.com/office/drawing/2014/main" id="{312CA5B6-98D3-4D5E-902C-59DB089D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018" y="6462874"/>
            <a:ext cx="5757813" cy="40011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Higher competitive ability (with Taraxacum officinale) </a:t>
            </a: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1CB3B6F0-85B8-4E05-801D-7650A82CD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19" y="4807070"/>
            <a:ext cx="746366" cy="57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D25DDD42-EE58-49E8-B88B-A80E809E5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983" y="3693717"/>
            <a:ext cx="654759" cy="6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id="{D1D78DF5-6AE8-48EA-A3D3-A42E6828F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206" y="4295334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X</a:t>
            </a:r>
          </a:p>
        </p:txBody>
      </p:sp>
      <p:sp>
        <p:nvSpPr>
          <p:cNvPr id="163844" name="Text Box 5">
            <a:extLst>
              <a:ext uri="{FF2B5EF4-FFF2-40B4-BE49-F238E27FC236}">
                <a16:creationId xmlns:a16="http://schemas.microsoft.com/office/drawing/2014/main" id="{101E26D2-7ECE-4E79-9FBA-6FDDE9844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762" y="3396807"/>
            <a:ext cx="23503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CC"/>
                </a:solidFill>
              </a:rPr>
              <a:t>Agrawal et al. 2012 SCIENCE 338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7">
            <a:extLst>
              <a:ext uri="{FF2B5EF4-FFF2-40B4-BE49-F238E27FC236}">
                <a16:creationId xmlns:a16="http://schemas.microsoft.com/office/drawing/2014/main" id="{6AC03F3F-F7F3-4A0F-B323-3BFE7099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" y="449727"/>
            <a:ext cx="6019875" cy="253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1" name="Text Box 5">
            <a:extLst>
              <a:ext uri="{FF2B5EF4-FFF2-40B4-BE49-F238E27FC236}">
                <a16:creationId xmlns:a16="http://schemas.microsoft.com/office/drawing/2014/main" id="{88396FA6-C90C-4C1D-A3C2-EA6B20AA1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6583364"/>
            <a:ext cx="3543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Agrawal et al. SCIENCE VOL 338 5 OCTOBER 2012</a:t>
            </a:r>
          </a:p>
        </p:txBody>
      </p:sp>
      <p:pic>
        <p:nvPicPr>
          <p:cNvPr id="165892" name="Picture 8">
            <a:extLst>
              <a:ext uri="{FF2B5EF4-FFF2-40B4-BE49-F238E27FC236}">
                <a16:creationId xmlns:a16="http://schemas.microsoft.com/office/drawing/2014/main" id="{6D532341-1982-4C70-B1FE-162B0C042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97" y="561501"/>
            <a:ext cx="1546201" cy="221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3" name="Picture 9">
            <a:extLst>
              <a:ext uri="{FF2B5EF4-FFF2-40B4-BE49-F238E27FC236}">
                <a16:creationId xmlns:a16="http://schemas.microsoft.com/office/drawing/2014/main" id="{F27DCB7E-23DD-467D-BF30-6F03DAF94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9" y="2988099"/>
            <a:ext cx="4091876" cy="271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4" name="Text Box 10">
            <a:extLst>
              <a:ext uri="{FF2B5EF4-FFF2-40B4-BE49-F238E27FC236}">
                <a16:creationId xmlns:a16="http://schemas.microsoft.com/office/drawing/2014/main" id="{3B77EF24-B3D1-4DD1-B52F-8EDA64DEE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1938"/>
            <a:ext cx="10128448" cy="46166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Tannins (</a:t>
            </a:r>
            <a:r>
              <a:rPr lang="en-US" altLang="en-US" sz="2400" dirty="0" err="1"/>
              <a:t>Oenothein</a:t>
            </a:r>
            <a:r>
              <a:rPr lang="en-US" altLang="en-US" sz="2400" dirty="0"/>
              <a:t> A): decreased in fruits in the absence of insects</a:t>
            </a:r>
          </a:p>
        </p:txBody>
      </p:sp>
      <p:sp>
        <p:nvSpPr>
          <p:cNvPr id="165895" name="Text Box 11">
            <a:extLst>
              <a:ext uri="{FF2B5EF4-FFF2-40B4-BE49-F238E27FC236}">
                <a16:creationId xmlns:a16="http://schemas.microsoft.com/office/drawing/2014/main" id="{9B776FA0-36E6-4618-86C1-9566659CE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65" y="5700387"/>
            <a:ext cx="480353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Lifetime seed production: correlated with </a:t>
            </a:r>
            <a:r>
              <a:rPr lang="en-US" altLang="en-US" sz="2000" dirty="0" err="1"/>
              <a:t>oenothein</a:t>
            </a:r>
            <a:r>
              <a:rPr lang="en-US" altLang="en-US" sz="2000" dirty="0"/>
              <a:t> but only when insects are present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7FC38B-D7DA-431D-B99E-5C551D13E553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5B4F661-B75D-42D1-BA93-A3DA749E9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229" y="581129"/>
            <a:ext cx="2319837" cy="216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7C0C460-5AF8-4A48-BF5E-9C544F7B4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46" y="2962234"/>
            <a:ext cx="3829500" cy="27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424369F6-D42F-4AA3-AF06-DD21FB511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654" y="5700387"/>
            <a:ext cx="447793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2000"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Early flowering: advantageous response in the absence of insects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839FB-EDA3-4D50-B0FC-C18880067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5" y="666750"/>
            <a:ext cx="6191250" cy="6191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408793-8142-428A-86D7-DAB267C842E7}"/>
              </a:ext>
            </a:extLst>
          </p:cNvPr>
          <p:cNvSpPr txBox="1"/>
          <p:nvPr/>
        </p:nvSpPr>
        <p:spPr>
          <a:xfrm>
            <a:off x="5087550" y="-15458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END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AF28AD-DFCB-4711-9765-F2AD71E2253B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">
            <a:extLst>
              <a:ext uri="{FF2B5EF4-FFF2-40B4-BE49-F238E27FC236}">
                <a16:creationId xmlns:a16="http://schemas.microsoft.com/office/drawing/2014/main" id="{2F860B14-5A86-470C-99F3-F1F4915AF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233" y="6611841"/>
            <a:ext cx="2419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200" dirty="0" err="1"/>
              <a:t>Janson</a:t>
            </a:r>
            <a:r>
              <a:rPr lang="cs-CZ" altLang="en-US" sz="1200" dirty="0"/>
              <a:t> et al. 2008, </a:t>
            </a:r>
            <a:r>
              <a:rPr lang="cs-CZ" altLang="en-US" sz="1200" dirty="0" err="1"/>
              <a:t>Evolution</a:t>
            </a:r>
            <a:r>
              <a:rPr lang="cs-CZ" altLang="en-US" sz="1200" dirty="0"/>
              <a:t> 62:997</a:t>
            </a:r>
            <a:endParaRPr lang="en-US" altLang="en-US" sz="1200" dirty="0"/>
          </a:p>
        </p:txBody>
      </p:sp>
      <p:pic>
        <p:nvPicPr>
          <p:cNvPr id="16389" name="Picture 10">
            <a:extLst>
              <a:ext uri="{FF2B5EF4-FFF2-40B4-BE49-F238E27FC236}">
                <a16:creationId xmlns:a16="http://schemas.microsoft.com/office/drawing/2014/main" id="{805C8A2C-2BC1-48DF-9D08-F0C933A3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715" y="3630264"/>
            <a:ext cx="2592387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12">
            <a:extLst>
              <a:ext uri="{FF2B5EF4-FFF2-40B4-BE49-F238E27FC236}">
                <a16:creationId xmlns:a16="http://schemas.microsoft.com/office/drawing/2014/main" id="{72CA5CE6-2671-4D7E-9695-C85ACF108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3630265"/>
            <a:ext cx="2074863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77C9C39-092D-4C81-AD52-1E2A4D9DBB96}"/>
              </a:ext>
            </a:extLst>
          </p:cNvPr>
          <p:cNvGrpSpPr/>
          <p:nvPr/>
        </p:nvGrpSpPr>
        <p:grpSpPr>
          <a:xfrm>
            <a:off x="3041613" y="13440"/>
            <a:ext cx="4350531" cy="6844559"/>
            <a:chOff x="1524000" y="0"/>
            <a:chExt cx="3781425" cy="6313488"/>
          </a:xfrm>
        </p:grpSpPr>
        <p:pic>
          <p:nvPicPr>
            <p:cNvPr id="16386" name="Picture 2">
              <a:extLst>
                <a:ext uri="{FF2B5EF4-FFF2-40B4-BE49-F238E27FC236}">
                  <a16:creationId xmlns:a16="http://schemas.microsoft.com/office/drawing/2014/main" id="{5D61FFAF-953A-4C06-81BB-F48EC2773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3752850" cy="201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87" name="Picture 4">
              <a:extLst>
                <a:ext uri="{FF2B5EF4-FFF2-40B4-BE49-F238E27FC236}">
                  <a16:creationId xmlns:a16="http://schemas.microsoft.com/office/drawing/2014/main" id="{592F1451-8ACD-47ED-BCB2-388FFAD6B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052637"/>
              <a:ext cx="3762375" cy="199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91" name="Picture 13">
              <a:extLst>
                <a:ext uri="{FF2B5EF4-FFF2-40B4-BE49-F238E27FC236}">
                  <a16:creationId xmlns:a16="http://schemas.microsoft.com/office/drawing/2014/main" id="{5042CE1D-0E83-436B-9ADA-CF6546C01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913" y="4076700"/>
              <a:ext cx="2449512" cy="2236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392" name="Picture 14">
            <a:extLst>
              <a:ext uri="{FF2B5EF4-FFF2-40B4-BE49-F238E27FC236}">
                <a16:creationId xmlns:a16="http://schemas.microsoft.com/office/drawing/2014/main" id="{B3DFCE62-ED36-4EA9-B3D9-F242A351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14" y="4433136"/>
            <a:ext cx="1496362" cy="239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4" name="Text Box 16">
            <a:extLst>
              <a:ext uri="{FF2B5EF4-FFF2-40B4-BE49-F238E27FC236}">
                <a16:creationId xmlns:a16="http://schemas.microsoft.com/office/drawing/2014/main" id="{CD105CFE-4EBE-4697-85B9-628F5EE68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144" y="1112615"/>
            <a:ext cx="4751958" cy="156966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dirty="0" err="1"/>
              <a:t>Poor</a:t>
            </a:r>
            <a:r>
              <a:rPr lang="cs-CZ" altLang="en-US" sz="2400" dirty="0"/>
              <a:t> </a:t>
            </a:r>
            <a:r>
              <a:rPr lang="cs-CZ" altLang="en-US" sz="2400" dirty="0" err="1"/>
              <a:t>quality</a:t>
            </a:r>
            <a:r>
              <a:rPr lang="cs-CZ" altLang="en-US" sz="2400" dirty="0"/>
              <a:t> of </a:t>
            </a:r>
            <a:r>
              <a:rPr lang="cs-CZ" altLang="en-US" sz="2400" dirty="0" err="1"/>
              <a:t>plants</a:t>
            </a:r>
            <a:r>
              <a:rPr lang="cs-CZ" altLang="en-US" sz="2400" dirty="0"/>
              <a:t> </a:t>
            </a:r>
            <a:r>
              <a:rPr lang="cs-CZ" altLang="en-US" sz="2400" dirty="0" err="1"/>
              <a:t>leads</a:t>
            </a:r>
            <a:r>
              <a:rPr lang="cs-CZ" altLang="en-US" sz="2400" dirty="0"/>
              <a:t> to </a:t>
            </a:r>
            <a:r>
              <a:rPr lang="cs-CZ" altLang="en-US" sz="2400" dirty="0" err="1"/>
              <a:t>various</a:t>
            </a:r>
            <a:r>
              <a:rPr lang="cs-CZ" altLang="en-US" sz="2400" dirty="0"/>
              <a:t> </a:t>
            </a:r>
            <a:r>
              <a:rPr lang="cs-CZ" altLang="en-US" sz="2400" dirty="0" err="1"/>
              <a:t>mutualisms</a:t>
            </a:r>
            <a:r>
              <a:rPr lang="cs-CZ" altLang="en-US" sz="2400" dirty="0"/>
              <a:t> </a:t>
            </a:r>
            <a:r>
              <a:rPr lang="cs-CZ" altLang="en-US" sz="2400" dirty="0" err="1"/>
              <a:t>with</a:t>
            </a:r>
            <a:r>
              <a:rPr lang="cs-CZ" altLang="en-US" sz="2400" dirty="0"/>
              <a:t> </a:t>
            </a:r>
            <a:r>
              <a:rPr lang="cs-CZ" altLang="en-US" sz="2400" dirty="0" err="1"/>
              <a:t>fungi</a:t>
            </a:r>
            <a:r>
              <a:rPr lang="cs-CZ" altLang="en-US" sz="2400" dirty="0"/>
              <a:t>, </a:t>
            </a:r>
            <a:r>
              <a:rPr lang="cs-CZ" altLang="en-US" sz="2400" dirty="0" err="1"/>
              <a:t>bacteria</a:t>
            </a:r>
            <a:r>
              <a:rPr lang="cs-CZ" altLang="en-US" sz="2400" dirty="0"/>
              <a:t> and </a:t>
            </a:r>
            <a:r>
              <a:rPr lang="cs-CZ" altLang="en-US" sz="2400" dirty="0" err="1"/>
              <a:t>protozoans</a:t>
            </a:r>
            <a:r>
              <a:rPr lang="cs-CZ" altLang="en-US" sz="2400" dirty="0"/>
              <a:t>, </a:t>
            </a:r>
            <a:r>
              <a:rPr lang="cs-CZ" altLang="en-US" sz="2400" dirty="0" err="1"/>
              <a:t>helping</a:t>
            </a:r>
            <a:r>
              <a:rPr lang="cs-CZ" altLang="en-US" sz="2400" dirty="0"/>
              <a:t> </a:t>
            </a:r>
            <a:r>
              <a:rPr lang="cs-CZ" altLang="en-US" sz="2400" dirty="0" err="1"/>
              <a:t>herbivores</a:t>
            </a:r>
            <a:r>
              <a:rPr lang="cs-CZ" altLang="en-US" sz="2400" dirty="0"/>
              <a:t> to digest plant </a:t>
            </a:r>
            <a:r>
              <a:rPr lang="cs-CZ" altLang="en-US" sz="2400" dirty="0" err="1"/>
              <a:t>matter</a:t>
            </a:r>
            <a:r>
              <a:rPr lang="cs-CZ" altLang="en-US" sz="2400" dirty="0"/>
              <a:t> </a:t>
            </a:r>
            <a:endParaRPr lang="en-US" alt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4F4A0-807F-4112-A172-992C05EFB0F9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F61AA4-97AD-41E9-B96E-C798B31337F7}"/>
              </a:ext>
            </a:extLst>
          </p:cNvPr>
          <p:cNvSpPr txBox="1"/>
          <p:nvPr/>
        </p:nvSpPr>
        <p:spPr>
          <a:xfrm>
            <a:off x="-42602" y="-41547"/>
            <a:ext cx="29902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dirty="0" err="1"/>
              <a:t>Aphid</a:t>
            </a:r>
            <a:r>
              <a:rPr lang="cs-CZ" altLang="en-US" dirty="0"/>
              <a:t> </a:t>
            </a:r>
            <a:r>
              <a:rPr lang="cs-CZ" altLang="en-US" i="1" dirty="0" err="1"/>
              <a:t>Acyrtosiphon</a:t>
            </a:r>
            <a:r>
              <a:rPr lang="cs-CZ" altLang="en-US" i="1" dirty="0"/>
              <a:t> </a:t>
            </a:r>
            <a:r>
              <a:rPr lang="cs-CZ" altLang="en-US" i="1" dirty="0" err="1"/>
              <a:t>pisum</a:t>
            </a:r>
            <a:r>
              <a:rPr lang="cs-CZ" altLang="en-US" dirty="0"/>
              <a:t> and </a:t>
            </a:r>
            <a:r>
              <a:rPr lang="cs-CZ" altLang="en-US" dirty="0" err="1"/>
              <a:t>bacterium</a:t>
            </a:r>
            <a:r>
              <a:rPr lang="cs-CZ" altLang="en-US" dirty="0"/>
              <a:t> </a:t>
            </a:r>
            <a:r>
              <a:rPr lang="cs-CZ" altLang="en-US" i="1" dirty="0" err="1"/>
              <a:t>Buchnera</a:t>
            </a:r>
            <a:r>
              <a:rPr lang="cs-CZ" altLang="en-US" i="1" dirty="0"/>
              <a:t> </a:t>
            </a:r>
            <a:r>
              <a:rPr lang="cs-CZ" altLang="en-US" i="1" dirty="0" err="1"/>
              <a:t>aphidicola</a:t>
            </a:r>
            <a:r>
              <a:rPr lang="cs-CZ" altLang="en-US" dirty="0"/>
              <a:t> </a:t>
            </a:r>
            <a:r>
              <a:rPr lang="cs-CZ" altLang="en-US" dirty="0" err="1"/>
              <a:t>from</a:t>
            </a:r>
            <a:r>
              <a:rPr lang="cs-CZ" altLang="en-US" dirty="0"/>
              <a:t> </a:t>
            </a:r>
            <a:r>
              <a:rPr lang="cs-CZ" altLang="en-US" dirty="0" err="1"/>
              <a:t>its</a:t>
            </a:r>
            <a:r>
              <a:rPr lang="cs-CZ" altLang="en-US" dirty="0"/>
              <a:t> </a:t>
            </a:r>
            <a:r>
              <a:rPr lang="cs-CZ" altLang="en-US" dirty="0" err="1"/>
              <a:t>mycetocyte</a:t>
            </a:r>
            <a:r>
              <a:rPr lang="cs-CZ" altLang="en-US" dirty="0"/>
              <a:t>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27DE72-1F97-4A7C-B1F5-45021425E388}"/>
              </a:ext>
            </a:extLst>
          </p:cNvPr>
          <p:cNvSpPr txBox="1"/>
          <p:nvPr/>
        </p:nvSpPr>
        <p:spPr>
          <a:xfrm>
            <a:off x="-18971" y="2266777"/>
            <a:ext cx="3047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800" dirty="0" err="1">
                <a:solidFill>
                  <a:schemeClr val="accent6">
                    <a:lumMod val="50000"/>
                  </a:schemeClr>
                </a:solidFill>
              </a:rPr>
              <a:t>Cecidomyid</a:t>
            </a:r>
            <a:r>
              <a:rPr lang="cs-CZ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altLang="en-US" sz="1800" dirty="0" err="1">
                <a:solidFill>
                  <a:schemeClr val="accent6">
                    <a:lumMod val="50000"/>
                  </a:schemeClr>
                </a:solidFill>
              </a:rPr>
              <a:t>fly</a:t>
            </a:r>
            <a:r>
              <a:rPr lang="cs-CZ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altLang="en-US" sz="1800" i="1" dirty="0" err="1">
                <a:solidFill>
                  <a:schemeClr val="accent6">
                    <a:lumMod val="50000"/>
                  </a:schemeClr>
                </a:solidFill>
              </a:rPr>
              <a:t>Asteromyia</a:t>
            </a:r>
            <a:r>
              <a:rPr lang="cs-CZ" altLang="en-US" sz="18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altLang="en-US" sz="1800" i="1" dirty="0" err="1">
                <a:solidFill>
                  <a:schemeClr val="accent6">
                    <a:lumMod val="50000"/>
                  </a:schemeClr>
                </a:solidFill>
              </a:rPr>
              <a:t>carbonifera</a:t>
            </a:r>
            <a:r>
              <a:rPr lang="cs-CZ" altLang="en-US" sz="1800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cs-CZ" altLang="en-US" sz="1800" dirty="0" err="1">
                <a:solidFill>
                  <a:schemeClr val="accent6">
                    <a:lumMod val="50000"/>
                  </a:schemeClr>
                </a:solidFill>
              </a:rPr>
              <a:t>galls</a:t>
            </a:r>
            <a:r>
              <a:rPr lang="cs-CZ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altLang="en-US" sz="1800" dirty="0" err="1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cs-CZ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altLang="en-US" sz="1800" i="1" dirty="0" err="1">
                <a:solidFill>
                  <a:schemeClr val="accent6">
                    <a:lumMod val="50000"/>
                  </a:schemeClr>
                </a:solidFill>
              </a:rPr>
              <a:t>Bostryosphaeria</a:t>
            </a:r>
            <a:r>
              <a:rPr lang="cs-CZ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altLang="en-US" sz="1800" dirty="0" err="1">
                <a:solidFill>
                  <a:schemeClr val="accent6">
                    <a:lumMod val="50000"/>
                  </a:schemeClr>
                </a:solidFill>
              </a:rPr>
              <a:t>fungus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C2F3F-F9DC-453A-91E4-E48F8CE48107}"/>
              </a:ext>
            </a:extLst>
          </p:cNvPr>
          <p:cNvSpPr txBox="1"/>
          <p:nvPr/>
        </p:nvSpPr>
        <p:spPr>
          <a:xfrm>
            <a:off x="-53233" y="4388407"/>
            <a:ext cx="3047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800" dirty="0" err="1"/>
              <a:t>Termites</a:t>
            </a:r>
            <a:r>
              <a:rPr lang="cs-CZ" altLang="en-US" sz="1800" dirty="0"/>
              <a:t> and a </a:t>
            </a:r>
            <a:r>
              <a:rPr lang="cs-CZ" altLang="en-US" sz="1800" dirty="0" err="1"/>
              <a:t>protozoan</a:t>
            </a:r>
            <a:r>
              <a:rPr lang="cs-CZ" altLang="en-US" sz="1800" dirty="0"/>
              <a:t> </a:t>
            </a:r>
            <a:r>
              <a:rPr lang="en-US" altLang="en-US" sz="1800" i="1" dirty="0" err="1"/>
              <a:t>Trichonympha</a:t>
            </a:r>
            <a:r>
              <a:rPr lang="en-US" altLang="en-US" sz="1800" i="1" dirty="0"/>
              <a:t> flagellate</a:t>
            </a:r>
            <a:r>
              <a:rPr lang="en-US" altLang="en-US" sz="1800" dirty="0"/>
              <a:t> </a:t>
            </a:r>
            <a:r>
              <a:rPr lang="cs-CZ" altLang="en-US" sz="1800" dirty="0" err="1"/>
              <a:t>from</a:t>
            </a:r>
            <a:r>
              <a:rPr lang="cs-CZ" altLang="en-US" sz="1800" dirty="0"/>
              <a:t> </a:t>
            </a:r>
            <a:r>
              <a:rPr lang="cs-CZ" altLang="en-US" sz="1800" dirty="0" err="1"/>
              <a:t>their</a:t>
            </a:r>
            <a:r>
              <a:rPr lang="cs-CZ" altLang="en-US" sz="1800" dirty="0"/>
              <a:t> </a:t>
            </a:r>
            <a:r>
              <a:rPr lang="cs-CZ" altLang="en-US" sz="1800" dirty="0" err="1"/>
              <a:t>guts</a:t>
            </a:r>
            <a:r>
              <a:rPr lang="cs-CZ" altLang="en-US" sz="1800" dirty="0"/>
              <a:t>, </a:t>
            </a:r>
            <a:r>
              <a:rPr lang="cs-CZ" altLang="en-US" sz="1800" dirty="0" err="1"/>
              <a:t>decomposing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cellulose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62ECC1-634A-4E9C-94CA-D20E1AC2AD3F}"/>
              </a:ext>
            </a:extLst>
          </p:cNvPr>
          <p:cNvSpPr txBox="1"/>
          <p:nvPr/>
        </p:nvSpPr>
        <p:spPr>
          <a:xfrm>
            <a:off x="8470026" y="5681166"/>
            <a:ext cx="4007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800" dirty="0"/>
              <a:t>Ambrosia </a:t>
            </a:r>
            <a:r>
              <a:rPr lang="cs-CZ" altLang="en-US" sz="1800" dirty="0" err="1"/>
              <a:t>beetles</a:t>
            </a:r>
            <a:r>
              <a:rPr lang="cs-CZ" altLang="en-US" sz="1800" dirty="0"/>
              <a:t> and </a:t>
            </a:r>
            <a:r>
              <a:rPr lang="cs-CZ" altLang="en-US" sz="1800" i="1" dirty="0" err="1"/>
              <a:t>Ophiostoma</a:t>
            </a:r>
            <a:r>
              <a:rPr lang="cs-CZ" altLang="en-US" sz="1800" i="1" dirty="0"/>
              <a:t> </a:t>
            </a:r>
            <a:r>
              <a:rPr lang="cs-CZ" altLang="en-US" sz="1800" i="1" dirty="0" err="1"/>
              <a:t>clavigerum</a:t>
            </a:r>
            <a:r>
              <a:rPr lang="cs-CZ" altLang="en-US" sz="1800" dirty="0"/>
              <a:t>, </a:t>
            </a:r>
            <a:r>
              <a:rPr lang="cs-CZ" altLang="en-US" sz="1800" dirty="0" err="1"/>
              <a:t>one</a:t>
            </a:r>
            <a:r>
              <a:rPr lang="cs-CZ" altLang="en-US" sz="1800" dirty="0"/>
              <a:t> of </a:t>
            </a:r>
            <a:r>
              <a:rPr lang="cs-CZ" altLang="en-US" sz="1800" dirty="0" err="1"/>
              <a:t>fungi</a:t>
            </a:r>
            <a:r>
              <a:rPr lang="cs-CZ" altLang="en-US" sz="1800" dirty="0"/>
              <a:t> </a:t>
            </a:r>
            <a:r>
              <a:rPr lang="cs-CZ" altLang="en-US" sz="1800" dirty="0" err="1"/>
              <a:t>from</a:t>
            </a:r>
            <a:r>
              <a:rPr lang="cs-CZ" altLang="en-US" sz="1800" dirty="0"/>
              <a:t> </a:t>
            </a:r>
            <a:r>
              <a:rPr lang="cs-CZ" altLang="en-US" sz="1800" dirty="0" err="1"/>
              <a:t>their</a:t>
            </a:r>
            <a:r>
              <a:rPr lang="cs-CZ" altLang="en-US" sz="1800" dirty="0"/>
              <a:t> </a:t>
            </a:r>
            <a:r>
              <a:rPr lang="cs-CZ" altLang="en-US" sz="1800" dirty="0" err="1"/>
              <a:t>galleries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7083</TotalTime>
  <Words>2734</Words>
  <Application>Microsoft Office PowerPoint</Application>
  <PresentationFormat>Widescreen</PresentationFormat>
  <Paragraphs>499</Paragraphs>
  <Slides>88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7" baseType="lpstr">
      <vt:lpstr>AdvPS_TINI</vt:lpstr>
      <vt:lpstr>AdvPS_TINR</vt:lpstr>
      <vt:lpstr>AdvPS94BA</vt:lpstr>
      <vt:lpstr>Arial</vt:lpstr>
      <vt:lpstr>Calibri</vt:lpstr>
      <vt:lpstr>Calibri Light</vt:lpstr>
      <vt:lpstr>Times New Roman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Mangi Makarangi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Vojtech Novotny</dc:creator>
  <cp:lastModifiedBy>Vojtech Novotny</cp:lastModifiedBy>
  <cp:revision>116</cp:revision>
  <dcterms:created xsi:type="dcterms:W3CDTF">2005-03-11T20:25:08Z</dcterms:created>
  <dcterms:modified xsi:type="dcterms:W3CDTF">2021-12-02T00:23:46Z</dcterms:modified>
</cp:coreProperties>
</file>