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1" r:id="rId1"/>
  </p:sldMasterIdLst>
  <p:notesMasterIdLst>
    <p:notesMasterId r:id="rId28"/>
  </p:notesMasterIdLst>
  <p:sldIdLst>
    <p:sldId id="370" r:id="rId2"/>
    <p:sldId id="1978" r:id="rId3"/>
    <p:sldId id="432" r:id="rId4"/>
    <p:sldId id="365" r:id="rId5"/>
    <p:sldId id="323" r:id="rId6"/>
    <p:sldId id="363" r:id="rId7"/>
    <p:sldId id="369" r:id="rId8"/>
    <p:sldId id="1979" r:id="rId9"/>
    <p:sldId id="343" r:id="rId10"/>
    <p:sldId id="344" r:id="rId11"/>
    <p:sldId id="371" r:id="rId12"/>
    <p:sldId id="265" r:id="rId13"/>
    <p:sldId id="1977" r:id="rId14"/>
    <p:sldId id="275" r:id="rId15"/>
    <p:sldId id="352" r:id="rId16"/>
    <p:sldId id="332" r:id="rId17"/>
    <p:sldId id="267" r:id="rId18"/>
    <p:sldId id="268" r:id="rId19"/>
    <p:sldId id="353" r:id="rId20"/>
    <p:sldId id="354" r:id="rId21"/>
    <p:sldId id="355" r:id="rId22"/>
    <p:sldId id="308" r:id="rId23"/>
    <p:sldId id="1980" r:id="rId24"/>
    <p:sldId id="333" r:id="rId25"/>
    <p:sldId id="324" r:id="rId26"/>
    <p:sldId id="256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FFFFCC"/>
    <a:srgbClr val="FFCC00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98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09BFB80D-EA65-45E0-BD5D-57E21C4A31F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D680803F-84D7-4F7F-A972-B81C5F22057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9B340680-EDEF-4C0A-AEDE-BE8683A45D9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9941" name="Rectangle 5">
            <a:extLst>
              <a:ext uri="{FF2B5EF4-FFF2-40B4-BE49-F238E27FC236}">
                <a16:creationId xmlns:a16="http://schemas.microsoft.com/office/drawing/2014/main" id="{FBF1ACB1-ECBC-4737-8E94-6CE8AF1A2C9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39942" name="Rectangle 6">
            <a:extLst>
              <a:ext uri="{FF2B5EF4-FFF2-40B4-BE49-F238E27FC236}">
                <a16:creationId xmlns:a16="http://schemas.microsoft.com/office/drawing/2014/main" id="{ED954FAD-B183-4D4A-A488-2A45B09F6B0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9943" name="Rectangle 7">
            <a:extLst>
              <a:ext uri="{FF2B5EF4-FFF2-40B4-BE49-F238E27FC236}">
                <a16:creationId xmlns:a16="http://schemas.microsoft.com/office/drawing/2014/main" id="{8B17B4DD-3949-4046-A898-2472D882D8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15F16B29-8FAF-4D11-8DAC-10E56E02DA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D694F1FC-E01A-48C9-8359-6D222286F2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97E8CBF-8827-4506-A606-DC372CC1785A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78343467-E2DD-48C1-B913-EC79ED33E4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DFE79987-664D-4957-A29B-846B5F9213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1BD5A717-7844-42C4-B526-10F44DCAB8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29BBAC6-532B-4602-A7C3-DA7538335552}" type="slidenum">
              <a:rPr lang="en-US" altLang="en-US" sz="1200"/>
              <a:pPr/>
              <a:t>18</a:t>
            </a:fld>
            <a:endParaRPr lang="en-US" altLang="en-US" sz="1200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1099DCD8-0CA8-4ADA-9C98-B7DB37A349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0DDEDFE6-A8BA-4062-8A6D-78411E7CFD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D9B81294-2BD2-4A13-9826-019F21ABED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60EFA78-FC18-4673-82DD-5F361E1FAE1A}" type="slidenum">
              <a:rPr lang="en-US" altLang="en-US" sz="1200"/>
              <a:pPr/>
              <a:t>19</a:t>
            </a:fld>
            <a:endParaRPr lang="en-US" altLang="en-US" sz="1200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B48E93CA-CEFF-4BF0-A0B9-128419C9E0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9D1F98C2-932E-4022-8DB6-BCDF34A365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A4927E49-FC28-4D6B-A0D4-852AF8CB08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0D006B1-A0E1-48FD-8087-CE62DC9CC91B}" type="slidenum">
              <a:rPr lang="en-US" altLang="en-US" sz="1200"/>
              <a:pPr/>
              <a:t>20</a:t>
            </a:fld>
            <a:endParaRPr lang="en-US" altLang="en-US" sz="1200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22F14CFE-6A71-4940-9CCF-B72A9EC896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0F9E27E7-B892-4A8F-8C20-8CA159755F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19CD2170-052E-4678-B9A1-3F7F6547E3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2C783E2-EF67-45E8-BFCC-69C4BF4CD782}" type="slidenum">
              <a:rPr lang="en-US" altLang="en-US" sz="1200"/>
              <a:pPr/>
              <a:t>21</a:t>
            </a:fld>
            <a:endParaRPr lang="en-US" altLang="en-US" sz="1200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79072D4B-DB5A-4534-8726-A0E78CE879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4BDD64E7-44FD-40F3-B225-B4BE63445C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1BCED174-021C-4DBF-8DC2-E47DCCFFA7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511E4FD-BCDD-47DC-99E3-2556D60A0DA4}" type="slidenum">
              <a:rPr lang="en-US" altLang="en-US" sz="1200"/>
              <a:pPr/>
              <a:t>22</a:t>
            </a:fld>
            <a:endParaRPr lang="en-US" altLang="en-US" sz="1200"/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92E5C0D8-4097-48BA-8B75-A1BAB9AE7D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62B6D4EB-408D-4BF8-B9FD-41234ABF4B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2F264C64-8E06-4BA9-9714-035AEFCAAA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BBB0F3D-A625-4C98-BB90-D9F17566AD64}" type="slidenum">
              <a:rPr lang="en-US" altLang="en-US" sz="1200"/>
              <a:pPr/>
              <a:t>24</a:t>
            </a:fld>
            <a:endParaRPr lang="en-US" altLang="en-US" sz="1200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FF59C480-7103-449B-9A81-2B1FDCD2AA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C42417E7-A50B-461F-A4BD-0B65C5AB0B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39CF01F9-EEC2-4BB1-8868-20FF806021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DFE5E2D-1F15-4A3A-84C6-D3AB4C9CF4BF}" type="slidenum">
              <a:rPr lang="en-US" altLang="en-US" sz="1200"/>
              <a:pPr/>
              <a:t>25</a:t>
            </a:fld>
            <a:endParaRPr lang="en-US" altLang="en-US" sz="1200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9E1C4725-C2B9-4748-95A8-A498A08E5B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1DDE9470-5EBE-44A8-939D-A3C3A39AC5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93B3AC7E-599E-4F2D-BFA8-B9DF819672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136D939-C9DE-4699-A46D-B83A165BCEA1}" type="slidenum">
              <a:rPr lang="en-US" altLang="en-US" sz="1200"/>
              <a:pPr/>
              <a:t>26</a:t>
            </a:fld>
            <a:endParaRPr lang="en-US" altLang="en-US" sz="1200"/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CC5901D4-40C8-4722-8374-3EE3A9CE0B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AE37D46A-82EC-4CC2-8229-1CEA40D878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8FEAFC0D-CA76-4E51-A832-270DD8EC1A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6057A00-649B-45FA-B44F-F12B4F47142D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19D04CA3-80D4-4EEA-8581-596D6CDAEB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17830DE8-D789-4CF3-8245-581152AC02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8C18829B-5DCD-48E6-AA58-A26BD0554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177F780-1E36-4306-9985-213D3EF1104F}" type="slidenum">
              <a:rPr lang="en-US" altLang="en-US" sz="1200"/>
              <a:pPr/>
              <a:t>9</a:t>
            </a:fld>
            <a:endParaRPr lang="en-US" altLang="en-US" sz="1200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E84A6BFD-C7E4-407D-9CEC-F5CE3F3728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B96994B9-CF28-4CD2-AE85-6F77DE572C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D8CC0DFF-EF5F-41D6-A9C2-9C8CD43685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E29C294-EDC0-466E-90EB-44BDB60B6716}" type="slidenum">
              <a:rPr lang="en-US" altLang="en-US" sz="1200"/>
              <a:pPr/>
              <a:t>10</a:t>
            </a:fld>
            <a:endParaRPr lang="en-US" altLang="en-US" sz="12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D46E4E0A-058F-4BF5-AA11-05266729BD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BC36D296-65BA-46A8-9B81-BA23CE9522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E45BE3C8-EBA4-4195-9119-25552B3F3E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23F4509-5C27-4CDF-BA5B-74F4AA66442F}" type="slidenum">
              <a:rPr lang="en-US" altLang="en-US" sz="1200"/>
              <a:pPr/>
              <a:t>12</a:t>
            </a:fld>
            <a:endParaRPr lang="en-US" altLang="en-US" sz="12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849EA88C-E346-47A2-9BD1-6B6DCDB8D6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92C8A3A6-D319-478A-9B1D-B1C9381A86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F867746A-C664-47E9-9806-1CBCAC20EC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7EE5680-CCDF-4D71-A329-9FBCF79E8A37}" type="slidenum">
              <a:rPr lang="en-US" altLang="en-US" sz="1200"/>
              <a:pPr/>
              <a:t>14</a:t>
            </a:fld>
            <a:endParaRPr lang="en-US" altLang="en-US" sz="1200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634C9105-8E04-4466-92BA-ECF7B2529A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64BAF44F-62C9-43BD-8786-C2CBEF1C46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650A1DA8-4C5D-45D2-9E16-E304E098E1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37ECEDF-4960-4FA5-94EC-BA9BF1E2B0F1}" type="slidenum">
              <a:rPr lang="en-US" altLang="en-US" sz="1200"/>
              <a:pPr/>
              <a:t>15</a:t>
            </a:fld>
            <a:endParaRPr lang="en-US" altLang="en-US" sz="1200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461B1717-8095-42E7-BB5D-B90AC415BB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0B270525-A0D3-4F97-AF66-935B619C71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95E8AC21-E82C-41A8-B9CA-23D0D8C737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FFC05AA-05FF-4D1B-B486-2286A66B7CF1}" type="slidenum">
              <a:rPr lang="en-US" altLang="en-US" sz="1200"/>
              <a:pPr/>
              <a:t>16</a:t>
            </a:fld>
            <a:endParaRPr lang="en-US" altLang="en-US" sz="1200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60172A52-5065-4D0F-910C-C87394CD35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31545B7D-CDF1-4051-873B-A3F1BCAA16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B4A846FF-4B9A-48CA-9C97-9DDF660A35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FC06578-42E6-473F-9908-488A8E36C15F}" type="slidenum">
              <a:rPr lang="en-US" altLang="en-US" sz="1200"/>
              <a:pPr/>
              <a:t>17</a:t>
            </a:fld>
            <a:endParaRPr lang="en-US" altLang="en-US" sz="12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E89538FD-E41E-4392-8E1D-855A75D918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22AE7601-E351-494B-85F5-252DCA3850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CF4FC4-99AA-4CAF-9F2D-5C1BC479753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2173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00565F-FDDE-4E6F-AC88-36D23010E2C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2971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6914D-EE37-44D4-97A3-2C08994A82B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3967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570A716-9A7A-49AD-B50E-1ACE77E566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7A628CC-17C7-438B-A770-59907029C9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CEA221D-FC83-46FF-873B-1A5C2AAE0E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17DC2D-C6F1-40BD-88D0-9EA4F665F5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5646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70F266-ECF0-40E8-A112-15D8013B035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817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0E4702-4786-4BFB-82E2-2B99998157E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3940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E94C32-38A4-44A6-840C-18C4D4442B3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3765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7364C0-75DC-421F-80D3-A7EA56AE2E9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8133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AF266F-4F9B-4FC4-8714-58F8EF3A100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4607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49475B-5F38-4528-95FC-33B2B0E2477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1988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3BE979-8A7D-4229-BBCE-029755E773C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4105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79B866-BCBE-43F7-B79A-0BC19245C29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8843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2E3DB76-0721-49B9-A785-CE6177BE86F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9978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3.png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2.png"/><Relationship Id="rId11" Type="http://schemas.openxmlformats.org/officeDocument/2006/relationships/image" Target="../media/image24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jpe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jpeg"/><Relationship Id="rId1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8.emf"/><Relationship Id="rId4" Type="http://schemas.openxmlformats.org/officeDocument/2006/relationships/image" Target="../media/image63.png"/><Relationship Id="rId9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hyperlink" Target="http://nathistoc.bio.uci.edu/diptera/Calycomyza%20enceliae.htm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png"/><Relationship Id="rId7" Type="http://schemas.openxmlformats.org/officeDocument/2006/relationships/image" Target="../media/image79.jpe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emf"/><Relationship Id="rId4" Type="http://schemas.openxmlformats.org/officeDocument/2006/relationships/image" Target="../media/image8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FoodChain">
            <a:extLst>
              <a:ext uri="{FF2B5EF4-FFF2-40B4-BE49-F238E27FC236}">
                <a16:creationId xmlns:a16="http://schemas.microsoft.com/office/drawing/2014/main" id="{D55B3212-F399-48EA-B6CE-350FAB677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1844824"/>
            <a:ext cx="10765244" cy="405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6">
            <a:extLst>
              <a:ext uri="{FF2B5EF4-FFF2-40B4-BE49-F238E27FC236}">
                <a16:creationId xmlns:a16="http://schemas.microsoft.com/office/drawing/2014/main" id="{DB2D3ABC-D1AA-4B9B-AD77-FFC559559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8" y="0"/>
            <a:ext cx="10081120" cy="109855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6600"/>
              <a:t>Food webs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F3BF03-3ADD-4E1B-A18A-98DFB36F2D75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8C9913-839C-4D00-81C9-34F5852ACE44}"/>
              </a:ext>
            </a:extLst>
          </p:cNvPr>
          <p:cNvSpPr txBox="1"/>
          <p:nvPr/>
        </p:nvSpPr>
        <p:spPr>
          <a:xfrm>
            <a:off x="3174038" y="5927839"/>
            <a:ext cx="566395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VOJTECH NOVOTNY: COMMUNITY ECOLOGY LECTURE NO 4, University of S. Bohemia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>
            <a:extLst>
              <a:ext uri="{FF2B5EF4-FFF2-40B4-BE49-F238E27FC236}">
                <a16:creationId xmlns:a16="http://schemas.microsoft.com/office/drawing/2014/main" id="{9C9A4E7E-64C1-4D69-A50E-FF7762C2C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995" y="1096172"/>
            <a:ext cx="3008189" cy="991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>
            <a:extLst>
              <a:ext uri="{FF2B5EF4-FFF2-40B4-BE49-F238E27FC236}">
                <a16:creationId xmlns:a16="http://schemas.microsoft.com/office/drawing/2014/main" id="{D133F075-B8E4-4F20-BD33-B041A044B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2601119"/>
            <a:ext cx="3028354" cy="100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7" name="Text Box 7">
            <a:extLst>
              <a:ext uri="{FF2B5EF4-FFF2-40B4-BE49-F238E27FC236}">
                <a16:creationId xmlns:a16="http://schemas.microsoft.com/office/drawing/2014/main" id="{EFEE3210-F165-4638-821A-893CD4344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040" y="3957173"/>
            <a:ext cx="2984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x</a:t>
            </a:r>
          </a:p>
        </p:txBody>
      </p:sp>
      <p:pic>
        <p:nvPicPr>
          <p:cNvPr id="30728" name="Picture 8">
            <a:extLst>
              <a:ext uri="{FF2B5EF4-FFF2-40B4-BE49-F238E27FC236}">
                <a16:creationId xmlns:a16="http://schemas.microsoft.com/office/drawing/2014/main" id="{91E0E761-6C92-44A9-8773-F69202838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5" y="3847636"/>
            <a:ext cx="20510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9" name="Picture 9">
            <a:extLst>
              <a:ext uri="{FF2B5EF4-FFF2-40B4-BE49-F238E27FC236}">
                <a16:creationId xmlns:a16="http://schemas.microsoft.com/office/drawing/2014/main" id="{669D89AD-0EC2-4E0C-BDF8-7ABDFCEAC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840" y="3812711"/>
            <a:ext cx="2160588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30" name="Picture 10">
            <a:extLst>
              <a:ext uri="{FF2B5EF4-FFF2-40B4-BE49-F238E27FC236}">
                <a16:creationId xmlns:a16="http://schemas.microsoft.com/office/drawing/2014/main" id="{0E6539CE-5E47-4C21-9B51-A3147B788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130" y="3812710"/>
            <a:ext cx="2921614" cy="96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31" name="Text Box 11">
            <a:extLst>
              <a:ext uri="{FF2B5EF4-FFF2-40B4-BE49-F238E27FC236}">
                <a16:creationId xmlns:a16="http://schemas.microsoft.com/office/drawing/2014/main" id="{3CDF0D84-C727-4A6A-BBEF-C31DB9137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2303" y="3957173"/>
            <a:ext cx="31750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30732" name="Text Box 12">
            <a:extLst>
              <a:ext uri="{FF2B5EF4-FFF2-40B4-BE49-F238E27FC236}">
                <a16:creationId xmlns:a16="http://schemas.microsoft.com/office/drawing/2014/main" id="{464B3BCC-95C5-4E3A-BC73-83BE25BE1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6584" y="5071866"/>
            <a:ext cx="3779837" cy="131127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rgbClr val="00CC99"/>
                </a:solidFill>
                <a:latin typeface="Arial" panose="020B0604020202020204" pitchFamily="34" charset="0"/>
              </a:rPr>
              <a:t>Host plant isolation:</a:t>
            </a:r>
            <a:r>
              <a:rPr lang="en-US" altLang="en-US" sz="1800" dirty="0">
                <a:solidFill>
                  <a:srgbClr val="00CC99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Probability that a randomly selected conspecific herbivore feeds on the same plant species</a:t>
            </a:r>
          </a:p>
        </p:txBody>
      </p:sp>
      <p:sp>
        <p:nvSpPr>
          <p:cNvPr id="30733" name="Text Box 13">
            <a:extLst>
              <a:ext uri="{FF2B5EF4-FFF2-40B4-BE49-F238E27FC236}">
                <a16:creationId xmlns:a16="http://schemas.microsoft.com/office/drawing/2014/main" id="{4DBC9B82-2657-48B7-8893-5556EA679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00" y="20639"/>
            <a:ext cx="9144000" cy="5191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800" dirty="0"/>
              <a:t>Quantitative plant - herbivore matrices and their uses</a:t>
            </a:r>
          </a:p>
        </p:txBody>
      </p:sp>
      <p:sp>
        <p:nvSpPr>
          <p:cNvPr id="30735" name="Line 15">
            <a:extLst>
              <a:ext uri="{FF2B5EF4-FFF2-40B4-BE49-F238E27FC236}">
                <a16:creationId xmlns:a16="http://schemas.microsoft.com/office/drawing/2014/main" id="{9577DF78-2F5B-408C-9BCF-8F59546BEA51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2276475"/>
            <a:ext cx="647700" cy="503238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F93123-BA05-46AB-AE30-70A798DC6074}"/>
              </a:ext>
            </a:extLst>
          </p:cNvPr>
          <p:cNvGrpSpPr/>
          <p:nvPr/>
        </p:nvGrpSpPr>
        <p:grpSpPr>
          <a:xfrm>
            <a:off x="115131" y="635003"/>
            <a:ext cx="4395789" cy="2352675"/>
            <a:chOff x="1524000" y="692150"/>
            <a:chExt cx="4395789" cy="2352675"/>
          </a:xfrm>
        </p:grpSpPr>
        <p:pic>
          <p:nvPicPr>
            <p:cNvPr id="30722" name="Picture 2">
              <a:extLst>
                <a:ext uri="{FF2B5EF4-FFF2-40B4-BE49-F238E27FC236}">
                  <a16:creationId xmlns:a16="http://schemas.microsoft.com/office/drawing/2014/main" id="{AEEF372D-F744-4BAB-94BE-19009782F3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4114" y="1484314"/>
              <a:ext cx="3495675" cy="1152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30725" name="Object 5">
              <a:extLst>
                <a:ext uri="{FF2B5EF4-FFF2-40B4-BE49-F238E27FC236}">
                  <a16:creationId xmlns:a16="http://schemas.microsoft.com/office/drawing/2014/main" id="{FFB0523A-3332-444D-8F6C-1D02C536415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58022553"/>
                </p:ext>
              </p:extLst>
            </p:nvPr>
          </p:nvGraphicFramePr>
          <p:xfrm>
            <a:off x="3575051" y="692150"/>
            <a:ext cx="1241425" cy="7318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64" name="Image" r:id="rId10" imgW="1241905" imgH="731583" progId="Photoshop.Image.9">
                    <p:embed/>
                  </p:oleObj>
                </mc:Choice>
                <mc:Fallback>
                  <p:oleObj name="Image" r:id="rId10" imgW="1241905" imgH="731583" progId="Photoshop.Image.9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75051" y="692150"/>
                          <a:ext cx="1241425" cy="7318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26" name="Object 6">
              <a:extLst>
                <a:ext uri="{FF2B5EF4-FFF2-40B4-BE49-F238E27FC236}">
                  <a16:creationId xmlns:a16="http://schemas.microsoft.com/office/drawing/2014/main" id="{D8771E7B-B9B7-4BA3-927C-15680E526FA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79899169"/>
                </p:ext>
              </p:extLst>
            </p:nvPr>
          </p:nvGraphicFramePr>
          <p:xfrm>
            <a:off x="1524000" y="1557339"/>
            <a:ext cx="808038" cy="1050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65" name="Image" r:id="rId12" imgW="807448" imgH="1051651" progId="Photoshop.Image.9">
                    <p:embed/>
                  </p:oleObj>
                </mc:Choice>
                <mc:Fallback>
                  <p:oleObj name="Image" r:id="rId12" imgW="807448" imgH="1051651" progId="Photoshop.Image.9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24000" y="1557339"/>
                          <a:ext cx="808038" cy="10509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736" name="Text Box 16">
              <a:extLst>
                <a:ext uri="{FF2B5EF4-FFF2-40B4-BE49-F238E27FC236}">
                  <a16:creationId xmlns:a16="http://schemas.microsoft.com/office/drawing/2014/main" id="{970CE236-8F64-4F50-AFB5-454FD11210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1814" y="2708275"/>
              <a:ext cx="2149475" cy="33655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1600" dirty="0">
                  <a:latin typeface="Arial" panose="020B0604020202020204" pitchFamily="34" charset="0"/>
                </a:rPr>
                <a:t>plant-herbivore matrix</a:t>
              </a:r>
            </a:p>
          </p:txBody>
        </p:sp>
      </p:grpSp>
      <p:sp>
        <p:nvSpPr>
          <p:cNvPr id="30737" name="Text Box 17">
            <a:extLst>
              <a:ext uri="{FF2B5EF4-FFF2-40B4-BE49-F238E27FC236}">
                <a16:creationId xmlns:a16="http://schemas.microsoft.com/office/drawing/2014/main" id="{453C8B08-AB74-4B3A-9040-2D054371A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794" y="664370"/>
            <a:ext cx="3684588" cy="336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600" dirty="0">
                <a:latin typeface="Arial" panose="020B0604020202020204" pitchFamily="34" charset="0"/>
              </a:rPr>
              <a:t>dominance of herbivores on each plant</a:t>
            </a:r>
          </a:p>
        </p:txBody>
      </p:sp>
      <p:sp>
        <p:nvSpPr>
          <p:cNvPr id="30738" name="Text Box 18">
            <a:extLst>
              <a:ext uri="{FF2B5EF4-FFF2-40B4-BE49-F238E27FC236}">
                <a16:creationId xmlns:a16="http://schemas.microsoft.com/office/drawing/2014/main" id="{C8220A2F-4177-48DB-8982-556A4612A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5431" y="2139951"/>
            <a:ext cx="3643312" cy="336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600" dirty="0">
                <a:latin typeface="Arial" panose="020B0604020202020204" pitchFamily="34" charset="0"/>
              </a:rPr>
              <a:t>dominance of plants in herbivore's diet</a:t>
            </a:r>
          </a:p>
        </p:txBody>
      </p:sp>
      <p:sp>
        <p:nvSpPr>
          <p:cNvPr id="30739" name="Text Box 19">
            <a:extLst>
              <a:ext uri="{FF2B5EF4-FFF2-40B4-BE49-F238E27FC236}">
                <a16:creationId xmlns:a16="http://schemas.microsoft.com/office/drawing/2014/main" id="{10AD8FCA-74C3-4AE0-A41A-4D9761EC7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422" y="3463460"/>
            <a:ext cx="2295525" cy="336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600" dirty="0">
                <a:latin typeface="Arial" panose="020B0604020202020204" pitchFamily="34" charset="0"/>
              </a:rPr>
              <a:t>two matrices multiplied:</a:t>
            </a:r>
          </a:p>
        </p:txBody>
      </p:sp>
      <p:sp>
        <p:nvSpPr>
          <p:cNvPr id="30740" name="Text Box 20">
            <a:extLst>
              <a:ext uri="{FF2B5EF4-FFF2-40B4-BE49-F238E27FC236}">
                <a16:creationId xmlns:a16="http://schemas.microsoft.com/office/drawing/2014/main" id="{4D9AB148-FDD4-46AD-995D-C94F504C5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0350" y="5084763"/>
            <a:ext cx="4057650" cy="36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800">
                <a:latin typeface="Arial" panose="020B0604020202020204" pitchFamily="34" charset="0"/>
              </a:rPr>
              <a:t>                                                             </a:t>
            </a:r>
          </a:p>
        </p:txBody>
      </p:sp>
      <p:sp>
        <p:nvSpPr>
          <p:cNvPr id="30741" name="Line 21">
            <a:extLst>
              <a:ext uri="{FF2B5EF4-FFF2-40B4-BE49-F238E27FC236}">
                <a16:creationId xmlns:a16="http://schemas.microsoft.com/office/drawing/2014/main" id="{7673D7D7-6448-460A-9ECA-64FD3D31FC6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36421" y="4733958"/>
            <a:ext cx="1945075" cy="654016"/>
          </a:xfrm>
          <a:prstGeom prst="line">
            <a:avLst/>
          </a:prstGeom>
          <a:noFill/>
          <a:ln w="44450">
            <a:solidFill>
              <a:srgbClr val="339966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E37EA6B-905B-4076-8454-B03FA65361D0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5">
            <a:extLst>
              <a:ext uri="{FF2B5EF4-FFF2-40B4-BE49-F238E27FC236}">
                <a16:creationId xmlns:a16="http://schemas.microsoft.com/office/drawing/2014/main" id="{501B04B0-1F81-43AA-8F2E-50641BD9A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894" y="2087886"/>
            <a:ext cx="3593694" cy="27143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 Box 7">
            <a:extLst>
              <a:ext uri="{FF2B5EF4-FFF2-40B4-BE49-F238E27FC236}">
                <a16:creationId xmlns:a16="http://schemas.microsoft.com/office/drawing/2014/main" id="{25EA1FA9-E239-41A9-8628-0CB50F515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0556" y="4785312"/>
            <a:ext cx="3488182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800" dirty="0">
                <a:latin typeface="Arial" panose="020B0604020202020204" pitchFamily="34" charset="0"/>
              </a:rPr>
              <a:t>Isolation of herbivore community</a:t>
            </a:r>
          </a:p>
        </p:txBody>
      </p:sp>
      <p:pic>
        <p:nvPicPr>
          <p:cNvPr id="26" name="Picture 8">
            <a:extLst>
              <a:ext uri="{FF2B5EF4-FFF2-40B4-BE49-F238E27FC236}">
                <a16:creationId xmlns:a16="http://schemas.microsoft.com/office/drawing/2014/main" id="{165015A8-E5D2-413E-A625-579C6FFC3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078" y="2137967"/>
            <a:ext cx="1203325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 Box 6">
            <a:extLst>
              <a:ext uri="{FF2B5EF4-FFF2-40B4-BE49-F238E27FC236}">
                <a16:creationId xmlns:a16="http://schemas.microsoft.com/office/drawing/2014/main" id="{FB01CF0B-DD12-47D5-9510-59CC1D60A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3783" y="5134101"/>
            <a:ext cx="3788217" cy="12772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 dirty="0">
                <a:latin typeface="Arial" panose="020B0604020202020204" pitchFamily="34" charset="0"/>
              </a:rPr>
              <a:t>plants:</a:t>
            </a:r>
          </a:p>
          <a:p>
            <a:pPr eaLnBrk="1" hangingPunct="1"/>
            <a:endParaRPr lang="en-US" altLang="en-US" sz="500" dirty="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sz="1800" dirty="0">
                <a:solidFill>
                  <a:srgbClr val="3366FF"/>
                </a:solidFill>
                <a:latin typeface="Arial" panose="020B0604020202020204" pitchFamily="34" charset="0"/>
              </a:rPr>
              <a:t>from locally monotypic families</a:t>
            </a:r>
          </a:p>
          <a:p>
            <a:pPr eaLnBrk="1" hangingPunct="1"/>
            <a:r>
              <a:rPr lang="en-US" altLang="en-US" sz="1800" dirty="0">
                <a:solidFill>
                  <a:srgbClr val="FF9933"/>
                </a:solidFill>
                <a:latin typeface="Arial" panose="020B0604020202020204" pitchFamily="34" charset="0"/>
              </a:rPr>
              <a:t>coexisting with </a:t>
            </a:r>
            <a:r>
              <a:rPr lang="en-US" altLang="en-US" sz="1800" dirty="0" err="1">
                <a:solidFill>
                  <a:srgbClr val="FF9933"/>
                </a:solidFill>
                <a:latin typeface="Arial" panose="020B0604020202020204" pitchFamily="34" charset="0"/>
              </a:rPr>
              <a:t>confamilial</a:t>
            </a:r>
            <a:r>
              <a:rPr lang="en-US" altLang="en-US" sz="1800" dirty="0">
                <a:solidFill>
                  <a:srgbClr val="FF9933"/>
                </a:solidFill>
                <a:latin typeface="Arial" panose="020B0604020202020204" pitchFamily="34" charset="0"/>
              </a:rPr>
              <a:t> species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1800" dirty="0">
                <a:latin typeface="Arial" panose="020B0604020202020204" pitchFamily="34" charset="0"/>
              </a:rPr>
              <a:t>coexisting with congeneric species</a:t>
            </a:r>
            <a:r>
              <a:rPr lang="en-US" altLang="en-US" sz="1800" dirty="0">
                <a:solidFill>
                  <a:srgbClr val="3366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B3EF4C-A991-48B0-AA03-F5B3C27B336A}"/>
              </a:ext>
            </a:extLst>
          </p:cNvPr>
          <p:cNvSpPr txBox="1"/>
          <p:nvPr/>
        </p:nvSpPr>
        <p:spPr>
          <a:xfrm>
            <a:off x="8801236" y="1358308"/>
            <a:ext cx="3421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Leaf chewing rainforest herbivores</a:t>
            </a:r>
          </a:p>
          <a:p>
            <a:r>
              <a:rPr lang="en-US" dirty="0"/>
              <a:t>New Guinea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7" grpId="0" animBg="1"/>
      <p:bldP spid="30731" grpId="0" animBg="1"/>
      <p:bldP spid="30732" grpId="0" animBg="1"/>
      <p:bldP spid="30737" grpId="0" animBg="1"/>
      <p:bldP spid="30738" grpId="0" animBg="1"/>
      <p:bldP spid="30739" grpId="0" animBg="1"/>
      <p:bldP spid="30741" grpId="0" animBg="1"/>
      <p:bldP spid="25" grpId="0" animBg="1"/>
      <p:bldP spid="27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>
            <a:extLst>
              <a:ext uri="{FF2B5EF4-FFF2-40B4-BE49-F238E27FC236}">
                <a16:creationId xmlns:a16="http://schemas.microsoft.com/office/drawing/2014/main" id="{B59F06F7-AE41-4303-BF31-ACE482173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" y="0"/>
            <a:ext cx="2492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>
            <a:extLst>
              <a:ext uri="{FF2B5EF4-FFF2-40B4-BE49-F238E27FC236}">
                <a16:creationId xmlns:a16="http://schemas.microsoft.com/office/drawing/2014/main" id="{702A97BC-4A48-4EC0-BC65-99AA469DA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182" y="71437"/>
            <a:ext cx="2330450" cy="671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E6EE4B-D6D1-44EF-A667-6768497A532C}"/>
              </a:ext>
            </a:extLst>
          </p:cNvPr>
          <p:cNvSpPr txBox="1"/>
          <p:nvPr/>
        </p:nvSpPr>
        <p:spPr>
          <a:xfrm>
            <a:off x="5036557" y="0"/>
            <a:ext cx="3877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/>
              <a:t>Nestedness</a:t>
            </a:r>
            <a:r>
              <a:rPr lang="en-GB" sz="2400" dirty="0"/>
              <a:t>: </a:t>
            </a:r>
          </a:p>
          <a:p>
            <a:r>
              <a:rPr lang="en-GB" sz="2400" dirty="0"/>
              <a:t>the extend to which are species-poor communities subsets of species-rich ones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33BD3F-7973-4B73-94B7-94B1A7102FF9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388688-6463-48CD-AE0D-DE05AA2F0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557" y="1722823"/>
            <a:ext cx="6689829" cy="341235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636249DC-7906-4BD0-8D4B-54350E0F3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477000" cy="371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1" name="Text Box 3">
            <a:extLst>
              <a:ext uri="{FF2B5EF4-FFF2-40B4-BE49-F238E27FC236}">
                <a16:creationId xmlns:a16="http://schemas.microsoft.com/office/drawing/2014/main" id="{CEEA296A-99CC-4C5B-9265-D5C3690E1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60496" y="6369993"/>
            <a:ext cx="18473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1200" dirty="0" err="1"/>
              <a:t>Rott</a:t>
            </a:r>
            <a:r>
              <a:rPr lang="en-GB" altLang="en-US" sz="1200" dirty="0"/>
              <a:t> &amp; </a:t>
            </a:r>
            <a:r>
              <a:rPr lang="en-GB" altLang="en-US" sz="1200" dirty="0" err="1"/>
              <a:t>Godfray</a:t>
            </a:r>
            <a:r>
              <a:rPr lang="en-GB" altLang="en-US" sz="1200" dirty="0"/>
              <a:t> 2000, J. Anim. Ecol. 69:274</a:t>
            </a:r>
          </a:p>
        </p:txBody>
      </p:sp>
      <p:pic>
        <p:nvPicPr>
          <p:cNvPr id="22532" name="Picture 4">
            <a:extLst>
              <a:ext uri="{FF2B5EF4-FFF2-40B4-BE49-F238E27FC236}">
                <a16:creationId xmlns:a16="http://schemas.microsoft.com/office/drawing/2014/main" id="{E79D0655-1CA4-4B5C-80AF-291C4B6F1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019801"/>
            <a:ext cx="4343400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7">
            <a:extLst>
              <a:ext uri="{FF2B5EF4-FFF2-40B4-BE49-F238E27FC236}">
                <a16:creationId xmlns:a16="http://schemas.microsoft.com/office/drawing/2014/main" id="{8FC1FD20-D3C2-41C6-8B02-9A247B44A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899" y="13020"/>
            <a:ext cx="1992313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4" name="Text Box 8">
            <a:extLst>
              <a:ext uri="{FF2B5EF4-FFF2-40B4-BE49-F238E27FC236}">
                <a16:creationId xmlns:a16="http://schemas.microsoft.com/office/drawing/2014/main" id="{7ACD4720-CE81-4C55-AECB-4D5548E15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3657600"/>
            <a:ext cx="8597211" cy="4572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dirty="0" err="1"/>
              <a:t>Parasitoids</a:t>
            </a:r>
            <a:r>
              <a:rPr lang="en-GB" altLang="en-US" dirty="0"/>
              <a:t> of a leaf-mining genus </a:t>
            </a:r>
            <a:r>
              <a:rPr lang="en-GB" altLang="en-US" i="1" dirty="0" err="1"/>
              <a:t>Phyllonorycter</a:t>
            </a:r>
            <a:r>
              <a:rPr lang="en-GB" altLang="en-US" dirty="0"/>
              <a:t> in England                   </a:t>
            </a:r>
          </a:p>
        </p:txBody>
      </p:sp>
      <p:pic>
        <p:nvPicPr>
          <p:cNvPr id="22535" name="Picture 9">
            <a:extLst>
              <a:ext uri="{FF2B5EF4-FFF2-40B4-BE49-F238E27FC236}">
                <a16:creationId xmlns:a16="http://schemas.microsoft.com/office/drawing/2014/main" id="{A567C65B-3DDF-4626-915C-223ADD7A0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14800"/>
            <a:ext cx="9144000" cy="222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6" name="Picture 10">
            <a:extLst>
              <a:ext uri="{FF2B5EF4-FFF2-40B4-BE49-F238E27FC236}">
                <a16:creationId xmlns:a16="http://schemas.microsoft.com/office/drawing/2014/main" id="{A478BC1B-246B-4969-9547-4F95900F4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408738"/>
            <a:ext cx="54864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7" name="Text Box 11">
            <a:extLst>
              <a:ext uri="{FF2B5EF4-FFF2-40B4-BE49-F238E27FC236}">
                <a16:creationId xmlns:a16="http://schemas.microsoft.com/office/drawing/2014/main" id="{2CF8E5A6-6093-4961-B412-56DFC4554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60496" y="5959415"/>
            <a:ext cx="15239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1200" dirty="0"/>
              <a:t>Memmott J. 1999. Ecol. Letters 2: 279.</a:t>
            </a:r>
          </a:p>
        </p:txBody>
      </p:sp>
      <p:sp>
        <p:nvSpPr>
          <p:cNvPr id="22538" name="Text Box 12">
            <a:extLst>
              <a:ext uri="{FF2B5EF4-FFF2-40B4-BE49-F238E27FC236}">
                <a16:creationId xmlns:a16="http://schemas.microsoft.com/office/drawing/2014/main" id="{F621ED42-A17B-4CEA-A024-B7726CA1B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400800"/>
            <a:ext cx="8597212" cy="4572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/>
              <a:t>Pollinators in England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1C8F82-2435-453E-8871-C3716C012B2C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18479DF-070D-48A7-98F5-BF62248D967E}"/>
              </a:ext>
            </a:extLst>
          </p:cNvPr>
          <p:cNvGrpSpPr/>
          <p:nvPr/>
        </p:nvGrpSpPr>
        <p:grpSpPr>
          <a:xfrm>
            <a:off x="111802" y="0"/>
            <a:ext cx="9386888" cy="6884988"/>
            <a:chOff x="1568450" y="0"/>
            <a:chExt cx="9386888" cy="6884988"/>
          </a:xfrm>
        </p:grpSpPr>
        <p:pic>
          <p:nvPicPr>
            <p:cNvPr id="2048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3388" y="0"/>
              <a:ext cx="9251950" cy="6884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8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450" y="4868864"/>
              <a:ext cx="317500" cy="504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84" name="Picture 1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5413" y="1628776"/>
              <a:ext cx="247650" cy="354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85" name="Picture 1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3388" y="1628776"/>
              <a:ext cx="247650" cy="354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86" name="Picture 2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1050" y="1628776"/>
              <a:ext cx="247650" cy="354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87" name="Picture 2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438" y="1628776"/>
              <a:ext cx="247650" cy="354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88" name="Picture 2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8025" y="3789363"/>
              <a:ext cx="247650" cy="354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89" name="Picture 2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438" y="3789363"/>
              <a:ext cx="247650" cy="354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90" name="Picture 2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5413" y="3789363"/>
              <a:ext cx="247650" cy="354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91" name="Picture 2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3388" y="3789363"/>
              <a:ext cx="247650" cy="354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92" name="Picture 2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1950" y="6092826"/>
              <a:ext cx="247650" cy="354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93" name="Picture 2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1050" y="6092826"/>
              <a:ext cx="247650" cy="354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94" name="Picture 2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438" y="6092826"/>
              <a:ext cx="247650" cy="354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95" name="Picture 2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5413" y="6092826"/>
              <a:ext cx="247650" cy="354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96" name="Picture 3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439" y="404813"/>
              <a:ext cx="269875" cy="647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97" name="Picture 3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4938" y="2565401"/>
              <a:ext cx="252412" cy="576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98" name="Picture 3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763" y="2565400"/>
              <a:ext cx="334962" cy="503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99" name="Picture 3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3388" y="404814"/>
              <a:ext cx="277812" cy="720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0" name="Picture 35" descr="Scol022msY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6963" y="2565401"/>
              <a:ext cx="254000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1" name="Picture 3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5413" y="404813"/>
              <a:ext cx="258762" cy="647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2" name="Picture 37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9776" y="4797426"/>
              <a:ext cx="322263" cy="576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3" name="Picture 38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1050" y="404813"/>
              <a:ext cx="234950" cy="647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4" name="Picture 39" descr="SCOL005sY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84" t="3061" r="8420" b="3061"/>
            <a:stretch>
              <a:fillRect/>
            </a:stretch>
          </p:blipFill>
          <p:spPr bwMode="auto">
            <a:xfrm>
              <a:off x="6176963" y="4868863"/>
              <a:ext cx="239712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5" name="Picture 40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8026" y="2565401"/>
              <a:ext cx="309563" cy="576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6" name="Picture 41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5413" y="4868863"/>
              <a:ext cx="265112" cy="538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8C6DBB9-3D27-4755-B89D-00191A5C4D92}"/>
              </a:ext>
            </a:extLst>
          </p:cNvPr>
          <p:cNvSpPr txBox="1"/>
          <p:nvPr/>
        </p:nvSpPr>
        <p:spPr>
          <a:xfrm>
            <a:off x="9178014" y="1167111"/>
            <a:ext cx="3013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Herbivore guilds in tropical rainforest New Guinea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551BD6-9F78-4415-B489-53E3C07961D0}"/>
              </a:ext>
            </a:extLst>
          </p:cNvPr>
          <p:cNvSpPr txBox="1"/>
          <p:nvPr/>
        </p:nvSpPr>
        <p:spPr>
          <a:xfrm>
            <a:off x="10685007" y="6396229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Novotny et al. 2010 J </a:t>
            </a:r>
            <a:r>
              <a:rPr lang="en-GB" sz="1200" dirty="0" err="1"/>
              <a:t>Anim</a:t>
            </a:r>
            <a:r>
              <a:rPr lang="en-GB" sz="1200" dirty="0"/>
              <a:t> </a:t>
            </a:r>
            <a:r>
              <a:rPr lang="en-GB" sz="1200" dirty="0" err="1"/>
              <a:t>Ecol</a:t>
            </a:r>
            <a:endParaRPr lang="en-GB" sz="12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083225A-38E2-4A0A-BB03-718C8BD1AD63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9952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5">
            <a:extLst>
              <a:ext uri="{FF2B5EF4-FFF2-40B4-BE49-F238E27FC236}">
                <a16:creationId xmlns:a16="http://schemas.microsoft.com/office/drawing/2014/main" id="{636AE601-5263-4C9E-B836-1766CE56D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28601"/>
            <a:ext cx="7772400" cy="2062103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dirty="0"/>
              <a:t>Indirect interactions:</a:t>
            </a:r>
          </a:p>
          <a:p>
            <a:r>
              <a:rPr lang="en-GB" altLang="en-US" dirty="0"/>
              <a:t>in a well-connected food web, the potential for interaction between any two species  via intermediate species is almost endless:</a:t>
            </a:r>
          </a:p>
          <a:p>
            <a:endParaRPr lang="en-GB" altLang="en-US" sz="800" dirty="0"/>
          </a:p>
          <a:p>
            <a:r>
              <a:rPr lang="en-GB" altLang="en-US" dirty="0"/>
              <a:t>“the enemy of my enemy is my friend” principle</a:t>
            </a:r>
          </a:p>
        </p:txBody>
      </p:sp>
      <p:pic>
        <p:nvPicPr>
          <p:cNvPr id="36867" name="Picture 9">
            <a:extLst>
              <a:ext uri="{FF2B5EF4-FFF2-40B4-BE49-F238E27FC236}">
                <a16:creationId xmlns:a16="http://schemas.microsoft.com/office/drawing/2014/main" id="{8FD07590-A82A-468E-8AE3-6626E558D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933950"/>
            <a:ext cx="2590800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8" name="Picture 10">
            <a:extLst>
              <a:ext uri="{FF2B5EF4-FFF2-40B4-BE49-F238E27FC236}">
                <a16:creationId xmlns:a16="http://schemas.microsoft.com/office/drawing/2014/main" id="{55E6ABB6-E41A-4CB7-9717-38A21E8A5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379664"/>
            <a:ext cx="6019800" cy="447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DF7A273-6238-454B-9BA7-E4F13D460838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4AE9BD63-CD31-407D-BFDE-347B97DD5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6021388"/>
            <a:ext cx="169227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7" name="Text Box 7">
            <a:extLst>
              <a:ext uri="{FF2B5EF4-FFF2-40B4-BE49-F238E27FC236}">
                <a16:creationId xmlns:a16="http://schemas.microsoft.com/office/drawing/2014/main" id="{74182391-6707-46EB-8E8E-105DBC81D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1358" y="6499743"/>
            <a:ext cx="334803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1200" dirty="0"/>
              <a:t>Dyer et al. 1999. </a:t>
            </a:r>
            <a:r>
              <a:rPr lang="en-GB" altLang="en-US" sz="1200" dirty="0" err="1"/>
              <a:t>Oecologia</a:t>
            </a:r>
            <a:r>
              <a:rPr lang="en-GB" altLang="en-US" sz="1200" dirty="0"/>
              <a:t> 119:265</a:t>
            </a:r>
          </a:p>
        </p:txBody>
      </p:sp>
      <p:sp>
        <p:nvSpPr>
          <p:cNvPr id="40968" name="Text Box 8">
            <a:extLst>
              <a:ext uri="{FF2B5EF4-FFF2-40B4-BE49-F238E27FC236}">
                <a16:creationId xmlns:a16="http://schemas.microsoft.com/office/drawing/2014/main" id="{325FAC62-F8D7-4B4E-BF64-1B7D1097A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30322"/>
            <a:ext cx="9144000" cy="5191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2800" dirty="0"/>
              <a:t>Indirect interactions along a rainforest food chain</a:t>
            </a:r>
          </a:p>
        </p:txBody>
      </p:sp>
      <p:grpSp>
        <p:nvGrpSpPr>
          <p:cNvPr id="40969" name="Group 9">
            <a:extLst>
              <a:ext uri="{FF2B5EF4-FFF2-40B4-BE49-F238E27FC236}">
                <a16:creationId xmlns:a16="http://schemas.microsoft.com/office/drawing/2014/main" id="{6FA5DC11-ED9D-419B-BBF6-6AE17B34B5A3}"/>
              </a:ext>
            </a:extLst>
          </p:cNvPr>
          <p:cNvGrpSpPr>
            <a:grpSpLocks/>
          </p:cNvGrpSpPr>
          <p:nvPr/>
        </p:nvGrpSpPr>
        <p:grpSpPr bwMode="auto">
          <a:xfrm>
            <a:off x="5761038" y="727789"/>
            <a:ext cx="2957512" cy="5054600"/>
            <a:chOff x="3424" y="314"/>
            <a:chExt cx="1863" cy="3184"/>
          </a:xfrm>
        </p:grpSpPr>
        <p:sp>
          <p:nvSpPr>
            <p:cNvPr id="40971" name="Text Box 10">
              <a:extLst>
                <a:ext uri="{FF2B5EF4-FFF2-40B4-BE49-F238E27FC236}">
                  <a16:creationId xmlns:a16="http://schemas.microsoft.com/office/drawing/2014/main" id="{72644585-E107-438E-BB98-5A6F5E854A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4" y="314"/>
              <a:ext cx="1863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800" i="1" dirty="0" err="1"/>
                <a:t>Tarsobaenus</a:t>
              </a:r>
              <a:r>
                <a:rPr lang="en-US" altLang="en-US" sz="2800" dirty="0"/>
                <a:t> added</a:t>
              </a:r>
            </a:p>
          </p:txBody>
        </p:sp>
        <p:sp>
          <p:nvSpPr>
            <p:cNvPr id="40972" name="Text Box 11">
              <a:extLst>
                <a:ext uri="{FF2B5EF4-FFF2-40B4-BE49-F238E27FC236}">
                  <a16:creationId xmlns:a16="http://schemas.microsoft.com/office/drawing/2014/main" id="{238BCA16-D7D2-448C-9A6C-20513B0A31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2" y="1266"/>
              <a:ext cx="1092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800"/>
                <a:t>Fewer ants</a:t>
              </a:r>
            </a:p>
          </p:txBody>
        </p:sp>
        <p:sp>
          <p:nvSpPr>
            <p:cNvPr id="40973" name="Text Box 12">
              <a:extLst>
                <a:ext uri="{FF2B5EF4-FFF2-40B4-BE49-F238E27FC236}">
                  <a16:creationId xmlns:a16="http://schemas.microsoft.com/office/drawing/2014/main" id="{2A523CA7-58AF-4E7E-9A83-E679A13DFD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6" y="2264"/>
              <a:ext cx="1602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800"/>
                <a:t>More herbivores</a:t>
              </a:r>
            </a:p>
          </p:txBody>
        </p:sp>
        <p:sp>
          <p:nvSpPr>
            <p:cNvPr id="40974" name="Text Box 13">
              <a:extLst>
                <a:ext uri="{FF2B5EF4-FFF2-40B4-BE49-F238E27FC236}">
                  <a16:creationId xmlns:a16="http://schemas.microsoft.com/office/drawing/2014/main" id="{CD0930E4-6897-4111-93E4-0BCDB82542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" y="3171"/>
              <a:ext cx="1402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800"/>
                <a:t>Smaller plants</a:t>
              </a:r>
            </a:p>
          </p:txBody>
        </p:sp>
        <p:sp>
          <p:nvSpPr>
            <p:cNvPr id="40975" name="Line 14">
              <a:extLst>
                <a:ext uri="{FF2B5EF4-FFF2-40B4-BE49-F238E27FC236}">
                  <a16:creationId xmlns:a16="http://schemas.microsoft.com/office/drawing/2014/main" id="{160EA2D2-F2B1-409F-BF62-DF201AA716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1" y="663"/>
              <a:ext cx="0" cy="589"/>
            </a:xfrm>
            <a:prstGeom prst="line">
              <a:avLst/>
            </a:prstGeom>
            <a:noFill/>
            <a:ln w="41275">
              <a:solidFill>
                <a:schemeClr val="accent6">
                  <a:lumMod val="75000"/>
                </a:schemeClr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0976" name="Line 15">
              <a:extLst>
                <a:ext uri="{FF2B5EF4-FFF2-40B4-BE49-F238E27FC236}">
                  <a16:creationId xmlns:a16="http://schemas.microsoft.com/office/drawing/2014/main" id="{BA4D6FD5-149B-4F7A-B380-08705F5C2F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1" y="1661"/>
              <a:ext cx="0" cy="589"/>
            </a:xfrm>
            <a:prstGeom prst="line">
              <a:avLst/>
            </a:prstGeom>
            <a:noFill/>
            <a:ln w="41275">
              <a:solidFill>
                <a:schemeClr val="accent6">
                  <a:lumMod val="75000"/>
                </a:schemeClr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0977" name="Line 16">
              <a:extLst>
                <a:ext uri="{FF2B5EF4-FFF2-40B4-BE49-F238E27FC236}">
                  <a16:creationId xmlns:a16="http://schemas.microsoft.com/office/drawing/2014/main" id="{55AD4CFE-76A8-4879-911B-179F154304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86" y="2568"/>
              <a:ext cx="0" cy="589"/>
            </a:xfrm>
            <a:prstGeom prst="line">
              <a:avLst/>
            </a:prstGeom>
            <a:noFill/>
            <a:ln w="41275">
              <a:solidFill>
                <a:schemeClr val="accent6">
                  <a:lumMod val="75000"/>
                </a:schemeClr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33E9FE1-6E8C-482A-88AF-CD074FBADF76}"/>
              </a:ext>
            </a:extLst>
          </p:cNvPr>
          <p:cNvGrpSpPr/>
          <p:nvPr/>
        </p:nvGrpSpPr>
        <p:grpSpPr>
          <a:xfrm>
            <a:off x="0" y="488791"/>
            <a:ext cx="5761038" cy="7216774"/>
            <a:chOff x="1524000" y="620714"/>
            <a:chExt cx="5761038" cy="7216774"/>
          </a:xfrm>
        </p:grpSpPr>
        <p:pic>
          <p:nvPicPr>
            <p:cNvPr id="40963" name="Picture 3">
              <a:extLst>
                <a:ext uri="{FF2B5EF4-FFF2-40B4-BE49-F238E27FC236}">
                  <a16:creationId xmlns:a16="http://schemas.microsoft.com/office/drawing/2014/main" id="{A34AC73B-1976-4D85-8BBE-43C6408789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620714"/>
              <a:ext cx="2514600" cy="1195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64" name="Picture 4">
              <a:extLst>
                <a:ext uri="{FF2B5EF4-FFF2-40B4-BE49-F238E27FC236}">
                  <a16:creationId xmlns:a16="http://schemas.microsoft.com/office/drawing/2014/main" id="{FCBA9B56-4892-4E45-9EA1-F86DB22A40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4941888"/>
              <a:ext cx="2484438" cy="2895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65" name="Picture 5">
              <a:extLst>
                <a:ext uri="{FF2B5EF4-FFF2-40B4-BE49-F238E27FC236}">
                  <a16:creationId xmlns:a16="http://schemas.microsoft.com/office/drawing/2014/main" id="{85E6AC8A-E1A7-4E54-9022-7B3B6D89B6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1773239"/>
              <a:ext cx="2490789" cy="1927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66" name="Picture 6">
              <a:extLst>
                <a:ext uri="{FF2B5EF4-FFF2-40B4-BE49-F238E27FC236}">
                  <a16:creationId xmlns:a16="http://schemas.microsoft.com/office/drawing/2014/main" id="{EECF74D8-EB92-43C2-BA86-D4868504CE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3284539"/>
              <a:ext cx="2514600" cy="1635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70" name="Picture 17">
              <a:extLst>
                <a:ext uri="{FF2B5EF4-FFF2-40B4-BE49-F238E27FC236}">
                  <a16:creationId xmlns:a16="http://schemas.microsoft.com/office/drawing/2014/main" id="{14662C18-CA06-423C-8E01-7D7DAF78E4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8438" y="620714"/>
              <a:ext cx="3276600" cy="6237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D6312451-6EEC-4221-968E-B3FF9AF7CD71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Box 5">
            <a:extLst>
              <a:ext uri="{FF2B5EF4-FFF2-40B4-BE49-F238E27FC236}">
                <a16:creationId xmlns:a16="http://schemas.microsoft.com/office/drawing/2014/main" id="{C9CDB1B4-6D78-4105-BE66-923B9B5FF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4570" y="3793472"/>
            <a:ext cx="3249613" cy="2246769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2000" dirty="0"/>
              <a:t>in a well-connected web, the potential for interaction between any two species via intermediate species is almost endless </a:t>
            </a:r>
          </a:p>
          <a:p>
            <a:r>
              <a:rPr lang="en-GB" altLang="en-US" sz="2000" dirty="0"/>
              <a:t>“the enemy of my enemy is my friend”</a:t>
            </a:r>
          </a:p>
        </p:txBody>
      </p:sp>
      <p:pic>
        <p:nvPicPr>
          <p:cNvPr id="21" name="Picture 10">
            <a:extLst>
              <a:ext uri="{FF2B5EF4-FFF2-40B4-BE49-F238E27FC236}">
                <a16:creationId xmlns:a16="http://schemas.microsoft.com/office/drawing/2014/main" id="{BA29D82B-551E-4CE0-BB53-DA718317B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550" y="1123003"/>
            <a:ext cx="3493368" cy="259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D3FAE2-ECDE-41BD-A6E7-ED3460C28B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72340" y="5870138"/>
            <a:ext cx="827716" cy="97109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>
            <a:extLst>
              <a:ext uri="{FF2B5EF4-FFF2-40B4-BE49-F238E27FC236}">
                <a16:creationId xmlns:a16="http://schemas.microsoft.com/office/drawing/2014/main" id="{0273E05D-48EC-4793-91E2-E1092F684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0" y="6583364"/>
            <a:ext cx="3606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/>
              <a:t>Ohgushi, Annu. Rev. Ecol. Evol. Syst. 2005. 36:81–105</a:t>
            </a:r>
          </a:p>
        </p:txBody>
      </p:sp>
      <p:sp>
        <p:nvSpPr>
          <p:cNvPr id="38915" name="Text Box 3">
            <a:extLst>
              <a:ext uri="{FF2B5EF4-FFF2-40B4-BE49-F238E27FC236}">
                <a16:creationId xmlns:a16="http://schemas.microsoft.com/office/drawing/2014/main" id="{1809493A-D6D3-4990-9ED6-A91FDFE5F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68" y="225065"/>
            <a:ext cx="9144000" cy="519112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800"/>
              <a:t>Direct and indirect interactions in a simple food web </a:t>
            </a:r>
          </a:p>
        </p:txBody>
      </p:sp>
      <p:pic>
        <p:nvPicPr>
          <p:cNvPr id="38916" name="Picture 4">
            <a:extLst>
              <a:ext uri="{FF2B5EF4-FFF2-40B4-BE49-F238E27FC236}">
                <a16:creationId xmlns:a16="http://schemas.microsoft.com/office/drawing/2014/main" id="{DDFBA432-0BC2-4BE2-B4F9-D9FFAEFED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487" y="1052736"/>
            <a:ext cx="8625441" cy="3646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7" name="Text Box 5">
            <a:extLst>
              <a:ext uri="{FF2B5EF4-FFF2-40B4-BE49-F238E27FC236}">
                <a16:creationId xmlns:a16="http://schemas.microsoft.com/office/drawing/2014/main" id="{7675106C-A08F-46FA-9537-FF52873BB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512" y="4797152"/>
            <a:ext cx="9144000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800" dirty="0"/>
              <a:t>Direct [</a:t>
            </a:r>
            <a:r>
              <a:rPr lang="en-US" altLang="en-US" sz="2800" dirty="0">
                <a:solidFill>
                  <a:schemeClr val="accent2"/>
                </a:solidFill>
              </a:rPr>
              <a:t>blue</a:t>
            </a:r>
            <a:r>
              <a:rPr lang="en-US" altLang="en-US" sz="2800" dirty="0"/>
              <a:t>] and indirect [</a:t>
            </a:r>
            <a:r>
              <a:rPr lang="en-US" altLang="en-US" sz="2800" dirty="0">
                <a:solidFill>
                  <a:srgbClr val="FF0000"/>
                </a:solidFill>
              </a:rPr>
              <a:t>red</a:t>
            </a:r>
            <a:r>
              <a:rPr lang="en-US" altLang="en-US" sz="2800" dirty="0"/>
              <a:t>] interactions between willows and insects in Japan. </a:t>
            </a:r>
          </a:p>
          <a:p>
            <a:pPr algn="ctr"/>
            <a:r>
              <a:rPr lang="en-US" altLang="en-US" sz="2800" dirty="0"/>
              <a:t>Plus and minus signs indicate effect on the target species.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F4916B-1985-4B85-A0EE-BB6528085BF2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>
            <a:extLst>
              <a:ext uri="{FF2B5EF4-FFF2-40B4-BE49-F238E27FC236}">
                <a16:creationId xmlns:a16="http://schemas.microsoft.com/office/drawing/2014/main" id="{DC04F3CE-A525-466F-B13B-EF54C53F0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171450"/>
            <a:ext cx="5076825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1" name="Text Box 6">
            <a:extLst>
              <a:ext uri="{FF2B5EF4-FFF2-40B4-BE49-F238E27FC236}">
                <a16:creationId xmlns:a16="http://schemas.microsoft.com/office/drawing/2014/main" id="{08FA564C-DB4F-4B26-B411-C621830B8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9144000" cy="579438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200"/>
              <a:t>Apparent competition</a:t>
            </a:r>
            <a:endParaRPr lang="en-GB" altLang="en-US" sz="2000"/>
          </a:p>
        </p:txBody>
      </p:sp>
      <p:sp>
        <p:nvSpPr>
          <p:cNvPr id="43012" name="Text Box 8">
            <a:extLst>
              <a:ext uri="{FF2B5EF4-FFF2-40B4-BE49-F238E27FC236}">
                <a16:creationId xmlns:a16="http://schemas.microsoft.com/office/drawing/2014/main" id="{DF8E7872-F3B9-4BF6-91BE-701097408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824" y="1292867"/>
            <a:ext cx="4067175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dirty="0"/>
              <a:t>Indirect interaction: an effect of one species on another, mediated through the action of shared natural enemies.</a:t>
            </a:r>
          </a:p>
        </p:txBody>
      </p:sp>
      <p:pic>
        <p:nvPicPr>
          <p:cNvPr id="43013" name="Picture 9">
            <a:extLst>
              <a:ext uri="{FF2B5EF4-FFF2-40B4-BE49-F238E27FC236}">
                <a16:creationId xmlns:a16="http://schemas.microsoft.com/office/drawing/2014/main" id="{FD08A7BA-CF4A-4BA3-A817-FA515D1F6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9" y="3141664"/>
            <a:ext cx="6677025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4" name="Picture 10">
            <a:extLst>
              <a:ext uri="{FF2B5EF4-FFF2-40B4-BE49-F238E27FC236}">
                <a16:creationId xmlns:a16="http://schemas.microsoft.com/office/drawing/2014/main" id="{5C1DC58B-57CF-4EBF-80E4-792B79B2B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5970588"/>
            <a:ext cx="6156325" cy="88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B4FCFE-4A43-449D-BD59-47FAEB9C19A4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7797352A-EA54-4589-8AC7-3BC80D305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281661"/>
            <a:ext cx="9144000" cy="545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59" name="Text Box 5">
            <a:extLst>
              <a:ext uri="{FF2B5EF4-FFF2-40B4-BE49-F238E27FC236}">
                <a16:creationId xmlns:a16="http://schemas.microsoft.com/office/drawing/2014/main" id="{443320C5-F50F-40A1-87EA-C089628EE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5976" y="6583364"/>
            <a:ext cx="22320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1200"/>
              <a:t>Morris et al. 2004. Nature 428:30</a:t>
            </a:r>
          </a:p>
        </p:txBody>
      </p:sp>
      <p:sp>
        <p:nvSpPr>
          <p:cNvPr id="45060" name="Text Box 8">
            <a:extLst>
              <a:ext uri="{FF2B5EF4-FFF2-40B4-BE49-F238E27FC236}">
                <a16:creationId xmlns:a16="http://schemas.microsoft.com/office/drawing/2014/main" id="{DB562649-00BE-472F-B7AF-61311284D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28" y="4527"/>
            <a:ext cx="10109720" cy="52322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2800"/>
              <a:t>Plant-leaf miner-parasitoid food web in a forest understorey in Belize</a:t>
            </a:r>
          </a:p>
        </p:txBody>
      </p:sp>
      <p:sp>
        <p:nvSpPr>
          <p:cNvPr id="45061" name="Text Box 9">
            <a:extLst>
              <a:ext uri="{FF2B5EF4-FFF2-40B4-BE49-F238E27FC236}">
                <a16:creationId xmlns:a16="http://schemas.microsoft.com/office/drawing/2014/main" id="{7989AEF9-DE86-4EB5-A8C0-0CB6AAAD4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60" y="522838"/>
            <a:ext cx="90074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dirty="0"/>
              <a:t>Removal of a single host plant species eliminated its specialist leaf-miners (hatched) but also caused an increase in abundance and lower parasitism of other spp. (red, blue) connected via shared </a:t>
            </a:r>
            <a:r>
              <a:rPr lang="en-GB" altLang="en-US" dirty="0" err="1"/>
              <a:t>parasitoids</a:t>
            </a:r>
            <a:endParaRPr lang="en-GB" altLang="en-US" dirty="0"/>
          </a:p>
        </p:txBody>
      </p:sp>
      <p:pic>
        <p:nvPicPr>
          <p:cNvPr id="45062" name="Picture 11" descr="Liriomyza1a">
            <a:hlinkClick r:id="rId4"/>
            <a:extLst>
              <a:ext uri="{FF2B5EF4-FFF2-40B4-BE49-F238E27FC236}">
                <a16:creationId xmlns:a16="http://schemas.microsoft.com/office/drawing/2014/main" id="{C3F3D469-7BA8-40D8-B92C-F62F4838C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5373216"/>
            <a:ext cx="72072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5021F4-B0A0-4C96-966C-2712782E9668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5F8AF752-DF7D-460B-A775-A98CD1710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"/>
            <a:ext cx="7524750" cy="246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7" name="Text Box 3">
            <a:extLst>
              <a:ext uri="{FF2B5EF4-FFF2-40B4-BE49-F238E27FC236}">
                <a16:creationId xmlns:a16="http://schemas.microsoft.com/office/drawing/2014/main" id="{75BF97B9-538E-46EA-85C2-AE7256B9F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464" y="2133601"/>
            <a:ext cx="3862387" cy="396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2000">
                <a:solidFill>
                  <a:srgbClr val="FFFF99"/>
                </a:solidFill>
                <a:cs typeface="Arial" panose="020B0604020202020204" pitchFamily="34" charset="0"/>
              </a:rPr>
              <a:t>Montane rainforest 1800 m asl.</a:t>
            </a:r>
            <a:endParaRPr lang="en-GB" altLang="en-US">
              <a:solidFill>
                <a:srgbClr val="FFFF99"/>
              </a:solidFill>
              <a:cs typeface="Arial" panose="020B0604020202020204" pitchFamily="34" charset="0"/>
            </a:endParaRPr>
          </a:p>
        </p:txBody>
      </p:sp>
      <p:sp>
        <p:nvSpPr>
          <p:cNvPr id="47108" name="Text Box 4">
            <a:extLst>
              <a:ext uri="{FF2B5EF4-FFF2-40B4-BE49-F238E27FC236}">
                <a16:creationId xmlns:a16="http://schemas.microsoft.com/office/drawing/2014/main" id="{25D38416-F211-471F-BF1A-13238B233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1" y="2133601"/>
            <a:ext cx="3744913" cy="396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2000">
                <a:solidFill>
                  <a:srgbClr val="FFFF99"/>
                </a:solidFill>
                <a:cs typeface="Arial" panose="020B0604020202020204" pitchFamily="34" charset="0"/>
              </a:rPr>
              <a:t>Lowland rainforest 100 m asl.</a:t>
            </a:r>
            <a:endParaRPr lang="en-GB" altLang="en-US">
              <a:solidFill>
                <a:srgbClr val="FFFF99"/>
              </a:solidFill>
              <a:cs typeface="Arial" panose="020B0604020202020204" pitchFamily="34" charset="0"/>
            </a:endParaRPr>
          </a:p>
        </p:txBody>
      </p:sp>
      <p:sp>
        <p:nvSpPr>
          <p:cNvPr id="47109" name="Line 5">
            <a:extLst>
              <a:ext uri="{FF2B5EF4-FFF2-40B4-BE49-F238E27FC236}">
                <a16:creationId xmlns:a16="http://schemas.microsoft.com/office/drawing/2014/main" id="{2DBEB8D3-823F-4BAA-8CA8-426EF2B538D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6275" y="3284538"/>
            <a:ext cx="2952750" cy="0"/>
          </a:xfrm>
          <a:prstGeom prst="line">
            <a:avLst/>
          </a:prstGeom>
          <a:noFill/>
          <a:ln w="190500">
            <a:solidFill>
              <a:srgbClr val="33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7110" name="Line 6">
            <a:extLst>
              <a:ext uri="{FF2B5EF4-FFF2-40B4-BE49-F238E27FC236}">
                <a16:creationId xmlns:a16="http://schemas.microsoft.com/office/drawing/2014/main" id="{FA63E832-0D2C-4F6C-9768-82C9426AC4C6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7438" y="3500438"/>
            <a:ext cx="2952750" cy="0"/>
          </a:xfrm>
          <a:prstGeom prst="line">
            <a:avLst/>
          </a:prstGeom>
          <a:noFill/>
          <a:ln w="1905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7111" name="Line 7">
            <a:extLst>
              <a:ext uri="{FF2B5EF4-FFF2-40B4-BE49-F238E27FC236}">
                <a16:creationId xmlns:a16="http://schemas.microsoft.com/office/drawing/2014/main" id="{FBA946AF-DD9B-4F17-8E27-5540207CB4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7438" y="4652963"/>
            <a:ext cx="2952750" cy="0"/>
          </a:xfrm>
          <a:prstGeom prst="line">
            <a:avLst/>
          </a:prstGeom>
          <a:noFill/>
          <a:ln w="190500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7112" name="Line 8">
            <a:extLst>
              <a:ext uri="{FF2B5EF4-FFF2-40B4-BE49-F238E27FC236}">
                <a16:creationId xmlns:a16="http://schemas.microsoft.com/office/drawing/2014/main" id="{127B7DA5-6DD0-49C1-8EB4-FD59A2D9B8B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6275" y="4437063"/>
            <a:ext cx="2952750" cy="0"/>
          </a:xfrm>
          <a:prstGeom prst="line">
            <a:avLst/>
          </a:prstGeom>
          <a:noFill/>
          <a:ln w="190500">
            <a:solidFill>
              <a:srgbClr val="33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7113" name="Rectangle 9">
            <a:extLst>
              <a:ext uri="{FF2B5EF4-FFF2-40B4-BE49-F238E27FC236}">
                <a16:creationId xmlns:a16="http://schemas.microsoft.com/office/drawing/2014/main" id="{0C091E9F-5E64-41E7-964A-0262C7B65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6275" y="4581526"/>
            <a:ext cx="2952750" cy="144463"/>
          </a:xfrm>
          <a:prstGeom prst="rect">
            <a:avLst/>
          </a:prstGeom>
          <a:noFill/>
          <a:ln w="15875">
            <a:solidFill>
              <a:srgbClr val="99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7114" name="Line 10">
            <a:extLst>
              <a:ext uri="{FF2B5EF4-FFF2-40B4-BE49-F238E27FC236}">
                <a16:creationId xmlns:a16="http://schemas.microsoft.com/office/drawing/2014/main" id="{B60959AA-9C71-4C4A-BD63-DA1233EBA1E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6275" y="5589588"/>
            <a:ext cx="2952750" cy="0"/>
          </a:xfrm>
          <a:prstGeom prst="line">
            <a:avLst/>
          </a:prstGeom>
          <a:noFill/>
          <a:ln w="1905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7115" name="Line 11">
            <a:extLst>
              <a:ext uri="{FF2B5EF4-FFF2-40B4-BE49-F238E27FC236}">
                <a16:creationId xmlns:a16="http://schemas.microsoft.com/office/drawing/2014/main" id="{70568778-7DFD-4302-B910-39C7985D252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6275" y="6453188"/>
            <a:ext cx="2952750" cy="0"/>
          </a:xfrm>
          <a:prstGeom prst="line">
            <a:avLst/>
          </a:prstGeom>
          <a:noFill/>
          <a:ln w="1905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7116" name="Rectangle 12">
            <a:extLst>
              <a:ext uri="{FF2B5EF4-FFF2-40B4-BE49-F238E27FC236}">
                <a16:creationId xmlns:a16="http://schemas.microsoft.com/office/drawing/2014/main" id="{DAAB850E-F170-4E50-9864-6F49582648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8" y="6381751"/>
            <a:ext cx="2952750" cy="144463"/>
          </a:xfrm>
          <a:prstGeom prst="rect">
            <a:avLst/>
          </a:prstGeom>
          <a:noFill/>
          <a:ln w="15875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7117" name="Text Box 13">
            <a:extLst>
              <a:ext uri="{FF2B5EF4-FFF2-40B4-BE49-F238E27FC236}">
                <a16:creationId xmlns:a16="http://schemas.microsoft.com/office/drawing/2014/main" id="{4B900A0A-DFAF-4753-A7B6-A12422D99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3236913"/>
            <a:ext cx="1585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600" i="1">
                <a:solidFill>
                  <a:srgbClr val="FFFF00"/>
                </a:solidFill>
              </a:rPr>
              <a:t>F. pachyrrhachis</a:t>
            </a:r>
          </a:p>
        </p:txBody>
      </p:sp>
      <p:sp>
        <p:nvSpPr>
          <p:cNvPr id="47118" name="Text Box 14">
            <a:extLst>
              <a:ext uri="{FF2B5EF4-FFF2-40B4-BE49-F238E27FC236}">
                <a16:creationId xmlns:a16="http://schemas.microsoft.com/office/drawing/2014/main" id="{842BA1DB-5FF8-40EC-9449-6A2795C0E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500438"/>
            <a:ext cx="1316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600" i="1">
                <a:solidFill>
                  <a:srgbClr val="FFFF00"/>
                </a:solidFill>
              </a:rPr>
              <a:t>F. iodiotricha</a:t>
            </a:r>
          </a:p>
        </p:txBody>
      </p:sp>
      <p:sp>
        <p:nvSpPr>
          <p:cNvPr id="47119" name="Text Box 15">
            <a:extLst>
              <a:ext uri="{FF2B5EF4-FFF2-40B4-BE49-F238E27FC236}">
                <a16:creationId xmlns:a16="http://schemas.microsoft.com/office/drawing/2014/main" id="{EEFEEB32-D2C6-4764-841A-062176769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4221163"/>
            <a:ext cx="1585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600" i="1">
                <a:solidFill>
                  <a:srgbClr val="FFFF00"/>
                </a:solidFill>
              </a:rPr>
              <a:t>F. pachyrrhachis</a:t>
            </a:r>
          </a:p>
        </p:txBody>
      </p:sp>
      <p:sp>
        <p:nvSpPr>
          <p:cNvPr id="47120" name="Text Box 16">
            <a:extLst>
              <a:ext uri="{FF2B5EF4-FFF2-40B4-BE49-F238E27FC236}">
                <a16:creationId xmlns:a16="http://schemas.microsoft.com/office/drawing/2014/main" id="{4BBCAE55-718D-4EDC-B0CF-30EFBC83C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508500"/>
            <a:ext cx="1504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600" i="1">
                <a:solidFill>
                  <a:srgbClr val="FFFF00"/>
                </a:solidFill>
              </a:rPr>
              <a:t>F. dammaropsis</a:t>
            </a:r>
          </a:p>
        </p:txBody>
      </p:sp>
      <p:sp>
        <p:nvSpPr>
          <p:cNvPr id="47121" name="Text Box 17">
            <a:extLst>
              <a:ext uri="{FF2B5EF4-FFF2-40B4-BE49-F238E27FC236}">
                <a16:creationId xmlns:a16="http://schemas.microsoft.com/office/drawing/2014/main" id="{4135F7DE-4167-4B84-AC24-94D5A3753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5300663"/>
            <a:ext cx="9064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600" i="1">
                <a:solidFill>
                  <a:srgbClr val="FFFF00"/>
                </a:solidFill>
              </a:rPr>
              <a:t>F. wassa</a:t>
            </a:r>
          </a:p>
        </p:txBody>
      </p:sp>
      <p:sp>
        <p:nvSpPr>
          <p:cNvPr id="47122" name="Text Box 18">
            <a:extLst>
              <a:ext uri="{FF2B5EF4-FFF2-40B4-BE49-F238E27FC236}">
                <a16:creationId xmlns:a16="http://schemas.microsoft.com/office/drawing/2014/main" id="{941B15B4-3AC1-4521-80FC-EB8290EE1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6165850"/>
            <a:ext cx="9064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600" i="1">
                <a:solidFill>
                  <a:srgbClr val="FFFF00"/>
                </a:solidFill>
              </a:rPr>
              <a:t>F. wassa</a:t>
            </a:r>
          </a:p>
        </p:txBody>
      </p:sp>
      <p:sp>
        <p:nvSpPr>
          <p:cNvPr id="47123" name="Text Box 19">
            <a:extLst>
              <a:ext uri="{FF2B5EF4-FFF2-40B4-BE49-F238E27FC236}">
                <a16:creationId xmlns:a16="http://schemas.microsoft.com/office/drawing/2014/main" id="{68DE89F5-4DBB-4631-B250-AEED594CC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6088" y="3284539"/>
            <a:ext cx="6985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600" i="1">
                <a:solidFill>
                  <a:srgbClr val="FFFF00"/>
                </a:solidFill>
              </a:rPr>
              <a:t>Asota </a:t>
            </a:r>
          </a:p>
          <a:p>
            <a:pPr eaLnBrk="1" hangingPunct="1"/>
            <a:r>
              <a:rPr lang="en-US" altLang="en-US" sz="1600" i="1">
                <a:solidFill>
                  <a:srgbClr val="FFFF00"/>
                </a:solidFill>
              </a:rPr>
              <a:t>plana</a:t>
            </a:r>
          </a:p>
        </p:txBody>
      </p:sp>
      <p:sp>
        <p:nvSpPr>
          <p:cNvPr id="47124" name="Text Box 20">
            <a:extLst>
              <a:ext uri="{FF2B5EF4-FFF2-40B4-BE49-F238E27FC236}">
                <a16:creationId xmlns:a16="http://schemas.microsoft.com/office/drawing/2014/main" id="{975B116C-52DA-4AE7-A119-223228B01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6088" y="5084764"/>
            <a:ext cx="9779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600" i="1">
                <a:solidFill>
                  <a:srgbClr val="FFFF00"/>
                </a:solidFill>
              </a:rPr>
              <a:t>Talanga</a:t>
            </a:r>
          </a:p>
          <a:p>
            <a:pPr eaLnBrk="1" hangingPunct="1"/>
            <a:r>
              <a:rPr lang="en-US" altLang="en-US" sz="1600" i="1">
                <a:solidFill>
                  <a:srgbClr val="FFFF00"/>
                </a:solidFill>
              </a:rPr>
              <a:t>excelsalis</a:t>
            </a:r>
          </a:p>
        </p:txBody>
      </p:sp>
      <p:sp>
        <p:nvSpPr>
          <p:cNvPr id="47125" name="Text Box 21">
            <a:extLst>
              <a:ext uri="{FF2B5EF4-FFF2-40B4-BE49-F238E27FC236}">
                <a16:creationId xmlns:a16="http://schemas.microsoft.com/office/drawing/2014/main" id="{1BC620C2-D24A-4FBE-862B-F37822577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6088" y="4221164"/>
            <a:ext cx="8302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600" i="1">
                <a:solidFill>
                  <a:srgbClr val="FFFF00"/>
                </a:solidFill>
              </a:rPr>
              <a:t>Phyliris</a:t>
            </a:r>
          </a:p>
          <a:p>
            <a:pPr eaLnBrk="1" hangingPunct="1"/>
            <a:r>
              <a:rPr lang="en-US" altLang="en-US" sz="1600" i="1">
                <a:solidFill>
                  <a:srgbClr val="FFFF00"/>
                </a:solidFill>
              </a:rPr>
              <a:t>moira</a:t>
            </a:r>
          </a:p>
        </p:txBody>
      </p:sp>
      <p:sp>
        <p:nvSpPr>
          <p:cNvPr id="47126" name="Text Box 22">
            <a:extLst>
              <a:ext uri="{FF2B5EF4-FFF2-40B4-BE49-F238E27FC236}">
                <a16:creationId xmlns:a16="http://schemas.microsoft.com/office/drawing/2014/main" id="{2B478578-A7B7-4709-9CC0-428C5C606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6088" y="6021389"/>
            <a:ext cx="109061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600" i="1">
                <a:solidFill>
                  <a:srgbClr val="FFFF00"/>
                </a:solidFill>
              </a:rPr>
              <a:t>Euploea </a:t>
            </a:r>
          </a:p>
          <a:p>
            <a:pPr eaLnBrk="1" hangingPunct="1"/>
            <a:r>
              <a:rPr lang="en-US" altLang="en-US" sz="1600" i="1">
                <a:solidFill>
                  <a:srgbClr val="FFFF00"/>
                </a:solidFill>
              </a:rPr>
              <a:t>leucosticos</a:t>
            </a:r>
          </a:p>
        </p:txBody>
      </p:sp>
      <p:grpSp>
        <p:nvGrpSpPr>
          <p:cNvPr id="47127" name="Group 23">
            <a:extLst>
              <a:ext uri="{FF2B5EF4-FFF2-40B4-BE49-F238E27FC236}">
                <a16:creationId xmlns:a16="http://schemas.microsoft.com/office/drawing/2014/main" id="{EFA1C907-DEBA-4C65-A7D0-5D0737E75E69}"/>
              </a:ext>
            </a:extLst>
          </p:cNvPr>
          <p:cNvGrpSpPr>
            <a:grpSpLocks/>
          </p:cNvGrpSpPr>
          <p:nvPr/>
        </p:nvGrpSpPr>
        <p:grpSpPr bwMode="auto">
          <a:xfrm>
            <a:off x="3719514" y="5805489"/>
            <a:ext cx="2097087" cy="581025"/>
            <a:chOff x="3424" y="3593"/>
            <a:chExt cx="1321" cy="366"/>
          </a:xfrm>
        </p:grpSpPr>
        <p:pic>
          <p:nvPicPr>
            <p:cNvPr id="47150" name="Picture 24" descr="catm039as">
              <a:extLst>
                <a:ext uri="{FF2B5EF4-FFF2-40B4-BE49-F238E27FC236}">
                  <a16:creationId xmlns:a16="http://schemas.microsoft.com/office/drawing/2014/main" id="{DEAD3E3C-EF58-42C3-97CA-E5AAB1E93C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4" y="3612"/>
              <a:ext cx="732" cy="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51" name="Picture 25" descr="nymp001ws">
              <a:extLst>
                <a:ext uri="{FF2B5EF4-FFF2-40B4-BE49-F238E27FC236}">
                  <a16:creationId xmlns:a16="http://schemas.microsoft.com/office/drawing/2014/main" id="{4E713BD8-A2DA-439E-ACE2-0AFD6490CC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0" y="3593"/>
              <a:ext cx="595" cy="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7128" name="Line 26">
            <a:extLst>
              <a:ext uri="{FF2B5EF4-FFF2-40B4-BE49-F238E27FC236}">
                <a16:creationId xmlns:a16="http://schemas.microsoft.com/office/drawing/2014/main" id="{1DE71858-DF1A-4995-ABC7-052D4468E87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7438" y="5589588"/>
            <a:ext cx="2952750" cy="0"/>
          </a:xfrm>
          <a:prstGeom prst="line">
            <a:avLst/>
          </a:prstGeom>
          <a:noFill/>
          <a:ln w="1905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47129" name="Group 27">
            <a:extLst>
              <a:ext uri="{FF2B5EF4-FFF2-40B4-BE49-F238E27FC236}">
                <a16:creationId xmlns:a16="http://schemas.microsoft.com/office/drawing/2014/main" id="{1C6B5F06-F78B-45DF-B8F8-0E7DC4A8030A}"/>
              </a:ext>
            </a:extLst>
          </p:cNvPr>
          <p:cNvGrpSpPr>
            <a:grpSpLocks/>
          </p:cNvGrpSpPr>
          <p:nvPr/>
        </p:nvGrpSpPr>
        <p:grpSpPr bwMode="auto">
          <a:xfrm>
            <a:off x="7032626" y="4941888"/>
            <a:ext cx="2055813" cy="565150"/>
            <a:chOff x="3470" y="3022"/>
            <a:chExt cx="1295" cy="356"/>
          </a:xfrm>
        </p:grpSpPr>
        <p:pic>
          <p:nvPicPr>
            <p:cNvPr id="47148" name="Picture 28" descr="catm012s">
              <a:extLst>
                <a:ext uri="{FF2B5EF4-FFF2-40B4-BE49-F238E27FC236}">
                  <a16:creationId xmlns:a16="http://schemas.microsoft.com/office/drawing/2014/main" id="{B47A5AA2-4A86-4277-822F-FC954A30C5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" y="3072"/>
              <a:ext cx="868" cy="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49" name="Picture 29" descr="cram002ws">
              <a:extLst>
                <a:ext uri="{FF2B5EF4-FFF2-40B4-BE49-F238E27FC236}">
                  <a16:creationId xmlns:a16="http://schemas.microsoft.com/office/drawing/2014/main" id="{53483342-F756-4CD6-89D2-808B754E2B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2" y="3022"/>
              <a:ext cx="4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7130" name="Group 30">
            <a:extLst>
              <a:ext uri="{FF2B5EF4-FFF2-40B4-BE49-F238E27FC236}">
                <a16:creationId xmlns:a16="http://schemas.microsoft.com/office/drawing/2014/main" id="{5AD7B1C4-3857-42A1-9D61-86270DD44358}"/>
              </a:ext>
            </a:extLst>
          </p:cNvPr>
          <p:cNvGrpSpPr>
            <a:grpSpLocks/>
          </p:cNvGrpSpPr>
          <p:nvPr/>
        </p:nvGrpSpPr>
        <p:grpSpPr bwMode="auto">
          <a:xfrm>
            <a:off x="7104064" y="3852863"/>
            <a:ext cx="1982787" cy="696912"/>
            <a:chOff x="3515" y="2427"/>
            <a:chExt cx="1249" cy="439"/>
          </a:xfrm>
        </p:grpSpPr>
        <p:pic>
          <p:nvPicPr>
            <p:cNvPr id="47146" name="Picture 31" descr="catg005ws">
              <a:extLst>
                <a:ext uri="{FF2B5EF4-FFF2-40B4-BE49-F238E27FC236}">
                  <a16:creationId xmlns:a16="http://schemas.microsoft.com/office/drawing/2014/main" id="{A072A70D-F69A-4ABB-96CC-A4C5E64EA5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5" y="2432"/>
              <a:ext cx="635" cy="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47" name="Picture 32" descr="lyca001ms">
              <a:extLst>
                <a:ext uri="{FF2B5EF4-FFF2-40B4-BE49-F238E27FC236}">
                  <a16:creationId xmlns:a16="http://schemas.microsoft.com/office/drawing/2014/main" id="{597A3D32-72EF-453B-9038-DEA9DA37B7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0" y="2427"/>
              <a:ext cx="614" cy="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7131" name="Group 33">
            <a:extLst>
              <a:ext uri="{FF2B5EF4-FFF2-40B4-BE49-F238E27FC236}">
                <a16:creationId xmlns:a16="http://schemas.microsoft.com/office/drawing/2014/main" id="{43C2A314-FCE8-47CC-8DEE-A09D6511AC67}"/>
              </a:ext>
            </a:extLst>
          </p:cNvPr>
          <p:cNvGrpSpPr>
            <a:grpSpLocks/>
          </p:cNvGrpSpPr>
          <p:nvPr/>
        </p:nvGrpSpPr>
        <p:grpSpPr bwMode="auto">
          <a:xfrm>
            <a:off x="7032625" y="2852739"/>
            <a:ext cx="2025650" cy="549275"/>
            <a:chOff x="3515" y="1887"/>
            <a:chExt cx="1276" cy="346"/>
          </a:xfrm>
        </p:grpSpPr>
        <p:pic>
          <p:nvPicPr>
            <p:cNvPr id="47144" name="Picture 34" descr="catj085s">
              <a:extLst>
                <a:ext uri="{FF2B5EF4-FFF2-40B4-BE49-F238E27FC236}">
                  <a16:creationId xmlns:a16="http://schemas.microsoft.com/office/drawing/2014/main" id="{49B8D5AF-F66D-43C0-9A0A-1F75876B22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5" y="1888"/>
              <a:ext cx="590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45" name="Picture 35" descr="noct009s">
              <a:extLst>
                <a:ext uri="{FF2B5EF4-FFF2-40B4-BE49-F238E27FC236}">
                  <a16:creationId xmlns:a16="http://schemas.microsoft.com/office/drawing/2014/main" id="{5AC4A2DC-7A25-4D87-9E3A-936BC603F2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5" y="1887"/>
              <a:ext cx="68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7132" name="Picture 36">
            <a:extLst>
              <a:ext uri="{FF2B5EF4-FFF2-40B4-BE49-F238E27FC236}">
                <a16:creationId xmlns:a16="http://schemas.microsoft.com/office/drawing/2014/main" id="{CB5B3166-7490-48A6-B801-37A218C14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65401"/>
            <a:ext cx="755650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33" name="Text Box 37">
            <a:extLst>
              <a:ext uri="{FF2B5EF4-FFF2-40B4-BE49-F238E27FC236}">
                <a16:creationId xmlns:a16="http://schemas.microsoft.com/office/drawing/2014/main" id="{E97DC661-05DC-4FD5-8683-510F61E04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925" y="2133601"/>
            <a:ext cx="69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FFFF00"/>
                </a:solidFill>
              </a:rPr>
              <a:t>Ficus</a:t>
            </a:r>
          </a:p>
        </p:txBody>
      </p:sp>
      <p:grpSp>
        <p:nvGrpSpPr>
          <p:cNvPr id="47134" name="Group 38">
            <a:extLst>
              <a:ext uri="{FF2B5EF4-FFF2-40B4-BE49-F238E27FC236}">
                <a16:creationId xmlns:a16="http://schemas.microsoft.com/office/drawing/2014/main" id="{C5B2C111-6914-4692-8473-F3D0FAC54EF0}"/>
              </a:ext>
            </a:extLst>
          </p:cNvPr>
          <p:cNvGrpSpPr>
            <a:grpSpLocks/>
          </p:cNvGrpSpPr>
          <p:nvPr/>
        </p:nvGrpSpPr>
        <p:grpSpPr bwMode="auto">
          <a:xfrm>
            <a:off x="3792538" y="2636839"/>
            <a:ext cx="2025650" cy="549275"/>
            <a:chOff x="3515" y="1887"/>
            <a:chExt cx="1276" cy="346"/>
          </a:xfrm>
        </p:grpSpPr>
        <p:pic>
          <p:nvPicPr>
            <p:cNvPr id="47142" name="Picture 39" descr="catj085s">
              <a:extLst>
                <a:ext uri="{FF2B5EF4-FFF2-40B4-BE49-F238E27FC236}">
                  <a16:creationId xmlns:a16="http://schemas.microsoft.com/office/drawing/2014/main" id="{6897C4D8-D103-49E8-8CF7-BB4486E3FE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5" y="1888"/>
              <a:ext cx="590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43" name="Picture 40" descr="noct009s">
              <a:extLst>
                <a:ext uri="{FF2B5EF4-FFF2-40B4-BE49-F238E27FC236}">
                  <a16:creationId xmlns:a16="http://schemas.microsoft.com/office/drawing/2014/main" id="{13B3AAEC-1047-44C6-98A2-70042F9C0D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5" y="1887"/>
              <a:ext cx="68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7135" name="Group 41">
            <a:extLst>
              <a:ext uri="{FF2B5EF4-FFF2-40B4-BE49-F238E27FC236}">
                <a16:creationId xmlns:a16="http://schemas.microsoft.com/office/drawing/2014/main" id="{EF66FE08-0579-42ED-ADE1-76321C1C8426}"/>
              </a:ext>
            </a:extLst>
          </p:cNvPr>
          <p:cNvGrpSpPr>
            <a:grpSpLocks/>
          </p:cNvGrpSpPr>
          <p:nvPr/>
        </p:nvGrpSpPr>
        <p:grpSpPr bwMode="auto">
          <a:xfrm>
            <a:off x="3792539" y="3644901"/>
            <a:ext cx="1982787" cy="696913"/>
            <a:chOff x="3515" y="2427"/>
            <a:chExt cx="1249" cy="439"/>
          </a:xfrm>
        </p:grpSpPr>
        <p:pic>
          <p:nvPicPr>
            <p:cNvPr id="47140" name="Picture 42" descr="catg005ws">
              <a:extLst>
                <a:ext uri="{FF2B5EF4-FFF2-40B4-BE49-F238E27FC236}">
                  <a16:creationId xmlns:a16="http://schemas.microsoft.com/office/drawing/2014/main" id="{04A5CA14-A50D-4E94-854C-DDFC8C2C8F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5" y="2432"/>
              <a:ext cx="635" cy="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41" name="Picture 43" descr="lyca001ms">
              <a:extLst>
                <a:ext uri="{FF2B5EF4-FFF2-40B4-BE49-F238E27FC236}">
                  <a16:creationId xmlns:a16="http://schemas.microsoft.com/office/drawing/2014/main" id="{D019D5AB-03C9-4799-AC2A-64BAC42B57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0" y="2427"/>
              <a:ext cx="614" cy="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7136" name="Group 44">
            <a:extLst>
              <a:ext uri="{FF2B5EF4-FFF2-40B4-BE49-F238E27FC236}">
                <a16:creationId xmlns:a16="http://schemas.microsoft.com/office/drawing/2014/main" id="{45F24AEF-B8E0-428A-95C3-5A4192B7FA9B}"/>
              </a:ext>
            </a:extLst>
          </p:cNvPr>
          <p:cNvGrpSpPr>
            <a:grpSpLocks/>
          </p:cNvGrpSpPr>
          <p:nvPr/>
        </p:nvGrpSpPr>
        <p:grpSpPr bwMode="auto">
          <a:xfrm>
            <a:off x="3792538" y="4941888"/>
            <a:ext cx="2055812" cy="565150"/>
            <a:chOff x="3470" y="3022"/>
            <a:chExt cx="1295" cy="356"/>
          </a:xfrm>
        </p:grpSpPr>
        <p:pic>
          <p:nvPicPr>
            <p:cNvPr id="47138" name="Picture 45" descr="catm012s">
              <a:extLst>
                <a:ext uri="{FF2B5EF4-FFF2-40B4-BE49-F238E27FC236}">
                  <a16:creationId xmlns:a16="http://schemas.microsoft.com/office/drawing/2014/main" id="{DD4FEA10-4999-4734-9EC7-523A00518F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" y="3072"/>
              <a:ext cx="868" cy="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39" name="Picture 46" descr="cram002ws">
              <a:extLst>
                <a:ext uri="{FF2B5EF4-FFF2-40B4-BE49-F238E27FC236}">
                  <a16:creationId xmlns:a16="http://schemas.microsoft.com/office/drawing/2014/main" id="{FD61D57A-B669-425F-AAC3-20AAB54AA2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2" y="3022"/>
              <a:ext cx="4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7137" name="Text Box 47">
            <a:extLst>
              <a:ext uri="{FF2B5EF4-FFF2-40B4-BE49-F238E27FC236}">
                <a16:creationId xmlns:a16="http://schemas.microsoft.com/office/drawing/2014/main" id="{84F324B2-2522-4991-A306-69117CBA8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5" y="6521450"/>
            <a:ext cx="3608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rgbClr val="FFFF00"/>
                </a:solidFill>
              </a:rPr>
              <a:t>Novotny et al. 2005, J. Biogeogr. 32:1303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4EBBE70-FA50-42B6-BE5F-8A4C65ED561C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88D9314-5774-4171-A22B-E7AF8DB26F96}"/>
              </a:ext>
            </a:extLst>
          </p:cNvPr>
          <p:cNvSpPr txBox="1"/>
          <p:nvPr/>
        </p:nvSpPr>
        <p:spPr>
          <a:xfrm>
            <a:off x="7355552" y="6570163"/>
            <a:ext cx="4824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Dormann</a:t>
            </a:r>
            <a:r>
              <a:rPr lang="en-US" sz="1200" dirty="0"/>
              <a:t> &amp; </a:t>
            </a:r>
            <a:r>
              <a:rPr lang="en-US" sz="1200" dirty="0" err="1"/>
              <a:t>Bruthgen</a:t>
            </a:r>
            <a:r>
              <a:rPr lang="en-US" sz="1200" dirty="0"/>
              <a:t> in “Food Webs: Science for Impact”, Moore et al Eds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F282E8-DF89-416E-8D5E-86302C5D40C7}"/>
              </a:ext>
            </a:extLst>
          </p:cNvPr>
          <p:cNvSpPr txBox="1"/>
          <p:nvPr/>
        </p:nvSpPr>
        <p:spPr>
          <a:xfrm>
            <a:off x="119336" y="6477830"/>
            <a:ext cx="6710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ODE ordinary differential equations, MTE metabolic theory of ecology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D032E9-CC7D-4FDF-AD96-A0494692699C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191BD91-D587-4245-99F2-1D2CF05722B8}"/>
              </a:ext>
            </a:extLst>
          </p:cNvPr>
          <p:cNvGrpSpPr/>
          <p:nvPr/>
        </p:nvGrpSpPr>
        <p:grpSpPr>
          <a:xfrm>
            <a:off x="983432" y="10838"/>
            <a:ext cx="8309222" cy="6477830"/>
            <a:chOff x="-1" y="0"/>
            <a:chExt cx="8309222" cy="647783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ADAF118-EBDB-4C05-9680-B1404C515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8309222" cy="647783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64D452A-568D-4322-BD64-5ECD5CF88F03}"/>
                </a:ext>
              </a:extLst>
            </p:cNvPr>
            <p:cNvSpPr/>
            <p:nvPr/>
          </p:nvSpPr>
          <p:spPr>
            <a:xfrm>
              <a:off x="7824192" y="3717032"/>
              <a:ext cx="288032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38742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01882560-60A0-4F70-BE7B-383E02C42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27596"/>
            <a:ext cx="3671888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5" name="Picture 3">
            <a:extLst>
              <a:ext uri="{FF2B5EF4-FFF2-40B4-BE49-F238E27FC236}">
                <a16:creationId xmlns:a16="http://schemas.microsoft.com/office/drawing/2014/main" id="{4E88C472-0111-42CC-AD79-4F5F8E450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332656"/>
            <a:ext cx="4554538" cy="576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6" name="Picture 4">
            <a:extLst>
              <a:ext uri="{FF2B5EF4-FFF2-40B4-BE49-F238E27FC236}">
                <a16:creationId xmlns:a16="http://schemas.microsoft.com/office/drawing/2014/main" id="{0AF09970-CB44-4AC3-BCB2-42A112108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3482971"/>
            <a:ext cx="3744913" cy="326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7" name="Text Box 5">
            <a:extLst>
              <a:ext uri="{FF2B5EF4-FFF2-40B4-BE49-F238E27FC236}">
                <a16:creationId xmlns:a16="http://schemas.microsoft.com/office/drawing/2014/main" id="{86CFE4E3-E353-44CD-A2A3-6EBF1E397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9931" y="6097365"/>
            <a:ext cx="154206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200" dirty="0"/>
              <a:t>Novotny 2009, Insect Conservation &amp; Diversity </a:t>
            </a:r>
            <a:r>
              <a:rPr lang="en-US" altLang="en-US" sz="1200" b="1" dirty="0"/>
              <a:t>2</a:t>
            </a:r>
            <a:r>
              <a:rPr lang="en-US" altLang="en-US" sz="1200" dirty="0"/>
              <a:t>:5-9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53EC47-91B6-41D9-99A3-44BF67E9E17C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Text Box 4">
            <a:extLst>
              <a:ext uri="{FF2B5EF4-FFF2-40B4-BE49-F238E27FC236}">
                <a16:creationId xmlns:a16="http://schemas.microsoft.com/office/drawing/2014/main" id="{A981E574-A625-401E-97F8-3547CFE00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2188" y="0"/>
            <a:ext cx="5149812" cy="44012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dirty="0"/>
              <a:t> Caterpillars on </a:t>
            </a:r>
          </a:p>
          <a:p>
            <a:pPr eaLnBrk="1" hangingPunct="1"/>
            <a:r>
              <a:rPr lang="en-US" altLang="en-US" sz="2800" i="1" dirty="0"/>
              <a:t> Macaranga</a:t>
            </a:r>
            <a:r>
              <a:rPr lang="en-US" altLang="en-US" sz="2800" dirty="0"/>
              <a:t> trees </a:t>
            </a:r>
          </a:p>
          <a:p>
            <a:pPr eaLnBrk="1" hangingPunct="1"/>
            <a:endParaRPr lang="en-US" altLang="en-US" sz="2800" dirty="0"/>
          </a:p>
          <a:p>
            <a:pPr eaLnBrk="1" hangingPunct="1"/>
            <a:endParaRPr lang="en-US" altLang="en-US" sz="2800" dirty="0"/>
          </a:p>
          <a:p>
            <a:pPr eaLnBrk="1" hangingPunct="1"/>
            <a:endParaRPr lang="en-US" altLang="en-US" sz="2800" dirty="0"/>
          </a:p>
          <a:p>
            <a:pPr eaLnBrk="1" hangingPunct="1"/>
            <a:endParaRPr lang="en-US" altLang="en-US" sz="2800" dirty="0"/>
          </a:p>
          <a:p>
            <a:pPr eaLnBrk="1" hangingPunct="1"/>
            <a:endParaRPr lang="en-US" altLang="en-US" sz="2800" dirty="0"/>
          </a:p>
          <a:p>
            <a:pPr eaLnBrk="1" hangingPunct="1"/>
            <a:endParaRPr lang="en-US" altLang="en-US" sz="2800" dirty="0"/>
          </a:p>
          <a:p>
            <a:pPr eaLnBrk="1" hangingPunct="1"/>
            <a:endParaRPr lang="en-US" altLang="en-US" sz="2800" dirty="0"/>
          </a:p>
          <a:p>
            <a:pPr eaLnBrk="1" hangingPunct="1"/>
            <a:r>
              <a:rPr lang="en-US" altLang="en-US" sz="2800" dirty="0"/>
              <a:t> </a:t>
            </a:r>
          </a:p>
        </p:txBody>
      </p:sp>
      <p:pic>
        <p:nvPicPr>
          <p:cNvPr id="51202" name="Picture 2">
            <a:extLst>
              <a:ext uri="{FF2B5EF4-FFF2-40B4-BE49-F238E27FC236}">
                <a16:creationId xmlns:a16="http://schemas.microsoft.com/office/drawing/2014/main" id="{583D6B5C-B675-491D-8F58-C5F14A686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773" y="4269604"/>
            <a:ext cx="5885362" cy="666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3" name="Picture 3">
            <a:extLst>
              <a:ext uri="{FF2B5EF4-FFF2-40B4-BE49-F238E27FC236}">
                <a16:creationId xmlns:a16="http://schemas.microsoft.com/office/drawing/2014/main" id="{5A6E2ACC-046E-4450-A192-A3691BA6E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" y="2636838"/>
            <a:ext cx="3692525" cy="422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5" name="Picture 5">
            <a:extLst>
              <a:ext uri="{FF2B5EF4-FFF2-40B4-BE49-F238E27FC236}">
                <a16:creationId xmlns:a16="http://schemas.microsoft.com/office/drawing/2014/main" id="{622B9DB6-B68D-4598-824A-DCF25936C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-68262"/>
            <a:ext cx="7200901" cy="439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6" name="Picture 6">
            <a:extLst>
              <a:ext uri="{FF2B5EF4-FFF2-40B4-BE49-F238E27FC236}">
                <a16:creationId xmlns:a16="http://schemas.microsoft.com/office/drawing/2014/main" id="{347E969A-15D2-428A-93A3-867529C24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134" y="4246501"/>
            <a:ext cx="2529947" cy="2611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7" name="Picture 7">
            <a:extLst>
              <a:ext uri="{FF2B5EF4-FFF2-40B4-BE49-F238E27FC236}">
                <a16:creationId xmlns:a16="http://schemas.microsoft.com/office/drawing/2014/main" id="{FC554F76-9579-4BBF-95F3-9916D7E7C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200" y="1123003"/>
            <a:ext cx="5149812" cy="272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8" name="Text Box 8">
            <a:extLst>
              <a:ext uri="{FF2B5EF4-FFF2-40B4-BE49-F238E27FC236}">
                <a16:creationId xmlns:a16="http://schemas.microsoft.com/office/drawing/2014/main" id="{32B86C86-CF08-4A6C-961A-BDA6420ED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832" y="6521450"/>
            <a:ext cx="32242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600" dirty="0"/>
              <a:t>Novotny et al. 2007, Nature 448:692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7926E8-EA15-4902-A45A-C3980B23F5E8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>
            <a:extLst>
              <a:ext uri="{FF2B5EF4-FFF2-40B4-BE49-F238E27FC236}">
                <a16:creationId xmlns:a16="http://schemas.microsoft.com/office/drawing/2014/main" id="{FAEB13EE-676F-4A56-BED7-3A8A88ABE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448" y="3429000"/>
            <a:ext cx="663555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dirty="0"/>
              <a:t>Paine's intertidal zone experiment: Removal of starfish predator </a:t>
            </a:r>
            <a:r>
              <a:rPr lang="en-GB" altLang="en-US" i="1" dirty="0"/>
              <a:t>Pisaster</a:t>
            </a:r>
            <a:r>
              <a:rPr lang="en-GB" altLang="en-US" dirty="0"/>
              <a:t> resulted in one </a:t>
            </a:r>
            <a:r>
              <a:rPr lang="en-GB" altLang="en-US" i="1" dirty="0"/>
              <a:t>Mytilus</a:t>
            </a:r>
            <a:r>
              <a:rPr lang="en-GB" altLang="en-US" dirty="0"/>
              <a:t> species competitively dominating the system and driving other species to extinction</a:t>
            </a:r>
          </a:p>
        </p:txBody>
      </p:sp>
      <p:pic>
        <p:nvPicPr>
          <p:cNvPr id="59395" name="Picture 4">
            <a:extLst>
              <a:ext uri="{FF2B5EF4-FFF2-40B4-BE49-F238E27FC236}">
                <a16:creationId xmlns:a16="http://schemas.microsoft.com/office/drawing/2014/main" id="{461374FF-5C0D-4896-81D2-6A5920637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72" y="1911132"/>
            <a:ext cx="47625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6" name="Text Box 5">
            <a:extLst>
              <a:ext uri="{FF2B5EF4-FFF2-40B4-BE49-F238E27FC236}">
                <a16:creationId xmlns:a16="http://schemas.microsoft.com/office/drawing/2014/main" id="{F7958A79-7FD5-45B0-931D-07682D7AF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416" y="188640"/>
            <a:ext cx="4214813" cy="1373188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2800"/>
              <a:t>Predators can reduce </a:t>
            </a:r>
          </a:p>
          <a:p>
            <a:pPr algn="ctr"/>
            <a:r>
              <a:rPr lang="en-GB" altLang="en-US" sz="2800"/>
              <a:t> inter-specific competition among their prey species </a:t>
            </a:r>
          </a:p>
        </p:txBody>
      </p:sp>
      <p:sp>
        <p:nvSpPr>
          <p:cNvPr id="59397" name="Line 6">
            <a:extLst>
              <a:ext uri="{FF2B5EF4-FFF2-40B4-BE49-F238E27FC236}">
                <a16:creationId xmlns:a16="http://schemas.microsoft.com/office/drawing/2014/main" id="{E6C0EF3B-FF72-41C1-90BF-DFFCD52874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79576" y="6309320"/>
            <a:ext cx="762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59398" name="Picture 7">
            <a:extLst>
              <a:ext uri="{FF2B5EF4-FFF2-40B4-BE49-F238E27FC236}">
                <a16:creationId xmlns:a16="http://schemas.microsoft.com/office/drawing/2014/main" id="{CF0B5577-CD04-4CEB-A739-9253B260D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448" y="21720"/>
            <a:ext cx="4572000" cy="323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8BC04BF-6310-445A-B354-DE93F6EB567B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50B646-9183-4A4E-804C-64DB6F149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1112" y="5170615"/>
            <a:ext cx="2220887" cy="16656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978EEB-9609-4218-B71E-A1DCD1674E69}"/>
              </a:ext>
            </a:extLst>
          </p:cNvPr>
          <p:cNvSpPr txBox="1"/>
          <p:nvPr/>
        </p:nvSpPr>
        <p:spPr>
          <a:xfrm>
            <a:off x="8582655" y="6189949"/>
            <a:ext cx="1388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Robert Paine</a:t>
            </a:r>
          </a:p>
          <a:p>
            <a:r>
              <a:rPr lang="en-US" dirty="0"/>
              <a:t>1933-2016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CC891-30F2-4DB7-BE2C-44CE4B56C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2991735"/>
            <a:ext cx="11515725" cy="26384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C89851-43AB-496D-A549-C60BE82F0925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BACDD2-0FEB-4C2A-BAB7-6B0A82231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7" y="0"/>
            <a:ext cx="5976664" cy="30253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DF9728-DE29-43EE-A356-2C679E0A3724}"/>
              </a:ext>
            </a:extLst>
          </p:cNvPr>
          <p:cNvSpPr txBox="1"/>
          <p:nvPr/>
        </p:nvSpPr>
        <p:spPr>
          <a:xfrm>
            <a:off x="6179466" y="1364871"/>
            <a:ext cx="5527603" cy="461665"/>
          </a:xfrm>
          <a:prstGeom prst="rect">
            <a:avLst/>
          </a:prstGeom>
          <a:solidFill>
            <a:srgbClr val="CCFFFF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Top 10 from the top 100 papers in ecology: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5C84D5-541E-45BC-9499-5AED64499D9D}"/>
              </a:ext>
            </a:extLst>
          </p:cNvPr>
          <p:cNvSpPr txBox="1"/>
          <p:nvPr/>
        </p:nvSpPr>
        <p:spPr>
          <a:xfrm>
            <a:off x="191344" y="6021288"/>
            <a:ext cx="11737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Authors all UK/USA, nine papers published between 1957 and 1978. Hutchinson authored 3 papers! Average 1.4 authors per paper.</a:t>
            </a:r>
          </a:p>
        </p:txBody>
      </p:sp>
    </p:spTree>
    <p:extLst>
      <p:ext uri="{BB962C8B-B14F-4D97-AF65-F5344CB8AC3E}">
        <p14:creationId xmlns:p14="http://schemas.microsoft.com/office/powerpoint/2010/main" val="26571858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>
            <a:extLst>
              <a:ext uri="{FF2B5EF4-FFF2-40B4-BE49-F238E27FC236}">
                <a16:creationId xmlns:a16="http://schemas.microsoft.com/office/drawing/2014/main" id="{A80449FF-28FB-47C3-8958-D394043C6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3" y="1381125"/>
            <a:ext cx="5153025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51" name="Text Box 11">
            <a:extLst>
              <a:ext uri="{FF2B5EF4-FFF2-40B4-BE49-F238E27FC236}">
                <a16:creationId xmlns:a16="http://schemas.microsoft.com/office/drawing/2014/main" id="{4BA73701-33D1-473F-8C86-E7897B27F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3684" y="1457701"/>
            <a:ext cx="1944688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600" dirty="0">
                <a:cs typeface="Arial" panose="020B0604020202020204" pitchFamily="34" charset="0"/>
              </a:rPr>
              <a:t>introduction of rats</a:t>
            </a:r>
            <a:r>
              <a:rPr lang="cs-CZ" altLang="en-US" sz="1600" dirty="0">
                <a:cs typeface="Arial" panose="020B0604020202020204" pitchFamily="34" charset="0"/>
              </a:rPr>
              <a:t> </a:t>
            </a:r>
          </a:p>
          <a:p>
            <a:endParaRPr lang="cs-CZ" altLang="en-US" sz="1600" dirty="0">
              <a:cs typeface="Arial" panose="020B0604020202020204" pitchFamily="34" charset="0"/>
            </a:endParaRPr>
          </a:p>
          <a:p>
            <a:r>
              <a:rPr lang="en-GB" altLang="en-US" sz="1600" dirty="0">
                <a:cs typeface="Arial" panose="020B0604020202020204" pitchFamily="34" charset="0"/>
              </a:rPr>
              <a:t>decrease of birds</a:t>
            </a:r>
            <a:r>
              <a:rPr lang="cs-CZ" altLang="en-US" sz="1600" dirty="0">
                <a:cs typeface="Arial" panose="020B0604020202020204" pitchFamily="34" charset="0"/>
              </a:rPr>
              <a:t> </a:t>
            </a:r>
          </a:p>
          <a:p>
            <a:endParaRPr lang="cs-CZ" altLang="en-US" sz="1600" dirty="0">
              <a:cs typeface="Arial" panose="020B0604020202020204" pitchFamily="34" charset="0"/>
            </a:endParaRPr>
          </a:p>
          <a:p>
            <a:r>
              <a:rPr lang="en-US" altLang="en-US" sz="1600" dirty="0">
                <a:cs typeface="Arial" panose="020B0604020202020204" pitchFamily="34" charset="0"/>
              </a:rPr>
              <a:t>increase of </a:t>
            </a:r>
            <a:r>
              <a:rPr lang="en-US" altLang="en-US" sz="1600" dirty="0" err="1">
                <a:cs typeface="Arial" panose="020B0604020202020204" pitchFamily="34" charset="0"/>
              </a:rPr>
              <a:t>molluscs</a:t>
            </a:r>
            <a:r>
              <a:rPr lang="cs-CZ" altLang="en-US" sz="1600" dirty="0">
                <a:cs typeface="Arial" panose="020B0604020202020204" pitchFamily="34" charset="0"/>
              </a:rPr>
              <a:t> </a:t>
            </a:r>
          </a:p>
          <a:p>
            <a:endParaRPr lang="cs-CZ" altLang="en-US" sz="1600" dirty="0">
              <a:cs typeface="Arial" panose="020B0604020202020204" pitchFamily="34" charset="0"/>
            </a:endParaRPr>
          </a:p>
          <a:p>
            <a:r>
              <a:rPr lang="en-US" altLang="en-US" sz="1600" dirty="0">
                <a:cs typeface="Arial" panose="020B0604020202020204" pitchFamily="34" charset="0"/>
              </a:rPr>
              <a:t>decrease of algae</a:t>
            </a:r>
            <a:r>
              <a:rPr lang="cs-CZ" altLang="en-US" sz="1600" dirty="0">
                <a:cs typeface="Arial" panose="020B0604020202020204" pitchFamily="34" charset="0"/>
              </a:rPr>
              <a:t> </a:t>
            </a:r>
          </a:p>
          <a:p>
            <a:endParaRPr lang="cs-CZ" altLang="en-US" sz="1600" dirty="0">
              <a:cs typeface="Arial" panose="020B0604020202020204" pitchFamily="34" charset="0"/>
            </a:endParaRPr>
          </a:p>
          <a:p>
            <a:r>
              <a:rPr lang="en-US" altLang="en-US" sz="1600" dirty="0">
                <a:cs typeface="Arial" panose="020B0604020202020204" pitchFamily="34" charset="0"/>
              </a:rPr>
              <a:t>increase of anemones and barnacles </a:t>
            </a:r>
          </a:p>
        </p:txBody>
      </p:sp>
      <p:pic>
        <p:nvPicPr>
          <p:cNvPr id="61442" name="Picture 2">
            <a:extLst>
              <a:ext uri="{FF2B5EF4-FFF2-40B4-BE49-F238E27FC236}">
                <a16:creationId xmlns:a16="http://schemas.microsoft.com/office/drawing/2014/main" id="{A19632ED-72C1-47CE-B5E2-A8368C4CE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315" y="3564286"/>
            <a:ext cx="4856162" cy="310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4" name="Picture 4">
            <a:extLst>
              <a:ext uri="{FF2B5EF4-FFF2-40B4-BE49-F238E27FC236}">
                <a16:creationId xmlns:a16="http://schemas.microsoft.com/office/drawing/2014/main" id="{1721FB10-71DA-44EF-9864-16B9C37CA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293" y="2583159"/>
            <a:ext cx="1574800" cy="52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7" name="Picture 7">
            <a:extLst>
              <a:ext uri="{FF2B5EF4-FFF2-40B4-BE49-F238E27FC236}">
                <a16:creationId xmlns:a16="http://schemas.microsoft.com/office/drawing/2014/main" id="{7982234C-2744-43EA-BE53-1023C8D99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143" y="2429965"/>
            <a:ext cx="2987675" cy="121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9" name="Text Box 9">
            <a:extLst>
              <a:ext uri="{FF2B5EF4-FFF2-40B4-BE49-F238E27FC236}">
                <a16:creationId xmlns:a16="http://schemas.microsoft.com/office/drawing/2014/main" id="{7B7D9380-1443-41C0-9C67-7ED0C1BB6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"/>
            <a:ext cx="6834188" cy="1323439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Top-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down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regulation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introduction of rats on polar islands caused decrease in marine birds, increase in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molluscs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decrease in algae and thus increase in anemones and barnacles </a:t>
            </a:r>
            <a:endParaRPr lang="cs-CZ" altLang="en-US" dirty="0"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D84DF4A-6F80-4338-A345-E57CCBE01B5B}"/>
              </a:ext>
            </a:extLst>
          </p:cNvPr>
          <p:cNvGrpSpPr/>
          <p:nvPr/>
        </p:nvGrpSpPr>
        <p:grpSpPr>
          <a:xfrm>
            <a:off x="5819723" y="1732308"/>
            <a:ext cx="0" cy="1728787"/>
            <a:chOff x="6888163" y="1916114"/>
            <a:chExt cx="0" cy="1728787"/>
          </a:xfrm>
        </p:grpSpPr>
        <p:sp>
          <p:nvSpPr>
            <p:cNvPr id="61450" name="Line 10">
              <a:extLst>
                <a:ext uri="{FF2B5EF4-FFF2-40B4-BE49-F238E27FC236}">
                  <a16:creationId xmlns:a16="http://schemas.microsoft.com/office/drawing/2014/main" id="{4A810C53-698B-4805-909A-2B4975C522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88163" y="1916114"/>
              <a:ext cx="0" cy="287337"/>
            </a:xfrm>
            <a:prstGeom prst="line">
              <a:avLst/>
            </a:prstGeom>
            <a:noFill/>
            <a:ln w="19050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452" name="Line 12">
              <a:extLst>
                <a:ext uri="{FF2B5EF4-FFF2-40B4-BE49-F238E27FC236}">
                  <a16:creationId xmlns:a16="http://schemas.microsoft.com/office/drawing/2014/main" id="{1136FEFA-2177-4A59-ACAD-A0FEFADFBB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88163" y="2420939"/>
              <a:ext cx="0" cy="287337"/>
            </a:xfrm>
            <a:prstGeom prst="line">
              <a:avLst/>
            </a:prstGeom>
            <a:noFill/>
            <a:ln w="19050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453" name="Line 13">
              <a:extLst>
                <a:ext uri="{FF2B5EF4-FFF2-40B4-BE49-F238E27FC236}">
                  <a16:creationId xmlns:a16="http://schemas.microsoft.com/office/drawing/2014/main" id="{6FD14975-0C04-4C01-AA0B-7CFF6949AD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88163" y="2924175"/>
              <a:ext cx="0" cy="287338"/>
            </a:xfrm>
            <a:prstGeom prst="line">
              <a:avLst/>
            </a:prstGeom>
            <a:noFill/>
            <a:ln w="19050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454" name="Line 14">
              <a:extLst>
                <a:ext uri="{FF2B5EF4-FFF2-40B4-BE49-F238E27FC236}">
                  <a16:creationId xmlns:a16="http://schemas.microsoft.com/office/drawing/2014/main" id="{880C3FC2-AA66-4EDE-B4D5-FACCE40BE8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88163" y="3357564"/>
              <a:ext cx="0" cy="287337"/>
            </a:xfrm>
            <a:prstGeom prst="line">
              <a:avLst/>
            </a:prstGeom>
            <a:noFill/>
            <a:ln w="19050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138AFD4-9180-4F29-BA49-2FEBEA7AC0FF}"/>
              </a:ext>
            </a:extLst>
          </p:cNvPr>
          <p:cNvGrpSpPr/>
          <p:nvPr/>
        </p:nvGrpSpPr>
        <p:grpSpPr>
          <a:xfrm>
            <a:off x="6982425" y="-10072"/>
            <a:ext cx="3059112" cy="3676650"/>
            <a:chOff x="7608888" y="0"/>
            <a:chExt cx="3059112" cy="3676650"/>
          </a:xfrm>
        </p:grpSpPr>
        <p:pic>
          <p:nvPicPr>
            <p:cNvPr id="61445" name="Picture 5">
              <a:extLst>
                <a:ext uri="{FF2B5EF4-FFF2-40B4-BE49-F238E27FC236}">
                  <a16:creationId xmlns:a16="http://schemas.microsoft.com/office/drawing/2014/main" id="{6DC6E507-84DB-403B-8DBD-D0AF1D7BCB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8888" y="0"/>
              <a:ext cx="3059112" cy="1411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46" name="Picture 6">
              <a:extLst>
                <a:ext uri="{FF2B5EF4-FFF2-40B4-BE49-F238E27FC236}">
                  <a16:creationId xmlns:a16="http://schemas.microsoft.com/office/drawing/2014/main" id="{5DBBAE68-00CC-4E56-9EBE-BEB81827FD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8888" y="1268413"/>
              <a:ext cx="3059112" cy="1219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1455" name="Text Box 15">
              <a:extLst>
                <a:ext uri="{FF2B5EF4-FFF2-40B4-BE49-F238E27FC236}">
                  <a16:creationId xmlns:a16="http://schemas.microsoft.com/office/drawing/2014/main" id="{5D2F6F37-758D-4E04-A601-B7A9926A4C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83650" y="2516189"/>
              <a:ext cx="184150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200">
                <a:cs typeface="Arial" panose="020B0604020202020204" pitchFamily="34" charset="0"/>
              </a:endParaRPr>
            </a:p>
          </p:txBody>
        </p:sp>
        <p:sp>
          <p:nvSpPr>
            <p:cNvPr id="61456" name="Text Box 16">
              <a:extLst>
                <a:ext uri="{FF2B5EF4-FFF2-40B4-BE49-F238E27FC236}">
                  <a16:creationId xmlns:a16="http://schemas.microsoft.com/office/drawing/2014/main" id="{5344EAF3-E5CB-42EF-80DF-AFF03D0CF6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7246938" y="541338"/>
              <a:ext cx="10287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400" dirty="0">
                  <a:cs typeface="Arial" panose="020B0604020202020204" pitchFamily="34" charset="0"/>
                </a:rPr>
                <a:t>No. of gulls</a:t>
              </a:r>
            </a:p>
          </p:txBody>
        </p:sp>
        <p:sp>
          <p:nvSpPr>
            <p:cNvPr id="61457" name="Text Box 17">
              <a:extLst>
                <a:ext uri="{FF2B5EF4-FFF2-40B4-BE49-F238E27FC236}">
                  <a16:creationId xmlns:a16="http://schemas.microsoft.com/office/drawing/2014/main" id="{8B78DE7A-F878-4336-81E3-E644A3BCFD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7308056" y="1696244"/>
              <a:ext cx="1049338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altLang="en-US" sz="1400" dirty="0">
                  <a:cs typeface="Arial" panose="020B0604020202020204" pitchFamily="34" charset="0"/>
                </a:rPr>
                <a:t>Algae cover</a:t>
              </a:r>
            </a:p>
          </p:txBody>
        </p:sp>
        <p:sp>
          <p:nvSpPr>
            <p:cNvPr id="61458" name="Text Box 18">
              <a:extLst>
                <a:ext uri="{FF2B5EF4-FFF2-40B4-BE49-F238E27FC236}">
                  <a16:creationId xmlns:a16="http://schemas.microsoft.com/office/drawing/2014/main" id="{ED450915-8EE9-4C06-AA07-CD8675E338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7169150" y="2860675"/>
              <a:ext cx="132715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altLang="en-US" sz="1400">
                  <a:cs typeface="Arial" panose="020B0604020202020204" pitchFamily="34" charset="0"/>
                </a:rPr>
                <a:t>Barnacles cover</a:t>
              </a:r>
            </a:p>
          </p:txBody>
        </p:sp>
        <p:sp>
          <p:nvSpPr>
            <p:cNvPr id="61459" name="Text Box 19">
              <a:extLst>
                <a:ext uri="{FF2B5EF4-FFF2-40B4-BE49-F238E27FC236}">
                  <a16:creationId xmlns:a16="http://schemas.microsoft.com/office/drawing/2014/main" id="{DDACDE84-CBD7-401A-BBE1-E372F93AC7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24875" y="115888"/>
              <a:ext cx="750462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400" b="1">
                  <a:cs typeface="Arial" panose="020B0604020202020204" pitchFamily="34" charset="0"/>
                </a:rPr>
                <a:t>rat</a:t>
              </a:r>
              <a:r>
                <a:rPr lang="cs-CZ" altLang="en-US" sz="1400" b="1">
                  <a:cs typeface="Arial" panose="020B0604020202020204" pitchFamily="34" charset="0"/>
                </a:rPr>
                <a:t>:</a:t>
              </a:r>
            </a:p>
            <a:p>
              <a:r>
                <a:rPr lang="en-US" altLang="en-US" sz="1400" b="1">
                  <a:solidFill>
                    <a:srgbClr val="FF0000"/>
                  </a:solidFill>
                  <a:cs typeface="Arial" panose="020B0604020202020204" pitchFamily="34" charset="0"/>
                </a:rPr>
                <a:t>present</a:t>
              </a:r>
              <a:endParaRPr lang="cs-CZ" altLang="en-US" sz="1400" b="1">
                <a:solidFill>
                  <a:srgbClr val="FF0000"/>
                </a:solidFill>
                <a:cs typeface="Arial" panose="020B0604020202020204" pitchFamily="34" charset="0"/>
              </a:endParaRPr>
            </a:p>
            <a:p>
              <a:r>
                <a:rPr lang="en-US" altLang="en-US" sz="1400" b="1">
                  <a:solidFill>
                    <a:schemeClr val="accent2"/>
                  </a:solidFill>
                  <a:cs typeface="Arial" panose="020B0604020202020204" pitchFamily="34" charset="0"/>
                </a:rPr>
                <a:t>absent</a:t>
              </a:r>
            </a:p>
          </p:txBody>
        </p:sp>
      </p:grpSp>
      <p:sp>
        <p:nvSpPr>
          <p:cNvPr id="61460" name="Line 20">
            <a:extLst>
              <a:ext uri="{FF2B5EF4-FFF2-40B4-BE49-F238E27FC236}">
                <a16:creationId xmlns:a16="http://schemas.microsoft.com/office/drawing/2014/main" id="{4B84F9DC-CFA6-418D-B42F-3E6F91843711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2690" y="5960269"/>
            <a:ext cx="6477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461" name="Line 21">
            <a:extLst>
              <a:ext uri="{FF2B5EF4-FFF2-40B4-BE49-F238E27FC236}">
                <a16:creationId xmlns:a16="http://schemas.microsoft.com/office/drawing/2014/main" id="{1B30F81F-9B39-4397-A3F8-253EA1D1E099}"/>
              </a:ext>
            </a:extLst>
          </p:cNvPr>
          <p:cNvSpPr>
            <a:spLocks noChangeShapeType="1"/>
          </p:cNvSpPr>
          <p:nvPr/>
        </p:nvSpPr>
        <p:spPr bwMode="auto">
          <a:xfrm>
            <a:off x="6048590" y="6176169"/>
            <a:ext cx="647700" cy="0"/>
          </a:xfrm>
          <a:prstGeom prst="line">
            <a:avLst/>
          </a:prstGeom>
          <a:noFill/>
          <a:ln w="3175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462" name="Text Box 22">
            <a:extLst>
              <a:ext uri="{FF2B5EF4-FFF2-40B4-BE49-F238E27FC236}">
                <a16:creationId xmlns:a16="http://schemas.microsoft.com/office/drawing/2014/main" id="{7DE08EFE-6287-49F7-AB44-430C159A7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3440" y="5791994"/>
            <a:ext cx="1652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600">
                <a:cs typeface="Arial" panose="020B0604020202020204" pitchFamily="34" charset="0"/>
              </a:rPr>
              <a:t>direct interactions</a:t>
            </a:r>
          </a:p>
        </p:txBody>
      </p:sp>
      <p:sp>
        <p:nvSpPr>
          <p:cNvPr id="61463" name="Text Box 23">
            <a:extLst>
              <a:ext uri="{FF2B5EF4-FFF2-40B4-BE49-F238E27FC236}">
                <a16:creationId xmlns:a16="http://schemas.microsoft.com/office/drawing/2014/main" id="{1A580DCC-9603-4B45-ACFE-4E2628150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3440" y="6033294"/>
            <a:ext cx="18113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600" dirty="0">
                <a:cs typeface="Arial" panose="020B0604020202020204" pitchFamily="34" charset="0"/>
              </a:rPr>
              <a:t>indirect interactions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D62096E-5B96-4A70-A505-ED0323972390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48" name="Text Box 8">
            <a:extLst>
              <a:ext uri="{FF2B5EF4-FFF2-40B4-BE49-F238E27FC236}">
                <a16:creationId xmlns:a16="http://schemas.microsoft.com/office/drawing/2014/main" id="{9E0F3389-DC5F-49A5-AE3D-F92781762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3842" y="6553994"/>
            <a:ext cx="22891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 dirty="0" err="1">
                <a:cs typeface="Arial" panose="020B0604020202020204" pitchFamily="34" charset="0"/>
              </a:rPr>
              <a:t>Kurle</a:t>
            </a:r>
            <a:r>
              <a:rPr lang="en-US" altLang="en-US" sz="1200" dirty="0">
                <a:cs typeface="Arial" panose="020B0604020202020204" pitchFamily="34" charset="0"/>
              </a:rPr>
              <a:t> et al. 2008, PNAS 105:3800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3" name="Picture 5">
            <a:extLst>
              <a:ext uri="{FF2B5EF4-FFF2-40B4-BE49-F238E27FC236}">
                <a16:creationId xmlns:a16="http://schemas.microsoft.com/office/drawing/2014/main" id="{9C842ED0-0F1C-4144-BF2C-518EE54A071A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750" y="1341439"/>
            <a:ext cx="3348038" cy="363537"/>
          </a:xfrm>
          <a:noFill/>
        </p:spPr>
      </p:pic>
      <p:pic>
        <p:nvPicPr>
          <p:cNvPr id="63499" name="Picture 11">
            <a:extLst>
              <a:ext uri="{FF2B5EF4-FFF2-40B4-BE49-F238E27FC236}">
                <a16:creationId xmlns:a16="http://schemas.microsoft.com/office/drawing/2014/main" id="{D196C5AA-5A01-44AA-BE9E-53475FF2B3A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549276"/>
            <a:ext cx="6300788" cy="4772025"/>
          </a:xfrm>
          <a:noFill/>
        </p:spPr>
      </p:pic>
      <p:pic>
        <p:nvPicPr>
          <p:cNvPr id="63494" name="Picture 6">
            <a:extLst>
              <a:ext uri="{FF2B5EF4-FFF2-40B4-BE49-F238E27FC236}">
                <a16:creationId xmlns:a16="http://schemas.microsoft.com/office/drawing/2014/main" id="{810A8A68-5818-4905-BC1E-943F5FFA6A55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50213" y="4005064"/>
            <a:ext cx="2897187" cy="2187575"/>
          </a:xfrm>
          <a:noFill/>
        </p:spPr>
      </p:pic>
      <p:pic>
        <p:nvPicPr>
          <p:cNvPr id="63495" name="Picture 7">
            <a:extLst>
              <a:ext uri="{FF2B5EF4-FFF2-40B4-BE49-F238E27FC236}">
                <a16:creationId xmlns:a16="http://schemas.microsoft.com/office/drawing/2014/main" id="{263E5067-531E-45EA-93B8-A68FBF98E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881165"/>
            <a:ext cx="3348038" cy="3007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6" name="Picture 8">
            <a:extLst>
              <a:ext uri="{FF2B5EF4-FFF2-40B4-BE49-F238E27FC236}">
                <a16:creationId xmlns:a16="http://schemas.microsoft.com/office/drawing/2014/main" id="{5A3D7634-87BD-4427-AD29-E9BC502BF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008" y="6308724"/>
            <a:ext cx="129599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7" name="Text Box 9">
            <a:extLst>
              <a:ext uri="{FF2B5EF4-FFF2-40B4-BE49-F238E27FC236}">
                <a16:creationId xmlns:a16="http://schemas.microsoft.com/office/drawing/2014/main" id="{77623A92-A798-4B1F-BD86-35CD2E19B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0128448" cy="519113"/>
          </a:xfrm>
          <a:prstGeom prst="rect">
            <a:avLst/>
          </a:prstGeom>
          <a:solidFill>
            <a:srgbClr val="A7F5F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Trophic cascades across ecosystems</a:t>
            </a:r>
          </a:p>
        </p:txBody>
      </p:sp>
      <p:sp>
        <p:nvSpPr>
          <p:cNvPr id="63498" name="Text Box 10">
            <a:extLst>
              <a:ext uri="{FF2B5EF4-FFF2-40B4-BE49-F238E27FC236}">
                <a16:creationId xmlns:a16="http://schemas.microsoft.com/office/drawing/2014/main" id="{C651E5B4-F050-4AE7-913E-908FB7E61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373689"/>
            <a:ext cx="6300788" cy="1006475"/>
          </a:xfrm>
          <a:prstGeom prst="rect">
            <a:avLst/>
          </a:prstGeom>
          <a:solidFill>
            <a:srgbClr val="A7F5F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More pollinators visited </a:t>
            </a:r>
            <a:r>
              <a:rPr lang="en-US" altLang="en-US" sz="2000" i="1">
                <a:latin typeface="Arial" panose="020B0604020202020204" pitchFamily="34" charset="0"/>
                <a:cs typeface="Arial" panose="020B0604020202020204" pitchFamily="34" charset="0"/>
              </a:rPr>
              <a:t>Hypericum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 plants near ponds with fish, which reduced larval density of dragonflies, predatory in their adult stage on the pollinators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2C4A5D-FF8C-4E11-BC4C-A9A752BC168A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>
            <a:extLst>
              <a:ext uri="{FF2B5EF4-FFF2-40B4-BE49-F238E27FC236}">
                <a16:creationId xmlns:a16="http://schemas.microsoft.com/office/drawing/2014/main" id="{09ADD99C-B27E-4A30-96ED-CEE4AF8F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3417"/>
            <a:ext cx="12192000" cy="5344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7" name="Text Box 3">
            <a:extLst>
              <a:ext uri="{FF2B5EF4-FFF2-40B4-BE49-F238E27FC236}">
                <a16:creationId xmlns:a16="http://schemas.microsoft.com/office/drawing/2014/main" id="{02A13C84-5782-441E-A341-206F92DCC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40988"/>
            <a:ext cx="9973876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6600" dirty="0"/>
              <a:t>Food webs: the end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93636C-D182-49E3-A105-7E73DF2418AF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>
            <a:extLst>
              <a:ext uri="{FF2B5EF4-FFF2-40B4-BE49-F238E27FC236}">
                <a16:creationId xmlns:a16="http://schemas.microsoft.com/office/drawing/2014/main" id="{83DD35DD-E1C7-4F2A-8FF1-F5F34EB0C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546" y="1129352"/>
            <a:ext cx="6177658" cy="4788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0" name="Picture 2" descr="204538-a">
            <a:extLst>
              <a:ext uri="{FF2B5EF4-FFF2-40B4-BE49-F238E27FC236}">
                <a16:creationId xmlns:a16="http://schemas.microsoft.com/office/drawing/2014/main" id="{51781E2A-1A72-4400-B875-BE1FF20A2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1176888"/>
            <a:ext cx="1484461" cy="111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1" name="Picture 3">
            <a:extLst>
              <a:ext uri="{FF2B5EF4-FFF2-40B4-BE49-F238E27FC236}">
                <a16:creationId xmlns:a16="http://schemas.microsoft.com/office/drawing/2014/main" id="{8AC5A474-D09C-4721-99C6-A7DC07B4A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" y="3272156"/>
            <a:ext cx="1492474" cy="595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5173" name="Text Box 5">
            <a:extLst>
              <a:ext uri="{FF2B5EF4-FFF2-40B4-BE49-F238E27FC236}">
                <a16:creationId xmlns:a16="http://schemas.microsoft.com/office/drawing/2014/main" id="{3E272DEA-C718-497D-9502-218932BCC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25" y="5907227"/>
            <a:ext cx="15662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800" dirty="0">
                <a:latin typeface="+mn-lt"/>
              </a:rPr>
              <a:t>38 tree spp.</a:t>
            </a:r>
          </a:p>
        </p:txBody>
      </p:sp>
      <p:sp>
        <p:nvSpPr>
          <p:cNvPr id="135174" name="Text Box 6">
            <a:extLst>
              <a:ext uri="{FF2B5EF4-FFF2-40B4-BE49-F238E27FC236}">
                <a16:creationId xmlns:a16="http://schemas.microsoft.com/office/drawing/2014/main" id="{CF013E7B-FA37-4DE6-9C96-99C67943A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6833" y="6572745"/>
            <a:ext cx="45005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Times New Roman" panose="02020603050405020304" pitchFamily="18" charset="0"/>
              </a:rPr>
              <a:t>Jan Hrcek et al. 2013 </a:t>
            </a:r>
            <a:r>
              <a:rPr lang="en-US" altLang="en-US" sz="1600" i="1" dirty="0" err="1">
                <a:latin typeface="Times New Roman" panose="02020603050405020304" pitchFamily="18" charset="0"/>
              </a:rPr>
              <a:t>Oecologia</a:t>
            </a:r>
            <a:r>
              <a:rPr lang="en-US" altLang="en-US" sz="1600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>
                <a:latin typeface="Times New Roman" panose="02020603050405020304" pitchFamily="18" charset="0"/>
              </a:rPr>
              <a:t>173</a:t>
            </a:r>
            <a:r>
              <a:rPr lang="en-US" altLang="en-US" sz="1600" dirty="0">
                <a:latin typeface="Times New Roman" panose="02020603050405020304" pitchFamily="18" charset="0"/>
              </a:rPr>
              <a:t>: 521 </a:t>
            </a:r>
          </a:p>
        </p:txBody>
      </p:sp>
      <p:pic>
        <p:nvPicPr>
          <p:cNvPr id="135176" name="Picture 8" descr="Fig 1-modx">
            <a:extLst>
              <a:ext uri="{FF2B5EF4-FFF2-40B4-BE49-F238E27FC236}">
                <a16:creationId xmlns:a16="http://schemas.microsoft.com/office/drawing/2014/main" id="{F4FC68D7-7953-4996-AD30-AB088B2EE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55533"/>
            <a:ext cx="8820472" cy="4756317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177" name="Text Box 9">
            <a:extLst>
              <a:ext uri="{FF2B5EF4-FFF2-40B4-BE49-F238E27FC236}">
                <a16:creationId xmlns:a16="http://schemas.microsoft.com/office/drawing/2014/main" id="{3FBF2363-B873-4F90-BC42-EF853FEC3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2124"/>
            <a:ext cx="10121551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latin typeface="+mn-lt"/>
              </a:rPr>
              <a:t>Tripartite food webs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0FA353-C40A-40D8-A874-2EA4441E0695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811940-8E64-4FCE-8938-8F6782A0DF35}"/>
              </a:ext>
            </a:extLst>
          </p:cNvPr>
          <p:cNvSpPr txBox="1"/>
          <p:nvPr/>
        </p:nvSpPr>
        <p:spPr>
          <a:xfrm>
            <a:off x="6896" y="6453187"/>
            <a:ext cx="6702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Lowland secondary rainforest vegetation in Papua New Guinea</a:t>
            </a:r>
          </a:p>
        </p:txBody>
      </p:sp>
      <p:pic>
        <p:nvPicPr>
          <p:cNvPr id="14" name="Picture 11">
            <a:extLst>
              <a:ext uri="{FF2B5EF4-FFF2-40B4-BE49-F238E27FC236}">
                <a16:creationId xmlns:a16="http://schemas.microsoft.com/office/drawing/2014/main" id="{B1CA18D5-9897-4703-B81E-69F3EDB09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42" y="4842882"/>
            <a:ext cx="1517000" cy="1103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260A76-D357-4C95-8AF4-6BC265CE249B}"/>
              </a:ext>
            </a:extLst>
          </p:cNvPr>
          <p:cNvSpPr txBox="1"/>
          <p:nvPr/>
        </p:nvSpPr>
        <p:spPr>
          <a:xfrm>
            <a:off x="-17732" y="3814303"/>
            <a:ext cx="1484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600" dirty="0">
                <a:latin typeface="+mn-lt"/>
              </a:rPr>
              <a:t>11,621 caterpillars from 267 spp.</a:t>
            </a: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78B797-0CAA-4D08-AECB-3C8B15F24658}"/>
              </a:ext>
            </a:extLst>
          </p:cNvPr>
          <p:cNvSpPr txBox="1"/>
          <p:nvPr/>
        </p:nvSpPr>
        <p:spPr>
          <a:xfrm>
            <a:off x="29298" y="2300577"/>
            <a:ext cx="14572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600" dirty="0">
                <a:latin typeface="+mn-lt"/>
              </a:rPr>
              <a:t>1,523 parasitoids from</a:t>
            </a:r>
            <a:r>
              <a:rPr lang="cs-CZ" altLang="en-US" sz="1600" dirty="0">
                <a:latin typeface="+mn-lt"/>
              </a:rPr>
              <a:t> 166 </a:t>
            </a:r>
            <a:r>
              <a:rPr lang="en-US" altLang="en-US" sz="1600" dirty="0">
                <a:latin typeface="+mn-lt"/>
              </a:rPr>
              <a:t>spp.</a:t>
            </a:r>
            <a:r>
              <a:rPr lang="en-US" altLang="en-US" sz="1600" b="1" dirty="0">
                <a:latin typeface="+mn-lt"/>
              </a:rPr>
              <a:t> </a:t>
            </a:r>
          </a:p>
          <a:p>
            <a:endParaRPr lang="en-US" sz="1600" dirty="0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5">
            <a:extLst>
              <a:ext uri="{FF2B5EF4-FFF2-40B4-BE49-F238E27FC236}">
                <a16:creationId xmlns:a16="http://schemas.microsoft.com/office/drawing/2014/main" id="{23E024B5-1EEA-494D-BA99-6393FE5B1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8" y="-1424"/>
            <a:ext cx="7878610" cy="4557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" name="Rectangle 93">
            <a:extLst>
              <a:ext uri="{FF2B5EF4-FFF2-40B4-BE49-F238E27FC236}">
                <a16:creationId xmlns:a16="http://schemas.microsoft.com/office/drawing/2014/main" id="{64FABB4F-4C3F-4F13-852D-FF84D5D5919B}"/>
              </a:ext>
            </a:extLst>
          </p:cNvPr>
          <p:cNvSpPr/>
          <p:nvPr/>
        </p:nvSpPr>
        <p:spPr>
          <a:xfrm>
            <a:off x="-30236" y="3423576"/>
            <a:ext cx="7974496" cy="114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4" name="Text Box 4">
            <a:extLst>
              <a:ext uri="{FF2B5EF4-FFF2-40B4-BE49-F238E27FC236}">
                <a16:creationId xmlns:a16="http://schemas.microsoft.com/office/drawing/2014/main" id="{4B55B488-A43E-406A-919E-E5E1B1343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2584" y="6295682"/>
            <a:ext cx="9716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 dirty="0"/>
              <a:t>Thompson et al. 2012, TREE 7, 689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09A28D-DA28-4237-8BED-0D6C2FBF2496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1B47A03-2FB5-44CC-BE3E-502029C701E6}"/>
              </a:ext>
            </a:extLst>
          </p:cNvPr>
          <p:cNvCxnSpPr/>
          <p:nvPr/>
        </p:nvCxnSpPr>
        <p:spPr>
          <a:xfrm>
            <a:off x="8831988" y="3210390"/>
            <a:ext cx="0" cy="576064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B520DA5B-3B26-430A-BA88-E87839B9EE38}"/>
              </a:ext>
            </a:extLst>
          </p:cNvPr>
          <p:cNvSpPr/>
          <p:nvPr/>
        </p:nvSpPr>
        <p:spPr>
          <a:xfrm>
            <a:off x="8669052" y="1988840"/>
            <a:ext cx="216024" cy="21602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DF9309A-DBF5-49D7-9039-088B68710538}"/>
              </a:ext>
            </a:extLst>
          </p:cNvPr>
          <p:cNvSpPr/>
          <p:nvPr/>
        </p:nvSpPr>
        <p:spPr>
          <a:xfrm>
            <a:off x="9431052" y="1988840"/>
            <a:ext cx="216024" cy="21602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8E05BAA-A7D0-4E61-9A24-29E662D7024E}"/>
              </a:ext>
            </a:extLst>
          </p:cNvPr>
          <p:cNvSpPr/>
          <p:nvPr/>
        </p:nvSpPr>
        <p:spPr>
          <a:xfrm>
            <a:off x="10193052" y="1988840"/>
            <a:ext cx="216024" cy="21602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8BC53A0-54C6-4882-A07A-A6F1FAC319CC}"/>
              </a:ext>
            </a:extLst>
          </p:cNvPr>
          <p:cNvSpPr/>
          <p:nvPr/>
        </p:nvSpPr>
        <p:spPr>
          <a:xfrm>
            <a:off x="8669052" y="2924944"/>
            <a:ext cx="216024" cy="21602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300144C-2FD3-4098-9C79-9EC1DA7FA6DA}"/>
              </a:ext>
            </a:extLst>
          </p:cNvPr>
          <p:cNvSpPr/>
          <p:nvPr/>
        </p:nvSpPr>
        <p:spPr>
          <a:xfrm>
            <a:off x="9431052" y="2946534"/>
            <a:ext cx="216024" cy="21602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F97C893-9852-4269-A164-A85011189166}"/>
              </a:ext>
            </a:extLst>
          </p:cNvPr>
          <p:cNvSpPr/>
          <p:nvPr/>
        </p:nvSpPr>
        <p:spPr>
          <a:xfrm>
            <a:off x="10193052" y="2946534"/>
            <a:ext cx="216024" cy="21602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30ABEDF-3DDB-460E-AC49-634E5015AFDC}"/>
              </a:ext>
            </a:extLst>
          </p:cNvPr>
          <p:cNvSpPr/>
          <p:nvPr/>
        </p:nvSpPr>
        <p:spPr>
          <a:xfrm>
            <a:off x="10955052" y="2946999"/>
            <a:ext cx="216024" cy="21602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1A1FD9F-E118-44D4-B727-E12B2545EB50}"/>
              </a:ext>
            </a:extLst>
          </p:cNvPr>
          <p:cNvSpPr/>
          <p:nvPr/>
        </p:nvSpPr>
        <p:spPr>
          <a:xfrm>
            <a:off x="8710666" y="3861048"/>
            <a:ext cx="216024" cy="21602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23A5F19-6FDA-422B-96D9-1D0F1D143A3D}"/>
              </a:ext>
            </a:extLst>
          </p:cNvPr>
          <p:cNvSpPr/>
          <p:nvPr/>
        </p:nvSpPr>
        <p:spPr>
          <a:xfrm>
            <a:off x="9431052" y="3861048"/>
            <a:ext cx="216024" cy="21602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AB35508-7C8C-4C7E-A3DF-E0464C7CC54A}"/>
              </a:ext>
            </a:extLst>
          </p:cNvPr>
          <p:cNvCxnSpPr/>
          <p:nvPr/>
        </p:nvCxnSpPr>
        <p:spPr>
          <a:xfrm>
            <a:off x="8790374" y="2277354"/>
            <a:ext cx="0" cy="576064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D73CC0C-CBF3-4B34-B53F-E0953FCECF47}"/>
              </a:ext>
            </a:extLst>
          </p:cNvPr>
          <p:cNvCxnSpPr>
            <a:cxnSpLocks/>
          </p:cNvCxnSpPr>
          <p:nvPr/>
        </p:nvCxnSpPr>
        <p:spPr>
          <a:xfrm flipH="1">
            <a:off x="8885076" y="2274286"/>
            <a:ext cx="572598" cy="57913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BD20D5B-9F28-40FC-B1F4-A982AB421C58}"/>
              </a:ext>
            </a:extLst>
          </p:cNvPr>
          <p:cNvCxnSpPr>
            <a:cxnSpLocks/>
          </p:cNvCxnSpPr>
          <p:nvPr/>
        </p:nvCxnSpPr>
        <p:spPr>
          <a:xfrm flipH="1">
            <a:off x="9574316" y="3174986"/>
            <a:ext cx="618736" cy="61146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BA8738B-A7DF-45BD-A690-9A48159047B0}"/>
              </a:ext>
            </a:extLst>
          </p:cNvPr>
          <p:cNvCxnSpPr>
            <a:cxnSpLocks/>
          </p:cNvCxnSpPr>
          <p:nvPr/>
        </p:nvCxnSpPr>
        <p:spPr>
          <a:xfrm flipH="1">
            <a:off x="9544135" y="3219206"/>
            <a:ext cx="2203" cy="56724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1781212-9312-48E4-8434-99DFB596C5D1}"/>
              </a:ext>
            </a:extLst>
          </p:cNvPr>
          <p:cNvCxnSpPr>
            <a:cxnSpLocks/>
          </p:cNvCxnSpPr>
          <p:nvPr/>
        </p:nvCxnSpPr>
        <p:spPr>
          <a:xfrm flipH="1">
            <a:off x="9647076" y="3174986"/>
            <a:ext cx="1307976" cy="61146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E90801A-2A47-4E4C-9FD4-06BC40011492}"/>
              </a:ext>
            </a:extLst>
          </p:cNvPr>
          <p:cNvCxnSpPr>
            <a:cxnSpLocks/>
          </p:cNvCxnSpPr>
          <p:nvPr/>
        </p:nvCxnSpPr>
        <p:spPr>
          <a:xfrm flipH="1">
            <a:off x="9647076" y="2241591"/>
            <a:ext cx="543229" cy="64759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69270D4-982E-4A31-A5B4-94666CF9E9ED}"/>
              </a:ext>
            </a:extLst>
          </p:cNvPr>
          <p:cNvCxnSpPr>
            <a:cxnSpLocks/>
          </p:cNvCxnSpPr>
          <p:nvPr/>
        </p:nvCxnSpPr>
        <p:spPr>
          <a:xfrm flipH="1">
            <a:off x="8885076" y="3210390"/>
            <a:ext cx="636153" cy="576064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7A1D314-6B64-41EC-8E64-99E77DD58071}"/>
              </a:ext>
            </a:extLst>
          </p:cNvPr>
          <p:cNvCxnSpPr/>
          <p:nvPr/>
        </p:nvCxnSpPr>
        <p:spPr>
          <a:xfrm>
            <a:off x="10323427" y="2280609"/>
            <a:ext cx="0" cy="576064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AC6EAE2F-FB75-459F-A96B-B118D64BA002}"/>
              </a:ext>
            </a:extLst>
          </p:cNvPr>
          <p:cNvSpPr txBox="1"/>
          <p:nvPr/>
        </p:nvSpPr>
        <p:spPr>
          <a:xfrm>
            <a:off x="3582445" y="3480720"/>
            <a:ext cx="772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 = 9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0F5B4AA-67E2-4630-BC9F-B171BF390899}"/>
              </a:ext>
            </a:extLst>
          </p:cNvPr>
          <p:cNvSpPr txBox="1"/>
          <p:nvPr/>
        </p:nvSpPr>
        <p:spPr>
          <a:xfrm>
            <a:off x="5825565" y="4099638"/>
            <a:ext cx="2164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C = 10/9</a:t>
            </a:r>
            <a:r>
              <a:rPr lang="en-US" sz="2400" baseline="30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= 0.12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8089378-4935-46C5-BDE9-8E4056753FF4}"/>
              </a:ext>
            </a:extLst>
          </p:cNvPr>
          <p:cNvSpPr txBox="1"/>
          <p:nvPr/>
        </p:nvSpPr>
        <p:spPr>
          <a:xfrm>
            <a:off x="4636655" y="3498422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 = 10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34320E3-01FC-4534-A8B7-2F7BFD9A3F6B}"/>
              </a:ext>
            </a:extLst>
          </p:cNvPr>
          <p:cNvSpPr txBox="1"/>
          <p:nvPr/>
        </p:nvSpPr>
        <p:spPr>
          <a:xfrm>
            <a:off x="3581418" y="4104809"/>
            <a:ext cx="2130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L/S = 10/9 = 1.1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BB58CAA-4E84-4196-8475-E40C674F43D5}"/>
              </a:ext>
            </a:extLst>
          </p:cNvPr>
          <p:cNvCxnSpPr>
            <a:cxnSpLocks/>
          </p:cNvCxnSpPr>
          <p:nvPr/>
        </p:nvCxnSpPr>
        <p:spPr>
          <a:xfrm flipH="1">
            <a:off x="8979777" y="2166997"/>
            <a:ext cx="1146315" cy="77883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26FCCA6E-8133-4660-A681-8A67FE885529}"/>
              </a:ext>
            </a:extLst>
          </p:cNvPr>
          <p:cNvSpPr txBox="1"/>
          <p:nvPr/>
        </p:nvSpPr>
        <p:spPr>
          <a:xfrm>
            <a:off x="3572472" y="4610733"/>
            <a:ext cx="3752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 = (1+1+1+1+1+2+3)/7= 1.4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2EEC722-261B-49C2-9781-DFD86AE782B3}"/>
              </a:ext>
            </a:extLst>
          </p:cNvPr>
          <p:cNvSpPr txBox="1"/>
          <p:nvPr/>
        </p:nvSpPr>
        <p:spPr>
          <a:xfrm>
            <a:off x="3572472" y="5752790"/>
            <a:ext cx="4128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FCL = (2+2+2+2+2+2+1)/7 = 1.9 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4D27C08-CCB7-4F4F-A86A-94A22331C161}"/>
              </a:ext>
            </a:extLst>
          </p:cNvPr>
          <p:cNvSpPr txBox="1"/>
          <p:nvPr/>
        </p:nvSpPr>
        <p:spPr>
          <a:xfrm>
            <a:off x="11496600" y="1999757"/>
            <a:ext cx="49487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Lv3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Lv2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Lv1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E448B12-CCA2-4C5D-BEE4-DC8D179F148C}"/>
              </a:ext>
            </a:extLst>
          </p:cNvPr>
          <p:cNvSpPr txBox="1"/>
          <p:nvPr/>
        </p:nvSpPr>
        <p:spPr>
          <a:xfrm>
            <a:off x="3581418" y="5147939"/>
            <a:ext cx="3493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V = (2+3+3+1+1+0)/6 = 1.7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E74E2FB-D9C5-468C-B4CE-EA95D86F5B9A}"/>
              </a:ext>
            </a:extLst>
          </p:cNvPr>
          <p:cNvSpPr txBox="1"/>
          <p:nvPr/>
        </p:nvSpPr>
        <p:spPr>
          <a:xfrm>
            <a:off x="3554159" y="6301197"/>
            <a:ext cx="1579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b,i,t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= 2,4,3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B3257DD3-AC07-4AAB-832E-88CEBD3FB335}"/>
              </a:ext>
            </a:extLst>
          </p:cNvPr>
          <p:cNvSpPr/>
          <p:nvPr/>
        </p:nvSpPr>
        <p:spPr>
          <a:xfrm>
            <a:off x="1144724" y="4642219"/>
            <a:ext cx="216024" cy="216024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A56C0187-8C26-4359-9F32-A561E6864FEE}"/>
              </a:ext>
            </a:extLst>
          </p:cNvPr>
          <p:cNvGrpSpPr/>
          <p:nvPr/>
        </p:nvGrpSpPr>
        <p:grpSpPr>
          <a:xfrm>
            <a:off x="382724" y="4642219"/>
            <a:ext cx="2502024" cy="2088232"/>
            <a:chOff x="382724" y="4642219"/>
            <a:chExt cx="2502024" cy="2088232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A9BEB532-7F2D-40D8-96A0-FAB26A9B84F3}"/>
                </a:ext>
              </a:extLst>
            </p:cNvPr>
            <p:cNvCxnSpPr/>
            <p:nvPr/>
          </p:nvCxnSpPr>
          <p:spPr>
            <a:xfrm>
              <a:off x="545660" y="5863769"/>
              <a:ext cx="0" cy="57606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5E836DCA-108D-43D0-90B9-2F6150CEA8C9}"/>
                </a:ext>
              </a:extLst>
            </p:cNvPr>
            <p:cNvSpPr/>
            <p:nvPr/>
          </p:nvSpPr>
          <p:spPr>
            <a:xfrm>
              <a:off x="382724" y="4642219"/>
              <a:ext cx="216024" cy="21602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9BB034C-47B5-4D20-BD27-66605F649785}"/>
                </a:ext>
              </a:extLst>
            </p:cNvPr>
            <p:cNvSpPr/>
            <p:nvPr/>
          </p:nvSpPr>
          <p:spPr>
            <a:xfrm>
              <a:off x="1906724" y="4642219"/>
              <a:ext cx="216024" cy="21602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19C1F33B-BD77-4053-9CC8-482669A8B827}"/>
                </a:ext>
              </a:extLst>
            </p:cNvPr>
            <p:cNvSpPr/>
            <p:nvPr/>
          </p:nvSpPr>
          <p:spPr>
            <a:xfrm>
              <a:off x="382724" y="5578323"/>
              <a:ext cx="216024" cy="21602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4797068A-8FB3-4370-9EA4-4DBC521D832D}"/>
                </a:ext>
              </a:extLst>
            </p:cNvPr>
            <p:cNvSpPr/>
            <p:nvPr/>
          </p:nvSpPr>
          <p:spPr>
            <a:xfrm>
              <a:off x="1144724" y="5599913"/>
              <a:ext cx="216024" cy="21602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5D5DBE99-0710-44AA-8515-021BA8AF0701}"/>
                </a:ext>
              </a:extLst>
            </p:cNvPr>
            <p:cNvSpPr/>
            <p:nvPr/>
          </p:nvSpPr>
          <p:spPr>
            <a:xfrm>
              <a:off x="1906724" y="5599913"/>
              <a:ext cx="216024" cy="216024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56F52569-C59E-4ECC-9D22-94AFA50560FE}"/>
                </a:ext>
              </a:extLst>
            </p:cNvPr>
            <p:cNvSpPr/>
            <p:nvPr/>
          </p:nvSpPr>
          <p:spPr>
            <a:xfrm>
              <a:off x="2668724" y="5600378"/>
              <a:ext cx="216024" cy="216024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9F4C5F68-271E-44D9-8EC4-96E5317BD52F}"/>
                </a:ext>
              </a:extLst>
            </p:cNvPr>
            <p:cNvSpPr/>
            <p:nvPr/>
          </p:nvSpPr>
          <p:spPr>
            <a:xfrm>
              <a:off x="424338" y="6514427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56A4BE40-82A5-4412-857E-9EECD4F3A852}"/>
                </a:ext>
              </a:extLst>
            </p:cNvPr>
            <p:cNvSpPr/>
            <p:nvPr/>
          </p:nvSpPr>
          <p:spPr>
            <a:xfrm>
              <a:off x="1144724" y="6514427"/>
              <a:ext cx="216024" cy="216024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17015800-DA2A-4386-A7A0-BAFD1C2AF83C}"/>
                </a:ext>
              </a:extLst>
            </p:cNvPr>
            <p:cNvCxnSpPr/>
            <p:nvPr/>
          </p:nvCxnSpPr>
          <p:spPr>
            <a:xfrm>
              <a:off x="504046" y="4930733"/>
              <a:ext cx="0" cy="57606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2810E00F-8FA5-4348-A5C1-78F4AB1A1C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8748" y="4927665"/>
              <a:ext cx="572598" cy="57913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524CC95D-A8B9-411C-B76D-6A71647DE7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87988" y="5828365"/>
              <a:ext cx="618736" cy="611468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B7E5498C-97FA-40EF-875E-EA509623B0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57807" y="5872585"/>
              <a:ext cx="2203" cy="567248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11D1D8E3-94ED-42FF-8EC8-FDD2E1F598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60748" y="5828365"/>
              <a:ext cx="1307976" cy="611468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E05E3972-D0DD-444C-A10B-5EC260A09F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60748" y="4894970"/>
              <a:ext cx="543229" cy="64759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9B45117-2546-4D7B-A054-6F90476609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8748" y="5863769"/>
              <a:ext cx="636153" cy="576064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FD08C42E-51B5-42B0-8692-232469BAA288}"/>
                </a:ext>
              </a:extLst>
            </p:cNvPr>
            <p:cNvCxnSpPr/>
            <p:nvPr/>
          </p:nvCxnSpPr>
          <p:spPr>
            <a:xfrm>
              <a:off x="2037099" y="4933988"/>
              <a:ext cx="0" cy="576064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4ECB1C2F-6812-437D-933A-D85FFAF018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449" y="4820376"/>
              <a:ext cx="1146315" cy="778832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DDD9A9FA-1645-415C-A96C-C510937E43DA}"/>
              </a:ext>
            </a:extLst>
          </p:cNvPr>
          <p:cNvSpPr txBox="1"/>
          <p:nvPr/>
        </p:nvSpPr>
        <p:spPr>
          <a:xfrm>
            <a:off x="5085235" y="6301197"/>
            <a:ext cx="4083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Prey:predator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(2+4)/(4+3) = 0.9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2A2C200-6045-4FFD-ABE4-9E5842ACC853}"/>
              </a:ext>
            </a:extLst>
          </p:cNvPr>
          <p:cNvSpPr txBox="1"/>
          <p:nvPr/>
        </p:nvSpPr>
        <p:spPr>
          <a:xfrm>
            <a:off x="4627" y="4006856"/>
            <a:ext cx="2286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Robustness = 2.5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B3D7F0B-437C-4D3C-8D53-D4A11448859B}"/>
              </a:ext>
            </a:extLst>
          </p:cNvPr>
          <p:cNvSpPr/>
          <p:nvPr/>
        </p:nvSpPr>
        <p:spPr>
          <a:xfrm>
            <a:off x="47328" y="260648"/>
            <a:ext cx="1976659" cy="137857"/>
          </a:xfrm>
          <a:prstGeom prst="rect">
            <a:avLst/>
          </a:prstGeom>
          <a:solidFill>
            <a:srgbClr val="FF000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9EFC80F5-5C06-40ED-B128-24E8819AC085}"/>
              </a:ext>
            </a:extLst>
          </p:cNvPr>
          <p:cNvSpPr/>
          <p:nvPr/>
        </p:nvSpPr>
        <p:spPr>
          <a:xfrm>
            <a:off x="60440" y="410933"/>
            <a:ext cx="1976659" cy="157519"/>
          </a:xfrm>
          <a:prstGeom prst="rect">
            <a:avLst/>
          </a:prstGeom>
          <a:solidFill>
            <a:srgbClr val="FF000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9FA9C5AC-0400-4616-A3DF-7CA001AA2256}"/>
              </a:ext>
            </a:extLst>
          </p:cNvPr>
          <p:cNvSpPr/>
          <p:nvPr/>
        </p:nvSpPr>
        <p:spPr>
          <a:xfrm>
            <a:off x="29046" y="597494"/>
            <a:ext cx="1976659" cy="137857"/>
          </a:xfrm>
          <a:prstGeom prst="rect">
            <a:avLst/>
          </a:prstGeom>
          <a:solidFill>
            <a:srgbClr val="FF000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5EEF3208-7F8A-4E09-8321-1E275AC50978}"/>
              </a:ext>
            </a:extLst>
          </p:cNvPr>
          <p:cNvSpPr/>
          <p:nvPr/>
        </p:nvSpPr>
        <p:spPr>
          <a:xfrm>
            <a:off x="0" y="719659"/>
            <a:ext cx="1976659" cy="137857"/>
          </a:xfrm>
          <a:prstGeom prst="rect">
            <a:avLst/>
          </a:prstGeom>
          <a:solidFill>
            <a:srgbClr val="FF000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03AD5176-1253-446C-910D-2C124FD2880F}"/>
              </a:ext>
            </a:extLst>
          </p:cNvPr>
          <p:cNvSpPr/>
          <p:nvPr/>
        </p:nvSpPr>
        <p:spPr>
          <a:xfrm>
            <a:off x="16677" y="1050455"/>
            <a:ext cx="1976659" cy="137857"/>
          </a:xfrm>
          <a:prstGeom prst="rect">
            <a:avLst/>
          </a:prstGeom>
          <a:solidFill>
            <a:srgbClr val="FF000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34CB0393-02FE-4358-919C-469CD163BD3A}"/>
              </a:ext>
            </a:extLst>
          </p:cNvPr>
          <p:cNvSpPr/>
          <p:nvPr/>
        </p:nvSpPr>
        <p:spPr>
          <a:xfrm>
            <a:off x="70522" y="1213397"/>
            <a:ext cx="1976659" cy="137857"/>
          </a:xfrm>
          <a:prstGeom prst="rect">
            <a:avLst/>
          </a:prstGeom>
          <a:solidFill>
            <a:srgbClr val="FF000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4DCAD7BC-2C30-45D1-8991-71D6BC0BB722}"/>
              </a:ext>
            </a:extLst>
          </p:cNvPr>
          <p:cNvSpPr/>
          <p:nvPr/>
        </p:nvSpPr>
        <p:spPr>
          <a:xfrm>
            <a:off x="47328" y="1689781"/>
            <a:ext cx="1976659" cy="137857"/>
          </a:xfrm>
          <a:prstGeom prst="rect">
            <a:avLst/>
          </a:prstGeom>
          <a:solidFill>
            <a:srgbClr val="FF000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2B527BA6-CEB2-42E2-ACB8-FB4C58BAE92C}"/>
              </a:ext>
            </a:extLst>
          </p:cNvPr>
          <p:cNvSpPr/>
          <p:nvPr/>
        </p:nvSpPr>
        <p:spPr>
          <a:xfrm>
            <a:off x="38077" y="2013487"/>
            <a:ext cx="1976659" cy="137857"/>
          </a:xfrm>
          <a:prstGeom prst="rect">
            <a:avLst/>
          </a:prstGeom>
          <a:solidFill>
            <a:srgbClr val="FF000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C30EA842-F54E-42B9-B8A4-FBC6AA1F531E}"/>
              </a:ext>
            </a:extLst>
          </p:cNvPr>
          <p:cNvSpPr/>
          <p:nvPr/>
        </p:nvSpPr>
        <p:spPr>
          <a:xfrm>
            <a:off x="16676" y="2145178"/>
            <a:ext cx="1976659" cy="496573"/>
          </a:xfrm>
          <a:prstGeom prst="rect">
            <a:avLst/>
          </a:prstGeom>
          <a:solidFill>
            <a:srgbClr val="FF000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8B0E1C50-9D08-4C25-A922-EB600381D31A}"/>
              </a:ext>
            </a:extLst>
          </p:cNvPr>
          <p:cNvSpPr/>
          <p:nvPr/>
        </p:nvSpPr>
        <p:spPr>
          <a:xfrm>
            <a:off x="19406" y="2689583"/>
            <a:ext cx="1976659" cy="137857"/>
          </a:xfrm>
          <a:prstGeom prst="rect">
            <a:avLst/>
          </a:prstGeom>
          <a:solidFill>
            <a:srgbClr val="FF000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152C7C2C-888C-4371-B5EC-F42F88A0FA87}"/>
              </a:ext>
            </a:extLst>
          </p:cNvPr>
          <p:cNvSpPr/>
          <p:nvPr/>
        </p:nvSpPr>
        <p:spPr>
          <a:xfrm>
            <a:off x="-30236" y="3119681"/>
            <a:ext cx="1976659" cy="137857"/>
          </a:xfrm>
          <a:prstGeom prst="rect">
            <a:avLst/>
          </a:prstGeom>
          <a:solidFill>
            <a:srgbClr val="FF000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BEB6D7B8-1524-4EDC-9C09-80EFB0D07F84}"/>
              </a:ext>
            </a:extLst>
          </p:cNvPr>
          <p:cNvGrpSpPr/>
          <p:nvPr/>
        </p:nvGrpSpPr>
        <p:grpSpPr>
          <a:xfrm>
            <a:off x="9378757" y="4356180"/>
            <a:ext cx="2502024" cy="2088232"/>
            <a:chOff x="9001224" y="4388054"/>
            <a:chExt cx="2502024" cy="2088232"/>
          </a:xfrm>
        </p:grpSpPr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A2DCAEF0-08C1-44A4-9D42-FACBCDB1478F}"/>
                </a:ext>
              </a:extLst>
            </p:cNvPr>
            <p:cNvCxnSpPr/>
            <p:nvPr/>
          </p:nvCxnSpPr>
          <p:spPr>
            <a:xfrm>
              <a:off x="9164160" y="5609604"/>
              <a:ext cx="0" cy="576064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76E3FF72-A928-4C09-8F78-17A0139C0474}"/>
                </a:ext>
              </a:extLst>
            </p:cNvPr>
            <p:cNvSpPr/>
            <p:nvPr/>
          </p:nvSpPr>
          <p:spPr>
            <a:xfrm>
              <a:off x="9001224" y="4388054"/>
              <a:ext cx="216024" cy="21602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9012AD5D-FFF3-4C0C-A242-5CE66D30EB1E}"/>
                </a:ext>
              </a:extLst>
            </p:cNvPr>
            <p:cNvSpPr/>
            <p:nvPr/>
          </p:nvSpPr>
          <p:spPr>
            <a:xfrm>
              <a:off x="10525224" y="4388054"/>
              <a:ext cx="216024" cy="21602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5C656758-C313-4A4D-958E-EF74959D605D}"/>
                </a:ext>
              </a:extLst>
            </p:cNvPr>
            <p:cNvSpPr/>
            <p:nvPr/>
          </p:nvSpPr>
          <p:spPr>
            <a:xfrm>
              <a:off x="9001224" y="5324158"/>
              <a:ext cx="216024" cy="21602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C70D6FCE-78D2-4141-AE75-7762C18BBAC5}"/>
                </a:ext>
              </a:extLst>
            </p:cNvPr>
            <p:cNvSpPr/>
            <p:nvPr/>
          </p:nvSpPr>
          <p:spPr>
            <a:xfrm>
              <a:off x="9763224" y="5345748"/>
              <a:ext cx="216024" cy="21602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095720E8-7C80-4B68-8637-E9F3BBA972ED}"/>
                </a:ext>
              </a:extLst>
            </p:cNvPr>
            <p:cNvSpPr/>
            <p:nvPr/>
          </p:nvSpPr>
          <p:spPr>
            <a:xfrm>
              <a:off x="10525224" y="5345748"/>
              <a:ext cx="216024" cy="21602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558B8B48-3DD9-4D22-85AC-7AF15AB7879A}"/>
                </a:ext>
              </a:extLst>
            </p:cNvPr>
            <p:cNvSpPr/>
            <p:nvPr/>
          </p:nvSpPr>
          <p:spPr>
            <a:xfrm>
              <a:off x="11287224" y="5346213"/>
              <a:ext cx="216024" cy="21602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343E4A72-AFFE-43A5-9A81-3F53ED7DB483}"/>
                </a:ext>
              </a:extLst>
            </p:cNvPr>
            <p:cNvSpPr/>
            <p:nvPr/>
          </p:nvSpPr>
          <p:spPr>
            <a:xfrm>
              <a:off x="9042838" y="6260262"/>
              <a:ext cx="216024" cy="21602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0FC63FB3-1E91-4CAE-9FCC-50F40E481189}"/>
                </a:ext>
              </a:extLst>
            </p:cNvPr>
            <p:cNvSpPr/>
            <p:nvPr/>
          </p:nvSpPr>
          <p:spPr>
            <a:xfrm>
              <a:off x="9763224" y="6260262"/>
              <a:ext cx="216024" cy="21602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E50B23BC-6904-4F9D-B17B-C5B5B35186E5}"/>
                </a:ext>
              </a:extLst>
            </p:cNvPr>
            <p:cNvCxnSpPr/>
            <p:nvPr/>
          </p:nvCxnSpPr>
          <p:spPr>
            <a:xfrm>
              <a:off x="9122546" y="4676568"/>
              <a:ext cx="0" cy="576064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6E6A8C2B-7F31-4CAD-8F88-12118C5BC8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17248" y="4673500"/>
              <a:ext cx="572598" cy="579132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22AE6604-8CE8-42D1-AA80-77C30D77DE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6488" y="5574200"/>
              <a:ext cx="618736" cy="611468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03202671-948A-484C-9B34-455FF89F79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76307" y="5618420"/>
              <a:ext cx="2203" cy="567248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F61DDE65-BAC5-4DE2-8617-6AA2C1BE3F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79248" y="5574200"/>
              <a:ext cx="1307976" cy="61146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C69D108-392C-414D-AE80-4E52CC637A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79248" y="4640805"/>
              <a:ext cx="543229" cy="64759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48BBD560-9374-465C-BA2A-692219FF59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17248" y="5609604"/>
              <a:ext cx="636153" cy="576064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C3BFE57E-9514-45F1-85D7-732DEDDAD7EB}"/>
                </a:ext>
              </a:extLst>
            </p:cNvPr>
            <p:cNvCxnSpPr/>
            <p:nvPr/>
          </p:nvCxnSpPr>
          <p:spPr>
            <a:xfrm>
              <a:off x="10655599" y="4679823"/>
              <a:ext cx="0" cy="576064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D268AC14-7F18-4D71-8A79-870B1B7589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11949" y="4566211"/>
              <a:ext cx="1146315" cy="778832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C593609C-883C-4C9F-9E3D-7D5B381B830C}"/>
                </a:ext>
              </a:extLst>
            </p:cNvPr>
            <p:cNvSpPr/>
            <p:nvPr/>
          </p:nvSpPr>
          <p:spPr>
            <a:xfrm>
              <a:off x="9715276" y="4399775"/>
              <a:ext cx="216024" cy="21602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C4DCC4A3-F866-4642-8A8B-F269162EB8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13885" y="4676503"/>
              <a:ext cx="543229" cy="647590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31" name="TextBox 130">
            <a:extLst>
              <a:ext uri="{FF2B5EF4-FFF2-40B4-BE49-F238E27FC236}">
                <a16:creationId xmlns:a16="http://schemas.microsoft.com/office/drawing/2014/main" id="{0ACA8BAE-C917-4BC6-90C0-ACB1C66634F2}"/>
              </a:ext>
            </a:extLst>
          </p:cNvPr>
          <p:cNvSpPr txBox="1"/>
          <p:nvPr/>
        </p:nvSpPr>
        <p:spPr>
          <a:xfrm>
            <a:off x="7738362" y="5738925"/>
            <a:ext cx="1388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FCL</a:t>
            </a:r>
            <a:r>
              <a:rPr lang="en-US" sz="2400" baseline="-25000" dirty="0" err="1"/>
              <a:t>max</a:t>
            </a:r>
            <a:r>
              <a:rPr lang="en-US" sz="2400" baseline="-25000" dirty="0"/>
              <a:t> </a:t>
            </a:r>
            <a:r>
              <a:rPr lang="en-US" sz="2400" dirty="0"/>
              <a:t>=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62" grpId="0"/>
      <p:bldP spid="63" grpId="0"/>
      <p:bldP spid="64" grpId="0"/>
      <p:bldP spid="69" grpId="0"/>
      <p:bldP spid="70" grpId="0"/>
      <p:bldP spid="72" grpId="0"/>
      <p:bldP spid="73" grpId="0"/>
      <p:bldP spid="76" grpId="0" animBg="1"/>
      <p:bldP spid="93" grpId="0"/>
      <p:bldP spid="68" grpId="0"/>
      <p:bldP spid="71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>
            <a:extLst>
              <a:ext uri="{FF2B5EF4-FFF2-40B4-BE49-F238E27FC236}">
                <a16:creationId xmlns:a16="http://schemas.microsoft.com/office/drawing/2014/main" id="{625292A9-7BAA-4342-A6D8-4115E3F491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46504" y="1168704"/>
            <a:ext cx="7384878" cy="36613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GB" altLang="en-US" sz="2000" dirty="0">
                <a:solidFill>
                  <a:schemeClr val="accent1">
                    <a:lumMod val="75000"/>
                  </a:schemeClr>
                </a:solidFill>
              </a:rPr>
              <a:t>Energy flow hypothesis:</a:t>
            </a:r>
            <a:r>
              <a:rPr lang="en-GB" altLang="en-US" sz="2000" dirty="0"/>
              <a:t> 90% of energy lost in every trophic transfer [but more </a:t>
            </a:r>
            <a:r>
              <a:rPr lang="en-GB" altLang="en-US" sz="2000" dirty="0" err="1"/>
              <a:t>prodictive</a:t>
            </a:r>
            <a:r>
              <a:rPr lang="en-GB" altLang="en-US" sz="2000" dirty="0"/>
              <a:t> environments do not have longer chains]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altLang="en-US" sz="2000" dirty="0">
                <a:solidFill>
                  <a:schemeClr val="accent1">
                    <a:lumMod val="75000"/>
                  </a:schemeClr>
                </a:solidFill>
              </a:rPr>
              <a:t>Stability hypothesis:</a:t>
            </a:r>
            <a:r>
              <a:rPr lang="en-GB" altLang="en-US" sz="2000" dirty="0"/>
              <a:t> trophic chains integrate population variability of all their component species so that long chains can become unstable, with the extinction of the top species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altLang="en-US" sz="2000" dirty="0">
                <a:solidFill>
                  <a:schemeClr val="accent1">
                    <a:lumMod val="75000"/>
                  </a:schemeClr>
                </a:solidFill>
              </a:rPr>
              <a:t>Design constraints hypothesis:</a:t>
            </a:r>
            <a:r>
              <a:rPr lang="en-GB" altLang="en-US" sz="2000" dirty="0"/>
              <a:t> it is difficult to come with a predator capable of feeding on the existing top predators [have to be big, therefore low population density] or parasitising the existing hyperparasites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2BC17C-0E7D-44B8-AF33-9D057D80AF55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B013AC-2FD6-4877-B67D-F930A164C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684" y="561501"/>
            <a:ext cx="4684188" cy="6296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69AB65-B14A-4619-B07C-5A01DF1F6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6504" y="4133969"/>
            <a:ext cx="3794822" cy="26345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1D0AF1-9842-4D48-89A4-34624551EA7B}"/>
              </a:ext>
            </a:extLst>
          </p:cNvPr>
          <p:cNvSpPr txBox="1"/>
          <p:nvPr/>
        </p:nvSpPr>
        <p:spPr>
          <a:xfrm>
            <a:off x="10130682" y="6619664"/>
            <a:ext cx="2061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D. M. Post 2002. TREE 17: 269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EE3B30-5649-432A-8D79-5D2102193EDC}"/>
              </a:ext>
            </a:extLst>
          </p:cNvPr>
          <p:cNvSpPr txBox="1"/>
          <p:nvPr/>
        </p:nvSpPr>
        <p:spPr>
          <a:xfrm>
            <a:off x="0" y="99836"/>
            <a:ext cx="10128448" cy="461665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algn="ctr"/>
            <a:r>
              <a:rPr lang="en-GB" altLang="en-US" sz="2400" dirty="0">
                <a:latin typeface="+mn-lt"/>
              </a:rPr>
              <a:t>Why are trophic chains  limited to 3-4 trophic levels?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3554F081-96AA-4C9F-B628-D7FBE4D8C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1347326"/>
            <a:ext cx="4419600" cy="432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>
            <a:extLst>
              <a:ext uri="{FF2B5EF4-FFF2-40B4-BE49-F238E27FC236}">
                <a16:creationId xmlns:a16="http://schemas.microsoft.com/office/drawing/2014/main" id="{D4F7992A-1632-4BBB-951A-978344C43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832" y="6309320"/>
            <a:ext cx="1191044" cy="514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AB1BC448-3A56-405A-B861-F9C34DBE7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6" y="1266742"/>
            <a:ext cx="4781550" cy="466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>
            <a:extLst>
              <a:ext uri="{FF2B5EF4-FFF2-40B4-BE49-F238E27FC236}">
                <a16:creationId xmlns:a16="http://schemas.microsoft.com/office/drawing/2014/main" id="{722AFEE8-450C-4FE8-A4AE-B86162E82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2624" y="6146843"/>
            <a:ext cx="422675" cy="677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8" name="Text Box 6">
            <a:extLst>
              <a:ext uri="{FF2B5EF4-FFF2-40B4-BE49-F238E27FC236}">
                <a16:creationId xmlns:a16="http://schemas.microsoft.com/office/drawing/2014/main" id="{060DC618-AE59-4518-A5A3-425BBF655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6002"/>
            <a:ext cx="10128448" cy="830997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dirty="0"/>
              <a:t>Leaf-miner species (dots) connected by shared </a:t>
            </a:r>
            <a:r>
              <a:rPr lang="en-GB" altLang="en-US" dirty="0" err="1"/>
              <a:t>parasitoids</a:t>
            </a:r>
            <a:r>
              <a:rPr lang="en-GB" altLang="en-US" dirty="0"/>
              <a:t>:</a:t>
            </a:r>
          </a:p>
          <a:p>
            <a:pPr algn="ctr"/>
            <a:r>
              <a:rPr lang="en-GB" altLang="en-US" dirty="0"/>
              <a:t>qualitative and quantitative description of reality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B8BA4C-14BE-432E-A0D4-09A8DCA1F408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>
            <a:extLst>
              <a:ext uri="{FF2B5EF4-FFF2-40B4-BE49-F238E27FC236}">
                <a16:creationId xmlns:a16="http://schemas.microsoft.com/office/drawing/2014/main" id="{232F1EA0-EBBF-47C6-95C5-CFF7CA89C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2100" y="6553200"/>
            <a:ext cx="4025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/>
              <a:t>Bluthgen et al. Ecology, 89(12), 2008, pp. 3387–3399</a:t>
            </a:r>
          </a:p>
        </p:txBody>
      </p:sp>
      <p:sp>
        <p:nvSpPr>
          <p:cNvPr id="15363" name="Text Box 4">
            <a:extLst>
              <a:ext uri="{FF2B5EF4-FFF2-40B4-BE49-F238E27FC236}">
                <a16:creationId xmlns:a16="http://schemas.microsoft.com/office/drawing/2014/main" id="{E50FE4D0-E32B-4CC8-B6C1-4527AB163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213" y="1365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5364" name="Text Box 8">
            <a:extLst>
              <a:ext uri="{FF2B5EF4-FFF2-40B4-BE49-F238E27FC236}">
                <a16:creationId xmlns:a16="http://schemas.microsoft.com/office/drawing/2014/main" id="{C7AE8CB0-D781-4D53-B962-996F946B1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70" y="-18153"/>
            <a:ext cx="10116377" cy="4572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/>
              <a:t>Bipartite network metrics: weighted links</a:t>
            </a:r>
          </a:p>
        </p:txBody>
      </p:sp>
      <p:sp>
        <p:nvSpPr>
          <p:cNvPr id="15365" name="Text Box 9">
            <a:extLst>
              <a:ext uri="{FF2B5EF4-FFF2-40B4-BE49-F238E27FC236}">
                <a16:creationId xmlns:a16="http://schemas.microsoft.com/office/drawing/2014/main" id="{884D1171-6C4D-4396-A67C-4FEEF57E0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0003"/>
            <a:ext cx="2559050" cy="4572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/>
              <a:t>Interaction strength</a:t>
            </a:r>
          </a:p>
        </p:txBody>
      </p:sp>
      <p:sp>
        <p:nvSpPr>
          <p:cNvPr id="15366" name="Text Box 10">
            <a:extLst>
              <a:ext uri="{FF2B5EF4-FFF2-40B4-BE49-F238E27FC236}">
                <a16:creationId xmlns:a16="http://schemas.microsoft.com/office/drawing/2014/main" id="{1DE0B133-A0D3-4331-A3B4-B2B50FE6C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78907"/>
            <a:ext cx="2643188" cy="4572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Interaction diversity</a:t>
            </a:r>
          </a:p>
        </p:txBody>
      </p:sp>
      <p:sp>
        <p:nvSpPr>
          <p:cNvPr id="15367" name="Text Box 11">
            <a:extLst>
              <a:ext uri="{FF2B5EF4-FFF2-40B4-BE49-F238E27FC236}">
                <a16:creationId xmlns:a16="http://schemas.microsoft.com/office/drawing/2014/main" id="{50FADFB5-19BB-4CD8-BA13-4DFD51E97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49011"/>
            <a:ext cx="2678113" cy="4572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Interaction evenness</a:t>
            </a:r>
          </a:p>
        </p:txBody>
      </p:sp>
      <p:sp>
        <p:nvSpPr>
          <p:cNvPr id="15368" name="Text Box 12">
            <a:extLst>
              <a:ext uri="{FF2B5EF4-FFF2-40B4-BE49-F238E27FC236}">
                <a16:creationId xmlns:a16="http://schemas.microsoft.com/office/drawing/2014/main" id="{4DBD66EF-EDE7-49A7-A2F6-8E1726C13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21" y="4878478"/>
            <a:ext cx="4805363" cy="4572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/>
              <a:t>Weighted generality and vulnerability</a:t>
            </a:r>
          </a:p>
        </p:txBody>
      </p:sp>
      <p:pic>
        <p:nvPicPr>
          <p:cNvPr id="15369" name="Picture 14">
            <a:extLst>
              <a:ext uri="{FF2B5EF4-FFF2-40B4-BE49-F238E27FC236}">
                <a16:creationId xmlns:a16="http://schemas.microsoft.com/office/drawing/2014/main" id="{EDBDB300-2CE9-4BF0-9A7B-524739EAF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1" y="861270"/>
            <a:ext cx="914400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0" name="Picture 15">
            <a:extLst>
              <a:ext uri="{FF2B5EF4-FFF2-40B4-BE49-F238E27FC236}">
                <a16:creationId xmlns:a16="http://schemas.microsoft.com/office/drawing/2014/main" id="{48661CEA-7CC8-48A3-A214-EDFBDD54A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7" y="2698752"/>
            <a:ext cx="9144000" cy="72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1" name="Picture 16">
            <a:extLst>
              <a:ext uri="{FF2B5EF4-FFF2-40B4-BE49-F238E27FC236}">
                <a16:creationId xmlns:a16="http://schemas.microsoft.com/office/drawing/2014/main" id="{A0CDD39B-66ED-4EEF-AAED-D36C55B38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7" y="3779035"/>
            <a:ext cx="91440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2" name="Picture 17">
            <a:extLst>
              <a:ext uri="{FF2B5EF4-FFF2-40B4-BE49-F238E27FC236}">
                <a16:creationId xmlns:a16="http://schemas.microsoft.com/office/drawing/2014/main" id="{CB433D9A-6786-49D7-B915-8FACCB804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3" y="5347983"/>
            <a:ext cx="9144000" cy="91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1A0DB68-F9B1-48BF-A867-47C48BDC0165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38F4B3-17CE-470E-BD41-B87F0A8CD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877392"/>
            <a:ext cx="3209925" cy="15335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E1A9A6-2012-448A-8BAD-EBE50FA6E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890" y="477279"/>
            <a:ext cx="4612810" cy="27725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1FEAA4-9FBF-4900-AA9D-871E1CBF8B5E}"/>
              </a:ext>
            </a:extLst>
          </p:cNvPr>
          <p:cNvSpPr txBox="1"/>
          <p:nvPr/>
        </p:nvSpPr>
        <p:spPr>
          <a:xfrm>
            <a:off x="1654578" y="2673860"/>
            <a:ext cx="2451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H1 &gt; H2 &gt; H3 &gt; H4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C6B20C-7C6A-46F9-81FF-B09AA847ED48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9E0248-B7EC-4EBD-98FB-4553A921A1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88170"/>
            <a:ext cx="3868431" cy="20996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9E1432-BC51-462D-B8C5-AE4D8CB36132}"/>
              </a:ext>
            </a:extLst>
          </p:cNvPr>
          <p:cNvSpPr txBox="1"/>
          <p:nvPr/>
        </p:nvSpPr>
        <p:spPr>
          <a:xfrm>
            <a:off x="0" y="3398468"/>
            <a:ext cx="3074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Generality           G1&gt;G2   &lt;   G3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54138F-7A8D-4C09-A7AF-E91B5D286918}"/>
              </a:ext>
            </a:extLst>
          </p:cNvPr>
          <p:cNvSpPr txBox="1"/>
          <p:nvPr/>
        </p:nvSpPr>
        <p:spPr>
          <a:xfrm>
            <a:off x="4049340" y="3429000"/>
            <a:ext cx="3986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V1 &lt; V2&lt;V3                            Vulnerability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D88188-0C45-4923-B6E4-FBA59943B1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9340" y="3784886"/>
            <a:ext cx="3868431" cy="20996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FF68FA-E64A-430E-8E13-85DF29C976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8680" y="3787254"/>
            <a:ext cx="3918508" cy="21268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3A8A11E-79F2-4B10-9ED3-E9937FF9FAB1}"/>
              </a:ext>
            </a:extLst>
          </p:cNvPr>
          <p:cNvSpPr txBox="1"/>
          <p:nvPr/>
        </p:nvSpPr>
        <p:spPr>
          <a:xfrm>
            <a:off x="8041361" y="3429000"/>
            <a:ext cx="2054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Interaction diversity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9CB7BD-A0BD-445F-91B9-7EBC3B194B81}"/>
              </a:ext>
            </a:extLst>
          </p:cNvPr>
          <p:cNvSpPr txBox="1"/>
          <p:nvPr/>
        </p:nvSpPr>
        <p:spPr>
          <a:xfrm>
            <a:off x="879649" y="532211"/>
            <a:ext cx="2409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Shannon diversity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161F30-62E1-4793-9FEF-E058CFE9D8D9}"/>
              </a:ext>
            </a:extLst>
          </p:cNvPr>
          <p:cNvSpPr txBox="1"/>
          <p:nvPr/>
        </p:nvSpPr>
        <p:spPr>
          <a:xfrm>
            <a:off x="9162891" y="1494244"/>
            <a:ext cx="28542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Quantitative food web descriptors </a:t>
            </a:r>
          </a:p>
        </p:txBody>
      </p:sp>
    </p:spTree>
    <p:extLst>
      <p:ext uri="{BB962C8B-B14F-4D97-AF65-F5344CB8AC3E}">
        <p14:creationId xmlns:p14="http://schemas.microsoft.com/office/powerpoint/2010/main" val="302095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3">
            <a:extLst>
              <a:ext uri="{FF2B5EF4-FFF2-40B4-BE49-F238E27FC236}">
                <a16:creationId xmlns:a16="http://schemas.microsoft.com/office/drawing/2014/main" id="{FE02F3E4-15CD-45F1-BC83-EC926E39E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392" y="22226"/>
            <a:ext cx="91440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800" dirty="0"/>
              <a:t>Quantitative plant - herbivore matrices and their uses</a:t>
            </a:r>
          </a:p>
        </p:txBody>
      </p:sp>
      <p:pic>
        <p:nvPicPr>
          <p:cNvPr id="28675" name="Picture 4">
            <a:extLst>
              <a:ext uri="{FF2B5EF4-FFF2-40B4-BE49-F238E27FC236}">
                <a16:creationId xmlns:a16="http://schemas.microsoft.com/office/drawing/2014/main" id="{CE3CEA44-1AFA-4654-AE3D-9A2CF389E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1" y="1484314"/>
            <a:ext cx="34956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8676" name="Object 5">
            <a:extLst>
              <a:ext uri="{FF2B5EF4-FFF2-40B4-BE49-F238E27FC236}">
                <a16:creationId xmlns:a16="http://schemas.microsoft.com/office/drawing/2014/main" id="{AFDB4599-7857-48D9-8752-ABC010C5C15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75051" y="692150"/>
          <a:ext cx="1241425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6" name="Image" r:id="rId5" imgW="1241905" imgH="731583" progId="Photoshop.Image.9">
                  <p:embed/>
                </p:oleObj>
              </mc:Choice>
              <mc:Fallback>
                <p:oleObj name="Image" r:id="rId5" imgW="1241905" imgH="731583" progId="Photoshop.Image.9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5051" y="692150"/>
                        <a:ext cx="1241425" cy="731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7" name="Object 6">
            <a:extLst>
              <a:ext uri="{FF2B5EF4-FFF2-40B4-BE49-F238E27FC236}">
                <a16:creationId xmlns:a16="http://schemas.microsoft.com/office/drawing/2014/main" id="{D0AE136E-DA98-4DA7-AABA-7CD7D34400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92314" y="1484314"/>
          <a:ext cx="808037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7" name="Image" r:id="rId7" imgW="807448" imgH="1051651" progId="Photoshop.Image.9">
                  <p:embed/>
                </p:oleObj>
              </mc:Choice>
              <mc:Fallback>
                <p:oleObj name="Image" r:id="rId7" imgW="807448" imgH="1051651" progId="Photoshop.Image.9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2314" y="1484314"/>
                        <a:ext cx="808037" cy="105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8" name="Text Box 7">
            <a:extLst>
              <a:ext uri="{FF2B5EF4-FFF2-40B4-BE49-F238E27FC236}">
                <a16:creationId xmlns:a16="http://schemas.microsoft.com/office/drawing/2014/main" id="{60CF84E5-ABBB-42D4-97A5-B8ED14CC8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8076" y="2708275"/>
            <a:ext cx="2149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600" dirty="0">
                <a:latin typeface="Arial" panose="020B0604020202020204" pitchFamily="34" charset="0"/>
              </a:rPr>
              <a:t>plant-herbivore matrix</a:t>
            </a:r>
          </a:p>
        </p:txBody>
      </p:sp>
      <p:pic>
        <p:nvPicPr>
          <p:cNvPr id="28679" name="Picture 8">
            <a:extLst>
              <a:ext uri="{FF2B5EF4-FFF2-40B4-BE49-F238E27FC236}">
                <a16:creationId xmlns:a16="http://schemas.microsoft.com/office/drawing/2014/main" id="{FB21D416-88D7-4BA9-A680-F58BCAF9A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6505559"/>
            <a:ext cx="3563937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0" name="Picture 9">
            <a:extLst>
              <a:ext uri="{FF2B5EF4-FFF2-40B4-BE49-F238E27FC236}">
                <a16:creationId xmlns:a16="http://schemas.microsoft.com/office/drawing/2014/main" id="{E30ADB3C-9BEC-4ADC-ACEB-BAA025F1D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722" y="6099256"/>
            <a:ext cx="3779837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1" name="Picture 10">
            <a:extLst>
              <a:ext uri="{FF2B5EF4-FFF2-40B4-BE49-F238E27FC236}">
                <a16:creationId xmlns:a16="http://schemas.microsoft.com/office/drawing/2014/main" id="{4C102166-7780-4299-B54F-39AEEE689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1484314"/>
            <a:ext cx="3240087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82" name="Text Box 11">
            <a:extLst>
              <a:ext uri="{FF2B5EF4-FFF2-40B4-BE49-F238E27FC236}">
                <a16:creationId xmlns:a16="http://schemas.microsoft.com/office/drawing/2014/main" id="{CBA918FD-C77D-49EA-9392-48075B324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263" y="765175"/>
            <a:ext cx="3035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Diversity of host plants</a:t>
            </a:r>
          </a:p>
        </p:txBody>
      </p:sp>
      <p:sp>
        <p:nvSpPr>
          <p:cNvPr id="28683" name="Text Box 12">
            <a:extLst>
              <a:ext uri="{FF2B5EF4-FFF2-40B4-BE49-F238E27FC236}">
                <a16:creationId xmlns:a16="http://schemas.microsoft.com/office/drawing/2014/main" id="{8D5666D7-DF7B-4257-BC9A-AABC1D6C6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8141" y="3232143"/>
            <a:ext cx="7937500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dirty="0"/>
              <a:t>Diversity of host plants for herbivore H1:</a:t>
            </a:r>
          </a:p>
          <a:p>
            <a:r>
              <a:rPr lang="en-US" altLang="en-US" sz="2800" dirty="0"/>
              <a:t>H: - [(5/7)*log</a:t>
            </a:r>
            <a:r>
              <a:rPr lang="en-US" altLang="en-US" sz="2800" baseline="-25000" dirty="0"/>
              <a:t>2</a:t>
            </a:r>
            <a:r>
              <a:rPr lang="en-US" altLang="en-US" sz="2800" dirty="0"/>
              <a:t>(5/7)+(2/7)*log</a:t>
            </a:r>
            <a:r>
              <a:rPr lang="en-US" altLang="en-US" sz="2800" baseline="-25000" dirty="0"/>
              <a:t>2</a:t>
            </a:r>
            <a:r>
              <a:rPr lang="en-US" altLang="en-US" sz="2800" dirty="0"/>
              <a:t>(2/7)] = 0.863</a:t>
            </a:r>
          </a:p>
          <a:p>
            <a:endParaRPr lang="en-US" altLang="en-US" sz="2800" dirty="0"/>
          </a:p>
          <a:p>
            <a:r>
              <a:rPr lang="en-US" altLang="en-US" sz="2800" dirty="0"/>
              <a:t>2</a:t>
            </a:r>
            <a:r>
              <a:rPr lang="en-US" altLang="en-US" sz="2800" baseline="30000" dirty="0"/>
              <a:t>H</a:t>
            </a:r>
            <a:r>
              <a:rPr lang="en-US" altLang="en-US" sz="2800" dirty="0"/>
              <a:t> = 1.82 = the number of interactions occurring</a:t>
            </a:r>
          </a:p>
          <a:p>
            <a:r>
              <a:rPr lang="en-US" altLang="en-US" sz="2800" dirty="0"/>
              <a:t>in equal proportion that would produce the same value</a:t>
            </a:r>
          </a:p>
          <a:p>
            <a:r>
              <a:rPr lang="en-US" altLang="en-US" sz="2800" dirty="0"/>
              <a:t>of </a:t>
            </a:r>
            <a:r>
              <a:rPr lang="en-US" altLang="en-US" sz="2800" i="1" dirty="0"/>
              <a:t>H.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E12349-C512-4B60-9AE8-C73ACF194AED}"/>
              </a:ext>
            </a:extLst>
          </p:cNvPr>
          <p:cNvSpPr/>
          <p:nvPr/>
        </p:nvSpPr>
        <p:spPr>
          <a:xfrm>
            <a:off x="10128448" y="0"/>
            <a:ext cx="2063552" cy="11230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1919</TotalTime>
  <Words>1011</Words>
  <Application>Microsoft Office PowerPoint</Application>
  <PresentationFormat>Widescreen</PresentationFormat>
  <Paragraphs>179</Paragraphs>
  <Slides>26</Slides>
  <Notes>17</Notes>
  <HiddenSlides>1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Blank Presentation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Mangi Makarangi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Vojtech Novotny</dc:creator>
  <cp:lastModifiedBy>Vojtech Novotny</cp:lastModifiedBy>
  <cp:revision>57</cp:revision>
  <dcterms:created xsi:type="dcterms:W3CDTF">2005-03-12T15:15:51Z</dcterms:created>
  <dcterms:modified xsi:type="dcterms:W3CDTF">2021-12-02T08:28:41Z</dcterms:modified>
</cp:coreProperties>
</file>