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0"/>
  </p:notesMasterIdLst>
  <p:sldIdLst>
    <p:sldId id="308" r:id="rId5"/>
    <p:sldId id="310" r:id="rId6"/>
    <p:sldId id="257" r:id="rId7"/>
    <p:sldId id="258" r:id="rId8"/>
    <p:sldId id="263" r:id="rId9"/>
    <p:sldId id="264" r:id="rId10"/>
    <p:sldId id="341" r:id="rId11"/>
    <p:sldId id="358" r:id="rId12"/>
    <p:sldId id="262" r:id="rId13"/>
    <p:sldId id="342" r:id="rId14"/>
    <p:sldId id="259" r:id="rId15"/>
    <p:sldId id="261" r:id="rId16"/>
    <p:sldId id="268" r:id="rId17"/>
    <p:sldId id="269" r:id="rId18"/>
    <p:sldId id="287" r:id="rId19"/>
    <p:sldId id="271" r:id="rId20"/>
    <p:sldId id="272" r:id="rId21"/>
    <p:sldId id="274" r:id="rId22"/>
    <p:sldId id="322" r:id="rId23"/>
    <p:sldId id="275" r:id="rId24"/>
    <p:sldId id="276" r:id="rId25"/>
    <p:sldId id="277" r:id="rId26"/>
    <p:sldId id="278" r:id="rId27"/>
    <p:sldId id="279" r:id="rId28"/>
    <p:sldId id="281" r:id="rId29"/>
    <p:sldId id="282" r:id="rId30"/>
    <p:sldId id="280" r:id="rId31"/>
    <p:sldId id="286" r:id="rId32"/>
    <p:sldId id="359" r:id="rId33"/>
    <p:sldId id="325" r:id="rId34"/>
    <p:sldId id="299" r:id="rId35"/>
    <p:sldId id="301" r:id="rId36"/>
    <p:sldId id="360" r:id="rId37"/>
    <p:sldId id="284" r:id="rId38"/>
    <p:sldId id="343" r:id="rId39"/>
    <p:sldId id="306" r:id="rId40"/>
    <p:sldId id="307" r:id="rId41"/>
    <p:sldId id="344" r:id="rId42"/>
    <p:sldId id="313" r:id="rId43"/>
    <p:sldId id="316" r:id="rId44"/>
    <p:sldId id="315" r:id="rId45"/>
    <p:sldId id="319" r:id="rId46"/>
    <p:sldId id="321" r:id="rId47"/>
    <p:sldId id="323" r:id="rId48"/>
    <p:sldId id="288" r:id="rId49"/>
    <p:sldId id="289" r:id="rId50"/>
    <p:sldId id="300" r:id="rId51"/>
    <p:sldId id="293" r:id="rId52"/>
    <p:sldId id="294" r:id="rId53"/>
    <p:sldId id="290" r:id="rId54"/>
    <p:sldId id="291" r:id="rId55"/>
    <p:sldId id="292" r:id="rId56"/>
    <p:sldId id="326" r:id="rId57"/>
    <p:sldId id="327" r:id="rId58"/>
    <p:sldId id="304" r:id="rId5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94FC2-4738-4C4E-A430-F27AAEE6AEC7}" v="1" dt="2021-03-17T21:38:59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26" autoAdjust="0"/>
    <p:restoredTop sz="94353" autoAdjust="0"/>
  </p:normalViewPr>
  <p:slideViewPr>
    <p:cSldViewPr>
      <p:cViewPr varScale="1">
        <p:scale>
          <a:sx n="109" d="100"/>
          <a:sy n="109" d="100"/>
        </p:scale>
        <p:origin x="8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4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ipuu Epp Maria MSc." userId="S::lillie00@jcu.cz::b945d227-0111-4536-8547-45f3ee2c7bd0" providerId="AD" clId="Web-{2C594FC2-4738-4C4E-A430-F27AAEE6AEC7}"/>
    <pc:docChg chg="modSld">
      <pc:chgData name="Lillipuu Epp Maria MSc." userId="S::lillie00@jcu.cz::b945d227-0111-4536-8547-45f3ee2c7bd0" providerId="AD" clId="Web-{2C594FC2-4738-4C4E-A430-F27AAEE6AEC7}" dt="2021-03-17T21:38:59.237" v="0" actId="1076"/>
      <pc:docMkLst>
        <pc:docMk/>
      </pc:docMkLst>
      <pc:sldChg chg="modSp">
        <pc:chgData name="Lillipuu Epp Maria MSc." userId="S::lillie00@jcu.cz::b945d227-0111-4536-8547-45f3ee2c7bd0" providerId="AD" clId="Web-{2C594FC2-4738-4C4E-A430-F27AAEE6AEC7}" dt="2021-03-17T21:38:59.237" v="0" actId="1076"/>
        <pc:sldMkLst>
          <pc:docMk/>
          <pc:sldMk cId="0" sldId="277"/>
        </pc:sldMkLst>
        <pc:spChg chg="mod">
          <ac:chgData name="Lillipuu Epp Maria MSc." userId="S::lillie00@jcu.cz::b945d227-0111-4536-8547-45f3ee2c7bd0" providerId="AD" clId="Web-{2C594FC2-4738-4C4E-A430-F27AAEE6AEC7}" dt="2021-03-17T21:38:59.237" v="0" actId="1076"/>
          <ac:spMkLst>
            <pc:docMk/>
            <pc:sldMk cId="0" sldId="277"/>
            <ac:spMk id="2765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38900-F10F-4881-A42B-44289F48C162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CB7C6-3824-4C06-BF7D-00C67A0D78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590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CB7C6-3824-4C06-BF7D-00C67A0D788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05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1200"/>
              <a:t>„</a:t>
            </a:r>
            <a:r>
              <a:rPr lang="en-GB" altLang="cs-CZ" sz="1200"/>
              <a:t>u </a:t>
            </a:r>
            <a:r>
              <a:rPr lang="en-GB" altLang="cs-CZ" sz="1200" err="1"/>
              <a:t>věku</a:t>
            </a:r>
            <a:r>
              <a:rPr lang="en-GB" altLang="cs-CZ" sz="1200"/>
              <a:t> je </a:t>
            </a:r>
            <a:r>
              <a:rPr lang="en-GB" altLang="cs-CZ" sz="1200" err="1"/>
              <a:t>možné</a:t>
            </a:r>
            <a:r>
              <a:rPr lang="en-GB" altLang="cs-CZ" sz="1200"/>
              <a:t> </a:t>
            </a:r>
            <a:r>
              <a:rPr lang="en-GB" altLang="cs-CZ" sz="1200" err="1"/>
              <a:t>vystačit</a:t>
            </a:r>
            <a:r>
              <a:rPr lang="en-GB" altLang="cs-CZ" sz="1200"/>
              <a:t> </a:t>
            </a:r>
            <a:r>
              <a:rPr lang="en-GB" altLang="cs-CZ" sz="1200" err="1"/>
              <a:t>si</a:t>
            </a:r>
            <a:r>
              <a:rPr lang="en-GB" altLang="cs-CZ" sz="1200"/>
              <a:t> s </a:t>
            </a:r>
            <a:r>
              <a:rPr lang="en-GB" altLang="cs-CZ" sz="1200" err="1"/>
              <a:t>počty</a:t>
            </a:r>
            <a:r>
              <a:rPr lang="cs-CZ" altLang="cs-CZ" sz="1200"/>
              <a:t>“ naivní botanikova představa že zoolog pozná věk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CB7C6-3824-4C06-BF7D-00C67A0D788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646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P1,3? Proč ne F? Musí být větší než 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CB7C6-3824-4C06-BF7D-00C67A0D788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976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CB7C6-3824-4C06-BF7D-00C67A0D788E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1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CB7C6-3824-4C06-BF7D-00C67A0D788E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64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CB7C6-3824-4C06-BF7D-00C67A0D788E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50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75E20-8576-423E-BDC9-E0052D8A044F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1209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818C-932F-4CF6-BD88-B49F2B2B7019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18013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9BD54-086E-4FAF-A146-46FFBCC96B74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06344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EB6EE-2EA1-4023-B7C3-3A73AE00D63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10020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89405-5A52-4B15-A767-0F3ECC39255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3577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D4407-B051-4B74-8E2C-40412ACE083F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08304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9265-0C4B-45D0-B308-09ED84C8A715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00640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F7C1C-CFF3-44EC-9642-7F58F69A45B2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4063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B2554-4D07-41CD-B98D-D7F1E7041696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9131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FFF02-EA3C-4EA7-907A-A4EB5BAF6916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54418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E7FBE-8D83-41B1-8B95-B2B30BE70B47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72037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1769F3-A54F-418E-8BAB-041FFDFD9291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16/S0378-1127(96)03890-X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merow.github.io/RDataScience/21_Intro_IPM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an.r-project.org/web/packages/IPMpack/vignettes/IPMpack_Vignette.pdf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mag.org/site/feature/data/deutschman/forest_model.htm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uspa\Documents\VYUKA\EKOLOGIE\pptprezentaceopravene\stream.avi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uspa\Documents\VYUKA\EKOLOGIE\pptprezentaceopravene\stream3.avi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153400" cy="2819400"/>
          </a:xfrm>
        </p:spPr>
        <p:txBody>
          <a:bodyPr/>
          <a:lstStyle/>
          <a:p>
            <a:r>
              <a:rPr lang="cs-CZ" altLang="en-US" sz="5400" b="1"/>
              <a:t>Matrix </a:t>
            </a:r>
            <a:r>
              <a:rPr lang="cs-CZ" altLang="en-US" sz="5400" b="1" err="1"/>
              <a:t>population</a:t>
            </a:r>
            <a:r>
              <a:rPr lang="cs-CZ" altLang="en-US" sz="5400" b="1"/>
              <a:t> </a:t>
            </a:r>
            <a:r>
              <a:rPr lang="cs-CZ" altLang="en-US" sz="5400" b="1" err="1"/>
              <a:t>models</a:t>
            </a:r>
            <a:br>
              <a:rPr lang="cs-CZ" altLang="en-US" sz="5400"/>
            </a:br>
            <a:r>
              <a:rPr lang="cs-CZ" altLang="en-US" sz="4000"/>
              <a:t>(Matrix </a:t>
            </a:r>
            <a:r>
              <a:rPr lang="cs-CZ" altLang="en-US" sz="4000" err="1"/>
              <a:t>projection</a:t>
            </a:r>
            <a:r>
              <a:rPr lang="cs-CZ" altLang="en-US" sz="4000"/>
              <a:t> models, MPM)</a:t>
            </a:r>
            <a:br>
              <a:rPr lang="cs-CZ" altLang="en-US" sz="4000"/>
            </a:br>
            <a:endParaRPr lang="en-US" altLang="en-US" sz="400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304800" y="4114800"/>
            <a:ext cx="8534400" cy="1752600"/>
          </a:xfrm>
        </p:spPr>
        <p:txBody>
          <a:bodyPr/>
          <a:lstStyle/>
          <a:p>
            <a:r>
              <a:rPr lang="cs-CZ" altLang="en-US" dirty="0"/>
              <a:t>Models of (age- or stage-) structured populations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304800" y="977711"/>
            <a:ext cx="8610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Meaning of individual parameters depends on the timing of census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As one step is one year, only a single timepoint in each year can be considered.</a:t>
            </a:r>
            <a:endParaRPr lang="en-GB" altLang="cs-CZ" sz="2400" dirty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04800" y="2770373"/>
            <a:ext cx="4191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Example: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Hares give birth mostly in April.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C</a:t>
            </a:r>
            <a:r>
              <a:rPr lang="en-GB" altLang="cs-CZ" sz="2400" dirty="0" err="1"/>
              <a:t>ensus</a:t>
            </a:r>
            <a:r>
              <a:rPr lang="en-GB" altLang="cs-CZ" sz="2400" dirty="0"/>
              <a:t> </a:t>
            </a:r>
            <a:r>
              <a:rPr lang="cs-CZ" altLang="cs-CZ" sz="2400" dirty="0"/>
              <a:t>is done in early spring</a:t>
            </a:r>
            <a:br>
              <a:rPr lang="cs-CZ" altLang="cs-CZ" sz="2400" dirty="0"/>
            </a:br>
            <a:r>
              <a:rPr lang="cs-CZ" altLang="cs-CZ" sz="2400" dirty="0"/>
              <a:t>before youngs are born</a:t>
            </a:r>
            <a:br>
              <a:rPr lang="cs-CZ" altLang="cs-CZ" sz="2400" dirty="0"/>
            </a:br>
            <a:r>
              <a:rPr lang="en-GB" altLang="cs-CZ" sz="2400" b="1" dirty="0"/>
              <a:t>(</a:t>
            </a:r>
            <a:r>
              <a:rPr lang="en-GB" altLang="cs-CZ" sz="2400" b="1" dirty="0" err="1"/>
              <a:t>prebreeding</a:t>
            </a:r>
            <a:r>
              <a:rPr lang="en-GB" altLang="cs-CZ" sz="2400" b="1" dirty="0"/>
              <a:t> c</a:t>
            </a:r>
            <a:r>
              <a:rPr lang="cs-CZ" altLang="cs-CZ" sz="2400" b="1" dirty="0"/>
              <a:t>ensus</a:t>
            </a:r>
            <a:r>
              <a:rPr lang="en-GB" altLang="cs-CZ" sz="2400" b="1" dirty="0"/>
              <a:t>)</a:t>
            </a:r>
            <a:endParaRPr lang="cs-CZ" altLang="cs-CZ" sz="2400" b="1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or in summer</a:t>
            </a:r>
            <a:br>
              <a:rPr lang="cs-CZ" altLang="cs-CZ" sz="2400" dirty="0"/>
            </a:br>
            <a:r>
              <a:rPr lang="cs-CZ" altLang="cs-CZ" sz="2400" dirty="0"/>
              <a:t>after youngs are born</a:t>
            </a:r>
            <a:br>
              <a:rPr lang="cs-CZ" altLang="cs-CZ" sz="2400" b="1" dirty="0"/>
            </a:br>
            <a:r>
              <a:rPr lang="cs-CZ" altLang="cs-CZ" sz="2400" b="1" dirty="0"/>
              <a:t>(postbreeding census)</a:t>
            </a:r>
            <a:endParaRPr lang="en-GB" altLang="cs-CZ" sz="2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064AE8E-AEB2-4B7A-ACBD-4E6C9BD8281C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/>
              <a:t>Timing of census</a:t>
            </a:r>
            <a:endParaRPr lang="en-GB" altLang="cs-CZ" sz="4000" kern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32E01E0-E673-490C-8377-E82AADE5B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59"/>
          <a:stretch/>
        </p:blipFill>
        <p:spPr>
          <a:xfrm>
            <a:off x="4414923" y="2971800"/>
            <a:ext cx="4715222" cy="34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0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12574" y="2333685"/>
            <a:ext cx="885522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i="1" dirty="0"/>
              <a:t>N</a:t>
            </a:r>
            <a:r>
              <a:rPr lang="en-GB" altLang="cs-CZ" sz="2400" i="1" baseline="-25000" dirty="0"/>
              <a:t>i</a:t>
            </a:r>
            <a:r>
              <a:rPr lang="en-GB" altLang="cs-CZ" sz="2400" i="1" dirty="0"/>
              <a:t> – </a:t>
            </a:r>
            <a:r>
              <a:rPr lang="cs-CZ" altLang="cs-CZ" sz="2400" dirty="0"/>
              <a:t>number of females at the age of </a:t>
            </a:r>
            <a:r>
              <a:rPr lang="en-GB" altLang="cs-CZ" sz="2400" dirty="0"/>
              <a:t>1 </a:t>
            </a:r>
            <a:r>
              <a:rPr lang="cs-CZ" altLang="cs-CZ" sz="2400" dirty="0"/>
              <a:t>to</a:t>
            </a:r>
            <a:r>
              <a:rPr lang="en-GB" altLang="cs-CZ" sz="2400" dirty="0"/>
              <a:t> 4</a:t>
            </a:r>
            <a:r>
              <a:rPr lang="cs-CZ" altLang="cs-CZ" sz="2400" dirty="0"/>
              <a:t> years</a:t>
            </a:r>
            <a:br>
              <a:rPr lang="cs-CZ" altLang="cs-CZ" sz="2400" dirty="0"/>
            </a:br>
            <a:r>
              <a:rPr lang="cs-CZ" altLang="cs-CZ" sz="2400" dirty="0"/>
              <a:t>	(in March, the youngest ones are almost 1 year old)</a:t>
            </a:r>
            <a:br>
              <a:rPr lang="cs-CZ" altLang="cs-CZ" sz="2400" dirty="0"/>
            </a:br>
            <a:r>
              <a:rPr lang="en-GB" altLang="cs-CZ" sz="2400" i="1" dirty="0" err="1"/>
              <a:t>P</a:t>
            </a:r>
            <a:r>
              <a:rPr lang="en-GB" altLang="cs-CZ" sz="2400" i="1" baseline="-25000" dirty="0" err="1"/>
              <a:t>i,j</a:t>
            </a:r>
            <a:r>
              <a:rPr lang="en-GB" altLang="cs-CZ" sz="2400" i="1" dirty="0"/>
              <a:t> – </a:t>
            </a:r>
            <a:r>
              <a:rPr lang="cs-CZ" altLang="cs-CZ" sz="2400" dirty="0"/>
              <a:t>probability of survival from class </a:t>
            </a:r>
            <a:r>
              <a:rPr lang="en-GB" altLang="cs-CZ" sz="2400" i="1" dirty="0"/>
              <a:t>j </a:t>
            </a:r>
            <a:r>
              <a:rPr lang="cs-CZ" altLang="cs-CZ" sz="2400" dirty="0"/>
              <a:t>to</a:t>
            </a:r>
            <a:r>
              <a:rPr lang="en-GB" altLang="cs-CZ" sz="2400" dirty="0"/>
              <a:t> </a:t>
            </a:r>
            <a:r>
              <a:rPr lang="en-GB" altLang="cs-CZ" sz="2400" i="1" dirty="0" err="1"/>
              <a:t>i</a:t>
            </a:r>
            <a:br>
              <a:rPr lang="cs-CZ" altLang="cs-CZ" sz="2400" i="1" dirty="0"/>
            </a:br>
            <a:r>
              <a:rPr lang="en-GB" altLang="cs-CZ" sz="2400" i="1" dirty="0"/>
              <a:t>F</a:t>
            </a:r>
            <a:r>
              <a:rPr lang="cs-CZ" altLang="cs-CZ" sz="2400" i="1" baseline="-25000" dirty="0"/>
              <a:t>j</a:t>
            </a:r>
            <a:r>
              <a:rPr lang="en-GB" altLang="cs-CZ" sz="2400" i="1" dirty="0"/>
              <a:t> –</a:t>
            </a:r>
            <a:r>
              <a:rPr lang="cs-CZ" altLang="cs-CZ" sz="2400" dirty="0"/>
              <a:t> number of female offspring</a:t>
            </a:r>
            <a:r>
              <a:rPr lang="en-GB" altLang="cs-CZ" sz="2400" dirty="0"/>
              <a:t>, </a:t>
            </a:r>
            <a:r>
              <a:rPr lang="cs-CZ" altLang="cs-CZ" sz="2400" b="1" dirty="0"/>
              <a:t>which will be recorded next spring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i="1" dirty="0"/>
              <a:t>F</a:t>
            </a:r>
            <a:r>
              <a:rPr lang="cs-CZ" altLang="cs-CZ" sz="2400" i="1" baseline="-25000" dirty="0"/>
              <a:t>3</a:t>
            </a:r>
            <a:r>
              <a:rPr lang="cs-CZ" altLang="cs-CZ" sz="2400" dirty="0"/>
              <a:t> is estimated as mean female offspring per 3 years old mother *</a:t>
            </a:r>
            <a:br>
              <a:rPr lang="cs-CZ" altLang="cs-CZ" sz="2400" dirty="0"/>
            </a:br>
            <a:r>
              <a:rPr lang="cs-CZ" altLang="cs-CZ" sz="2400" dirty="0"/>
              <a:t>     probability of survival of newborns untill next census (i.e.</a:t>
            </a:r>
            <a:br>
              <a:rPr lang="cs-CZ" altLang="cs-CZ" sz="2400" dirty="0"/>
            </a:br>
            <a:r>
              <a:rPr lang="cs-CZ" altLang="cs-CZ" sz="2400" dirty="0"/>
              <a:t>     newborns which die before 1st census will not appear in the model)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4 years old females will have offspring,</a:t>
            </a:r>
            <a:br>
              <a:rPr lang="cs-CZ" altLang="cs-CZ" sz="2400" dirty="0"/>
            </a:br>
            <a:r>
              <a:rPr lang="cs-CZ" altLang="cs-CZ" sz="2400" dirty="0"/>
              <a:t>     but will not survive untill next census.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064AE8E-AEB2-4B7A-ACBD-4E6C9BD8281C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err="1"/>
              <a:t>Prebreeding</a:t>
            </a:r>
            <a:r>
              <a:rPr lang="cs-CZ" altLang="cs-CZ" sz="4000" kern="0"/>
              <a:t> census</a:t>
            </a:r>
            <a:endParaRPr lang="en-GB" altLang="cs-CZ" sz="4000" ker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84740CE1-D679-48C2-AABF-4FD3FB45AD64}"/>
                  </a:ext>
                </a:extLst>
              </p:cNvPr>
              <p:cNvSpPr txBox="1"/>
              <p:nvPr/>
            </p:nvSpPr>
            <p:spPr bwMode="auto">
              <a:xfrm>
                <a:off x="732999" y="809678"/>
                <a:ext cx="6658401" cy="1355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cs-CZ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84740CE1-D679-48C2-AABF-4FD3FB45A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999" y="809678"/>
                <a:ext cx="6658401" cy="13557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Object 3"/>
              <p:cNvSpPr txBox="1"/>
              <p:nvPr/>
            </p:nvSpPr>
            <p:spPr bwMode="auto">
              <a:xfrm>
                <a:off x="638601" y="823533"/>
                <a:ext cx="6324600" cy="18557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5,4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</m:t>
                                    </m:r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5,</m:t>
                                    </m:r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cs-CZ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</m:t>
                                    </m:r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5,</m:t>
                                    </m:r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31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601" y="823533"/>
                <a:ext cx="6324600" cy="1855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8274" y="2709943"/>
            <a:ext cx="874092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i="1" dirty="0"/>
              <a:t>N</a:t>
            </a:r>
            <a:r>
              <a:rPr lang="en-GB" altLang="cs-CZ" sz="2400" baseline="-25000" dirty="0"/>
              <a:t>1</a:t>
            </a:r>
            <a:r>
              <a:rPr lang="en-GB" altLang="cs-CZ" sz="2400" dirty="0"/>
              <a:t> </a:t>
            </a:r>
            <a:r>
              <a:rPr lang="en-GB" altLang="cs-CZ" sz="2400" i="1" dirty="0"/>
              <a:t>– </a:t>
            </a:r>
            <a:r>
              <a:rPr lang="cs-CZ" altLang="cs-CZ" sz="2400" dirty="0"/>
              <a:t>number of newborn females</a:t>
            </a:r>
            <a:r>
              <a:rPr lang="en-GB" altLang="cs-CZ" sz="2400" dirty="0"/>
              <a:t>, </a:t>
            </a:r>
            <a:r>
              <a:rPr lang="en-GB" altLang="cs-CZ" sz="2400" i="1" dirty="0"/>
              <a:t>N</a:t>
            </a:r>
            <a:r>
              <a:rPr lang="en-GB" altLang="cs-CZ" sz="2400" i="1" baseline="-25000" dirty="0"/>
              <a:t>2</a:t>
            </a:r>
            <a:r>
              <a:rPr lang="en-GB" altLang="cs-CZ" sz="2400" i="1" dirty="0"/>
              <a:t> – </a:t>
            </a:r>
            <a:r>
              <a:rPr lang="cs-CZ" altLang="cs-CZ" sz="2400" dirty="0"/>
              <a:t>number of 1 year old females</a:t>
            </a:r>
            <a:r>
              <a:rPr lang="en-GB" altLang="cs-CZ" sz="2400" dirty="0"/>
              <a:t>. </a:t>
            </a:r>
            <a:r>
              <a:rPr lang="en-GB" altLang="cs-CZ" sz="2400" i="1" dirty="0"/>
              <a:t>N</a:t>
            </a:r>
            <a:r>
              <a:rPr lang="cs-CZ" altLang="cs-CZ" sz="2400" i="1" baseline="-25000" dirty="0"/>
              <a:t>5</a:t>
            </a:r>
            <a:r>
              <a:rPr lang="en-GB" altLang="cs-CZ" sz="2400" i="1" dirty="0"/>
              <a:t> – </a:t>
            </a:r>
            <a:r>
              <a:rPr lang="cs-CZ" altLang="cs-CZ" sz="2400" dirty="0"/>
              <a:t>number of 4 years old females (they will not reproduce any more).</a:t>
            </a:r>
            <a:endParaRPr lang="cs-CZ" altLang="cs-CZ" sz="2400" i="1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i="1" dirty="0" err="1"/>
              <a:t>P</a:t>
            </a:r>
            <a:r>
              <a:rPr lang="en-GB" altLang="cs-CZ" sz="2400" i="1" baseline="-25000" dirty="0" err="1"/>
              <a:t>i,j</a:t>
            </a:r>
            <a:r>
              <a:rPr lang="en-GB" altLang="cs-CZ" sz="2400" i="1" baseline="-25000" dirty="0"/>
              <a:t>  </a:t>
            </a:r>
            <a:r>
              <a:rPr lang="cs-CZ" altLang="cs-CZ" sz="2400" dirty="0"/>
              <a:t>probability of survival.</a:t>
            </a:r>
            <a:br>
              <a:rPr lang="cs-CZ" altLang="cs-CZ" sz="2400" dirty="0"/>
            </a:br>
            <a:r>
              <a:rPr lang="cs-CZ" altLang="cs-CZ" sz="2400" dirty="0"/>
              <a:t>     </a:t>
            </a:r>
            <a:r>
              <a:rPr lang="cs-CZ" altLang="cs-CZ" sz="2400" i="1" dirty="0"/>
              <a:t>P</a:t>
            </a:r>
            <a:r>
              <a:rPr lang="cs-CZ" altLang="cs-CZ" sz="2400" i="1" baseline="-25000" dirty="0"/>
              <a:t>2,1</a:t>
            </a:r>
            <a:r>
              <a:rPr lang="cs-CZ" altLang="cs-CZ" sz="2400" dirty="0"/>
              <a:t> is survival of newborns until the next census.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i="1" dirty="0"/>
              <a:t>F</a:t>
            </a:r>
            <a:r>
              <a:rPr lang="cs-CZ" altLang="cs-CZ" sz="2400" i="1" baseline="-25000" dirty="0"/>
              <a:t>j</a:t>
            </a:r>
            <a:r>
              <a:rPr lang="en-GB" altLang="cs-CZ" sz="2400" i="1" dirty="0"/>
              <a:t> </a:t>
            </a:r>
            <a:r>
              <a:rPr lang="cs-CZ" altLang="cs-CZ" sz="2400" dirty="0"/>
              <a:t>i</a:t>
            </a:r>
            <a:r>
              <a:rPr lang="en-GB" altLang="cs-CZ" sz="2400" dirty="0"/>
              <a:t>s</a:t>
            </a:r>
            <a:r>
              <a:rPr lang="cs-CZ" altLang="cs-CZ" sz="2400" dirty="0"/>
              <a:t> estimated as mean number of newborn females per mother * probability of survival of mother (!)</a:t>
            </a:r>
            <a:r>
              <a:rPr lang="en-GB" altLang="cs-CZ" sz="2400" dirty="0"/>
              <a:t> </a:t>
            </a:r>
            <a:r>
              <a:rPr lang="cs-CZ" altLang="cs-CZ" sz="2400" dirty="0"/>
              <a:t>as they give birth a year after census. Thefore, </a:t>
            </a:r>
            <a:r>
              <a:rPr lang="cs-CZ" altLang="cs-CZ" sz="2400" i="1" dirty="0"/>
              <a:t>F</a:t>
            </a:r>
            <a:r>
              <a:rPr lang="cs-CZ" altLang="cs-CZ" sz="2400" i="1" baseline="-25000" dirty="0"/>
              <a:t>3</a:t>
            </a:r>
            <a:r>
              <a:rPr lang="cs-CZ" altLang="cs-CZ" sz="2400" i="1" dirty="0"/>
              <a:t>  </a:t>
            </a:r>
            <a:r>
              <a:rPr lang="cs-CZ" altLang="cs-CZ" sz="2400" dirty="0"/>
              <a:t>is fertility of 3 years old mothers (i.e. of 4th age class) * probability that 2 years old mother will survive her third year (i.e. </a:t>
            </a:r>
            <a:r>
              <a:rPr lang="cs-CZ" altLang="cs-CZ" sz="2400" i="1" dirty="0"/>
              <a:t>P</a:t>
            </a:r>
            <a:r>
              <a:rPr lang="cs-CZ" altLang="cs-CZ" sz="2400" i="1" baseline="-25000" dirty="0"/>
              <a:t>4,3</a:t>
            </a:r>
            <a:r>
              <a:rPr lang="cs-CZ" altLang="cs-CZ" sz="2400" dirty="0"/>
              <a:t>).</a:t>
            </a:r>
            <a:endParaRPr lang="en-GB" altLang="cs-CZ" sz="24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0229419-9F88-49EA-932F-CB4934FABED2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err="1"/>
              <a:t>Postbreeding</a:t>
            </a:r>
            <a:r>
              <a:rPr lang="cs-CZ" altLang="cs-CZ" sz="4000" kern="0"/>
              <a:t> census</a:t>
            </a:r>
            <a:endParaRPr lang="en-GB" altLang="cs-CZ" sz="4000" ker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8A623A-4A03-492B-AACF-DD757CF3A24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43000"/>
            <a:ext cx="7772400" cy="1752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How to estimate the parameters</a:t>
            </a:r>
            <a:br>
              <a:rPr lang="cs-CZ" altLang="cs-CZ" sz="4000" kern="0"/>
            </a:br>
            <a:r>
              <a:rPr lang="cs-CZ" altLang="cs-CZ" sz="4000" kern="0"/>
              <a:t>from field data?</a:t>
            </a:r>
            <a:endParaRPr lang="en-GB" altLang="cs-CZ" sz="4000" ker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81400" y="685800"/>
            <a:ext cx="797199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3000" b="1"/>
              <a:t>A single </a:t>
            </a:r>
            <a:r>
              <a:rPr lang="cs-CZ" altLang="cs-CZ" sz="3000" b="1" err="1"/>
              <a:t>cohort</a:t>
            </a:r>
            <a:r>
              <a:rPr lang="cs-CZ" altLang="cs-CZ" sz="3000" b="1"/>
              <a:t> </a:t>
            </a:r>
            <a:r>
              <a:rPr lang="cs-CZ" altLang="cs-CZ" sz="3000" b="1" err="1"/>
              <a:t>is</a:t>
            </a:r>
            <a:r>
              <a:rPr lang="cs-CZ" altLang="cs-CZ" sz="3000" b="1"/>
              <a:t> </a:t>
            </a:r>
            <a:r>
              <a:rPr lang="cs-CZ" altLang="cs-CZ" sz="3000" b="1" err="1"/>
              <a:t>observed</a:t>
            </a:r>
            <a:r>
              <a:rPr lang="cs-CZ" altLang="cs-CZ" sz="3000" b="1"/>
              <a:t> </a:t>
            </a:r>
            <a:r>
              <a:rPr lang="cs-CZ" altLang="cs-CZ" sz="3000" b="1" err="1"/>
              <a:t>for</a:t>
            </a:r>
            <a:r>
              <a:rPr lang="cs-CZ" altLang="cs-CZ" sz="3000" b="1"/>
              <a:t> </a:t>
            </a:r>
            <a:r>
              <a:rPr lang="cs-CZ" altLang="cs-CZ" sz="3000" b="1" err="1"/>
              <a:t>several</a:t>
            </a:r>
            <a:r>
              <a:rPr lang="cs-CZ" altLang="cs-CZ" sz="3000" b="1"/>
              <a:t> </a:t>
            </a:r>
            <a:r>
              <a:rPr lang="cs-CZ" altLang="cs-CZ" sz="3000" b="1" err="1"/>
              <a:t>years</a:t>
            </a:r>
            <a:r>
              <a:rPr lang="cs-CZ" altLang="cs-CZ" sz="3000" b="1"/>
              <a:t> </a:t>
            </a:r>
            <a:endParaRPr lang="en-GB" altLang="cs-CZ" sz="3000" b="1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66900" y="4114800"/>
            <a:ext cx="89771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GB" altLang="cs-CZ" sz="2400" dirty="0" err="1"/>
              <a:t>P</a:t>
            </a:r>
            <a:r>
              <a:rPr lang="en-GB" altLang="cs-CZ" sz="2400" baseline="-25000" dirty="0" err="1"/>
              <a:t>x</a:t>
            </a:r>
            <a:r>
              <a:rPr lang="en-GB" altLang="cs-CZ" sz="2400" dirty="0"/>
              <a:t> – </a:t>
            </a:r>
            <a:r>
              <a:rPr lang="cs-CZ" altLang="cs-CZ" sz="2400" dirty="0"/>
              <a:t>age-specific probability of survival: P</a:t>
            </a:r>
            <a:r>
              <a:rPr lang="cs-CZ" altLang="cs-CZ" sz="2400" baseline="-25000" dirty="0"/>
              <a:t>x</a:t>
            </a:r>
            <a:r>
              <a:rPr lang="cs-CZ" altLang="cs-CZ" sz="2400" dirty="0"/>
              <a:t> = N</a:t>
            </a:r>
            <a:r>
              <a:rPr lang="cs-CZ" altLang="cs-CZ" sz="2400" baseline="-25000" dirty="0"/>
              <a:t>x</a:t>
            </a:r>
            <a:r>
              <a:rPr lang="cs-CZ" altLang="cs-CZ" sz="2400" dirty="0"/>
              <a:t>/N</a:t>
            </a:r>
            <a:r>
              <a:rPr lang="cs-CZ" altLang="cs-CZ" sz="2400" baseline="-25000" dirty="0"/>
              <a:t>x-1</a:t>
            </a:r>
          </a:p>
          <a:p>
            <a:pPr lvl="1">
              <a:spcBef>
                <a:spcPts val="600"/>
              </a:spcBef>
              <a:buNone/>
            </a:pPr>
            <a:r>
              <a:rPr lang="en-GB" altLang="cs-CZ" sz="2000" dirty="0"/>
              <a:t>1-P</a:t>
            </a:r>
            <a:r>
              <a:rPr lang="en-GB" altLang="cs-CZ" sz="2000" baseline="-25000" dirty="0"/>
              <a:t>x</a:t>
            </a:r>
            <a:r>
              <a:rPr lang="en-GB" altLang="cs-CZ" sz="2000" dirty="0"/>
              <a:t> – </a:t>
            </a:r>
            <a:r>
              <a:rPr lang="cs-CZ" altLang="cs-CZ" sz="2000" dirty="0"/>
              <a:t>age-specific mortality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GB" altLang="cs-CZ" sz="2400" dirty="0"/>
              <a:t>m</a:t>
            </a:r>
            <a:r>
              <a:rPr lang="en-GB" altLang="cs-CZ" sz="2400" baseline="-25000" dirty="0"/>
              <a:t>x</a:t>
            </a:r>
            <a:r>
              <a:rPr lang="en-GB" altLang="cs-CZ" sz="2400" dirty="0"/>
              <a:t> – </a:t>
            </a:r>
            <a:r>
              <a:rPr lang="cs-CZ" altLang="cs-CZ" sz="2400" dirty="0"/>
              <a:t>age-specific fertility; same sex of m and  N (usually all females)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cs-CZ" altLang="cs-CZ" sz="2400" dirty="0"/>
              <a:t>F</a:t>
            </a:r>
            <a:r>
              <a:rPr lang="cs-CZ" altLang="cs-CZ" sz="2400" baseline="-25000" dirty="0"/>
              <a:t>x</a:t>
            </a:r>
            <a:r>
              <a:rPr lang="en-GB" altLang="cs-CZ" sz="2400" dirty="0"/>
              <a:t> –</a:t>
            </a:r>
            <a:r>
              <a:rPr lang="cs-CZ" altLang="cs-CZ" sz="2400" dirty="0"/>
              <a:t> prebreeding: F</a:t>
            </a:r>
            <a:r>
              <a:rPr lang="cs-CZ" altLang="cs-CZ" sz="2400" baseline="-25000" dirty="0"/>
              <a:t>x</a:t>
            </a:r>
            <a:r>
              <a:rPr lang="en-GB" altLang="cs-CZ" sz="2400" dirty="0"/>
              <a:t> </a:t>
            </a:r>
            <a:r>
              <a:rPr lang="cs-CZ" altLang="cs-CZ" sz="2400" dirty="0"/>
              <a:t>= m</a:t>
            </a:r>
            <a:r>
              <a:rPr lang="cs-CZ" altLang="cs-CZ" sz="2400" baseline="-25000" dirty="0"/>
              <a:t>x</a:t>
            </a:r>
            <a:r>
              <a:rPr lang="cs-CZ" altLang="cs-CZ" sz="2400" dirty="0"/>
              <a:t>P</a:t>
            </a:r>
            <a:r>
              <a:rPr lang="cs-CZ" altLang="cs-CZ" sz="2400" baseline="-25000" dirty="0"/>
              <a:t>1</a:t>
            </a:r>
            <a:r>
              <a:rPr lang="cs-CZ" altLang="cs-CZ" sz="2000" dirty="0"/>
              <a:t> (rather conceptual)</a:t>
            </a:r>
            <a:r>
              <a:rPr lang="cs-CZ" altLang="cs-CZ" sz="2400" dirty="0"/>
              <a:t>; postbreeding: F</a:t>
            </a:r>
            <a:r>
              <a:rPr lang="cs-CZ" altLang="cs-CZ" sz="2400" baseline="-25000" dirty="0"/>
              <a:t>x</a:t>
            </a:r>
            <a:r>
              <a:rPr lang="cs-CZ" altLang="cs-CZ" sz="2400" dirty="0"/>
              <a:t> = P</a:t>
            </a:r>
            <a:r>
              <a:rPr lang="cs-CZ" altLang="cs-CZ" sz="2400" baseline="-25000" dirty="0"/>
              <a:t>x</a:t>
            </a:r>
            <a:r>
              <a:rPr lang="cs-CZ" altLang="cs-CZ" sz="2400" dirty="0"/>
              <a:t>m</a:t>
            </a:r>
            <a:r>
              <a:rPr lang="cs-CZ" altLang="cs-CZ" sz="2400" baseline="-25000" dirty="0"/>
              <a:t>x</a:t>
            </a:r>
            <a:endParaRPr lang="cs-CZ" altLang="cs-CZ" sz="2400" dirty="0"/>
          </a:p>
          <a:p>
            <a:pPr lvl="1">
              <a:spcBef>
                <a:spcPts val="600"/>
              </a:spcBef>
              <a:buNone/>
            </a:pPr>
            <a:r>
              <a:rPr lang="cs-CZ" altLang="cs-CZ" sz="2000" dirty="0"/>
              <a:t>essential to know the age of mothers and age-specific number of offspring, difficult to obtain in prebreeding census if offspring mix in a herd.</a:t>
            </a:r>
          </a:p>
        </p:txBody>
      </p:sp>
      <p:graphicFrame>
        <p:nvGraphicFramePr>
          <p:cNvPr id="174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012777"/>
              </p:ext>
            </p:extLst>
          </p:nvPr>
        </p:nvGraphicFramePr>
        <p:xfrm>
          <a:off x="212725" y="1253633"/>
          <a:ext cx="6873875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447998" imgH="1838276" progId="Excel.Sheet.8">
                  <p:embed/>
                </p:oleObj>
              </mc:Choice>
              <mc:Fallback>
                <p:oleObj name="Worksheet" r:id="rId2" imgW="4447998" imgH="1838276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1253633"/>
                        <a:ext cx="6873875" cy="284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48FA4068-6340-4946-BF43-2568F73DB342}"/>
              </a:ext>
            </a:extLst>
          </p:cNvPr>
          <p:cNvCxnSpPr/>
          <p:nvPr/>
        </p:nvCxnSpPr>
        <p:spPr bwMode="auto">
          <a:xfrm>
            <a:off x="3260574" y="2085898"/>
            <a:ext cx="2095500" cy="3101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476BB0D-C603-4307-9F06-C9BDD358A055}"/>
              </a:ext>
            </a:extLst>
          </p:cNvPr>
          <p:cNvCxnSpPr/>
          <p:nvPr/>
        </p:nvCxnSpPr>
        <p:spPr bwMode="auto">
          <a:xfrm>
            <a:off x="3260574" y="2092730"/>
            <a:ext cx="2095500" cy="6424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67F19C8-B677-4B5D-B4E5-319FECB5A0E6}"/>
              </a:ext>
            </a:extLst>
          </p:cNvPr>
          <p:cNvCxnSpPr/>
          <p:nvPr/>
        </p:nvCxnSpPr>
        <p:spPr bwMode="auto">
          <a:xfrm>
            <a:off x="3260574" y="2093149"/>
            <a:ext cx="2095500" cy="9644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D17C6DF6-EDC9-4A73-9C81-270EDE2FA45E}"/>
              </a:ext>
            </a:extLst>
          </p:cNvPr>
          <p:cNvCxnSpPr/>
          <p:nvPr/>
        </p:nvCxnSpPr>
        <p:spPr bwMode="auto">
          <a:xfrm>
            <a:off x="3253647" y="3276600"/>
            <a:ext cx="268995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CCE11020-E2FC-48CF-A27F-0ADD984D46F0}"/>
              </a:ext>
            </a:extLst>
          </p:cNvPr>
          <p:cNvCxnSpPr/>
          <p:nvPr/>
        </p:nvCxnSpPr>
        <p:spPr bwMode="auto">
          <a:xfrm>
            <a:off x="3260574" y="2554732"/>
            <a:ext cx="2683026" cy="184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5E3B7D2A-4B0B-4495-815D-0E5D2ADF5300}"/>
              </a:ext>
            </a:extLst>
          </p:cNvPr>
          <p:cNvCxnSpPr/>
          <p:nvPr/>
        </p:nvCxnSpPr>
        <p:spPr bwMode="auto">
          <a:xfrm>
            <a:off x="3253647" y="2960325"/>
            <a:ext cx="2689953" cy="30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40F51C80-FD7C-4687-AD4F-FF2FE36FDEFC}"/>
              </a:ext>
            </a:extLst>
          </p:cNvPr>
          <p:cNvSpPr/>
          <p:nvPr/>
        </p:nvSpPr>
        <p:spPr bwMode="auto">
          <a:xfrm>
            <a:off x="4267200" y="2234004"/>
            <a:ext cx="304800" cy="114299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8489726-34C7-4B9A-806F-403AA2392858}"/>
              </a:ext>
            </a:extLst>
          </p:cNvPr>
          <p:cNvSpPr txBox="1">
            <a:spLocks noChangeArrowheads="1"/>
          </p:cNvSpPr>
          <p:nvPr/>
        </p:nvSpPr>
        <p:spPr>
          <a:xfrm>
            <a:off x="2819400" y="91592"/>
            <a:ext cx="6248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/>
              <a:t>Life tables </a:t>
            </a:r>
            <a:r>
              <a:rPr lang="cs-CZ" altLang="cs-CZ" sz="2600" kern="0" dirty="0"/>
              <a:t>– úmrtnostní tabulky</a:t>
            </a:r>
            <a:endParaRPr lang="en-GB" altLang="cs-CZ" sz="2600" kern="0" dirty="0"/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63FA554B-E87F-4B61-BF68-9174EA454C3A}"/>
              </a:ext>
            </a:extLst>
          </p:cNvPr>
          <p:cNvCxnSpPr/>
          <p:nvPr/>
        </p:nvCxnSpPr>
        <p:spPr bwMode="auto">
          <a:xfrm flipH="1">
            <a:off x="2286000" y="1783200"/>
            <a:ext cx="143596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58C66FAE-BD7D-4352-995F-B11F90870EDF}"/>
              </a:ext>
            </a:extLst>
          </p:cNvPr>
          <p:cNvCxnSpPr/>
          <p:nvPr/>
        </p:nvCxnSpPr>
        <p:spPr bwMode="auto">
          <a:xfrm flipH="1">
            <a:off x="2743200" y="1783200"/>
            <a:ext cx="978763" cy="198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1029">
            <a:extLst>
              <a:ext uri="{FF2B5EF4-FFF2-40B4-BE49-F238E27FC236}">
                <a16:creationId xmlns:a16="http://schemas.microsoft.com/office/drawing/2014/main" id="{92913434-5BFC-45CB-B5E4-2D7AA0EC0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0172" y="1576802"/>
            <a:ext cx="3168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700"/>
              <a:t>Unknown in prebreeding census</a:t>
            </a:r>
            <a:endParaRPr lang="en-GB" altLang="cs-CZ" sz="1700"/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18EB7431-630A-42D2-80DF-B29526BE5E1D}"/>
              </a:ext>
            </a:extLst>
          </p:cNvPr>
          <p:cNvCxnSpPr/>
          <p:nvPr/>
        </p:nvCxnSpPr>
        <p:spPr bwMode="auto">
          <a:xfrm>
            <a:off x="3721963" y="1798137"/>
            <a:ext cx="586361" cy="3952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Object 1028"/>
              <p:cNvSpPr txBox="1"/>
              <p:nvPr/>
            </p:nvSpPr>
            <p:spPr bwMode="auto">
              <a:xfrm>
                <a:off x="20782" y="4666531"/>
                <a:ext cx="3657600" cy="1828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sz="22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sz="22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0.889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0.75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0.067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200"/>
              </a:p>
            </p:txBody>
          </p:sp>
        </mc:Choice>
        <mc:Fallback xmlns="">
          <p:sp>
            <p:nvSpPr>
              <p:cNvPr id="18435" name="Object 10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82" y="4666531"/>
                <a:ext cx="3657600" cy="1828800"/>
              </a:xfrm>
              <a:prstGeom prst="rect">
                <a:avLst/>
              </a:prstGeom>
              <a:blipFill>
                <a:blip r:embed="rId3"/>
                <a:stretch>
                  <a:fillRect r="-9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Text Box 1029"/>
          <p:cNvSpPr txBox="1">
            <a:spLocks noChangeArrowheads="1"/>
          </p:cNvSpPr>
          <p:nvPr/>
        </p:nvSpPr>
        <p:spPr bwMode="auto">
          <a:xfrm>
            <a:off x="401782" y="3761509"/>
            <a:ext cx="3657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Prebreeding census,</a:t>
            </a:r>
            <a:br>
              <a:rPr lang="cs-CZ" altLang="cs-CZ" sz="2400"/>
            </a:br>
            <a:r>
              <a:rPr lang="cs-CZ" altLang="cs-CZ" sz="2400"/>
              <a:t>class</a:t>
            </a:r>
            <a:r>
              <a:rPr lang="en-GB" altLang="cs-CZ" sz="2400"/>
              <a:t> 1 </a:t>
            </a:r>
            <a:r>
              <a:rPr lang="cs-CZ" altLang="cs-CZ" sz="2400"/>
              <a:t>are one year olds</a:t>
            </a:r>
            <a:endParaRPr lang="en-GB" altLang="cs-CZ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Object 1030"/>
              <p:cNvSpPr txBox="1"/>
              <p:nvPr/>
            </p:nvSpPr>
            <p:spPr bwMode="auto">
              <a:xfrm>
                <a:off x="4121727" y="4652676"/>
                <a:ext cx="4897582" cy="2124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1.8</m:t>
                                </m:r>
                              </m:e>
                              <m:e>
                                <m:r>
                                  <a:rPr lang="cs-CZ" sz="22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3.555</m:t>
                                </m:r>
                              </m:e>
                              <m:e>
                                <m:r>
                                  <a:rPr lang="cs-CZ" sz="22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0.75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2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0.889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0.750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0.067</m:t>
                                </m:r>
                              </m:e>
                              <m:e>
                                <m:r>
                                  <a:rPr lang="cs-CZ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200"/>
              </a:p>
            </p:txBody>
          </p:sp>
        </mc:Choice>
        <mc:Fallback xmlns="">
          <p:sp>
            <p:nvSpPr>
              <p:cNvPr id="18437" name="Object 10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1727" y="4652676"/>
                <a:ext cx="4897582" cy="2124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8" name="Text Box 1031"/>
          <p:cNvSpPr txBox="1">
            <a:spLocks noChangeArrowheads="1"/>
          </p:cNvSpPr>
          <p:nvPr/>
        </p:nvSpPr>
        <p:spPr bwMode="auto">
          <a:xfrm>
            <a:off x="4537364" y="3733800"/>
            <a:ext cx="434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Postbreeding census,</a:t>
            </a:r>
            <a:br>
              <a:rPr lang="cs-CZ" altLang="cs-CZ" sz="2400"/>
            </a:br>
            <a:r>
              <a:rPr lang="cs-CZ" altLang="cs-CZ" sz="2400"/>
              <a:t>class 1 are newborns</a:t>
            </a:r>
            <a:endParaRPr lang="en-GB" altLang="cs-CZ" sz="240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BF6CA42-9D13-4C8D-9515-9424BB5857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666794"/>
              </p:ext>
            </p:extLst>
          </p:nvPr>
        </p:nvGraphicFramePr>
        <p:xfrm>
          <a:off x="212725" y="817562"/>
          <a:ext cx="6873875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448248" imgH="1838355" progId="Excel.Sheet.8">
                  <p:embed/>
                </p:oleObj>
              </mc:Choice>
              <mc:Fallback>
                <p:oleObj name="Worksheet" r:id="rId5" imgW="4448248" imgH="1838355" progId="Excel.Sheet.8">
                  <p:embed/>
                  <p:pic>
                    <p:nvPicPr>
                      <p:cNvPr id="174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817562"/>
                        <a:ext cx="6873875" cy="284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0163080D-9168-4F9E-9CF1-2E0E89D3A3A3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/>
              <a:t>Life tables</a:t>
            </a:r>
            <a:endParaRPr lang="en-GB" altLang="cs-CZ" sz="4000" kern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47686A44-F460-426E-8B6E-B79E71985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00" y="685800"/>
            <a:ext cx="8962600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3000" b="1" dirty="0"/>
              <a:t>A single cohort is observed for several years</a:t>
            </a:r>
            <a:br>
              <a:rPr lang="cs-CZ" altLang="cs-CZ" sz="3000" b="1" dirty="0"/>
            </a:br>
            <a:r>
              <a:rPr lang="cs-CZ" altLang="cs-CZ" sz="2600" dirty="0"/>
              <a:t>– long-term observation needed,</a:t>
            </a:r>
            <a:br>
              <a:rPr lang="cs-CZ" altLang="cs-CZ" sz="2600" dirty="0"/>
            </a:br>
            <a:r>
              <a:rPr lang="cs-CZ" altLang="cs-CZ" sz="2600" dirty="0"/>
              <a:t>– P and F affected by year-specific conditions </a:t>
            </a:r>
            <a:r>
              <a:rPr lang="cs-CZ" altLang="cs-CZ" sz="2200" dirty="0"/>
              <a:t>(jagged survival curve)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3000" b="1" dirty="0"/>
              <a:t>Age structure in two subsequent years</a:t>
            </a:r>
            <a:br>
              <a:rPr lang="cs-CZ" altLang="cs-CZ" sz="3000" b="1" dirty="0"/>
            </a:br>
            <a:r>
              <a:rPr lang="cs-CZ" altLang="cs-CZ" sz="2600" dirty="0"/>
              <a:t>– short-term observation is sufficient</a:t>
            </a:r>
            <a:br>
              <a:rPr lang="cs-CZ" altLang="cs-CZ" sz="2600" dirty="0"/>
            </a:br>
            <a:r>
              <a:rPr lang="cs-CZ" altLang="cs-CZ" sz="2600" dirty="0"/>
              <a:t>– all age classes have the same environmental conditions,</a:t>
            </a:r>
            <a:br>
              <a:rPr lang="cs-CZ" altLang="cs-CZ" sz="2600" dirty="0"/>
            </a:br>
            <a:r>
              <a:rPr lang="cs-CZ" altLang="cs-CZ" sz="2600" dirty="0"/>
              <a:t>	but the model is affected by conditions in single year</a:t>
            </a:r>
            <a:endParaRPr lang="en-GB" altLang="cs-CZ" sz="2600" dirty="0"/>
          </a:p>
          <a:p>
            <a:pPr>
              <a:spcBef>
                <a:spcPct val="50000"/>
              </a:spcBef>
              <a:buNone/>
            </a:pPr>
            <a:r>
              <a:rPr lang="cs-CZ" altLang="cs-CZ" sz="3000" b="1" dirty="0"/>
              <a:t>Best to combine approaches</a:t>
            </a:r>
            <a:br>
              <a:rPr lang="cs-CZ" altLang="cs-CZ" sz="3000" b="1" dirty="0"/>
            </a:br>
            <a:r>
              <a:rPr lang="cs-CZ" altLang="cs-CZ" sz="2600" dirty="0"/>
              <a:t>– several cohorts followed for several years</a:t>
            </a:r>
            <a:br>
              <a:rPr lang="cs-CZ" altLang="cs-CZ" sz="2600" dirty="0"/>
            </a:br>
            <a:r>
              <a:rPr lang="cs-CZ" altLang="cs-CZ" sz="2600" dirty="0"/>
              <a:t>– census several times per year </a:t>
            </a:r>
            <a:r>
              <a:rPr lang="cs-CZ" altLang="cs-CZ" sz="2200" dirty="0"/>
              <a:t>(more precise estimate of P and F)</a:t>
            </a:r>
            <a:br>
              <a:rPr lang="cs-CZ" altLang="cs-CZ" sz="2200" dirty="0"/>
            </a:br>
            <a:r>
              <a:rPr lang="cs-CZ" altLang="cs-CZ" sz="2600" dirty="0"/>
              <a:t>– marked individuals </a:t>
            </a:r>
            <a:r>
              <a:rPr lang="cs-CZ" altLang="cs-CZ" sz="2200" dirty="0"/>
              <a:t>(possibly, sum in age class may be sufficient)</a:t>
            </a:r>
            <a:br>
              <a:rPr lang="cs-CZ" altLang="cs-CZ" sz="2400" dirty="0"/>
            </a:br>
            <a:r>
              <a:rPr lang="cs-CZ" altLang="cs-CZ" sz="2600" dirty="0"/>
              <a:t>– </a:t>
            </a:r>
            <a:r>
              <a:rPr kumimoji="0" lang="cs-CZ" altLang="cs-CZ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difficult to assign offspring to particular cohort if they mix</a:t>
            </a:r>
            <a:endParaRPr lang="en-GB" altLang="cs-CZ" sz="30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F1DCE91-5BF1-48C1-AAE5-346FF92F3C28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/>
              <a:t>Life tables</a:t>
            </a:r>
            <a:endParaRPr lang="en-GB" altLang="cs-CZ" sz="4000" kern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E2DEC33-B44E-1B0D-059A-B165E20DF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0" y="1971675"/>
            <a:ext cx="4857750" cy="4886325"/>
          </a:xfrm>
          <a:prstGeom prst="rect">
            <a:avLst/>
          </a:prstGeom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88774" y="809678"/>
            <a:ext cx="725502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Age pyramid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Age structure of a popualtion at a single year.</a:t>
            </a:r>
            <a:r>
              <a:rPr lang="en-GB" altLang="cs-CZ" sz="2400" dirty="0"/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Size classes combine unknown</a:t>
            </a:r>
            <a:br>
              <a:rPr lang="cs-CZ" altLang="cs-CZ" sz="2400" dirty="0"/>
            </a:br>
            <a:r>
              <a:rPr lang="cs-CZ" altLang="cs-CZ" sz="2400" dirty="0"/>
              <a:t>     past survival and fertility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Deviations can be caused by</a:t>
            </a:r>
            <a:br>
              <a:rPr lang="cs-CZ" altLang="cs-CZ" sz="2400" dirty="0"/>
            </a:br>
            <a:r>
              <a:rPr lang="cs-CZ" altLang="cs-CZ" sz="2400" dirty="0"/>
              <a:t>     historical excesses or defficits</a:t>
            </a:r>
            <a:br>
              <a:rPr lang="cs-CZ" altLang="cs-CZ" sz="2400" dirty="0"/>
            </a:br>
            <a:r>
              <a:rPr lang="cs-CZ" altLang="cs-CZ" sz="2400" dirty="0"/>
              <a:t>     in fertility or mortality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Cannot be used for reliable</a:t>
            </a:r>
            <a:br>
              <a:rPr lang="cs-CZ" altLang="cs-CZ" sz="2400" dirty="0"/>
            </a:br>
            <a:r>
              <a:rPr lang="cs-CZ" altLang="cs-CZ" sz="2400" dirty="0"/>
              <a:t>     estimates of P and F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F83A96-74EE-4311-9A34-ACC0E8D02585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/>
              <a:t>Life tables</a:t>
            </a:r>
            <a:endParaRPr lang="en-GB" altLang="cs-CZ" sz="4000" kern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5800" y="1074003"/>
            <a:ext cx="8077200" cy="530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Population is divided into size or stage classes – mostly in plants, e.g. for trees: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Seedling, sapling, small adult tree, tall adult tree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But also animals: social status or size may be more important for breeding and survival (and easier to determine) than age.</a:t>
            </a:r>
          </a:p>
          <a:p>
            <a:pPr>
              <a:spcBef>
                <a:spcPct val="50000"/>
              </a:spcBef>
              <a:buFontTx/>
              <a:buNone/>
            </a:pPr>
            <a:endParaRPr lang="cs-CZ" altLang="cs-CZ" sz="1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Unlike in age-based matrix, the individuals  can:</a:t>
            </a:r>
            <a:br>
              <a:rPr lang="cs-CZ" altLang="cs-CZ" sz="2400" dirty="0"/>
            </a:br>
            <a:r>
              <a:rPr lang="cs-CZ" altLang="cs-CZ" sz="2400" dirty="0"/>
              <a:t>- grow fast and skip some class</a:t>
            </a:r>
            <a:br>
              <a:rPr lang="cs-CZ" altLang="cs-CZ" sz="2400" dirty="0"/>
            </a:br>
            <a:r>
              <a:rPr lang="cs-CZ" altLang="cs-CZ" sz="2400" dirty="0"/>
              <a:t>- stay in the same class</a:t>
            </a:r>
            <a:br>
              <a:rPr lang="cs-CZ" altLang="cs-CZ" sz="2400" dirty="0"/>
            </a:br>
            <a:r>
              <a:rPr lang="cs-CZ" altLang="cs-CZ" sz="2400" dirty="0"/>
              <a:t>- become smaller.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Consequently, the matrix is filled more densely (less zeros)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Marking of the individuals is essential</a:t>
            </a:r>
            <a:endParaRPr lang="en-GB" altLang="cs-CZ" sz="2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B389E13-DD4D-41C5-92D9-8771D7595FBA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/>
              <a:t>Stage classes</a:t>
            </a:r>
            <a:endParaRPr lang="en-GB" altLang="cs-CZ" sz="4000" kern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854"/>
          <a:stretch>
            <a:fillRect/>
          </a:stretch>
        </p:blipFill>
        <p:spPr bwMode="auto">
          <a:xfrm>
            <a:off x="0" y="889000"/>
            <a:ext cx="91440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152400" y="58674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dirty="0"/>
              <a:t>Marking can be easier for plants (pinflags), than animals</a:t>
            </a:r>
            <a:endParaRPr lang="en-US" altLang="en-US" sz="2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D4D3A49-9A06-47C8-803C-141571B83952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/>
              <a:t>Stage classes</a:t>
            </a:r>
            <a:endParaRPr lang="en-GB" altLang="cs-CZ" sz="4000" kern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98"/>
          <a:stretch/>
        </p:blipFill>
        <p:spPr bwMode="auto">
          <a:xfrm>
            <a:off x="-1" y="0"/>
            <a:ext cx="4953001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98902B9F-C7E7-1EED-F882-96BB4CBC15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06" b="1764"/>
          <a:stretch/>
        </p:blipFill>
        <p:spPr>
          <a:xfrm>
            <a:off x="5257800" y="-1"/>
            <a:ext cx="3886201" cy="1707909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5C0EC56-3E2C-45B0-2DE0-9C36F32379F1}"/>
              </a:ext>
            </a:extLst>
          </p:cNvPr>
          <p:cNvSpPr txBox="1">
            <a:spLocks noChangeArrowheads="1"/>
          </p:cNvSpPr>
          <p:nvPr/>
        </p:nvSpPr>
        <p:spPr>
          <a:xfrm>
            <a:off x="5257800" y="1600200"/>
            <a:ext cx="3852986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altLang="cs-CZ" sz="2800" kern="0" dirty="0">
                <a:solidFill>
                  <a:srgbClr val="002060"/>
                </a:solidFill>
              </a:rPr>
              <a:t>Chapter 4.7.3 and 14.3.2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92E9F-D5A2-3EB9-98F8-0C236DAD34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67" t="14000" r="28333" b="24666"/>
          <a:stretch/>
        </p:blipFill>
        <p:spPr>
          <a:xfrm>
            <a:off x="5715000" y="2476500"/>
            <a:ext cx="3429000" cy="4381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37EF45-15FE-C2ED-FDB1-79F62A8956FD}"/>
              </a:ext>
            </a:extLst>
          </p:cNvPr>
          <p:cNvSpPr txBox="1">
            <a:spLocks noChangeArrowheads="1"/>
          </p:cNvSpPr>
          <p:nvPr/>
        </p:nvSpPr>
        <p:spPr>
          <a:xfrm>
            <a:off x="5703277" y="2057400"/>
            <a:ext cx="2895600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altLang="cs-CZ" sz="2800" kern="0" dirty="0">
                <a:solidFill>
                  <a:schemeClr val="accent6">
                    <a:lumMod val="75000"/>
                  </a:schemeClr>
                </a:solidFill>
              </a:rPr>
              <a:t>Czech translation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1828800" y="2895600"/>
            <a:ext cx="9906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3886200" y="2895600"/>
            <a:ext cx="9906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6172200" y="2895600"/>
            <a:ext cx="9906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5605" name="AutoShape 11"/>
          <p:cNvSpPr>
            <a:spLocks noChangeArrowheads="1"/>
          </p:cNvSpPr>
          <p:nvPr/>
        </p:nvSpPr>
        <p:spPr bwMode="auto">
          <a:xfrm>
            <a:off x="2819400" y="3390900"/>
            <a:ext cx="10668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5607" name="AutoShape 14"/>
          <p:cNvSpPr>
            <a:spLocks noChangeArrowheads="1"/>
          </p:cNvSpPr>
          <p:nvPr/>
        </p:nvSpPr>
        <p:spPr bwMode="auto">
          <a:xfrm>
            <a:off x="2057400" y="3962400"/>
            <a:ext cx="457200" cy="762000"/>
          </a:xfrm>
          <a:prstGeom prst="curvedUpArrow">
            <a:avLst>
              <a:gd name="adj1" fmla="val 20000"/>
              <a:gd name="adj2" fmla="val 40000"/>
              <a:gd name="adj3" fmla="val 5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5608" name="AutoShape 15"/>
          <p:cNvSpPr>
            <a:spLocks noChangeArrowheads="1"/>
          </p:cNvSpPr>
          <p:nvPr/>
        </p:nvSpPr>
        <p:spPr bwMode="auto">
          <a:xfrm>
            <a:off x="4191000" y="3962400"/>
            <a:ext cx="457200" cy="762000"/>
          </a:xfrm>
          <a:prstGeom prst="curvedUpArrow">
            <a:avLst>
              <a:gd name="adj1" fmla="val 20000"/>
              <a:gd name="adj2" fmla="val 40000"/>
              <a:gd name="adj3" fmla="val 5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5609" name="AutoShape 18"/>
          <p:cNvSpPr>
            <a:spLocks noChangeArrowheads="1"/>
          </p:cNvSpPr>
          <p:nvPr/>
        </p:nvSpPr>
        <p:spPr bwMode="auto">
          <a:xfrm flipH="1">
            <a:off x="2209800" y="1929638"/>
            <a:ext cx="4495800" cy="889762"/>
          </a:xfrm>
          <a:prstGeom prst="curvedDownArrow">
            <a:avLst>
              <a:gd name="adj1" fmla="val 9033"/>
              <a:gd name="adj2" fmla="val 29629"/>
              <a:gd name="adj3" fmla="val 240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5610" name="Text Box 19"/>
          <p:cNvSpPr txBox="1">
            <a:spLocks noChangeArrowheads="1"/>
          </p:cNvSpPr>
          <p:nvPr/>
        </p:nvSpPr>
        <p:spPr bwMode="auto">
          <a:xfrm>
            <a:off x="1828800" y="3200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dirty="0"/>
              <a:t>1-</a:t>
            </a:r>
            <a:r>
              <a:rPr lang="cs-CZ" altLang="cs-CZ" sz="2400" dirty="0"/>
              <a:t>S</a:t>
            </a:r>
            <a:r>
              <a:rPr lang="en-GB" altLang="cs-CZ" sz="2400" dirty="0"/>
              <a:t>R</a:t>
            </a:r>
          </a:p>
        </p:txBody>
      </p:sp>
      <p:sp>
        <p:nvSpPr>
          <p:cNvPr id="25611" name="Text Box 20"/>
          <p:cNvSpPr txBox="1">
            <a:spLocks noChangeArrowheads="1"/>
          </p:cNvSpPr>
          <p:nvPr/>
        </p:nvSpPr>
        <p:spPr bwMode="auto">
          <a:xfrm>
            <a:off x="3924300" y="3193197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dirty="0"/>
              <a:t>2-</a:t>
            </a:r>
            <a:r>
              <a:rPr lang="cs-CZ" altLang="cs-CZ" sz="2400" dirty="0"/>
              <a:t>L</a:t>
            </a:r>
            <a:r>
              <a:rPr lang="en-GB" altLang="cs-CZ" sz="2400" dirty="0"/>
              <a:t>R</a:t>
            </a:r>
          </a:p>
        </p:txBody>
      </p:sp>
      <p:sp>
        <p:nvSpPr>
          <p:cNvPr id="25612" name="Text Box 22"/>
          <p:cNvSpPr txBox="1">
            <a:spLocks noChangeArrowheads="1"/>
          </p:cNvSpPr>
          <p:nvPr/>
        </p:nvSpPr>
        <p:spPr bwMode="auto">
          <a:xfrm>
            <a:off x="6286500" y="3200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dirty="0"/>
              <a:t>3-</a:t>
            </a:r>
            <a:r>
              <a:rPr lang="cs-CZ" altLang="cs-CZ" sz="2400" dirty="0"/>
              <a:t>FL</a:t>
            </a:r>
            <a:endParaRPr lang="en-GB" altLang="cs-CZ" sz="2400" dirty="0"/>
          </a:p>
        </p:txBody>
      </p:sp>
      <p:sp>
        <p:nvSpPr>
          <p:cNvPr id="25613" name="Text Box 23"/>
          <p:cNvSpPr txBox="1">
            <a:spLocks noChangeArrowheads="1"/>
          </p:cNvSpPr>
          <p:nvPr/>
        </p:nvSpPr>
        <p:spPr bwMode="auto">
          <a:xfrm>
            <a:off x="1905000" y="4800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</a:t>
            </a:r>
            <a:r>
              <a:rPr lang="en-GB" altLang="cs-CZ" sz="2400" baseline="-25000"/>
              <a:t>1,1</a:t>
            </a:r>
            <a:endParaRPr lang="en-GB" altLang="cs-CZ" sz="2400"/>
          </a:p>
        </p:txBody>
      </p:sp>
      <p:sp>
        <p:nvSpPr>
          <p:cNvPr id="25614" name="Text Box 24"/>
          <p:cNvSpPr txBox="1">
            <a:spLocks noChangeArrowheads="1"/>
          </p:cNvSpPr>
          <p:nvPr/>
        </p:nvSpPr>
        <p:spPr bwMode="auto">
          <a:xfrm>
            <a:off x="2971800" y="2971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</a:t>
            </a:r>
            <a:r>
              <a:rPr lang="en-GB" altLang="cs-CZ" sz="2400" baseline="-25000"/>
              <a:t>2,1</a:t>
            </a:r>
            <a:endParaRPr lang="en-GB" altLang="cs-CZ" sz="2400"/>
          </a:p>
        </p:txBody>
      </p:sp>
      <p:sp>
        <p:nvSpPr>
          <p:cNvPr id="25615" name="Text Box 25"/>
          <p:cNvSpPr txBox="1">
            <a:spLocks noChangeArrowheads="1"/>
          </p:cNvSpPr>
          <p:nvPr/>
        </p:nvSpPr>
        <p:spPr bwMode="auto">
          <a:xfrm>
            <a:off x="5105400" y="2895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</a:t>
            </a:r>
            <a:r>
              <a:rPr lang="en-GB" altLang="cs-CZ" sz="2400" baseline="-25000"/>
              <a:t>3,2</a:t>
            </a:r>
            <a:endParaRPr lang="en-GB" altLang="cs-CZ" sz="2400"/>
          </a:p>
        </p:txBody>
      </p:sp>
      <p:sp>
        <p:nvSpPr>
          <p:cNvPr id="25616" name="Text Box 26"/>
          <p:cNvSpPr txBox="1">
            <a:spLocks noChangeArrowheads="1"/>
          </p:cNvSpPr>
          <p:nvPr/>
        </p:nvSpPr>
        <p:spPr bwMode="auto">
          <a:xfrm>
            <a:off x="4114800" y="4800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</a:t>
            </a:r>
            <a:r>
              <a:rPr lang="en-GB" altLang="cs-CZ" sz="2400" baseline="-25000"/>
              <a:t>2,2</a:t>
            </a:r>
            <a:endParaRPr lang="en-GB" altLang="cs-CZ" sz="2400"/>
          </a:p>
        </p:txBody>
      </p:sp>
      <p:sp>
        <p:nvSpPr>
          <p:cNvPr id="25617" name="Text Box 27"/>
          <p:cNvSpPr txBox="1">
            <a:spLocks noChangeArrowheads="1"/>
          </p:cNvSpPr>
          <p:nvPr/>
        </p:nvSpPr>
        <p:spPr bwMode="auto">
          <a:xfrm>
            <a:off x="6400800" y="1453523"/>
            <a:ext cx="2743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dirty="0"/>
              <a:t>P</a:t>
            </a:r>
            <a:r>
              <a:rPr lang="en-GB" altLang="cs-CZ" sz="2400" baseline="-25000" dirty="0"/>
              <a:t>1,3 </a:t>
            </a:r>
            <a:r>
              <a:rPr lang="en-GB" altLang="cs-CZ" sz="2400" dirty="0"/>
              <a:t>– </a:t>
            </a:r>
            <a:r>
              <a:rPr lang="cs-CZ" altLang="cs-CZ" sz="2000" dirty="0"/>
              <a:t>mean count</a:t>
            </a:r>
            <a:br>
              <a:rPr lang="cs-CZ" altLang="cs-CZ" sz="2000" dirty="0"/>
            </a:br>
            <a:r>
              <a:rPr lang="cs-CZ" altLang="cs-CZ" sz="2000" dirty="0"/>
              <a:t>     of new small rosettes</a:t>
            </a:r>
            <a:br>
              <a:rPr lang="cs-CZ" altLang="cs-CZ" sz="2000" dirty="0"/>
            </a:br>
            <a:r>
              <a:rPr lang="cs-CZ" altLang="cs-CZ" sz="2000" dirty="0"/>
              <a:t>     produced by one</a:t>
            </a:r>
            <a:br>
              <a:rPr lang="cs-CZ" altLang="cs-CZ" sz="2000" dirty="0"/>
            </a:br>
            <a:r>
              <a:rPr lang="cs-CZ" altLang="cs-CZ" sz="2000" dirty="0"/>
              <a:t>     flowering individual</a:t>
            </a:r>
            <a:endParaRPr lang="en-GB" altLang="cs-CZ" sz="2000" dirty="0"/>
          </a:p>
        </p:txBody>
      </p:sp>
      <p:sp>
        <p:nvSpPr>
          <p:cNvPr id="25619" name="Text Box 29"/>
          <p:cNvSpPr txBox="1">
            <a:spLocks noChangeArrowheads="1"/>
          </p:cNvSpPr>
          <p:nvPr/>
        </p:nvSpPr>
        <p:spPr bwMode="auto">
          <a:xfrm>
            <a:off x="228600" y="821638"/>
            <a:ext cx="449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b="1" dirty="0"/>
              <a:t>Monocarpic perennial</a:t>
            </a:r>
            <a:r>
              <a:rPr lang="cs-CZ" altLang="cs-CZ" sz="2400" b="1" dirty="0"/>
              <a:t> plant</a:t>
            </a:r>
            <a:br>
              <a:rPr lang="cs-CZ" altLang="cs-CZ" sz="2400" b="1" dirty="0"/>
            </a:br>
            <a:r>
              <a:rPr lang="en-GB" altLang="cs-CZ" sz="2400" b="1" dirty="0"/>
              <a:t>census </a:t>
            </a:r>
            <a:r>
              <a:rPr lang="cs-CZ" altLang="cs-CZ" sz="2400" b="1" dirty="0"/>
              <a:t>at the time of flowering</a:t>
            </a:r>
            <a:endParaRPr lang="en-GB" altLang="cs-CZ" sz="2400" b="1" dirty="0"/>
          </a:p>
        </p:txBody>
      </p:sp>
      <p:sp>
        <p:nvSpPr>
          <p:cNvPr id="25620" name="Text Box 31"/>
          <p:cNvSpPr txBox="1">
            <a:spLocks noChangeArrowheads="1"/>
          </p:cNvSpPr>
          <p:nvPr/>
        </p:nvSpPr>
        <p:spPr bwMode="auto">
          <a:xfrm>
            <a:off x="198664" y="5419635"/>
            <a:ext cx="55163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We assume here that each flowering individual will die, only large rosettes can flower next year, and there is no seed bank.</a:t>
            </a:r>
            <a:endParaRPr lang="en-GB" altLang="cs-CZ" sz="2400" dirty="0"/>
          </a:p>
        </p:txBody>
      </p:sp>
      <p:sp>
        <p:nvSpPr>
          <p:cNvPr id="25621" name="Text Box 32"/>
          <p:cNvSpPr txBox="1">
            <a:spLocks noChangeArrowheads="1"/>
          </p:cNvSpPr>
          <p:nvPr/>
        </p:nvSpPr>
        <p:spPr bwMode="auto">
          <a:xfrm>
            <a:off x="198664" y="1999137"/>
            <a:ext cx="1447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S</a:t>
            </a:r>
            <a:r>
              <a:rPr lang="en-GB" altLang="cs-CZ" sz="2400" dirty="0"/>
              <a:t>R-</a:t>
            </a:r>
            <a:r>
              <a:rPr lang="cs-CZ" altLang="cs-CZ" sz="2400" dirty="0"/>
              <a:t>small rosette</a:t>
            </a:r>
            <a:endParaRPr lang="en-GB" altLang="cs-CZ" sz="24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L</a:t>
            </a:r>
            <a:r>
              <a:rPr lang="en-GB" altLang="cs-CZ" sz="2400" dirty="0"/>
              <a:t>R-</a:t>
            </a:r>
            <a:r>
              <a:rPr lang="cs-CZ" altLang="cs-CZ" sz="2400" dirty="0"/>
              <a:t>large rosette</a:t>
            </a:r>
            <a:endParaRPr lang="en-GB" altLang="cs-CZ" sz="24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FL-flowering</a:t>
            </a:r>
            <a:endParaRPr lang="en-GB" altLang="cs-CZ" sz="2400" dirty="0"/>
          </a:p>
        </p:txBody>
      </p:sp>
      <p:sp>
        <p:nvSpPr>
          <p:cNvPr id="22" name="AutoShape 11">
            <a:extLst>
              <a:ext uri="{FF2B5EF4-FFF2-40B4-BE49-F238E27FC236}">
                <a16:creationId xmlns:a16="http://schemas.microsoft.com/office/drawing/2014/main" id="{A5B283B2-EB33-42CF-AA98-57C0C259F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352800"/>
            <a:ext cx="12954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3B1A6C61-8E6A-4854-91C6-DAE243146011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/>
              <a:t>Example</a:t>
            </a:r>
            <a:endParaRPr lang="en-GB" altLang="cs-CZ" sz="40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18">
                <a:extLst>
                  <a:ext uri="{FF2B5EF4-FFF2-40B4-BE49-F238E27FC236}">
                    <a16:creationId xmlns:a16="http://schemas.microsoft.com/office/drawing/2014/main" id="{27BE1112-37B9-4CD7-8FC1-B231808F49E3}"/>
                  </a:ext>
                </a:extLst>
              </p:cNvPr>
              <p:cNvSpPr txBox="1"/>
              <p:nvPr/>
            </p:nvSpPr>
            <p:spPr bwMode="auto">
              <a:xfrm>
                <a:off x="5410200" y="4754538"/>
                <a:ext cx="3594556" cy="201187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Object 18">
                <a:extLst>
                  <a:ext uri="{FF2B5EF4-FFF2-40B4-BE49-F238E27FC236}">
                    <a16:creationId xmlns:a16="http://schemas.microsoft.com/office/drawing/2014/main" id="{27BE1112-37B9-4CD7-8FC1-B231808F4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4754538"/>
                <a:ext cx="3594556" cy="20118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7237" y="5451901"/>
            <a:ext cx="439752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Potential seed bank would appear as first row and column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Other links are also possible</a:t>
            </a:r>
            <a:endParaRPr lang="en-GB" altLang="cs-CZ" sz="2400" dirty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32707" y="967666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Modification: some seeds germinate immediately and grow fast so that they are recorded as large roset in next census</a:t>
            </a:r>
            <a:endParaRPr lang="en-GB" alt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42" name="Object 18"/>
              <p:cNvSpPr txBox="1"/>
              <p:nvPr/>
            </p:nvSpPr>
            <p:spPr bwMode="auto">
              <a:xfrm>
                <a:off x="5410200" y="4754538"/>
                <a:ext cx="3594556" cy="18748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642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4754538"/>
                <a:ext cx="3594556" cy="18748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">
            <a:extLst>
              <a:ext uri="{FF2B5EF4-FFF2-40B4-BE49-F238E27FC236}">
                <a16:creationId xmlns:a16="http://schemas.microsoft.com/office/drawing/2014/main" id="{A92D99D7-8A00-4BFE-ADFE-AD7CD577B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895600"/>
            <a:ext cx="9906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5" name="Oval 3">
            <a:extLst>
              <a:ext uri="{FF2B5EF4-FFF2-40B4-BE49-F238E27FC236}">
                <a16:creationId xmlns:a16="http://schemas.microsoft.com/office/drawing/2014/main" id="{3CF1B1B9-AA59-40F9-AF64-2B18CDFC7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895600"/>
            <a:ext cx="9906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84D3E344-846C-4417-9A7C-D9F6C6D02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895600"/>
            <a:ext cx="9906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7" name="AutoShape 11">
            <a:extLst>
              <a:ext uri="{FF2B5EF4-FFF2-40B4-BE49-F238E27FC236}">
                <a16:creationId xmlns:a16="http://schemas.microsoft.com/office/drawing/2014/main" id="{301ECEBF-0A11-475A-BDAE-B1277E1C3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390900"/>
            <a:ext cx="10668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8" name="AutoShape 14">
            <a:extLst>
              <a:ext uri="{FF2B5EF4-FFF2-40B4-BE49-F238E27FC236}">
                <a16:creationId xmlns:a16="http://schemas.microsoft.com/office/drawing/2014/main" id="{BB8A77BF-EAC3-4138-AAEE-46B7A43AD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962400"/>
            <a:ext cx="457200" cy="762000"/>
          </a:xfrm>
          <a:prstGeom prst="curvedUpArrow">
            <a:avLst>
              <a:gd name="adj1" fmla="val 20000"/>
              <a:gd name="adj2" fmla="val 40000"/>
              <a:gd name="adj3" fmla="val 5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9" name="AutoShape 15">
            <a:extLst>
              <a:ext uri="{FF2B5EF4-FFF2-40B4-BE49-F238E27FC236}">
                <a16:creationId xmlns:a16="http://schemas.microsoft.com/office/drawing/2014/main" id="{056A7259-FBDA-42B1-81FC-1FF2C9249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962400"/>
            <a:ext cx="457200" cy="762000"/>
          </a:xfrm>
          <a:prstGeom prst="curvedUpArrow">
            <a:avLst>
              <a:gd name="adj1" fmla="val 20000"/>
              <a:gd name="adj2" fmla="val 40000"/>
              <a:gd name="adj3" fmla="val 5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0" name="AutoShape 18">
            <a:extLst>
              <a:ext uri="{FF2B5EF4-FFF2-40B4-BE49-F238E27FC236}">
                <a16:creationId xmlns:a16="http://schemas.microsoft.com/office/drawing/2014/main" id="{3778719F-A4FD-45DE-92EF-77307BE1FB1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9800" y="1929638"/>
            <a:ext cx="4495800" cy="889762"/>
          </a:xfrm>
          <a:prstGeom prst="curvedDownArrow">
            <a:avLst>
              <a:gd name="adj1" fmla="val 9033"/>
              <a:gd name="adj2" fmla="val 29629"/>
              <a:gd name="adj3" fmla="val 240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A39F064B-AFA6-4EA8-A961-346C62407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00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dirty="0"/>
              <a:t>1-</a:t>
            </a:r>
            <a:r>
              <a:rPr lang="cs-CZ" altLang="cs-CZ" sz="2400" dirty="0"/>
              <a:t>S</a:t>
            </a:r>
            <a:r>
              <a:rPr lang="en-GB" altLang="cs-CZ" sz="2400" dirty="0"/>
              <a:t>R</a:t>
            </a:r>
          </a:p>
        </p:txBody>
      </p:sp>
      <p:sp>
        <p:nvSpPr>
          <p:cNvPr id="32" name="Text Box 20">
            <a:extLst>
              <a:ext uri="{FF2B5EF4-FFF2-40B4-BE49-F238E27FC236}">
                <a16:creationId xmlns:a16="http://schemas.microsoft.com/office/drawing/2014/main" id="{80DA3469-FD2B-4C5B-8BA3-C9792BC80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193197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dirty="0"/>
              <a:t>2-</a:t>
            </a:r>
            <a:r>
              <a:rPr lang="cs-CZ" altLang="cs-CZ" sz="2400" dirty="0"/>
              <a:t>L</a:t>
            </a:r>
            <a:r>
              <a:rPr lang="en-GB" altLang="cs-CZ" sz="2400" dirty="0"/>
              <a:t>R</a:t>
            </a:r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B380E36F-E9DA-42DE-A10E-298B742D1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3200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dirty="0"/>
              <a:t>3-</a:t>
            </a:r>
            <a:r>
              <a:rPr lang="cs-CZ" altLang="cs-CZ" sz="2400" dirty="0"/>
              <a:t>FL</a:t>
            </a:r>
            <a:endParaRPr lang="en-GB" altLang="cs-CZ" sz="2400" dirty="0"/>
          </a:p>
        </p:txBody>
      </p:sp>
      <p:sp>
        <p:nvSpPr>
          <p:cNvPr id="34" name="Text Box 23">
            <a:extLst>
              <a:ext uri="{FF2B5EF4-FFF2-40B4-BE49-F238E27FC236}">
                <a16:creationId xmlns:a16="http://schemas.microsoft.com/office/drawing/2014/main" id="{FDE4C761-741F-4A4F-9545-4A2CB5886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800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</a:t>
            </a:r>
            <a:r>
              <a:rPr lang="en-GB" altLang="cs-CZ" sz="2400" baseline="-25000"/>
              <a:t>1,1</a:t>
            </a:r>
            <a:endParaRPr lang="en-GB" altLang="cs-CZ" sz="2400"/>
          </a:p>
        </p:txBody>
      </p:sp>
      <p:sp>
        <p:nvSpPr>
          <p:cNvPr id="35" name="Text Box 24">
            <a:extLst>
              <a:ext uri="{FF2B5EF4-FFF2-40B4-BE49-F238E27FC236}">
                <a16:creationId xmlns:a16="http://schemas.microsoft.com/office/drawing/2014/main" id="{9079A5F7-CF35-4CD4-8CAD-50DE1C262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971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</a:t>
            </a:r>
            <a:r>
              <a:rPr lang="en-GB" altLang="cs-CZ" sz="2400" baseline="-25000"/>
              <a:t>2,1</a:t>
            </a:r>
            <a:endParaRPr lang="en-GB" altLang="cs-CZ" sz="2400"/>
          </a:p>
        </p:txBody>
      </p:sp>
      <p:sp>
        <p:nvSpPr>
          <p:cNvPr id="36" name="Text Box 25">
            <a:extLst>
              <a:ext uri="{FF2B5EF4-FFF2-40B4-BE49-F238E27FC236}">
                <a16:creationId xmlns:a16="http://schemas.microsoft.com/office/drawing/2014/main" id="{5CFCFDA7-EE61-425A-B430-1D36C4E41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95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dirty="0"/>
              <a:t>P</a:t>
            </a:r>
            <a:r>
              <a:rPr lang="en-GB" altLang="cs-CZ" sz="2400" baseline="-25000" dirty="0"/>
              <a:t>3,2</a:t>
            </a:r>
            <a:endParaRPr lang="en-GB" altLang="cs-CZ" sz="2400" dirty="0"/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7B1EA387-2F14-44A2-B2A7-589E6435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800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</a:t>
            </a:r>
            <a:r>
              <a:rPr lang="en-GB" altLang="cs-CZ" sz="2400" baseline="-25000"/>
              <a:t>2,2</a:t>
            </a:r>
            <a:endParaRPr lang="en-GB" altLang="cs-CZ" sz="2400"/>
          </a:p>
        </p:txBody>
      </p:sp>
      <p:sp>
        <p:nvSpPr>
          <p:cNvPr id="38" name="AutoShape 11">
            <a:extLst>
              <a:ext uri="{FF2B5EF4-FFF2-40B4-BE49-F238E27FC236}">
                <a16:creationId xmlns:a16="http://schemas.microsoft.com/office/drawing/2014/main" id="{E82528FC-379D-4929-A7CB-20B481B70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352800"/>
            <a:ext cx="12954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9" name="AutoShape 18">
            <a:extLst>
              <a:ext uri="{FF2B5EF4-FFF2-40B4-BE49-F238E27FC236}">
                <a16:creationId xmlns:a16="http://schemas.microsoft.com/office/drawing/2014/main" id="{FAABDE1A-DDA3-4CC3-B3A9-650BE888FC0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67198" y="2209799"/>
            <a:ext cx="2288721" cy="605999"/>
          </a:xfrm>
          <a:prstGeom prst="curvedDownArrow">
            <a:avLst>
              <a:gd name="adj1" fmla="val 9033"/>
              <a:gd name="adj2" fmla="val 29629"/>
              <a:gd name="adj3" fmla="val 240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40" name="Text Box 25">
            <a:extLst>
              <a:ext uri="{FF2B5EF4-FFF2-40B4-BE49-F238E27FC236}">
                <a16:creationId xmlns:a16="http://schemas.microsoft.com/office/drawing/2014/main" id="{10E37807-57F8-45AA-B1ED-ACFFB5D24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209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dirty="0">
                <a:solidFill>
                  <a:srgbClr val="FF0000"/>
                </a:solidFill>
              </a:rPr>
              <a:t>P</a:t>
            </a:r>
            <a:r>
              <a:rPr lang="en-GB" altLang="cs-CZ" sz="2400" baseline="-25000" dirty="0">
                <a:solidFill>
                  <a:srgbClr val="FF0000"/>
                </a:solidFill>
              </a:rPr>
              <a:t>2</a:t>
            </a:r>
            <a:r>
              <a:rPr lang="cs-CZ" altLang="cs-CZ" sz="2400" baseline="-25000" dirty="0">
                <a:solidFill>
                  <a:srgbClr val="FF0000"/>
                </a:solidFill>
              </a:rPr>
              <a:t>,3</a:t>
            </a:r>
            <a:endParaRPr lang="en-GB" altLang="cs-CZ" sz="2400" dirty="0">
              <a:solidFill>
                <a:srgbClr val="FF0000"/>
              </a:solidFill>
            </a:endParaRP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3BD8BE57-F8DB-432A-AE5C-B3641C47A8F6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/>
              <a:t>Example</a:t>
            </a:r>
            <a:endParaRPr lang="en-GB" altLang="cs-CZ" sz="4000" kern="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8258" y="449123"/>
            <a:ext cx="8001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4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How wide classes? Arbitrary.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Should be homogenous within class, different between classes</a:t>
            </a:r>
            <a:r>
              <a:rPr lang="en-GB" altLang="cs-CZ" sz="2400" dirty="0"/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Wide classes</a:t>
            </a:r>
            <a:r>
              <a:rPr lang="en-GB" altLang="cs-CZ" sz="2400" dirty="0"/>
              <a:t>: </a:t>
            </a:r>
            <a:r>
              <a:rPr lang="cs-CZ" altLang="cs-CZ" sz="2400" dirty="0"/>
              <a:t>may be too heterogenous – non-realistic values</a:t>
            </a:r>
            <a:r>
              <a:rPr lang="en-GB" altLang="cs-CZ" sz="2400" dirty="0"/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Narrow classes</a:t>
            </a:r>
            <a:r>
              <a:rPr lang="en-GB" altLang="cs-CZ" sz="2400" dirty="0"/>
              <a:t>: </a:t>
            </a:r>
            <a:r>
              <a:rPr lang="cs-CZ" altLang="cs-CZ" sz="2400" dirty="0"/>
              <a:t>too many individuals needed to get reliable estimates</a:t>
            </a:r>
            <a:r>
              <a:rPr lang="en-GB" altLang="cs-CZ" sz="2400" dirty="0"/>
              <a:t>.</a:t>
            </a:r>
            <a:r>
              <a:rPr lang="cs-CZ" altLang="cs-CZ" sz="2400" dirty="0"/>
              <a:t> If some probabilities are close to 0 or 1, we need really many individuals.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Probabilities of survival and transition – marked individuals.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2400" dirty="0"/>
              <a:t>Fertility – newly appeared individuals relative to count of breeding individuals (flowering plants) in last year (combines number of seeds per plant with seedling recruitment)</a:t>
            </a:r>
            <a:endParaRPr lang="en-GB" altLang="cs-CZ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BBA2D05-9E18-4E2A-A2DD-3E7069409D3B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/>
              <a:t>Estimate of parameters</a:t>
            </a:r>
            <a:endParaRPr lang="en-GB" altLang="cs-CZ" sz="4000" kern="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atic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56" r="20186" b="58542"/>
          <a:stretch>
            <a:fillRect/>
          </a:stretch>
        </p:blipFill>
        <p:spPr bwMode="auto">
          <a:xfrm>
            <a:off x="4495800" y="2454355"/>
            <a:ext cx="4648200" cy="440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matic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897"/>
          <a:stretch>
            <a:fillRect/>
          </a:stretch>
        </p:blipFill>
        <p:spPr bwMode="auto">
          <a:xfrm>
            <a:off x="3174" y="3133666"/>
            <a:ext cx="4721225" cy="372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743200" y="762000"/>
            <a:ext cx="50959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Classical example of wrong matrix.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Next year after flowering, seeds are either dormant one year, or seedlings. Fresh seeds should not be in the model.</a:t>
            </a:r>
            <a:endParaRPr lang="en-GB" altLang="cs-CZ" sz="2400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3566" cy="313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839162" y="2479646"/>
            <a:ext cx="130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dirty="0"/>
              <a:t>λ=1,797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5A0FD577-B722-47B3-B55F-A6DF11C47C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429000"/>
            <a:ext cx="3124199" cy="7573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494F8BE-1B60-4736-B3EE-A6E1BE3B7BDA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/>
              <a:t>Example</a:t>
            </a:r>
            <a:endParaRPr lang="en-GB" altLang="cs-CZ" sz="4000" kern="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atice2">
            <a:extLst>
              <a:ext uri="{FF2B5EF4-FFF2-40B4-BE49-F238E27FC236}">
                <a16:creationId xmlns:a16="http://schemas.microsoft.com/office/drawing/2014/main" id="{38E95D44-CE3A-4E9A-9E8D-23CCB7692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56" r="20186" b="58542"/>
          <a:stretch>
            <a:fillRect/>
          </a:stretch>
        </p:blipFill>
        <p:spPr bwMode="auto">
          <a:xfrm>
            <a:off x="4495800" y="2454355"/>
            <a:ext cx="4648200" cy="440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matic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15" t="56982" r="22986" b="10753"/>
          <a:stretch/>
        </p:blipFill>
        <p:spPr bwMode="auto">
          <a:xfrm>
            <a:off x="-18176" y="2879989"/>
            <a:ext cx="4773613" cy="397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4588251" y="762000"/>
            <a:ext cx="390333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Corrected by the same authors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Multiple processes within a year can be estimated separately, but must be combined into single value for the matrix model</a:t>
            </a:r>
            <a:endParaRPr lang="en-GB" altLang="cs-CZ" sz="2000" dirty="0"/>
          </a:p>
        </p:txBody>
      </p:sp>
      <p:pic>
        <p:nvPicPr>
          <p:cNvPr id="30723" name="Picture 4" descr="matic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86" t="82109" r="11943"/>
          <a:stretch>
            <a:fillRect/>
          </a:stretch>
        </p:blipFill>
        <p:spPr bwMode="auto">
          <a:xfrm>
            <a:off x="0" y="508661"/>
            <a:ext cx="3428634" cy="122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113530" y="3076984"/>
            <a:ext cx="125807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dirty="0"/>
              <a:t>λ=2.322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F5F94C33-B3D8-451C-9524-1E07BD4DD0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6997" y="3722932"/>
            <a:ext cx="998991" cy="98329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6B67F5E-0E2C-4457-84D4-6FF27FFAED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6998" y="5029200"/>
            <a:ext cx="76163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9686F127-9D6D-4B18-9DA4-0DD39B60CE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6999" y="5217949"/>
            <a:ext cx="998989" cy="98329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F2450F4-DDDE-4520-AD1B-E36F02146AA4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/>
              <a:t>Example</a:t>
            </a:r>
            <a:endParaRPr lang="en-GB" altLang="cs-CZ" sz="4000" kern="0" dirty="0"/>
          </a:p>
        </p:txBody>
      </p:sp>
      <p:pic>
        <p:nvPicPr>
          <p:cNvPr id="30725" name="Picture 8" descr="matic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458"/>
          <a:stretch>
            <a:fillRect/>
          </a:stretch>
        </p:blipFill>
        <p:spPr bwMode="auto">
          <a:xfrm>
            <a:off x="-11883" y="1707945"/>
            <a:ext cx="4507684" cy="122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4">
            <a:extLst>
              <a:ext uri="{FF2B5EF4-FFF2-40B4-BE49-F238E27FC236}">
                <a16:creationId xmlns:a16="http://schemas.microsoft.com/office/drawing/2014/main" id="{83FFB9F6-29D3-4012-A25A-0004BE2EC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2602" y="3581400"/>
            <a:ext cx="1111597" cy="213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7EF5BD4D-EEE7-4339-A6C7-0FF684018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599" y="3581400"/>
            <a:ext cx="914401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4">
            <a:extLst>
              <a:ext uri="{FF2B5EF4-FFF2-40B4-BE49-F238E27FC236}">
                <a16:creationId xmlns:a16="http://schemas.microsoft.com/office/drawing/2014/main" id="{2993E93C-3825-4FC5-B1BA-730BA54AA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1" y="3352800"/>
            <a:ext cx="68579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63926F2E-F4BD-4C31-8806-5C7B02818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162" y="2479646"/>
            <a:ext cx="130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dirty="0"/>
              <a:t>λ=1,797</a:t>
            </a: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30F0DC2E-165D-4989-9C8F-A3FEC34F8B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45579" y="2743214"/>
            <a:ext cx="393582" cy="18796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001000" cy="4114800"/>
          </a:xfrm>
        </p:spPr>
        <p:txBody>
          <a:bodyPr/>
          <a:lstStyle/>
          <a:p>
            <a:r>
              <a:rPr lang="cs-CZ" altLang="cs-CZ" dirty="0"/>
              <a:t>If parameters are constant, then both age and stage matrix lead to exponential model (unlimited growth or extinction), </a:t>
            </a:r>
            <a:r>
              <a:rPr lang="en-GB" altLang="cs-CZ" dirty="0"/>
              <a:t>λ</a:t>
            </a:r>
            <a:r>
              <a:rPr lang="cs-CZ" altLang="cs-CZ" dirty="0"/>
              <a:t> can be estimated.</a:t>
            </a:r>
            <a:endParaRPr lang="en-GB" altLang="cs-CZ" dirty="0"/>
          </a:p>
          <a:p>
            <a:r>
              <a:rPr lang="cs-CZ" altLang="cs-CZ" dirty="0"/>
              <a:t>There is no density dependence in the model</a:t>
            </a:r>
            <a:endParaRPr lang="en-GB" altLang="cs-CZ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EA1AFC0-7DF6-40E7-9A01-C2DDD873EAEA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/>
              <a:t>Assumptions</a:t>
            </a:r>
            <a:endParaRPr lang="en-GB" altLang="cs-CZ" sz="4000" kern="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42900" y="982176"/>
            <a:ext cx="87249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Model parameters can be relatively easily and reliably estimated, even from just two years of observation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Models provide: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     </a:t>
            </a:r>
            <a:r>
              <a:rPr lang="cs-CZ" altLang="cs-CZ" sz="2400" b="1" dirty="0"/>
              <a:t>Growth rate</a:t>
            </a:r>
            <a:r>
              <a:rPr lang="en-GB" altLang="cs-CZ" sz="2400" b="1" dirty="0"/>
              <a:t> λ</a:t>
            </a:r>
            <a:r>
              <a:rPr lang="cs-CZ" altLang="cs-CZ" sz="2400" dirty="0"/>
              <a:t> </a:t>
            </a:r>
            <a:r>
              <a:rPr lang="en-GB" altLang="cs-CZ" sz="2400" dirty="0"/>
              <a:t>– </a:t>
            </a:r>
            <a:r>
              <a:rPr lang="cs-CZ" altLang="cs-CZ" sz="2400" dirty="0"/>
              <a:t>tells us if the population grows or declines</a:t>
            </a:r>
            <a:r>
              <a:rPr lang="en-GB" altLang="cs-CZ" sz="2400" dirty="0"/>
              <a:t>.</a:t>
            </a:r>
            <a:endParaRPr lang="cs-CZ" altLang="cs-CZ" sz="24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     </a:t>
            </a:r>
            <a:r>
              <a:rPr lang="cs-CZ" altLang="cs-CZ" sz="2400" b="1" dirty="0"/>
              <a:t>Stable age (or size) structure </a:t>
            </a:r>
            <a:r>
              <a:rPr lang="cs-CZ" altLang="cs-CZ" sz="2400" dirty="0"/>
              <a:t>– can be compared to reality</a:t>
            </a:r>
            <a:br>
              <a:rPr lang="cs-CZ" altLang="cs-CZ" sz="2400" dirty="0"/>
            </a:br>
            <a:r>
              <a:rPr lang="cs-CZ" altLang="cs-CZ" sz="2400" dirty="0"/>
              <a:t>	– search for reasons of discrepancies</a:t>
            </a:r>
            <a:br>
              <a:rPr lang="cs-CZ" altLang="cs-CZ" sz="2400" dirty="0"/>
            </a:br>
            <a:r>
              <a:rPr lang="cs-CZ" altLang="cs-CZ" sz="2400" dirty="0"/>
              <a:t>	– think of consequences of discrepancies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2400" b="1" dirty="0"/>
              <a:t>Long-term</a:t>
            </a:r>
            <a:r>
              <a:rPr lang="cs-CZ" altLang="cs-CZ" sz="2400" dirty="0"/>
              <a:t> survival of population („Population viability analysis“)</a:t>
            </a:r>
            <a:br>
              <a:rPr lang="cs-CZ" altLang="cs-CZ" sz="2400" dirty="0"/>
            </a:br>
            <a:r>
              <a:rPr lang="en-GB" altLang="cs-CZ" sz="2400" dirty="0"/>
              <a:t>– </a:t>
            </a:r>
            <a:r>
              <a:rPr lang="cs-CZ" altLang="cs-CZ" sz="2400" dirty="0"/>
              <a:t>the assumption of constant parameters is important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2400" b="1" dirty="0"/>
              <a:t>Short-term</a:t>
            </a:r>
            <a:r>
              <a:rPr lang="cs-CZ" altLang="cs-CZ" sz="2400" dirty="0"/>
              <a:t> consequence of non-stable age structure</a:t>
            </a:r>
            <a:br>
              <a:rPr lang="cs-CZ" altLang="cs-CZ" sz="2400" dirty="0"/>
            </a:br>
            <a:r>
              <a:rPr lang="en-GB" altLang="cs-CZ" sz="2400" dirty="0"/>
              <a:t>–</a:t>
            </a:r>
            <a:r>
              <a:rPr lang="cs-CZ" altLang="cs-CZ" sz="2400" dirty="0"/>
              <a:t> how big fluctuations? </a:t>
            </a:r>
            <a:br>
              <a:rPr lang="cs-CZ" altLang="cs-CZ" sz="2400" dirty="0"/>
            </a:br>
            <a:r>
              <a:rPr lang="en-GB" altLang="cs-CZ" sz="2400" dirty="0"/>
              <a:t>– </a:t>
            </a:r>
            <a:r>
              <a:rPr lang="cs-CZ" altLang="cs-CZ" sz="2400" dirty="0"/>
              <a:t>how long do the fluctuations persist?</a:t>
            </a:r>
            <a:br>
              <a:rPr lang="cs-CZ" altLang="cs-CZ" sz="2400" dirty="0"/>
            </a:br>
            <a:r>
              <a:rPr lang="cs-CZ" altLang="cs-CZ" sz="2400" dirty="0"/>
              <a:t>	</a:t>
            </a:r>
            <a:r>
              <a:rPr lang="en-GB" altLang="cs-CZ" sz="2400" dirty="0"/>
              <a:t>–</a:t>
            </a:r>
            <a:r>
              <a:rPr lang="cs-CZ" altLang="cs-CZ" sz="2400" dirty="0"/>
              <a:t> damping ratio – resilience to deviation</a:t>
            </a:r>
            <a:br>
              <a:rPr lang="cs-CZ" altLang="cs-CZ" sz="1000" dirty="0"/>
            </a:br>
            <a:r>
              <a:rPr lang="cs-CZ" altLang="cs-CZ" sz="1000" dirty="0"/>
              <a:t>	https://link.springer.com/article/10.1007/s10144-018-0620-y</a:t>
            </a:r>
            <a:endParaRPr lang="en-GB" altLang="cs-CZ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2FFB99-CD5C-4C1F-A172-8209FD0B4BE6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/>
              <a:t>Use</a:t>
            </a:r>
            <a:endParaRPr lang="en-GB" altLang="cs-CZ" sz="4000" kern="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7010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altLang="cs-CZ" sz="3600" b="1" dirty="0"/>
              <a:t>Prediction</a:t>
            </a:r>
            <a:r>
              <a:rPr lang="cs-CZ" altLang="cs-CZ" sz="3600" dirty="0"/>
              <a:t> – what will happen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3600" b="1" dirty="0"/>
              <a:t>Projection</a:t>
            </a:r>
            <a:r>
              <a:rPr lang="en-GB" altLang="cs-CZ" sz="3600" dirty="0"/>
              <a:t> </a:t>
            </a:r>
            <a:r>
              <a:rPr lang="cs-CZ" altLang="cs-CZ" sz="3600" dirty="0"/>
              <a:t>–</a:t>
            </a:r>
            <a:r>
              <a:rPr lang="en-GB" altLang="cs-CZ" sz="3600" dirty="0"/>
              <a:t> </a:t>
            </a:r>
            <a:r>
              <a:rPr lang="cs-CZ" altLang="cs-CZ" sz="3600" dirty="0"/>
              <a:t>what would happen under constant (present) conditions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3600" dirty="0"/>
              <a:t>Therefore „projection“ matrix</a:t>
            </a:r>
            <a:endParaRPr lang="en-GB" altLang="cs-CZ" sz="36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1130AB-706C-450C-94BC-A5B8484C240A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/>
              <a:t>Prediction?</a:t>
            </a:r>
            <a:endParaRPr lang="en-GB" altLang="cs-CZ" sz="4000" kern="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28950"/>
            <a:ext cx="4038600" cy="21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2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7AB6EBD-4180-44E5-B695-94E1CF315716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Sensitivity and Elasticity</a:t>
            </a:r>
            <a:endParaRPr lang="en-GB" altLang="cs-CZ" sz="4000" kern="0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945CCC8-5420-4AE4-BF9B-AE6490C22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233" y="980595"/>
            <a:ext cx="856153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600" dirty="0"/>
              <a:t>Example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000" dirty="0"/>
              <a:t>Boucher</a:t>
            </a:r>
            <a:r>
              <a:rPr lang="cs-CZ" altLang="cs-CZ" sz="2000" dirty="0"/>
              <a:t> D.H.</a:t>
            </a:r>
            <a:r>
              <a:rPr lang="en-GB" altLang="cs-CZ" sz="2000" dirty="0"/>
              <a:t>, </a:t>
            </a:r>
            <a:r>
              <a:rPr lang="en-GB" altLang="cs-CZ" sz="2000" dirty="0" err="1"/>
              <a:t>Mallona</a:t>
            </a:r>
            <a:r>
              <a:rPr lang="cs-CZ" altLang="cs-CZ" sz="2000" dirty="0"/>
              <a:t> M.A. (1997): </a:t>
            </a:r>
            <a:r>
              <a:rPr lang="en-GB" altLang="cs-CZ" sz="2000" dirty="0"/>
              <a:t>Recovery of the </a:t>
            </a:r>
            <a:r>
              <a:rPr lang="en-GB" altLang="cs-CZ" sz="2000" b="1" dirty="0"/>
              <a:t>rain forest tree </a:t>
            </a:r>
            <a:r>
              <a:rPr lang="en-GB" altLang="cs-CZ" sz="2000" b="1" i="1" dirty="0" err="1"/>
              <a:t>Vochysia</a:t>
            </a:r>
            <a:r>
              <a:rPr lang="en-GB" altLang="cs-CZ" sz="2000" b="1" i="1" dirty="0"/>
              <a:t> </a:t>
            </a:r>
            <a:r>
              <a:rPr lang="en-GB" altLang="cs-CZ" sz="2000" b="1" i="1" dirty="0" err="1"/>
              <a:t>ferruginea</a:t>
            </a:r>
            <a:r>
              <a:rPr lang="en-GB" altLang="cs-CZ" sz="2000" i="1" dirty="0"/>
              <a:t> </a:t>
            </a:r>
            <a:r>
              <a:rPr lang="en-GB" altLang="cs-CZ" sz="2000" dirty="0"/>
              <a:t>over 5 years following Hurricane Joan in Nicaragua: a preliminary </a:t>
            </a:r>
            <a:r>
              <a:rPr lang="en-GB" altLang="cs-CZ" sz="2000" b="1" dirty="0"/>
              <a:t>population projection matrix</a:t>
            </a:r>
            <a:r>
              <a:rPr lang="cs-CZ" altLang="cs-CZ" sz="2000" dirty="0"/>
              <a:t>. </a:t>
            </a:r>
            <a:r>
              <a:rPr lang="en-GB" altLang="cs-CZ" sz="2000" dirty="0"/>
              <a:t>Forest Ecology and Management 91</a:t>
            </a:r>
            <a:r>
              <a:rPr lang="cs-CZ" altLang="cs-CZ" sz="2000" dirty="0"/>
              <a:t>: </a:t>
            </a:r>
            <a:r>
              <a:rPr lang="en-GB" altLang="cs-CZ" sz="2000" dirty="0"/>
              <a:t>195-204</a:t>
            </a:r>
            <a:r>
              <a:rPr lang="cs-CZ" altLang="cs-CZ" sz="2000" dirty="0"/>
              <a:t>. </a:t>
            </a:r>
            <a:r>
              <a:rPr lang="en-GB" altLang="cs-CZ" sz="2000" dirty="0">
                <a:hlinkClick r:id="rId4"/>
              </a:rPr>
              <a:t>https://doi.org/10.1016/S0378-1127(96)03890-X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04800" y="832745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S</a:t>
            </a:r>
            <a:r>
              <a:rPr lang="en-GB" altLang="cs-CZ" sz="2400" b="1" dirty="0" err="1"/>
              <a:t>en</a:t>
            </a:r>
            <a:r>
              <a:rPr lang="cs-CZ" altLang="cs-CZ" sz="2400" b="1" dirty="0"/>
              <a:t>s</a:t>
            </a:r>
            <a:r>
              <a:rPr lang="en-GB" altLang="cs-CZ" sz="2400" b="1" dirty="0" err="1"/>
              <a:t>itivity</a:t>
            </a:r>
            <a:r>
              <a:rPr lang="en-GB" altLang="cs-CZ" sz="2400" b="1" dirty="0"/>
              <a:t> </a:t>
            </a:r>
            <a:r>
              <a:rPr lang="cs-CZ" altLang="cs-CZ" sz="2400" dirty="0"/>
              <a:t>– effect of </a:t>
            </a:r>
            <a:r>
              <a:rPr lang="cs-CZ" altLang="cs-CZ" sz="2400" b="1" dirty="0"/>
              <a:t>absolute</a:t>
            </a:r>
            <a:r>
              <a:rPr lang="cs-CZ" altLang="cs-CZ" sz="2400" dirty="0"/>
              <a:t> change in a </a:t>
            </a:r>
            <a:r>
              <a:rPr lang="cs-CZ" altLang="cs-CZ" sz="2400"/>
              <a:t>parameter</a:t>
            </a:r>
            <a:r>
              <a:rPr lang="en-GB" altLang="cs-CZ" sz="2400"/>
              <a:t> </a:t>
            </a:r>
            <a:endParaRPr lang="cs-CZ" altLang="cs-CZ" sz="2400" dirty="0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694058"/>
              </p:ext>
            </p:extLst>
          </p:nvPr>
        </p:nvGraphicFramePr>
        <p:xfrm>
          <a:off x="304800" y="1303000"/>
          <a:ext cx="6784975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771981" imgH="981060" progId="Excel.Sheet.8">
                  <p:embed/>
                </p:oleObj>
              </mc:Choice>
              <mc:Fallback>
                <p:oleObj name="Worksheet" r:id="rId3" imgW="4771981" imgH="981060" progId="Excel.Sheet.8">
                  <p:embed/>
                  <p:pic>
                    <p:nvPicPr>
                      <p:cNvPr id="368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03000"/>
                        <a:ext cx="6784975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869293"/>
              </p:ext>
            </p:extLst>
          </p:nvPr>
        </p:nvGraphicFramePr>
        <p:xfrm>
          <a:off x="304800" y="2777788"/>
          <a:ext cx="67818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772142" imgH="980919" progId="Excel.Sheet.8">
                  <p:embed/>
                </p:oleObj>
              </mc:Choice>
              <mc:Fallback>
                <p:oleObj name="Worksheet" r:id="rId5" imgW="4772142" imgH="980919" progId="Excel.Sheet.8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77788"/>
                        <a:ext cx="67818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143135" y="1143000"/>
            <a:ext cx="152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transition matrix</a:t>
            </a:r>
            <a:endParaRPr lang="en-GB" altLang="cs-CZ" sz="2400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086600" y="2644115"/>
            <a:ext cx="1600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b="1"/>
              <a:t>sen</a:t>
            </a:r>
            <a:r>
              <a:rPr lang="cs-CZ" altLang="cs-CZ" sz="2400" b="1"/>
              <a:t>s</a:t>
            </a:r>
            <a:r>
              <a:rPr lang="en-GB" altLang="cs-CZ" sz="2400" b="1"/>
              <a:t>itivit</a:t>
            </a:r>
            <a:r>
              <a:rPr lang="cs-CZ" altLang="cs-CZ" sz="2400" b="1"/>
              <a:t>y</a:t>
            </a:r>
            <a:endParaRPr lang="en-GB" altLang="cs-CZ" sz="2400" b="1"/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400"/>
          </a:p>
        </p:txBody>
      </p:sp>
      <p:graphicFrame>
        <p:nvGraphicFramePr>
          <p:cNvPr id="368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42002"/>
              </p:ext>
            </p:extLst>
          </p:nvPr>
        </p:nvGraphicFramePr>
        <p:xfrm>
          <a:off x="7143135" y="3271838"/>
          <a:ext cx="12192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545863" imgH="241195" progId="Equation.3">
                  <p:embed/>
                </p:oleObj>
              </mc:Choice>
              <mc:Fallback>
                <p:oleObj name="Rovnice" r:id="rId7" imgW="545863" imgH="241195" progId="Equation.3">
                  <p:embed/>
                  <p:pic>
                    <p:nvPicPr>
                      <p:cNvPr id="36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135" y="3271838"/>
                        <a:ext cx="121920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953FF440-31A8-4274-92D5-1A23B4C2C8DD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Sensitivity and Elasticity</a:t>
            </a:r>
            <a:endParaRPr lang="en-GB" altLang="cs-CZ" sz="4000" kern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BA5402A-EF8F-9211-E1B1-7D82B57AB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79849"/>
            <a:ext cx="886314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dirty="0"/>
              <a:t>Extremely high sensitivity of Seedling –&gt; Adult (</a:t>
            </a:r>
            <a:r>
              <a:rPr lang="cs-CZ" altLang="en-US" sz="2400" dirty="0">
                <a:solidFill>
                  <a:srgbClr val="0070C0"/>
                </a:solidFill>
              </a:rPr>
              <a:t>&gt;10</a:t>
            </a:r>
            <a:r>
              <a:rPr lang="cs-CZ" altLang="en-US" sz="2400" dirty="0"/>
              <a:t>)</a:t>
            </a:r>
            <a:br>
              <a:rPr lang="cs-CZ" altLang="en-US" sz="2400"/>
            </a:br>
            <a:r>
              <a:rPr lang="cs-CZ" altLang="en-US" sz="2400"/>
              <a:t>– potentially large effect on the model, but biologically impossible</a:t>
            </a:r>
            <a:endParaRPr lang="cs-CZ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dirty="0"/>
              <a:t>Extremely low sensitivity of Adult –&gt; Seedling (</a:t>
            </a:r>
            <a:r>
              <a:rPr lang="cs-CZ" altLang="en-US" sz="2400" dirty="0">
                <a:solidFill>
                  <a:srgbClr val="FF0000"/>
                </a:solidFill>
              </a:rPr>
              <a:t>&lt;0.01</a:t>
            </a:r>
            <a:r>
              <a:rPr lang="cs-CZ" altLang="en-US" sz="2400" dirty="0"/>
              <a:t>)</a:t>
            </a:r>
            <a:br>
              <a:rPr lang="cs-CZ" altLang="en-US" sz="2400"/>
            </a:br>
            <a:r>
              <a:rPr lang="cs-CZ" altLang="en-US" sz="2400"/>
              <a:t>– increasing </a:t>
            </a:r>
            <a:r>
              <a:rPr lang="cs-CZ" altLang="en-US" sz="2400" dirty="0"/>
              <a:t>number </a:t>
            </a:r>
            <a:r>
              <a:rPr lang="cs-CZ" altLang="en-US" sz="2400"/>
              <a:t>of seedlings per adult</a:t>
            </a:r>
            <a:br>
              <a:rPr lang="cs-CZ" altLang="en-US" sz="2400"/>
            </a:br>
            <a:r>
              <a:rPr lang="cs-CZ" altLang="en-US" sz="2400"/>
              <a:t>   by </a:t>
            </a:r>
            <a:r>
              <a:rPr lang="cs-CZ" altLang="en-US" sz="2400" dirty="0"/>
              <a:t>about the </a:t>
            </a:r>
            <a:r>
              <a:rPr lang="cs-CZ" altLang="en-US" sz="2400"/>
              <a:t>same amount as </a:t>
            </a:r>
            <a:r>
              <a:rPr lang="cs-CZ" altLang="en-US" sz="2400" dirty="0"/>
              <a:t>P (i.e. by &lt;1) is in </a:t>
            </a:r>
            <a:r>
              <a:rPr lang="cs-CZ" altLang="en-US" sz="2400"/>
              <a:t>fact negligible,</a:t>
            </a:r>
            <a:br>
              <a:rPr lang="cs-CZ" altLang="en-US" sz="2400"/>
            </a:br>
            <a:r>
              <a:rPr lang="cs-CZ" altLang="en-US" sz="2400"/>
              <a:t>   much larger variation is expected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Indicates cells more sensitive to absolute error of measurement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3956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cs-CZ" altLang="cs-CZ" sz="4000"/>
              <a:t>Matrix </a:t>
            </a:r>
            <a:r>
              <a:rPr lang="cs-CZ" altLang="cs-CZ" sz="4000" err="1"/>
              <a:t>models</a:t>
            </a:r>
            <a:endParaRPr lang="en-GB" altLang="cs-CZ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cs-CZ" altLang="cs-CZ" dirty="0"/>
              <a:t>Individuals are classified to categories by:</a:t>
            </a:r>
          </a:p>
          <a:p>
            <a:pPr lvl="1"/>
            <a:r>
              <a:rPr lang="cs-CZ" altLang="cs-CZ" dirty="0"/>
              <a:t>Age (usually animals) </a:t>
            </a:r>
          </a:p>
          <a:p>
            <a:pPr lvl="1"/>
            <a:r>
              <a:rPr lang="cs-CZ" altLang="cs-CZ" dirty="0"/>
              <a:t>Size or stage (usually plants</a:t>
            </a:r>
            <a:r>
              <a:rPr lang="en-GB" altLang="cs-CZ" dirty="0"/>
              <a:t>)</a:t>
            </a:r>
            <a:endParaRPr lang="cs-CZ" altLang="cs-CZ" dirty="0"/>
          </a:p>
          <a:p>
            <a:r>
              <a:rPr lang="cs-CZ" altLang="cs-CZ" dirty="0"/>
              <a:t>Known probability of transitions between classes</a:t>
            </a:r>
          </a:p>
          <a:p>
            <a:pPr lvl="1"/>
            <a:r>
              <a:rPr lang="cs-CZ" altLang="cs-CZ" dirty="0"/>
              <a:t>age/stage specific natality and survival or growth.</a:t>
            </a:r>
          </a:p>
          <a:p>
            <a:r>
              <a:rPr lang="cs-CZ" altLang="cs-CZ" dirty="0"/>
              <a:t>Assume constant parameters</a:t>
            </a:r>
          </a:p>
          <a:p>
            <a:endParaRPr lang="cs-CZ" altLang="cs-CZ" dirty="0"/>
          </a:p>
          <a:p>
            <a:endParaRPr lang="en-GB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291737" y="4191000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2400"/>
              <a:t>Sum of elasticity values equals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High </a:t>
            </a:r>
            <a:r>
              <a:rPr lang="cs-CZ" altLang="en-US" sz="2400" dirty="0"/>
              <a:t>elasticity of survival of Large adult: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dirty="0"/>
              <a:t>a change from 0.997 to 0.994 seems like a little change in the original value, but it is in fact an increase in mortality by 100%.</a:t>
            </a:r>
            <a:endParaRPr lang="en-US" altLang="en-US" sz="2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4514B8-1454-4815-96B1-3D57D25793BB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Sensitivity and Elasticity</a:t>
            </a:r>
            <a:endParaRPr lang="en-GB" altLang="cs-CZ" sz="4000" kern="0" dirty="0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D15156AC-C617-427A-839B-3F612309F3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932289"/>
              </p:ext>
            </p:extLst>
          </p:nvPr>
        </p:nvGraphicFramePr>
        <p:xfrm>
          <a:off x="304800" y="1303000"/>
          <a:ext cx="6784975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72142" imgH="980919" progId="Excel.Sheet.8">
                  <p:embed/>
                </p:oleObj>
              </mc:Choice>
              <mc:Fallback>
                <p:oleObj name="Worksheet" r:id="rId2" imgW="4772142" imgH="980919" progId="Excel.Sheet.8">
                  <p:embed/>
                  <p:pic>
                    <p:nvPicPr>
                      <p:cNvPr id="368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03000"/>
                        <a:ext cx="6784975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A2153993-270D-4A24-92BD-8C4B782209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048510"/>
              </p:ext>
            </p:extLst>
          </p:nvPr>
        </p:nvGraphicFramePr>
        <p:xfrm>
          <a:off x="304801" y="2768600"/>
          <a:ext cx="6781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772142" imgH="980919" progId="Excel.Sheet.8">
                  <p:embed/>
                </p:oleObj>
              </mc:Choice>
              <mc:Fallback>
                <p:oleObj name="Worksheet" r:id="rId4" imgW="4772142" imgH="980919" progId="Excel.Sheet.8">
                  <p:embed/>
                  <p:pic>
                    <p:nvPicPr>
                      <p:cNvPr id="36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2768600"/>
                        <a:ext cx="67818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>
            <a:extLst>
              <a:ext uri="{FF2B5EF4-FFF2-40B4-BE49-F238E27FC236}">
                <a16:creationId xmlns:a16="http://schemas.microsoft.com/office/drawing/2014/main" id="{B67A72F3-ED82-4E73-ACA1-4EB20F9FE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135" y="1143000"/>
            <a:ext cx="152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transition matrix</a:t>
            </a:r>
            <a:endParaRPr lang="en-GB" altLang="cs-CZ" sz="2400"/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2D3358BD-BFCF-4084-B3D3-56027E4B5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090" y="2633398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b="1"/>
              <a:t>elasticit</a:t>
            </a:r>
            <a:r>
              <a:rPr lang="cs-CZ" altLang="cs-CZ" sz="2400" b="1"/>
              <a:t>y</a:t>
            </a:r>
            <a:endParaRPr lang="en-GB" altLang="cs-CZ" sz="2400" b="1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6D4594F-A64C-03CE-EFDA-85C6E6A5C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2745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/>
              <a:t>E</a:t>
            </a:r>
            <a:r>
              <a:rPr lang="en-GB" altLang="cs-CZ" sz="2400" b="1" dirty="0" err="1"/>
              <a:t>lasticity</a:t>
            </a:r>
            <a:r>
              <a:rPr lang="en-GB" altLang="cs-CZ" sz="2400" b="1" dirty="0"/>
              <a:t> </a:t>
            </a:r>
            <a:r>
              <a:rPr lang="cs-CZ" altLang="cs-CZ" sz="2400" b="1" dirty="0"/>
              <a:t>– </a:t>
            </a:r>
            <a:r>
              <a:rPr lang="cs-CZ" altLang="cs-CZ" sz="2400" dirty="0"/>
              <a:t>effect of </a:t>
            </a:r>
            <a:r>
              <a:rPr lang="cs-CZ" altLang="cs-CZ" sz="2400" b="1" dirty="0"/>
              <a:t>relative</a:t>
            </a:r>
            <a:r>
              <a:rPr lang="cs-CZ" altLang="cs-CZ" sz="2400" dirty="0"/>
              <a:t> change in a parameter</a:t>
            </a:r>
            <a:endParaRPr lang="en-GB" altLang="cs-CZ" sz="2400" dirty="0"/>
          </a:p>
        </p:txBody>
      </p:sp>
      <p:graphicFrame>
        <p:nvGraphicFramePr>
          <p:cNvPr id="3" name="Object 10">
            <a:extLst>
              <a:ext uri="{FF2B5EF4-FFF2-40B4-BE49-F238E27FC236}">
                <a16:creationId xmlns:a16="http://schemas.microsoft.com/office/drawing/2014/main" id="{2FD9332C-98C2-4E78-AEA6-F20E9F80EE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70301"/>
              </p:ext>
            </p:extLst>
          </p:nvPr>
        </p:nvGraphicFramePr>
        <p:xfrm>
          <a:off x="6358347" y="3200400"/>
          <a:ext cx="27432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066800" imgH="241300" progId="Equation.3">
                  <p:embed/>
                </p:oleObj>
              </mc:Choice>
              <mc:Fallback>
                <p:oleObj name="Rovnice" r:id="rId6" imgW="1066800" imgH="241300" progId="Equation.3">
                  <p:embed/>
                  <p:pic>
                    <p:nvPicPr>
                      <p:cNvPr id="368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347" y="3200400"/>
                        <a:ext cx="274320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758" y="1371600"/>
            <a:ext cx="7772400" cy="4114800"/>
          </a:xfrm>
        </p:spPr>
        <p:txBody>
          <a:bodyPr/>
          <a:lstStyle/>
          <a:p>
            <a:r>
              <a:rPr lang="cs-CZ" altLang="cs-CZ" dirty="0"/>
              <a:t>When reporting these values, it must be specified what they refer to:</a:t>
            </a:r>
          </a:p>
          <a:p>
            <a:r>
              <a:rPr lang="cs-CZ" altLang="cs-CZ" dirty="0"/>
              <a:t>Usually </a:t>
            </a:r>
            <a:r>
              <a:rPr lang="el-GR" altLang="cs-CZ" dirty="0">
                <a:cs typeface="Times New Roman" pitchFamily="18" charset="0"/>
              </a:rPr>
              <a:t>λ</a:t>
            </a:r>
            <a:r>
              <a:rPr lang="cs-CZ" altLang="cs-CZ" dirty="0">
                <a:cs typeface="Times New Roman" pitchFamily="18" charset="0"/>
              </a:rPr>
              <a:t>, but may be stable age structure, damping ratio in oscilating populations...</a:t>
            </a:r>
          </a:p>
          <a:p>
            <a:r>
              <a:rPr lang="cs-CZ" altLang="cs-CZ" dirty="0">
                <a:cs typeface="Times New Roman" pitchFamily="18" charset="0"/>
              </a:rPr>
              <a:t>What was changed in matrix – single cells or e.g. all fertilities together.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446969-47F7-4984-AD61-7E1F8F154F7C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Sensitivity and Elasticity</a:t>
            </a:r>
            <a:endParaRPr lang="en-GB" altLang="cs-CZ" sz="4000" kern="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763000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2800" b="1" dirty="0"/>
              <a:t>What is it good for?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Each parameter is estimated with a certain error. Parameters which largely affect the outcome should be estimated especially precisely</a:t>
            </a:r>
            <a:br>
              <a:rPr lang="cs-CZ" altLang="cs-CZ" sz="2800" dirty="0"/>
            </a:br>
            <a:r>
              <a:rPr lang="cs-CZ" altLang="cs-CZ" sz="2200" dirty="0"/>
              <a:t>– If the model is most sensitive to survival of adults 0.997,</a:t>
            </a:r>
            <a:br>
              <a:rPr lang="cs-CZ" altLang="cs-CZ" sz="2200" dirty="0"/>
            </a:br>
            <a:r>
              <a:rPr lang="cs-CZ" altLang="cs-CZ" sz="2200" dirty="0"/>
              <a:t>how many individuals are needed for reliable estimate?</a:t>
            </a:r>
            <a:br>
              <a:rPr lang="cs-CZ" altLang="cs-CZ" sz="2200" dirty="0"/>
            </a:br>
            <a:r>
              <a:rPr lang="cs-CZ" altLang="cs-CZ" sz="2200" dirty="0"/>
              <a:t>N=333;   resolution=0.003; CI=[0.983;   1.000]</a:t>
            </a:r>
            <a:br>
              <a:rPr lang="cs-CZ" altLang="cs-CZ" sz="2200" dirty="0"/>
            </a:br>
            <a:r>
              <a:rPr lang="cs-CZ" altLang="cs-CZ" sz="2200" dirty="0"/>
              <a:t>N=1000; resolution=0.001; CI=[0.991;   0.999]</a:t>
            </a:r>
            <a:br>
              <a:rPr lang="cs-CZ" altLang="cs-CZ" sz="2200" dirty="0"/>
            </a:br>
            <a:r>
              <a:rPr lang="cs-CZ" altLang="cs-CZ" sz="2200" dirty="0"/>
              <a:t>N=7500; resolution&lt;0.001; CI=[0.9955; 0.998]</a:t>
            </a:r>
            <a:br>
              <a:rPr lang="cs-CZ" altLang="cs-CZ" sz="2200" dirty="0"/>
            </a:br>
            <a:endParaRPr lang="cs-CZ" altLang="cs-CZ" sz="2200" dirty="0"/>
          </a:p>
          <a:p>
            <a:pPr>
              <a:lnSpc>
                <a:spcPct val="90000"/>
              </a:lnSpc>
            </a:pPr>
            <a:r>
              <a:rPr lang="cs-CZ" altLang="cs-CZ" sz="2800" dirty="0"/>
              <a:t>Management implications</a:t>
            </a:r>
            <a:br>
              <a:rPr lang="cs-CZ" altLang="cs-CZ" sz="2800" dirty="0"/>
            </a:br>
            <a:r>
              <a:rPr lang="cs-CZ" altLang="cs-CZ" sz="2800" dirty="0"/>
              <a:t>– which parameter should be targeted </a:t>
            </a:r>
            <a:r>
              <a:rPr lang="cs-CZ" altLang="cs-CZ" sz="2200" dirty="0"/>
              <a:t>(considering reality,</a:t>
            </a:r>
            <a:br>
              <a:rPr lang="cs-CZ" altLang="cs-CZ" sz="2200" dirty="0"/>
            </a:br>
            <a:r>
              <a:rPr lang="cs-CZ" altLang="cs-CZ" sz="2200" dirty="0"/>
              <a:t>i.e. no management will convert seedlings to adults,</a:t>
            </a:r>
            <a:br>
              <a:rPr lang="cs-CZ" altLang="cs-CZ" sz="2200" dirty="0"/>
            </a:br>
            <a:r>
              <a:rPr lang="cs-CZ" altLang="cs-CZ" sz="2200" dirty="0"/>
              <a:t>but increased survival of seedlings or adults will have large effect)</a:t>
            </a:r>
          </a:p>
          <a:p>
            <a:pPr>
              <a:lnSpc>
                <a:spcPct val="90000"/>
              </a:lnSpc>
            </a:pPr>
            <a:endParaRPr lang="cs-CZ" altLang="cs-CZ" sz="2200" dirty="0"/>
          </a:p>
          <a:p>
            <a:pPr>
              <a:lnSpc>
                <a:spcPct val="90000"/>
              </a:lnSpc>
            </a:pPr>
            <a:r>
              <a:rPr lang="cs-CZ" altLang="cs-CZ" sz="2800" dirty="0"/>
              <a:t>Ideas on evolutionary pressure on particular life stages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3D48444-578E-4AAA-A614-CF60545C5594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Sensitivity and Elasticity</a:t>
            </a:r>
            <a:endParaRPr lang="en-GB" altLang="cs-CZ" sz="4000" kern="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763000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2800" b="1"/>
              <a:t>Management implications</a:t>
            </a:r>
            <a:endParaRPr lang="cs-CZ" altLang="cs-CZ" sz="2800" b="1" dirty="0"/>
          </a:p>
          <a:p>
            <a:pPr lvl="1">
              <a:lnSpc>
                <a:spcPct val="90000"/>
              </a:lnSpc>
            </a:pPr>
            <a:r>
              <a:rPr lang="cs-CZ" altLang="cs-CZ" sz="2800"/>
              <a:t>suppress pests</a:t>
            </a:r>
          </a:p>
          <a:p>
            <a:pPr lvl="1">
              <a:lnSpc>
                <a:spcPct val="90000"/>
              </a:lnSpc>
            </a:pPr>
            <a:r>
              <a:rPr lang="cs-CZ" altLang="cs-CZ" sz="2800"/>
              <a:t>support endangered organisms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Life stages with high elasticity should be targeted: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change of their parameters is supposed to impact the population dynamics more than change in other parameters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however, there is usually little variability in these parameters</a:t>
            </a:r>
          </a:p>
          <a:p>
            <a:pPr lvl="2">
              <a:lnSpc>
                <a:spcPct val="90000"/>
              </a:lnSpc>
            </a:pPr>
            <a:r>
              <a:rPr lang="cs-CZ" altLang="cs-CZ" sz="2000"/>
              <a:t>high evolutionary stability </a:t>
            </a:r>
          </a:p>
          <a:p>
            <a:pPr lvl="2">
              <a:lnSpc>
                <a:spcPct val="90000"/>
              </a:lnSpc>
            </a:pPr>
            <a:r>
              <a:rPr lang="cs-CZ" altLang="cs-CZ" sz="2000"/>
              <a:t>difficult to manipulate them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Management measures should aim at transitions which largely affect the population dynamics (high elasticity)</a:t>
            </a:r>
            <a:br>
              <a:rPr lang="cs-CZ" altLang="cs-CZ" sz="2800"/>
            </a:br>
            <a:r>
              <a:rPr lang="cs-CZ" altLang="cs-CZ" sz="2800"/>
              <a:t>as well as are feasible to manipulate (high variability).</a:t>
            </a:r>
            <a:endParaRPr lang="cs-CZ" altLang="cs-CZ" sz="2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3D48444-578E-4AAA-A614-CF60545C5594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Sensitivity and Elasticity</a:t>
            </a:r>
            <a:endParaRPr lang="en-GB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2681612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86868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altLang="cs-CZ" sz="2400" dirty="0"/>
              <a:t>Several matrices for several years can be compiled,</a:t>
            </a:r>
            <a:br>
              <a:rPr lang="cs-CZ" altLang="cs-CZ" sz="2400" dirty="0"/>
            </a:br>
            <a:r>
              <a:rPr lang="cs-CZ" altLang="cs-CZ" sz="2400" dirty="0"/>
              <a:t>	e.g. for dry and wet season</a:t>
            </a:r>
            <a:br>
              <a:rPr lang="cs-CZ" altLang="cs-CZ" sz="2400" dirty="0"/>
            </a:br>
            <a:r>
              <a:rPr lang="cs-CZ" altLang="cs-CZ" sz="2400" dirty="0"/>
              <a:t>	or just to estimate variability of each parameter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2400" dirty="0"/>
              <a:t>Parameters in model can change stochastically, or based on climate forecast...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2400" dirty="0"/>
              <a:t>Density dependence can be included, but reliable estimates are difficult (which parameters change with higher density? infant mortality, adult mortality, or fertility?)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2400" dirty="0"/>
              <a:t>Matrices for several parts of season, test which parameters are important at which time.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2400" dirty="0"/>
              <a:t>Limiting factor – collect field data to estimate all parameters reliably (and more matrices mean more work)</a:t>
            </a:r>
            <a:endParaRPr lang="en-GB" altLang="cs-CZ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9F6880-6F40-45B7-9F46-1454045F5F6D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Modification of matrix models</a:t>
            </a:r>
            <a:endParaRPr lang="en-GB" altLang="cs-CZ" sz="4000" kern="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cs-CZ" altLang="en-US" sz="5400"/>
              <a:t>Integral projection models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651627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114300" y="1066800"/>
            <a:ext cx="89154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 b="1" dirty="0"/>
              <a:t>Description: </a:t>
            </a:r>
            <a:r>
              <a:rPr lang="en-US" altLang="en-US" sz="1600" dirty="0" err="1"/>
              <a:t>Merow</a:t>
            </a:r>
            <a:r>
              <a:rPr lang="en-US" altLang="en-US" sz="1600" dirty="0"/>
              <a:t>, C., Dahlgren, J. P., Metcalf, C. J. E., Childs, D. Z., Evans, M. E., </a:t>
            </a:r>
            <a:r>
              <a:rPr lang="en-US" altLang="en-US" sz="1600" dirty="0" err="1"/>
              <a:t>Jongejans</a:t>
            </a:r>
            <a:r>
              <a:rPr lang="en-US" altLang="en-US" sz="1600" dirty="0"/>
              <a:t>, E., ... &amp; McMahon, S. M. (2014)</a:t>
            </a:r>
            <a:r>
              <a:rPr lang="cs-CZ" altLang="en-US" sz="1600" dirty="0"/>
              <a:t>:</a:t>
            </a:r>
            <a:r>
              <a:rPr lang="en-US" altLang="en-US" sz="1600" dirty="0"/>
              <a:t> Advancing population ecology with integral projection models: a practical guide. </a:t>
            </a:r>
            <a:r>
              <a:rPr lang="en-US" altLang="en-US" sz="1600" i="1" dirty="0"/>
              <a:t>Methods in Ecology and Evolution</a:t>
            </a:r>
            <a:r>
              <a:rPr lang="en-US" altLang="en-US" sz="1600" dirty="0"/>
              <a:t> 5</a:t>
            </a:r>
            <a:r>
              <a:rPr lang="cs-CZ" altLang="en-US" sz="1600" dirty="0"/>
              <a:t>:</a:t>
            </a:r>
            <a:r>
              <a:rPr lang="en-US" altLang="en-US" sz="1600" dirty="0"/>
              <a:t> 99-110.</a:t>
            </a:r>
            <a:endParaRPr lang="cs-CZ" altLang="en-US" sz="1600" dirty="0"/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000" b="1" dirty="0"/>
              <a:t>Tutorial: </a:t>
            </a:r>
            <a:r>
              <a:rPr lang="cs-CZ" altLang="en-US" sz="1600" dirty="0">
                <a:hlinkClick r:id="rId3"/>
              </a:rPr>
              <a:t>https://cmerow.github.io/RDataScience/21_Intro_IPMs.html</a:t>
            </a:r>
            <a:endParaRPr lang="cs-CZ" altLang="en-US" sz="1600" dirty="0"/>
          </a:p>
          <a:p>
            <a:pPr>
              <a:spcBef>
                <a:spcPct val="0"/>
              </a:spcBef>
              <a:buFontTx/>
              <a:buNone/>
            </a:pPr>
            <a:endParaRPr lang="cs-CZ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000" b="1" dirty="0"/>
              <a:t>R package: </a:t>
            </a:r>
            <a:r>
              <a:rPr lang="en-US" altLang="en-US" sz="1600" dirty="0">
                <a:hlinkClick r:id="rId4"/>
              </a:rPr>
              <a:t>https://cran.r-project.org/web/packages/IPMpack/vignettes/IPMpack_Vignette.pdf</a:t>
            </a:r>
            <a:endParaRPr lang="cs-CZ" altLang="en-US" sz="1600" dirty="0"/>
          </a:p>
          <a:p>
            <a:pPr>
              <a:spcBef>
                <a:spcPct val="0"/>
              </a:spcBef>
              <a:buFontTx/>
              <a:buNone/>
            </a:pPr>
            <a:endParaRPr lang="cs-CZ" altLang="en-US" sz="15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600" dirty="0"/>
              <a:t>This package seems not managed any more,</a:t>
            </a:r>
            <a:br>
              <a:rPr lang="cs-CZ" altLang="en-US" sz="2600" dirty="0"/>
            </a:br>
            <a:r>
              <a:rPr lang="cs-CZ" altLang="en-US" sz="2600" dirty="0"/>
              <a:t>	but the idea is important.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5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00" dirty="0"/>
              <a:t>Package developed 2012-2014 and removed from CRAN repository in Feb2020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00" dirty="0"/>
              <a:t>Even on website of this package are no references after 2014, and the link for code is not working.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00" dirty="0"/>
              <a:t>https://ipmpack.r-forge.r-project.org/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00" dirty="0"/>
              <a:t>Link for tutorial is from 2017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5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00" dirty="0"/>
              <a:t>These has written their own code for IPM in 2018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00" dirty="0"/>
              <a:t>https://besjournals.onlinelibrary.wiley.com/doi/full/10.1111/2041-210X.13085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5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00" dirty="0"/>
              <a:t>Book 2016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00" dirty="0"/>
              <a:t>https://link.springer.com/book/10.1007%2F978-3-319-28893-2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19FB89-1C9C-4CFA-A8EA-34B916B6DE32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Integral projection models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638800"/>
          </a:xfrm>
        </p:spPr>
        <p:txBody>
          <a:bodyPr/>
          <a:lstStyle/>
          <a:p>
            <a:pPr marL="0" indent="0">
              <a:buNone/>
            </a:pPr>
            <a:r>
              <a:rPr lang="cs-CZ" altLang="en-US" sz="2800" dirty="0"/>
              <a:t>Age or size are continuous variables,</a:t>
            </a:r>
            <a:br>
              <a:rPr lang="cs-CZ" altLang="en-US" sz="2800" dirty="0"/>
            </a:br>
            <a:r>
              <a:rPr lang="cs-CZ" altLang="en-US" sz="2800" dirty="0"/>
              <a:t>but we need categories in matrix models</a:t>
            </a:r>
          </a:p>
          <a:p>
            <a:r>
              <a:rPr lang="cs-CZ" altLang="en-US" sz="2800" dirty="0"/>
              <a:t>few classes – low resolution, heterogenous within classes, problems of estimates from short-term data</a:t>
            </a:r>
          </a:p>
          <a:p>
            <a:r>
              <a:rPr lang="cs-CZ" altLang="en-US" sz="2800" dirty="0"/>
              <a:t>many classes – high resolution, but we need a lot of data not to increase the error of parameter estimates</a:t>
            </a:r>
          </a:p>
          <a:p>
            <a:r>
              <a:rPr lang="cs-CZ" altLang="en-US" sz="2800" dirty="0"/>
              <a:t>For reasonably precise estimate,</a:t>
            </a:r>
            <a:br>
              <a:rPr lang="cs-CZ" altLang="en-US" sz="2800" dirty="0"/>
            </a:br>
            <a:r>
              <a:rPr lang="cs-CZ" altLang="en-US" sz="2800" dirty="0"/>
              <a:t>we need at least 50 individuals per class</a:t>
            </a:r>
          </a:p>
          <a:p>
            <a:pPr lvl="1"/>
            <a:r>
              <a:rPr lang="cs-CZ" altLang="en-US" sz="2400" dirty="0"/>
              <a:t>If 40 out of 50 survived: P = 0.8, s.e. = 0.057, conf.int. = 0.68 – 0.92 (still not very precise)</a:t>
            </a:r>
          </a:p>
          <a:p>
            <a:pPr lvl="1"/>
            <a:r>
              <a:rPr lang="cs-CZ" altLang="en-US" sz="2400" dirty="0"/>
              <a:t>We need much more idividuals for transitions with P close to 0 or 1, as the sensitivity is high.</a:t>
            </a:r>
          </a:p>
          <a:p>
            <a:endParaRPr lang="cs-CZ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CE37587-8F72-4EF1-8A50-21C999588769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en-US" sz="4000"/>
              <a:t>Problems of matrix models</a:t>
            </a:r>
            <a:endParaRPr lang="cs-CZ" altLang="cs-CZ" sz="4000" ker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04800" y="809678"/>
            <a:ext cx="8686800" cy="5956730"/>
          </a:xfrm>
        </p:spPr>
        <p:txBody>
          <a:bodyPr/>
          <a:lstStyle/>
          <a:p>
            <a:pPr marL="0" indent="0">
              <a:buNone/>
            </a:pPr>
            <a:r>
              <a:rPr lang="cs-CZ" altLang="en-US" sz="2800" dirty="0"/>
              <a:t>Probability of survival of spruce</a:t>
            </a:r>
          </a:p>
          <a:p>
            <a:r>
              <a:rPr lang="cs-CZ" altLang="en-US" sz="2600" dirty="0"/>
              <a:t>tree, max age &gt;160 years</a:t>
            </a:r>
          </a:p>
          <a:p>
            <a:r>
              <a:rPr lang="cs-CZ" altLang="en-US" sz="2600" dirty="0"/>
              <a:t>8 classes by 20 years:</a:t>
            </a:r>
            <a:br>
              <a:rPr lang="cs-CZ" altLang="en-US" sz="2600" dirty="0"/>
            </a:br>
            <a:r>
              <a:rPr lang="cs-CZ" altLang="en-US" sz="2600" dirty="0"/>
              <a:t>50 × 8 = 400 individuals – feasible,</a:t>
            </a:r>
            <a:br>
              <a:rPr lang="cs-CZ" altLang="en-US" sz="2600" dirty="0"/>
            </a:br>
            <a:r>
              <a:rPr lang="cs-CZ" altLang="en-US" sz="2600" dirty="0"/>
              <a:t>– large heterogeneity within categories</a:t>
            </a:r>
            <a:br>
              <a:rPr lang="cs-CZ" altLang="en-US" sz="2600" dirty="0"/>
            </a:br>
            <a:r>
              <a:rPr lang="cs-CZ" altLang="en-US" sz="2600" dirty="0"/>
              <a:t>(survival in 1 year may be different from 19 years),</a:t>
            </a:r>
            <a:br>
              <a:rPr lang="cs-CZ" altLang="en-US" sz="2600" dirty="0"/>
            </a:br>
            <a:r>
              <a:rPr lang="cs-CZ" altLang="en-US" sz="2600" dirty="0"/>
              <a:t>– difficult to say from few years of observation</a:t>
            </a:r>
            <a:br>
              <a:rPr lang="cs-CZ" altLang="en-US" sz="2600" dirty="0"/>
            </a:br>
            <a:r>
              <a:rPr lang="cs-CZ" altLang="en-US" sz="2600" dirty="0"/>
              <a:t>how many individuals will get to next class in 20 years.</a:t>
            </a:r>
          </a:p>
          <a:p>
            <a:r>
              <a:rPr lang="cs-CZ" altLang="en-US" sz="2600" dirty="0"/>
              <a:t>160 classes by 1 year:</a:t>
            </a:r>
            <a:br>
              <a:rPr lang="cs-CZ" altLang="en-US" sz="2600" dirty="0"/>
            </a:br>
            <a:r>
              <a:rPr lang="cs-CZ" altLang="en-US" sz="2600" dirty="0"/>
              <a:t>50 × 160 = 8000 trees</a:t>
            </a:r>
            <a:br>
              <a:rPr lang="cs-CZ" altLang="en-US" sz="2600" dirty="0"/>
            </a:br>
            <a:r>
              <a:rPr lang="cs-CZ" altLang="en-US" sz="2600" dirty="0"/>
              <a:t>– high resolution, estimates are sufficiently age-specific,</a:t>
            </a:r>
            <a:br>
              <a:rPr lang="cs-CZ" altLang="en-US" sz="2600" dirty="0"/>
            </a:br>
            <a:r>
              <a:rPr lang="cs-CZ" altLang="en-US" sz="2600" dirty="0"/>
              <a:t>– too many trees needed</a:t>
            </a:r>
            <a:br>
              <a:rPr lang="cs-CZ" altLang="en-US" sz="2600" dirty="0"/>
            </a:br>
            <a:r>
              <a:rPr lang="cs-CZ" altLang="en-US" sz="2200" dirty="0"/>
              <a:t>	– most P are close to 1 –&gt; even more trees needed</a:t>
            </a:r>
            <a:br>
              <a:rPr lang="cs-CZ" altLang="en-US" sz="2200" dirty="0"/>
            </a:br>
            <a:r>
              <a:rPr lang="cs-CZ" altLang="en-US" sz="2600" dirty="0"/>
              <a:t>– the model will have too many poorly estimated parameters.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7EA7109-F1D9-481D-819A-60058F1DA5B7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4854726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/>
              <a:t>Example</a:t>
            </a:r>
          </a:p>
        </p:txBody>
      </p:sp>
      <p:pic>
        <p:nvPicPr>
          <p:cNvPr id="3" name="Picture 2" descr="A picture containing tree, grass, outdoor, sky&#10;&#10;Description automatically generated">
            <a:extLst>
              <a:ext uri="{FF2B5EF4-FFF2-40B4-BE49-F238E27FC236}">
                <a16:creationId xmlns:a16="http://schemas.microsoft.com/office/drawing/2014/main" id="{5ED901C9-D657-0828-4CA3-D373C41F4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6"/>
          <a:stretch/>
        </p:blipFill>
        <p:spPr>
          <a:xfrm>
            <a:off x="5410200" y="450635"/>
            <a:ext cx="3733800" cy="198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65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10200"/>
          </a:xfrm>
        </p:spPr>
        <p:txBody>
          <a:bodyPr/>
          <a:lstStyle/>
          <a:p>
            <a:r>
              <a:rPr lang="cs-CZ" altLang="en-US" dirty="0"/>
              <a:t>In continuous variables, we do not need independent estimates of P for each age class.</a:t>
            </a:r>
          </a:p>
          <a:p>
            <a:r>
              <a:rPr lang="cs-CZ" altLang="en-US" dirty="0"/>
              <a:t>Neighbouring age classes will have similar P.</a:t>
            </a:r>
          </a:p>
          <a:p>
            <a:pPr lvl="1"/>
            <a:r>
              <a:rPr lang="cs-CZ" altLang="en-US" dirty="0"/>
              <a:t>Survival of trees in the age of 118, 119 and 120</a:t>
            </a:r>
            <a:br>
              <a:rPr lang="cs-CZ" altLang="en-US" dirty="0"/>
            </a:br>
            <a:r>
              <a:rPr lang="cs-CZ" altLang="en-US" dirty="0"/>
              <a:t>is likely to be very similar </a:t>
            </a:r>
          </a:p>
          <a:p>
            <a:r>
              <a:rPr lang="cs-CZ" altLang="en-US" dirty="0"/>
              <a:t>We can use regression of survival and age.</a:t>
            </a:r>
          </a:p>
          <a:p>
            <a:r>
              <a:rPr lang="cs-CZ" altLang="en-US" dirty="0"/>
              <a:t>Polynomial logistic regression (GLM) or smoothing (e.g. GAM) – instead of 160 parameters we need just a few.</a:t>
            </a:r>
            <a:endParaRPr lang="en-US" altLang="en-US" dirty="0"/>
          </a:p>
          <a:p>
            <a:endParaRPr lang="cs-CZ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4D1DB2B-A711-428B-AC36-957E896DBC24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Solution – IPM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0674" y="838200"/>
            <a:ext cx="8709583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600" dirty="0"/>
              <a:t>Size of each class is the same as one time step (usually 1 year)</a:t>
            </a:r>
          </a:p>
          <a:p>
            <a:pPr>
              <a:spcBef>
                <a:spcPct val="50000"/>
              </a:spcBef>
              <a:buNone/>
            </a:pPr>
            <a:r>
              <a:rPr lang="en-GB" altLang="cs-CZ" sz="2600" i="1" dirty="0"/>
              <a:t>P – </a:t>
            </a:r>
            <a:r>
              <a:rPr lang="cs-CZ" altLang="cs-CZ" sz="2600" dirty="0"/>
              <a:t>Probability of survival</a:t>
            </a:r>
            <a:br>
              <a:rPr lang="cs-CZ" altLang="cs-CZ" sz="2600" dirty="0"/>
            </a:br>
            <a:r>
              <a:rPr lang="en-GB" altLang="cs-CZ" sz="2600" i="1" dirty="0"/>
              <a:t>F – </a:t>
            </a:r>
            <a:r>
              <a:rPr lang="en-GB" altLang="cs-CZ" sz="2600" dirty="0"/>
              <a:t>Fertility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Object 3"/>
              <p:cNvSpPr txBox="1"/>
              <p:nvPr/>
            </p:nvSpPr>
            <p:spPr bwMode="auto">
              <a:xfrm>
                <a:off x="1181373" y="3257210"/>
                <a:ext cx="7505427" cy="14435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cs-CZ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cs-CZ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cs-CZ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512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1373" y="3257210"/>
                <a:ext cx="7505427" cy="14435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023042" y="4500749"/>
            <a:ext cx="297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777777"/>
                </a:solidFill>
              </a:rPr>
              <a:t>(</a:t>
            </a:r>
            <a:r>
              <a:rPr lang="cs-CZ" altLang="cs-CZ" sz="2000" err="1">
                <a:solidFill>
                  <a:srgbClr val="777777"/>
                </a:solidFill>
              </a:rPr>
              <a:t>zero</a:t>
            </a:r>
            <a:r>
              <a:rPr lang="cs-CZ" altLang="cs-CZ" sz="2000">
                <a:solidFill>
                  <a:srgbClr val="777777"/>
                </a:solidFill>
              </a:rPr>
              <a:t> </a:t>
            </a:r>
            <a:r>
              <a:rPr lang="cs-CZ" altLang="cs-CZ" sz="2000" err="1">
                <a:solidFill>
                  <a:srgbClr val="777777"/>
                </a:solidFill>
              </a:rPr>
              <a:t>items</a:t>
            </a:r>
            <a:r>
              <a:rPr lang="cs-CZ" altLang="cs-CZ" sz="2000">
                <a:solidFill>
                  <a:srgbClr val="777777"/>
                </a:solidFill>
              </a:rPr>
              <a:t> </a:t>
            </a:r>
            <a:r>
              <a:rPr lang="cs-CZ" altLang="cs-CZ" sz="2000" err="1">
                <a:solidFill>
                  <a:srgbClr val="777777"/>
                </a:solidFill>
              </a:rPr>
              <a:t>omitted</a:t>
            </a:r>
            <a:r>
              <a:rPr lang="cs-CZ" altLang="cs-CZ" sz="2000">
                <a:solidFill>
                  <a:srgbClr val="777777"/>
                </a:solidFill>
              </a:rPr>
              <a:t>)</a:t>
            </a:r>
            <a:endParaRPr lang="en-GB" altLang="cs-CZ" sz="2000">
              <a:solidFill>
                <a:srgbClr val="777777"/>
              </a:solidFill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6DDEBC75-3473-44C7-BBC7-2B35D1433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701" y="2235331"/>
            <a:ext cx="54812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Number of offspring per one 3 years old individual</a:t>
            </a:r>
            <a:r>
              <a:rPr lang="en-GB" altLang="cs-CZ" sz="2000" dirty="0"/>
              <a:t>.</a:t>
            </a:r>
            <a:br>
              <a:rPr lang="cs-CZ" altLang="cs-CZ" sz="2000" dirty="0"/>
            </a:br>
            <a:r>
              <a:rPr lang="cs-CZ" altLang="cs-CZ" sz="2000" dirty="0"/>
              <a:t>(usually, just females are modelled)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15853680-41D6-4F2F-9179-C6157F0A6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62" y="4835929"/>
            <a:ext cx="71098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Proportion of 2 years old individuals which survive to the 3rd year.</a:t>
            </a:r>
            <a:endParaRPr lang="en-GB" altLang="cs-CZ" sz="200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9D3039E-22A9-423A-9063-26423532DAE3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Age </a:t>
            </a:r>
            <a:r>
              <a:rPr lang="cs-CZ" altLang="cs-CZ" sz="4000" kern="0" err="1"/>
              <a:t>classes</a:t>
            </a:r>
            <a:r>
              <a:rPr lang="cs-CZ" altLang="cs-CZ" sz="4000" kern="0"/>
              <a:t> – </a:t>
            </a:r>
            <a:r>
              <a:rPr lang="cs-CZ" altLang="cs-CZ" sz="4000" kern="0" err="1"/>
              <a:t>Leslie</a:t>
            </a:r>
            <a:r>
              <a:rPr lang="cs-CZ" altLang="cs-CZ" sz="4000" kern="0"/>
              <a:t> matrix</a:t>
            </a:r>
            <a:endParaRPr lang="en-GB" altLang="cs-CZ" sz="4000" kern="0"/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5AD507B0-1F1D-4A0D-B4B9-025F44B85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825" y="2443827"/>
            <a:ext cx="2971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600" dirty="0"/>
              <a:t>   from class</a:t>
            </a:r>
            <a:br>
              <a:rPr lang="cs-CZ" altLang="cs-CZ" sz="2600" dirty="0"/>
            </a:br>
            <a:r>
              <a:rPr lang="cs-CZ" altLang="cs-CZ" sz="2600" dirty="0"/>
              <a:t>1     2     3     4</a:t>
            </a:r>
            <a:endParaRPr lang="en-GB" altLang="cs-CZ" sz="2600" dirty="0"/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D233A5FA-BDF9-478D-9651-DA415A38906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4804" y="3336110"/>
            <a:ext cx="157811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 </a:t>
            </a:r>
            <a:r>
              <a:rPr lang="cs-CZ" altLang="cs-CZ" sz="2600" dirty="0"/>
              <a:t>to class</a:t>
            </a:r>
            <a:br>
              <a:rPr lang="cs-CZ" altLang="cs-CZ" sz="2600" dirty="0"/>
            </a:br>
            <a:r>
              <a:rPr lang="cs-CZ" altLang="cs-CZ" sz="2600" dirty="0"/>
              <a:t>4  3  2  1</a:t>
            </a:r>
            <a:endParaRPr lang="en-GB" altLang="cs-CZ" sz="2600" dirty="0"/>
          </a:p>
        </p:txBody>
      </p:sp>
      <p:sp>
        <p:nvSpPr>
          <p:cNvPr id="12" name="Line 4">
            <a:extLst>
              <a:ext uri="{FF2B5EF4-FFF2-40B4-BE49-F238E27FC236}">
                <a16:creationId xmlns:a16="http://schemas.microsoft.com/office/drawing/2014/main" id="{1EF113B3-42DA-4D0D-92B6-4B67E3BD58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94757" y="2526106"/>
            <a:ext cx="555879" cy="7929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7418E9D3-88C8-4166-9E0E-F7995B3095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36934" y="4221910"/>
            <a:ext cx="511306" cy="6140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43EBF2A-9207-4C68-9951-FD9CAA8C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1098"/>
            <a:ext cx="9086704" cy="1565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6781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5334000" y="685800"/>
            <a:ext cx="3810000" cy="4154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dirty="0"/>
              <a:t>Even with single tree in each age class, we can regress survival (1/0) on age to estimate continuous probability of survival in each age class.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dirty="0"/>
              <a:t>We need more trees than in this figure for higher precision, but the total number will be feasible.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76200" y="718086"/>
            <a:ext cx="9067800" cy="6048322"/>
          </a:xfrm>
        </p:spPr>
        <p:txBody>
          <a:bodyPr/>
          <a:lstStyle/>
          <a:p>
            <a:r>
              <a:rPr lang="cs-CZ" altLang="en-US" dirty="0"/>
              <a:t>Similar approach for:</a:t>
            </a:r>
          </a:p>
          <a:p>
            <a:pPr lvl="1"/>
            <a:r>
              <a:rPr lang="cs-CZ" altLang="en-US" dirty="0"/>
              <a:t>size (instead of age)</a:t>
            </a:r>
          </a:p>
          <a:p>
            <a:pPr lvl="1"/>
            <a:r>
              <a:rPr lang="cs-CZ" altLang="en-US" dirty="0"/>
              <a:t>estimates of fertility</a:t>
            </a:r>
          </a:p>
          <a:p>
            <a:r>
              <a:rPr lang="cs-CZ" altLang="en-US" dirty="0"/>
              <a:t>Everything can be expressed and solved using integrals, but numeric solutions are used in practice:</a:t>
            </a:r>
          </a:p>
          <a:p>
            <a:pPr lvl="1"/>
            <a:r>
              <a:rPr lang="cs-CZ" altLang="en-US" dirty="0"/>
              <a:t>From regression, the (smooth) parameters for each (narrow) class are obtained and used in basic matrix models</a:t>
            </a:r>
          </a:p>
          <a:p>
            <a:r>
              <a:rPr lang="cs-CZ" altLang="en-US" dirty="0"/>
              <a:t>As IPM use matrix algebra, you can calculate:</a:t>
            </a:r>
          </a:p>
          <a:p>
            <a:pPr lvl="1"/>
            <a:r>
              <a:rPr lang="cs-CZ" altLang="en-US" dirty="0"/>
              <a:t>eigenvalue (</a:t>
            </a:r>
            <a:r>
              <a:rPr lang="el-GR" altLang="en-US" dirty="0"/>
              <a:t>λ</a:t>
            </a:r>
            <a:r>
              <a:rPr lang="cs-CZ" altLang="en-US" dirty="0"/>
              <a:t>), eigenvector (stable age structure)</a:t>
            </a:r>
          </a:p>
          <a:p>
            <a:pPr lvl="1"/>
            <a:r>
              <a:rPr lang="cs-CZ" altLang="en-US" dirty="0"/>
              <a:t>sensitivity and elasticity (e.g. of particular regression parameter)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091BBAB-EFC9-400D-8549-B8E9405F213A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Solution – IPM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534400" cy="5623408"/>
          </a:xfrm>
        </p:spPr>
        <p:txBody>
          <a:bodyPr/>
          <a:lstStyle/>
          <a:p>
            <a:r>
              <a:rPr lang="cs-CZ" altLang="en-US" dirty="0"/>
              <a:t>Use of regression models enables:</a:t>
            </a:r>
          </a:p>
          <a:p>
            <a:pPr lvl="1"/>
            <a:r>
              <a:rPr lang="cs-CZ" altLang="en-US" dirty="0"/>
              <a:t>fill the matrix with</a:t>
            </a:r>
          </a:p>
          <a:p>
            <a:pPr lvl="2"/>
            <a:r>
              <a:rPr lang="cs-CZ" altLang="en-US" dirty="0"/>
              <a:t>high resolution of age/size classes</a:t>
            </a:r>
          </a:p>
          <a:p>
            <a:pPr lvl="2"/>
            <a:r>
              <a:rPr lang="cs-CZ" altLang="en-US" dirty="0"/>
              <a:t>high accuracy of survival and fertility estimates</a:t>
            </a:r>
          </a:p>
          <a:p>
            <a:pPr lvl="2"/>
            <a:r>
              <a:rPr lang="cs-CZ" altLang="en-US" dirty="0"/>
              <a:t>lower sampling effort</a:t>
            </a:r>
          </a:p>
          <a:p>
            <a:pPr lvl="1"/>
            <a:r>
              <a:rPr lang="cs-CZ" altLang="en-US" dirty="0"/>
              <a:t>add environmental variables (covariates)</a:t>
            </a:r>
          </a:p>
          <a:p>
            <a:pPr lvl="2"/>
            <a:r>
              <a:rPr lang="cs-CZ" altLang="en-US" dirty="0"/>
              <a:t>e.g. estimate survival ~ age + rainfall</a:t>
            </a:r>
            <a:br>
              <a:rPr lang="cs-CZ" altLang="en-US" dirty="0"/>
            </a:br>
            <a:r>
              <a:rPr lang="cs-CZ" altLang="en-US" dirty="0"/>
              <a:t>(or herbivore density...)</a:t>
            </a:r>
          </a:p>
          <a:p>
            <a:pPr lvl="2"/>
            <a:r>
              <a:rPr lang="cs-CZ" altLang="en-US" dirty="0"/>
              <a:t>you need more data, but it is feasible unlike in MPM.</a:t>
            </a:r>
          </a:p>
          <a:p>
            <a:r>
              <a:rPr lang="cs-CZ" altLang="en-US" dirty="0"/>
              <a:t>Despite the IPM package seems to be outdated,</a:t>
            </a:r>
            <a:br>
              <a:rPr lang="cs-CZ" altLang="en-US" dirty="0"/>
            </a:br>
            <a:r>
              <a:rPr lang="cs-CZ" altLang="en-US" dirty="0"/>
              <a:t>you can perform the regressions manually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D6D6B-3DF3-4AB1-8340-339D4F1098CB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/>
              <a:t>IPM – extension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48600" cy="4343400"/>
          </a:xfrm>
        </p:spPr>
        <p:txBody>
          <a:bodyPr/>
          <a:lstStyle/>
          <a:p>
            <a:r>
              <a:rPr lang="cs-CZ" altLang="en-US" dirty="0"/>
              <a:t>Basic IPM do not account for density dependency – lead to exponential growth.</a:t>
            </a:r>
          </a:p>
          <a:p>
            <a:r>
              <a:rPr lang="cs-CZ" altLang="en-US" dirty="0"/>
              <a:t>Density dependency can be added using simulation approach:</a:t>
            </a:r>
          </a:p>
          <a:p>
            <a:pPr lvl="1"/>
            <a:r>
              <a:rPr lang="cs-CZ" altLang="en-US" dirty="0"/>
              <a:t>a measure of population size (which changes dynamically) is used as covariate, which will impact negatively suvival and/or fertility.</a:t>
            </a:r>
          </a:p>
          <a:p>
            <a:pPr lvl="1"/>
            <a:r>
              <a:rPr lang="cs-CZ" altLang="en-US" dirty="0"/>
              <a:t>again, you need enough data to describe the negative effect of its own population size</a:t>
            </a:r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0DD2BA-4D8A-4BCC-9280-F3724FA1E9CA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IPM – extension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cs-CZ" altLang="en-US"/>
              <a:t>Neither difficult theory, nor elegant math (numeric solutions), but their parameters are easily estimable from data and have direct use in empirical studies.</a:t>
            </a:r>
          </a:p>
          <a:p>
            <a:r>
              <a:rPr lang="cs-CZ" altLang="en-US"/>
              <a:t>Can be easily used by field ecologists.</a:t>
            </a:r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BEB036-5905-43DB-8EED-166109BA7BC9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MPM and IPM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 altLang="cs-CZ" sz="5400" b="1"/>
              <a:t>Individual based models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8001000" cy="1752600"/>
          </a:xfrm>
        </p:spPr>
        <p:txBody>
          <a:bodyPr/>
          <a:lstStyle/>
          <a:p>
            <a:r>
              <a:rPr lang="cs-CZ" altLang="cs-CZ"/>
              <a:t>Models based on behaviour of individuals</a:t>
            </a:r>
          </a:p>
          <a:p>
            <a:r>
              <a:rPr lang="cs-CZ" altLang="cs-CZ"/>
              <a:t>IBM</a:t>
            </a:r>
            <a:endParaRPr lang="en-GB" alt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52400" y="809678"/>
            <a:ext cx="88392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ts val="600"/>
              </a:spcBef>
            </a:pPr>
            <a:r>
              <a:rPr lang="cs-CZ" altLang="cs-CZ" sz="2400" dirty="0"/>
              <a:t>Each individual is described by (a) state variable(s)</a:t>
            </a:r>
            <a:br>
              <a:rPr lang="cs-CZ" altLang="cs-CZ" sz="2400" dirty="0"/>
            </a:br>
            <a:r>
              <a:rPr lang="cs-CZ" altLang="cs-CZ" sz="2400" dirty="0"/>
              <a:t>- At each step, growth and probability of survival of an individual depends on its size and competition</a:t>
            </a:r>
          </a:p>
          <a:p>
            <a:pPr marL="342900" indent="-342900">
              <a:spcBef>
                <a:spcPts val="600"/>
              </a:spcBef>
            </a:pPr>
            <a:r>
              <a:rPr lang="cs-CZ" altLang="cs-CZ" sz="2400" dirty="0"/>
              <a:t>Deterministic (a rule decides who survives), or stochastic (based on probability of survival, </a:t>
            </a:r>
            <a:r>
              <a:rPr lang="en-GB" altLang="cs-CZ" sz="2400" dirty="0"/>
              <a:t>Monte Carlo </a:t>
            </a:r>
            <a:r>
              <a:rPr lang="en-GB" altLang="cs-CZ" sz="2400" dirty="0" err="1"/>
              <a:t>simula</a:t>
            </a:r>
            <a:r>
              <a:rPr lang="cs-CZ" altLang="cs-CZ" sz="2400" dirty="0"/>
              <a:t>tion decides</a:t>
            </a:r>
            <a:r>
              <a:rPr lang="en-GB" altLang="cs-CZ" sz="2400" dirty="0"/>
              <a:t>)</a:t>
            </a:r>
          </a:p>
          <a:p>
            <a:pPr marL="342900" indent="-342900">
              <a:spcBef>
                <a:spcPts val="600"/>
              </a:spcBef>
            </a:pPr>
            <a:r>
              <a:rPr lang="cs-CZ" altLang="cs-CZ" sz="2400" dirty="0"/>
              <a:t>Spatially explicit (position of individuals is described), or non-spatial (JABOWA type models)</a:t>
            </a:r>
            <a:br>
              <a:rPr lang="cs-CZ" altLang="cs-CZ" sz="2400" dirty="0"/>
            </a:br>
            <a:r>
              <a:rPr lang="en-US" sz="1000" dirty="0"/>
              <a:t>Botkin, D. B., J. F. </a:t>
            </a:r>
            <a:r>
              <a:rPr lang="en-US" sz="1000" dirty="0" err="1"/>
              <a:t>Janak</a:t>
            </a:r>
            <a:r>
              <a:rPr lang="en-US" sz="1000" dirty="0"/>
              <a:t>, and J. R. Wallis. 1972. Rationale, limitations, and assumptions of a northeastern forest growth simulator. IBM J. Res. Dev., 16:101-116.</a:t>
            </a:r>
            <a:br>
              <a:rPr lang="cs-CZ" sz="1000" dirty="0"/>
            </a:br>
            <a:r>
              <a:rPr lang="cs-CZ" altLang="cs-CZ" sz="1000" dirty="0">
                <a:hlinkClick r:id="rId2"/>
              </a:rPr>
              <a:t>https://www.sciencemag.org/site/feature/data/deutschman/forest_model.htm</a:t>
            </a:r>
            <a:endParaRPr lang="cs-CZ" altLang="cs-CZ" sz="1000" dirty="0"/>
          </a:p>
          <a:p>
            <a:pPr marL="342900" indent="-342900">
              <a:spcBef>
                <a:spcPts val="600"/>
              </a:spcBef>
            </a:pPr>
            <a:r>
              <a:rPr lang="cs-CZ" altLang="cs-CZ" sz="2400" dirty="0"/>
              <a:t>Single species or more species (species identity can be an attribute of individual)</a:t>
            </a:r>
          </a:p>
          <a:p>
            <a:pPr marL="342900" indent="-342900">
              <a:spcBef>
                <a:spcPts val="600"/>
              </a:spcBef>
            </a:pPr>
            <a:endParaRPr lang="cs-CZ" altLang="cs-CZ" sz="2400" dirty="0"/>
          </a:p>
          <a:p>
            <a:pPr marL="342900" indent="-342900">
              <a:spcBef>
                <a:spcPts val="600"/>
              </a:spcBef>
            </a:pPr>
            <a:r>
              <a:rPr lang="cs-CZ" altLang="cs-CZ" sz="2400" dirty="0"/>
              <a:t>Practical application in forest management</a:t>
            </a:r>
          </a:p>
          <a:p>
            <a:pPr marL="342900" indent="-342900">
              <a:spcBef>
                <a:spcPts val="600"/>
              </a:spcBef>
            </a:pPr>
            <a:r>
              <a:rPr lang="cs-CZ" altLang="cs-CZ" sz="2400" dirty="0"/>
              <a:t>Compare several scenarios</a:t>
            </a:r>
            <a:br>
              <a:rPr lang="cs-CZ" altLang="cs-CZ" sz="2400" dirty="0"/>
            </a:br>
            <a:r>
              <a:rPr lang="cs-CZ" altLang="cs-CZ" sz="2400" dirty="0"/>
              <a:t>	with different parameter settings or initial conditions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EE1714D-7AEE-4005-A325-A0AB0D47C283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Individual based models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886" y="2057400"/>
            <a:ext cx="6320107" cy="449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5DB7F47-1E6C-44CA-A19D-5981FADBECB7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Individual based models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206D58B-3550-49C3-A2D1-F2F84BAAF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474" y="1171929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 dirty="0"/>
              <a:t>„Fibich“ model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1027"/>
          <p:cNvSpPr txBox="1">
            <a:spLocks noChangeArrowheads="1"/>
          </p:cNvSpPr>
          <p:nvPr/>
        </p:nvSpPr>
        <p:spPr bwMode="auto">
          <a:xfrm>
            <a:off x="457200" y="939611"/>
            <a:ext cx="82296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Simulation methods: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Size </a:t>
            </a:r>
            <a:r>
              <a:rPr lang="en-GB" altLang="cs-CZ" sz="2400" i="1" baseline="-25000" dirty="0" err="1"/>
              <a:t>i</a:t>
            </a:r>
            <a:r>
              <a:rPr lang="en-GB" altLang="cs-CZ" sz="2400" i="1" baseline="-25000" dirty="0"/>
              <a:t> </a:t>
            </a:r>
            <a:r>
              <a:rPr lang="en-GB" altLang="cs-CZ" sz="2400" baseline="-25000" dirty="0"/>
              <a:t>(</a:t>
            </a:r>
            <a:r>
              <a:rPr lang="en-GB" altLang="cs-CZ" sz="2400" i="1" baseline="-25000" dirty="0"/>
              <a:t>t+</a:t>
            </a:r>
            <a:r>
              <a:rPr lang="en-GB" altLang="cs-CZ" sz="2400" baseline="-25000" dirty="0"/>
              <a:t>1)</a:t>
            </a:r>
            <a:r>
              <a:rPr lang="en-GB" altLang="cs-CZ" sz="2400" dirty="0"/>
              <a:t> =  </a:t>
            </a:r>
            <a:r>
              <a:rPr lang="cs-CZ" altLang="cs-CZ" sz="2400" dirty="0"/>
              <a:t>Size </a:t>
            </a:r>
            <a:r>
              <a:rPr lang="en-GB" altLang="cs-CZ" sz="2400" i="1" baseline="-25000" dirty="0" err="1"/>
              <a:t>i</a:t>
            </a:r>
            <a:r>
              <a:rPr lang="en-GB" altLang="cs-CZ" sz="2400" i="1" baseline="-25000" dirty="0"/>
              <a:t> </a:t>
            </a:r>
            <a:r>
              <a:rPr lang="en-GB" altLang="cs-CZ" sz="2400" baseline="-25000" dirty="0"/>
              <a:t>(</a:t>
            </a:r>
            <a:r>
              <a:rPr lang="en-GB" altLang="cs-CZ" sz="2400" i="1" baseline="-25000" dirty="0"/>
              <a:t>t</a:t>
            </a:r>
            <a:r>
              <a:rPr lang="en-GB" altLang="cs-CZ" sz="2400" baseline="-25000" dirty="0"/>
              <a:t>)</a:t>
            </a:r>
            <a:r>
              <a:rPr lang="en-GB" altLang="cs-CZ" sz="2400" dirty="0"/>
              <a:t> + </a:t>
            </a:r>
            <a:r>
              <a:rPr lang="cs-CZ" altLang="cs-CZ" sz="2400" dirty="0"/>
              <a:t>Growth</a:t>
            </a:r>
            <a:r>
              <a:rPr lang="en-GB" altLang="cs-CZ" sz="2400" dirty="0"/>
              <a:t> 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2400" dirty="0"/>
              <a:t>Probability of survival </a:t>
            </a:r>
            <a:r>
              <a:rPr lang="en-GB" altLang="cs-CZ" sz="2400" dirty="0"/>
              <a:t>= </a:t>
            </a:r>
            <a:r>
              <a:rPr lang="cs-CZ" altLang="cs-CZ" sz="2400" dirty="0"/>
              <a:t>function</a:t>
            </a:r>
            <a:r>
              <a:rPr lang="cs-CZ" altLang="cs-CZ" sz="2400" baseline="-25000" dirty="0"/>
              <a:t>1</a:t>
            </a:r>
            <a:r>
              <a:rPr lang="en-GB" altLang="cs-CZ" sz="2400" dirty="0"/>
              <a:t> (</a:t>
            </a:r>
            <a:r>
              <a:rPr lang="cs-CZ" altLang="cs-CZ" sz="2400" dirty="0"/>
              <a:t>Size </a:t>
            </a:r>
            <a:r>
              <a:rPr lang="en-GB" altLang="cs-CZ" sz="2400" i="1" baseline="-25000" dirty="0" err="1"/>
              <a:t>i</a:t>
            </a:r>
            <a:r>
              <a:rPr lang="en-GB" altLang="cs-CZ" sz="2400" i="1" baseline="-25000" dirty="0"/>
              <a:t> </a:t>
            </a:r>
            <a:r>
              <a:rPr lang="en-GB" altLang="cs-CZ" sz="2400" baseline="-25000" dirty="0"/>
              <a:t>(</a:t>
            </a:r>
            <a:r>
              <a:rPr lang="en-GB" altLang="cs-CZ" sz="2400" i="1" baseline="-25000" dirty="0"/>
              <a:t>t</a:t>
            </a:r>
            <a:r>
              <a:rPr lang="en-GB" altLang="cs-CZ" sz="2400" baseline="-25000" dirty="0"/>
              <a:t>)</a:t>
            </a:r>
            <a:r>
              <a:rPr lang="en-GB" altLang="cs-CZ" sz="2400" dirty="0"/>
              <a:t>, </a:t>
            </a:r>
            <a:r>
              <a:rPr lang="cs-CZ" altLang="cs-CZ" sz="2400" dirty="0"/>
              <a:t>Competition</a:t>
            </a:r>
            <a:r>
              <a:rPr lang="en-GB" altLang="cs-CZ" sz="2400" dirty="0"/>
              <a:t>)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Growth</a:t>
            </a:r>
            <a:r>
              <a:rPr lang="en-GB" altLang="cs-CZ" sz="2400" dirty="0"/>
              <a:t> = </a:t>
            </a:r>
            <a:r>
              <a:rPr lang="cs-CZ" altLang="cs-CZ" sz="2400" dirty="0"/>
              <a:t>function</a:t>
            </a:r>
            <a:r>
              <a:rPr lang="cs-CZ" altLang="cs-CZ" sz="2400" baseline="-25000" dirty="0"/>
              <a:t>2</a:t>
            </a:r>
            <a:r>
              <a:rPr lang="en-GB" altLang="cs-CZ" sz="2400" dirty="0"/>
              <a:t> (</a:t>
            </a:r>
            <a:r>
              <a:rPr lang="cs-CZ" altLang="cs-CZ" sz="2400" dirty="0"/>
              <a:t>Size </a:t>
            </a:r>
            <a:r>
              <a:rPr lang="en-GB" altLang="cs-CZ" sz="2400" i="1" baseline="-25000" dirty="0" err="1"/>
              <a:t>i</a:t>
            </a:r>
            <a:r>
              <a:rPr lang="en-GB" altLang="cs-CZ" sz="2400" i="1" baseline="-25000" dirty="0"/>
              <a:t> </a:t>
            </a:r>
            <a:r>
              <a:rPr lang="en-GB" altLang="cs-CZ" sz="2400" baseline="-25000" dirty="0"/>
              <a:t>(</a:t>
            </a:r>
            <a:r>
              <a:rPr lang="en-GB" altLang="cs-CZ" sz="2400" i="1" baseline="-25000" dirty="0"/>
              <a:t>t</a:t>
            </a:r>
            <a:r>
              <a:rPr lang="en-GB" altLang="cs-CZ" sz="2400" baseline="-25000" dirty="0"/>
              <a:t>)</a:t>
            </a:r>
            <a:r>
              <a:rPr lang="en-GB" altLang="cs-CZ" sz="2400" dirty="0"/>
              <a:t>, </a:t>
            </a:r>
            <a:r>
              <a:rPr lang="cs-CZ" altLang="cs-CZ" sz="2400" dirty="0"/>
              <a:t>Competition</a:t>
            </a:r>
            <a:r>
              <a:rPr lang="en-GB" altLang="cs-CZ" sz="2400" dirty="0"/>
              <a:t>) </a:t>
            </a:r>
          </a:p>
          <a:p>
            <a:pPr>
              <a:spcBef>
                <a:spcPct val="50000"/>
              </a:spcBef>
              <a:buFontTx/>
              <a:buNone/>
            </a:pPr>
            <a:endParaRPr lang="cs-CZ" altLang="cs-CZ" sz="2400" dirty="0"/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400" dirty="0"/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400" dirty="0"/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400" dirty="0"/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400" dirty="0"/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400" dirty="0"/>
          </a:p>
        </p:txBody>
      </p:sp>
      <p:sp>
        <p:nvSpPr>
          <p:cNvPr id="67588" name="Rectangle 1028"/>
          <p:cNvSpPr>
            <a:spLocks noChangeArrowheads="1"/>
          </p:cNvSpPr>
          <p:nvPr/>
        </p:nvSpPr>
        <p:spPr bwMode="auto">
          <a:xfrm>
            <a:off x="838200" y="3511792"/>
            <a:ext cx="2971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67589" name="Text Box 1029"/>
          <p:cNvSpPr txBox="1">
            <a:spLocks noChangeArrowheads="1"/>
          </p:cNvSpPr>
          <p:nvPr/>
        </p:nvSpPr>
        <p:spPr bwMode="auto">
          <a:xfrm>
            <a:off x="1617517" y="5172317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Size</a:t>
            </a:r>
            <a:endParaRPr lang="en-GB" altLang="cs-CZ" sz="2000"/>
          </a:p>
        </p:txBody>
      </p:sp>
      <p:sp>
        <p:nvSpPr>
          <p:cNvPr id="67590" name="Text Box 1030"/>
          <p:cNvSpPr txBox="1">
            <a:spLocks noChangeArrowheads="1"/>
          </p:cNvSpPr>
          <p:nvPr/>
        </p:nvSpPr>
        <p:spPr bwMode="auto">
          <a:xfrm rot="16200000">
            <a:off x="-92506" y="42139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Growth</a:t>
            </a:r>
            <a:endParaRPr lang="en-GB" altLang="cs-CZ" sz="2400"/>
          </a:p>
        </p:txBody>
      </p:sp>
      <p:sp>
        <p:nvSpPr>
          <p:cNvPr id="67591" name="Freeform 1031"/>
          <p:cNvSpPr>
            <a:spLocks/>
          </p:cNvSpPr>
          <p:nvPr/>
        </p:nvSpPr>
        <p:spPr bwMode="auto">
          <a:xfrm>
            <a:off x="838200" y="4007092"/>
            <a:ext cx="2438400" cy="1104900"/>
          </a:xfrm>
          <a:custGeom>
            <a:avLst/>
            <a:gdLst>
              <a:gd name="T0" fmla="*/ 0 w 1536"/>
              <a:gd name="T1" fmla="*/ 2147483647 h 696"/>
              <a:gd name="T2" fmla="*/ 2147483647 w 1536"/>
              <a:gd name="T3" fmla="*/ 2147483647 h 696"/>
              <a:gd name="T4" fmla="*/ 2147483647 w 1536"/>
              <a:gd name="T5" fmla="*/ 2147483647 h 696"/>
              <a:gd name="T6" fmla="*/ 2147483647 w 1536"/>
              <a:gd name="T7" fmla="*/ 2147483647 h 6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6" h="696">
                <a:moveTo>
                  <a:pt x="0" y="456"/>
                </a:moveTo>
                <a:cubicBezTo>
                  <a:pt x="160" y="252"/>
                  <a:pt x="320" y="48"/>
                  <a:pt x="528" y="24"/>
                </a:cubicBezTo>
                <a:cubicBezTo>
                  <a:pt x="736" y="0"/>
                  <a:pt x="1080" y="200"/>
                  <a:pt x="1248" y="312"/>
                </a:cubicBezTo>
                <a:cubicBezTo>
                  <a:pt x="1416" y="424"/>
                  <a:pt x="1440" y="616"/>
                  <a:pt x="1536" y="6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Line 1032"/>
          <p:cNvSpPr>
            <a:spLocks noChangeShapeType="1"/>
          </p:cNvSpPr>
          <p:nvPr/>
        </p:nvSpPr>
        <p:spPr bwMode="auto">
          <a:xfrm flipH="1" flipV="1">
            <a:off x="3276600" y="5111992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Text Box 1033"/>
          <p:cNvSpPr txBox="1">
            <a:spLocks noChangeArrowheads="1"/>
          </p:cNvSpPr>
          <p:nvPr/>
        </p:nvSpPr>
        <p:spPr bwMode="auto">
          <a:xfrm>
            <a:off x="3020291" y="553085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1600"/>
              <a:t>max. </a:t>
            </a:r>
            <a:r>
              <a:rPr lang="cs-CZ" altLang="cs-CZ" sz="1600"/>
              <a:t>size</a:t>
            </a:r>
            <a:endParaRPr lang="en-GB" altLang="cs-CZ" sz="24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AEDB0B1-4BAF-4DCE-8C30-76E1F58956E9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Individual based models</a:t>
            </a:r>
          </a:p>
        </p:txBody>
      </p:sp>
      <p:sp>
        <p:nvSpPr>
          <p:cNvPr id="12" name="Text Box 1028">
            <a:extLst>
              <a:ext uri="{FF2B5EF4-FFF2-40B4-BE49-F238E27FC236}">
                <a16:creationId xmlns:a16="http://schemas.microsoft.com/office/drawing/2014/main" id="{C55E03FA-92B0-44BB-9818-6C1F85948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264392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Competition</a:t>
            </a:r>
            <a:endParaRPr lang="en-GB" altLang="cs-CZ" sz="2400"/>
          </a:p>
        </p:txBody>
      </p:sp>
      <p:sp>
        <p:nvSpPr>
          <p:cNvPr id="13" name="Text Box 1029">
            <a:extLst>
              <a:ext uri="{FF2B5EF4-FFF2-40B4-BE49-F238E27FC236}">
                <a16:creationId xmlns:a16="http://schemas.microsoft.com/office/drawing/2014/main" id="{F4BB4990-8566-43BA-95AE-C12BBC8867B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882532" y="4341066"/>
            <a:ext cx="11417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Growth</a:t>
            </a:r>
            <a:endParaRPr lang="en-GB" altLang="cs-CZ" sz="2000"/>
          </a:p>
        </p:txBody>
      </p:sp>
      <p:sp>
        <p:nvSpPr>
          <p:cNvPr id="15" name="Rectangle 1035">
            <a:extLst>
              <a:ext uri="{FF2B5EF4-FFF2-40B4-BE49-F238E27FC236}">
                <a16:creationId xmlns:a16="http://schemas.microsoft.com/office/drawing/2014/main" id="{25C904DF-033D-4DD0-85E3-36017F6D9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748" y="3497937"/>
            <a:ext cx="2514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6" name="Freeform 1039">
            <a:extLst>
              <a:ext uri="{FF2B5EF4-FFF2-40B4-BE49-F238E27FC236}">
                <a16:creationId xmlns:a16="http://schemas.microsoft.com/office/drawing/2014/main" id="{5325DDA6-2F26-4F7E-AB7A-7A1BD6DFCCF2}"/>
              </a:ext>
            </a:extLst>
          </p:cNvPr>
          <p:cNvSpPr>
            <a:spLocks/>
          </p:cNvSpPr>
          <p:nvPr/>
        </p:nvSpPr>
        <p:spPr bwMode="auto">
          <a:xfrm>
            <a:off x="4786748" y="3878937"/>
            <a:ext cx="2209800" cy="1371600"/>
          </a:xfrm>
          <a:custGeom>
            <a:avLst/>
            <a:gdLst>
              <a:gd name="T0" fmla="*/ 0 w 1392"/>
              <a:gd name="T1" fmla="*/ 0 h 864"/>
              <a:gd name="T2" fmla="*/ 2147483647 w 1392"/>
              <a:gd name="T3" fmla="*/ 2147483647 h 8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92" h="864">
                <a:moveTo>
                  <a:pt x="0" y="0"/>
                </a:moveTo>
                <a:cubicBezTo>
                  <a:pt x="540" y="344"/>
                  <a:pt x="1080" y="688"/>
                  <a:pt x="1392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026"/>
          <p:cNvSpPr txBox="1">
            <a:spLocks noChangeArrowheads="1"/>
          </p:cNvSpPr>
          <p:nvPr/>
        </p:nvSpPr>
        <p:spPr bwMode="auto">
          <a:xfrm>
            <a:off x="631674" y="930048"/>
            <a:ext cx="7445526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dirty="0" err="1"/>
              <a:t>Individu</a:t>
            </a:r>
            <a:r>
              <a:rPr lang="cs-CZ" altLang="cs-CZ" sz="2400" dirty="0"/>
              <a:t>al</a:t>
            </a:r>
            <a:r>
              <a:rPr lang="en-GB" altLang="cs-CZ" sz="2400" dirty="0"/>
              <a:t> </a:t>
            </a:r>
            <a:r>
              <a:rPr lang="cs-CZ" altLang="cs-CZ" sz="2400" dirty="0"/>
              <a:t>can be described by single variable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or by multiple variables – more realistic</a:t>
            </a:r>
            <a:endParaRPr lang="en-GB" altLang="cs-CZ" sz="24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200" dirty="0"/>
              <a:t>e.g. height and</a:t>
            </a:r>
            <a:r>
              <a:rPr lang="en-GB" altLang="cs-CZ" sz="2200" dirty="0"/>
              <a:t> </a:t>
            </a:r>
            <a:r>
              <a:rPr lang="cs-CZ" altLang="cs-CZ" sz="2200" dirty="0"/>
              <a:t>width in trees</a:t>
            </a:r>
          </a:p>
          <a:p>
            <a:r>
              <a:rPr lang="cs-CZ" altLang="cs-CZ" sz="2000" dirty="0"/>
              <a:t>Estimate increment of individual biomass</a:t>
            </a:r>
          </a:p>
          <a:p>
            <a:r>
              <a:rPr lang="cs-CZ" altLang="cs-CZ" sz="2000" dirty="0"/>
              <a:t>Based on competition, assign which part will be invested to vertical or horizontal growth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200" dirty="0"/>
          </a:p>
        </p:txBody>
      </p:sp>
      <p:sp>
        <p:nvSpPr>
          <p:cNvPr id="68611" name="Rectangle 1027"/>
          <p:cNvSpPr>
            <a:spLocks noChangeArrowheads="1"/>
          </p:cNvSpPr>
          <p:nvPr/>
        </p:nvSpPr>
        <p:spPr bwMode="auto">
          <a:xfrm>
            <a:off x="914400" y="3870325"/>
            <a:ext cx="2514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68613" name="Text Box 1029"/>
          <p:cNvSpPr txBox="1">
            <a:spLocks noChangeArrowheads="1"/>
          </p:cNvSpPr>
          <p:nvPr/>
        </p:nvSpPr>
        <p:spPr bwMode="auto">
          <a:xfrm rot="16200000">
            <a:off x="-436096" y="4529574"/>
            <a:ext cx="19389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growth (height)</a:t>
            </a:r>
            <a:endParaRPr lang="en-GB" altLang="cs-CZ" sz="2000"/>
          </a:p>
        </p:txBody>
      </p:sp>
      <p:sp>
        <p:nvSpPr>
          <p:cNvPr id="68614" name="Freeform 1030"/>
          <p:cNvSpPr>
            <a:spLocks/>
          </p:cNvSpPr>
          <p:nvPr/>
        </p:nvSpPr>
        <p:spPr bwMode="auto">
          <a:xfrm>
            <a:off x="914400" y="4060825"/>
            <a:ext cx="2362200" cy="1562100"/>
          </a:xfrm>
          <a:custGeom>
            <a:avLst/>
            <a:gdLst>
              <a:gd name="T0" fmla="*/ 0 w 1488"/>
              <a:gd name="T1" fmla="*/ 2147483647 h 984"/>
              <a:gd name="T2" fmla="*/ 2147483647 w 1488"/>
              <a:gd name="T3" fmla="*/ 2147483647 h 984"/>
              <a:gd name="T4" fmla="*/ 2147483647 w 1488"/>
              <a:gd name="T5" fmla="*/ 2147483647 h 9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8" h="984">
                <a:moveTo>
                  <a:pt x="0" y="264"/>
                </a:moveTo>
                <a:cubicBezTo>
                  <a:pt x="44" y="132"/>
                  <a:pt x="88" y="0"/>
                  <a:pt x="336" y="120"/>
                </a:cubicBezTo>
                <a:cubicBezTo>
                  <a:pt x="584" y="240"/>
                  <a:pt x="1208" y="784"/>
                  <a:pt x="1488" y="9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Rectangle 1035"/>
          <p:cNvSpPr>
            <a:spLocks noChangeArrowheads="1"/>
          </p:cNvSpPr>
          <p:nvPr/>
        </p:nvSpPr>
        <p:spPr bwMode="auto">
          <a:xfrm>
            <a:off x="5334000" y="3717925"/>
            <a:ext cx="2514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68617" name="Text Box 1037"/>
          <p:cNvSpPr txBox="1">
            <a:spLocks noChangeArrowheads="1"/>
          </p:cNvSpPr>
          <p:nvPr/>
        </p:nvSpPr>
        <p:spPr bwMode="auto">
          <a:xfrm rot="16200000">
            <a:off x="4150671" y="4455427"/>
            <a:ext cx="1790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growth (width)</a:t>
            </a:r>
            <a:endParaRPr lang="en-GB" altLang="cs-CZ" sz="2000" dirty="0"/>
          </a:p>
        </p:txBody>
      </p:sp>
      <p:sp>
        <p:nvSpPr>
          <p:cNvPr id="68618" name="Freeform 1039"/>
          <p:cNvSpPr>
            <a:spLocks/>
          </p:cNvSpPr>
          <p:nvPr/>
        </p:nvSpPr>
        <p:spPr bwMode="auto">
          <a:xfrm>
            <a:off x="5334000" y="4098925"/>
            <a:ext cx="2209800" cy="1371600"/>
          </a:xfrm>
          <a:custGeom>
            <a:avLst/>
            <a:gdLst>
              <a:gd name="T0" fmla="*/ 0 w 1392"/>
              <a:gd name="T1" fmla="*/ 0 h 864"/>
              <a:gd name="T2" fmla="*/ 2147483647 w 1392"/>
              <a:gd name="T3" fmla="*/ 2147483647 h 8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92" h="864">
                <a:moveTo>
                  <a:pt x="0" y="0"/>
                </a:moveTo>
                <a:cubicBezTo>
                  <a:pt x="540" y="344"/>
                  <a:pt x="1080" y="688"/>
                  <a:pt x="1392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Text Box 1040"/>
          <p:cNvSpPr txBox="1">
            <a:spLocks noChangeArrowheads="1"/>
          </p:cNvSpPr>
          <p:nvPr/>
        </p:nvSpPr>
        <p:spPr bwMode="auto">
          <a:xfrm>
            <a:off x="333345" y="6146759"/>
            <a:ext cx="83534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Trees in mild competition grow faster to height, but not to width</a:t>
            </a:r>
            <a:endParaRPr lang="en-GB" altLang="cs-CZ" sz="240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DEF55893-B283-4D68-B562-D0259939FE28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Individual based models</a:t>
            </a:r>
          </a:p>
        </p:txBody>
      </p:sp>
      <p:sp>
        <p:nvSpPr>
          <p:cNvPr id="13" name="Text Box 1028">
            <a:extLst>
              <a:ext uri="{FF2B5EF4-FFF2-40B4-BE49-F238E27FC236}">
                <a16:creationId xmlns:a16="http://schemas.microsoft.com/office/drawing/2014/main" id="{F4AA1151-323E-4D59-A8FA-3FFEF13F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671" y="5567507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Competition</a:t>
            </a:r>
            <a:endParaRPr lang="en-GB" altLang="cs-CZ" sz="2400"/>
          </a:p>
        </p:txBody>
      </p:sp>
      <p:sp>
        <p:nvSpPr>
          <p:cNvPr id="14" name="Text Box 1028">
            <a:extLst>
              <a:ext uri="{FF2B5EF4-FFF2-40B4-BE49-F238E27FC236}">
                <a16:creationId xmlns:a16="http://schemas.microsoft.com/office/drawing/2014/main" id="{7741E46C-783C-4CE9-BE65-0258EF7F6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872" y="562292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Competition</a:t>
            </a:r>
            <a:endParaRPr lang="en-GB" altLang="cs-CZ" sz="2400"/>
          </a:p>
        </p:txBody>
      </p:sp>
      <p:sp>
        <p:nvSpPr>
          <p:cNvPr id="15" name="Line 1032">
            <a:extLst>
              <a:ext uri="{FF2B5EF4-FFF2-40B4-BE49-F238E27FC236}">
                <a16:creationId xmlns:a16="http://schemas.microsoft.com/office/drawing/2014/main" id="{7A66397C-8F28-4C8F-8906-0DEADD88F4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19200" y="4327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14151" imgH="215619" progId="Equation.3">
                  <p:embed/>
                </p:oleObj>
              </mc:Choice>
              <mc:Fallback>
                <p:oleObj name="Rovnice" r:id="rId2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09550" y="4473364"/>
            <a:ext cx="861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3000" dirty="0"/>
              <a:t>Can be simplified to: </a:t>
            </a:r>
            <a:r>
              <a:rPr lang="en-GB" altLang="cs-CZ" sz="3000" b="1" dirty="0"/>
              <a:t>n</a:t>
            </a:r>
            <a:r>
              <a:rPr lang="en-GB" altLang="cs-CZ" sz="3000" baseline="-25000" dirty="0"/>
              <a:t>t+1</a:t>
            </a:r>
            <a:r>
              <a:rPr lang="cs-CZ" altLang="cs-CZ" sz="3000" baseline="-25000" dirty="0"/>
              <a:t> </a:t>
            </a:r>
            <a:r>
              <a:rPr lang="en-GB" altLang="cs-CZ" sz="3000" dirty="0"/>
              <a:t>=</a:t>
            </a:r>
            <a:r>
              <a:rPr lang="cs-CZ" altLang="cs-CZ" sz="3000" dirty="0"/>
              <a:t> </a:t>
            </a:r>
            <a:r>
              <a:rPr lang="en-GB" altLang="cs-CZ" sz="3000" b="1" dirty="0"/>
              <a:t>A</a:t>
            </a:r>
            <a:r>
              <a:rPr lang="cs-CZ" altLang="cs-CZ" sz="3000" b="1" dirty="0"/>
              <a:t> * </a:t>
            </a:r>
            <a:r>
              <a:rPr lang="en-GB" altLang="cs-CZ" sz="3000" b="1" dirty="0" err="1"/>
              <a:t>n</a:t>
            </a:r>
            <a:r>
              <a:rPr lang="en-GB" altLang="cs-CZ" sz="3000" baseline="-25000" dirty="0" err="1"/>
              <a:t>t</a:t>
            </a:r>
            <a:endParaRPr lang="cs-CZ" altLang="cs-CZ" sz="3000" baseline="-25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rgbClr val="777777"/>
                </a:solidFill>
              </a:rPr>
              <a:t>Multiplication of matrix and vector is noncomutative, i.e. A*n ≠ n*A</a:t>
            </a:r>
            <a:endParaRPr lang="en-GB" altLang="cs-CZ" sz="2400" dirty="0">
              <a:solidFill>
                <a:srgbClr val="77777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Object 7"/>
              <p:cNvSpPr txBox="1"/>
              <p:nvPr/>
            </p:nvSpPr>
            <p:spPr bwMode="auto">
              <a:xfrm>
                <a:off x="914400" y="1317362"/>
                <a:ext cx="6875613" cy="23337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s-CZ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cs-CZ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</m:t>
                                    </m:r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cs-CZ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cs-CZ" sz="2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</m:t>
                                    </m:r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cs-CZ" sz="2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600" dirty="0"/>
              </a:p>
            </p:txBody>
          </p:sp>
        </mc:Choice>
        <mc:Fallback xmlns="">
          <p:sp>
            <p:nvSpPr>
              <p:cNvPr id="6149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1317362"/>
                <a:ext cx="6875613" cy="2333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Line 9"/>
          <p:cNvSpPr>
            <a:spLocks noChangeShapeType="1"/>
          </p:cNvSpPr>
          <p:nvPr/>
        </p:nvSpPr>
        <p:spPr bwMode="auto">
          <a:xfrm flipV="1">
            <a:off x="3886200" y="3124200"/>
            <a:ext cx="2460474" cy="13491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10"/>
          <p:cNvSpPr>
            <a:spLocks noChangeShapeType="1"/>
          </p:cNvSpPr>
          <p:nvPr/>
        </p:nvSpPr>
        <p:spPr bwMode="auto">
          <a:xfrm flipH="1" flipV="1">
            <a:off x="4898873" y="3124200"/>
            <a:ext cx="244625" cy="13491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 flipH="1" flipV="1">
            <a:off x="2666999" y="3124200"/>
            <a:ext cx="1960563" cy="13491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5331F16-0821-4364-9670-AAC470D3DCA5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Age </a:t>
            </a:r>
            <a:r>
              <a:rPr lang="cs-CZ" altLang="cs-CZ" sz="4000" kern="0" err="1"/>
              <a:t>classes</a:t>
            </a:r>
            <a:r>
              <a:rPr lang="cs-CZ" altLang="cs-CZ" sz="4000" kern="0"/>
              <a:t> – </a:t>
            </a:r>
            <a:r>
              <a:rPr lang="cs-CZ" altLang="cs-CZ" sz="4000" kern="0" err="1"/>
              <a:t>Leslie</a:t>
            </a:r>
            <a:r>
              <a:rPr lang="cs-CZ" altLang="cs-CZ" sz="4000" kern="0"/>
              <a:t> matrix</a:t>
            </a:r>
            <a:endParaRPr lang="en-GB" altLang="cs-CZ" sz="4000" ker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7245407-A307-43D3-940F-295648609019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Individual based models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22F1304-99A1-4EDA-9406-BE50AADAA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80727"/>
            <a:ext cx="8818686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200" dirty="0"/>
              <a:t>Competitors: count, size (area, volume), distance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200" dirty="0"/>
              <a:t>Properties combined using: max radius, weighting by distance, occupied angle, overlapping area…</a:t>
            </a:r>
            <a:endParaRPr lang="en-GB" altLang="cs-CZ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BC9E68-2A20-55DE-DA69-B8ED7D05C248}"/>
              </a:ext>
            </a:extLst>
          </p:cNvPr>
          <p:cNvSpPr txBox="1"/>
          <p:nvPr/>
        </p:nvSpPr>
        <p:spPr>
          <a:xfrm>
            <a:off x="152400" y="685800"/>
            <a:ext cx="8686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altLang="cs-CZ" b="1" dirty="0"/>
              <a:t>Estimate of competition: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2400" dirty="0"/>
              <a:t>Based on the density of all individuals in simulated area</a:t>
            </a:r>
            <a:br>
              <a:rPr lang="cs-CZ" altLang="cs-CZ" sz="2400" dirty="0"/>
            </a:br>
            <a:r>
              <a:rPr lang="cs-CZ" altLang="cs-CZ" sz="2400" dirty="0"/>
              <a:t>(including their properties like age, biomass…) </a:t>
            </a:r>
            <a:endParaRPr lang="en-GB" altLang="cs-CZ" sz="2400" dirty="0"/>
          </a:p>
          <a:p>
            <a:pPr marL="342900" indent="-342900">
              <a:spcBef>
                <a:spcPct val="50000"/>
              </a:spcBef>
            </a:pPr>
            <a:r>
              <a:rPr lang="cs-CZ" altLang="cs-CZ" sz="2400" dirty="0"/>
              <a:t>Based on the size and distance of nearby individuals</a:t>
            </a:r>
            <a:br>
              <a:rPr lang="cs-CZ" altLang="cs-CZ" sz="2400" dirty="0"/>
            </a:br>
            <a:r>
              <a:rPr lang="cs-CZ" altLang="cs-CZ" sz="2400" dirty="0"/>
              <a:t>(in spatially explicit models for sedentary organisms only)</a:t>
            </a:r>
            <a:endParaRPr lang="en-GB" altLang="cs-CZ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3C6682-D0CE-2947-35B6-48378C52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6"/>
          <a:stretch/>
        </p:blipFill>
        <p:spPr>
          <a:xfrm>
            <a:off x="20515" y="3183304"/>
            <a:ext cx="1784557" cy="2064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8229E5-A554-E6F7-BB87-4819CBE0E9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9"/>
          <a:stretch/>
        </p:blipFill>
        <p:spPr>
          <a:xfrm>
            <a:off x="1746669" y="3151385"/>
            <a:ext cx="1784557" cy="20904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DFD668-DA17-9273-2984-6056B24E7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944" y="3112370"/>
            <a:ext cx="1819492" cy="2103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884DF2-31A0-E546-0FA3-73ED8CC4D2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09" r="1"/>
          <a:stretch/>
        </p:blipFill>
        <p:spPr>
          <a:xfrm>
            <a:off x="5297966" y="3099767"/>
            <a:ext cx="1813279" cy="21937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FD70F7-3456-03D6-36D3-AFD856CD68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3057" y="3093315"/>
            <a:ext cx="2116289" cy="220661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019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654"/>
          <a:stretch>
            <a:fillRect/>
          </a:stretch>
        </p:blipFill>
        <p:spPr bwMode="auto">
          <a:xfrm>
            <a:off x="1752600" y="228600"/>
            <a:ext cx="61277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3320173-73F9-43C6-8648-EEAD68AB6026}"/>
              </a:ext>
            </a:extLst>
          </p:cNvPr>
          <p:cNvSpPr txBox="1"/>
          <p:nvPr/>
        </p:nvSpPr>
        <p:spPr>
          <a:xfrm>
            <a:off x="416077" y="6138632"/>
            <a:ext cx="83118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err="1"/>
              <a:t>Lepš</a:t>
            </a:r>
            <a:r>
              <a:rPr lang="cs-CZ" sz="2000"/>
              <a:t> J. &amp; </a:t>
            </a:r>
            <a:r>
              <a:rPr lang="cs-CZ" sz="2000" err="1"/>
              <a:t>Kindlmann</a:t>
            </a:r>
            <a:r>
              <a:rPr lang="cs-CZ" sz="2000"/>
              <a:t> P. (1987) </a:t>
            </a:r>
            <a:r>
              <a:rPr lang="cs-CZ" sz="2000" err="1"/>
              <a:t>Models</a:t>
            </a:r>
            <a:r>
              <a:rPr lang="cs-CZ" sz="2000"/>
              <a:t> </a:t>
            </a:r>
            <a:r>
              <a:rPr lang="cs-CZ" sz="2000" err="1"/>
              <a:t>of</a:t>
            </a:r>
            <a:r>
              <a:rPr lang="cs-CZ" sz="2000"/>
              <a:t> </a:t>
            </a:r>
            <a:r>
              <a:rPr lang="cs-CZ" sz="2000" err="1"/>
              <a:t>the</a:t>
            </a:r>
            <a:r>
              <a:rPr lang="cs-CZ" sz="2000"/>
              <a:t> development </a:t>
            </a:r>
            <a:r>
              <a:rPr lang="cs-CZ" sz="2000" err="1"/>
              <a:t>of</a:t>
            </a:r>
            <a:r>
              <a:rPr lang="cs-CZ" sz="2000"/>
              <a:t> </a:t>
            </a:r>
            <a:r>
              <a:rPr lang="cs-CZ" sz="2000" err="1"/>
              <a:t>spatial</a:t>
            </a:r>
            <a:r>
              <a:rPr lang="cs-CZ" sz="2000"/>
              <a:t> </a:t>
            </a:r>
            <a:r>
              <a:rPr lang="cs-CZ" sz="2000" err="1"/>
              <a:t>pattern</a:t>
            </a:r>
            <a:r>
              <a:rPr lang="cs-CZ" sz="2000"/>
              <a:t> </a:t>
            </a:r>
            <a:r>
              <a:rPr lang="cs-CZ" sz="2000" err="1"/>
              <a:t>of</a:t>
            </a:r>
            <a:r>
              <a:rPr lang="cs-CZ" sz="2000"/>
              <a:t> </a:t>
            </a:r>
            <a:r>
              <a:rPr lang="cs-CZ" sz="2000" err="1"/>
              <a:t>an</a:t>
            </a:r>
            <a:r>
              <a:rPr lang="cs-CZ" sz="2000"/>
              <a:t> </a:t>
            </a:r>
            <a:r>
              <a:rPr lang="cs-CZ" sz="2000" err="1"/>
              <a:t>even-aged</a:t>
            </a:r>
            <a:r>
              <a:rPr lang="cs-CZ" sz="2000"/>
              <a:t> plant </a:t>
            </a:r>
            <a:r>
              <a:rPr lang="cs-CZ" sz="2000" err="1"/>
              <a:t>population</a:t>
            </a:r>
            <a:r>
              <a:rPr lang="cs-CZ" sz="2000"/>
              <a:t> </a:t>
            </a:r>
            <a:r>
              <a:rPr lang="cs-CZ" sz="2000" err="1"/>
              <a:t>over</a:t>
            </a:r>
            <a:r>
              <a:rPr lang="cs-CZ" sz="2000"/>
              <a:t> </a:t>
            </a:r>
            <a:r>
              <a:rPr lang="cs-CZ" sz="2000" err="1"/>
              <a:t>time</a:t>
            </a:r>
            <a:r>
              <a:rPr lang="cs-CZ" sz="2000"/>
              <a:t>. </a:t>
            </a:r>
            <a:r>
              <a:rPr lang="cs-CZ" sz="2000" err="1"/>
              <a:t>Ecological</a:t>
            </a:r>
            <a:r>
              <a:rPr lang="cs-CZ" sz="2000"/>
              <a:t> Modelling 39: 45-57.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018"/>
          <p:cNvPicPr>
            <a:picLocks noChangeAspect="1" noChangeArrowheads="1"/>
          </p:cNvPicPr>
          <p:nvPr/>
        </p:nvPicPr>
        <p:blipFill>
          <a:blip r:embed="rId2">
            <a:lum bright="-18000"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540"/>
          <a:stretch>
            <a:fillRect/>
          </a:stretch>
        </p:blipFill>
        <p:spPr bwMode="auto">
          <a:xfrm>
            <a:off x="1676400" y="228600"/>
            <a:ext cx="62674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D885BF1-764B-4956-B14F-1DF00D2DFA39}"/>
              </a:ext>
            </a:extLst>
          </p:cNvPr>
          <p:cNvSpPr txBox="1"/>
          <p:nvPr/>
        </p:nvSpPr>
        <p:spPr>
          <a:xfrm>
            <a:off x="416077" y="6138632"/>
            <a:ext cx="83118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err="1"/>
              <a:t>Lepš</a:t>
            </a:r>
            <a:r>
              <a:rPr lang="cs-CZ" sz="2000"/>
              <a:t> J. &amp; </a:t>
            </a:r>
            <a:r>
              <a:rPr lang="cs-CZ" sz="2000" err="1"/>
              <a:t>Kindlmann</a:t>
            </a:r>
            <a:r>
              <a:rPr lang="cs-CZ" sz="2000"/>
              <a:t> P. (1987) </a:t>
            </a:r>
            <a:r>
              <a:rPr lang="cs-CZ" sz="2000" err="1"/>
              <a:t>Models</a:t>
            </a:r>
            <a:r>
              <a:rPr lang="cs-CZ" sz="2000"/>
              <a:t> </a:t>
            </a:r>
            <a:r>
              <a:rPr lang="cs-CZ" sz="2000" err="1"/>
              <a:t>of</a:t>
            </a:r>
            <a:r>
              <a:rPr lang="cs-CZ" sz="2000"/>
              <a:t> </a:t>
            </a:r>
            <a:r>
              <a:rPr lang="cs-CZ" sz="2000" err="1"/>
              <a:t>the</a:t>
            </a:r>
            <a:r>
              <a:rPr lang="cs-CZ" sz="2000"/>
              <a:t> development </a:t>
            </a:r>
            <a:r>
              <a:rPr lang="cs-CZ" sz="2000" err="1"/>
              <a:t>of</a:t>
            </a:r>
            <a:r>
              <a:rPr lang="cs-CZ" sz="2000"/>
              <a:t> </a:t>
            </a:r>
            <a:r>
              <a:rPr lang="cs-CZ" sz="2000" err="1"/>
              <a:t>spatial</a:t>
            </a:r>
            <a:r>
              <a:rPr lang="cs-CZ" sz="2000"/>
              <a:t> </a:t>
            </a:r>
            <a:r>
              <a:rPr lang="cs-CZ" sz="2000" err="1"/>
              <a:t>pattern</a:t>
            </a:r>
            <a:r>
              <a:rPr lang="cs-CZ" sz="2000"/>
              <a:t> </a:t>
            </a:r>
            <a:r>
              <a:rPr lang="cs-CZ" sz="2000" err="1"/>
              <a:t>of</a:t>
            </a:r>
            <a:r>
              <a:rPr lang="cs-CZ" sz="2000"/>
              <a:t> </a:t>
            </a:r>
            <a:r>
              <a:rPr lang="cs-CZ" sz="2000" err="1"/>
              <a:t>an</a:t>
            </a:r>
            <a:r>
              <a:rPr lang="cs-CZ" sz="2000"/>
              <a:t> </a:t>
            </a:r>
            <a:r>
              <a:rPr lang="cs-CZ" sz="2000" err="1"/>
              <a:t>even-aged</a:t>
            </a:r>
            <a:r>
              <a:rPr lang="cs-CZ" sz="2000"/>
              <a:t> plant </a:t>
            </a:r>
            <a:r>
              <a:rPr lang="cs-CZ" sz="2000" err="1"/>
              <a:t>population</a:t>
            </a:r>
            <a:r>
              <a:rPr lang="cs-CZ" sz="2000"/>
              <a:t> </a:t>
            </a:r>
            <a:r>
              <a:rPr lang="cs-CZ" sz="2000" err="1"/>
              <a:t>over</a:t>
            </a:r>
            <a:r>
              <a:rPr lang="cs-CZ" sz="2000"/>
              <a:t> </a:t>
            </a:r>
            <a:r>
              <a:rPr lang="cs-CZ" sz="2000" err="1"/>
              <a:t>time</a:t>
            </a:r>
            <a:r>
              <a:rPr lang="cs-CZ" sz="2000"/>
              <a:t>. </a:t>
            </a:r>
            <a:r>
              <a:rPr lang="cs-CZ" sz="2000" err="1"/>
              <a:t>Ecological</a:t>
            </a:r>
            <a:r>
              <a:rPr lang="cs-CZ" sz="2000"/>
              <a:t> Modelling 39: 45-57.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rea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8A3FBD-7110-4363-B033-02FE7DB3533D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Example for two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ream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4C2822-3D89-46C8-802A-5F659B4934D9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Example for two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852008"/>
          </a:xfrm>
        </p:spPr>
        <p:txBody>
          <a:bodyPr/>
          <a:lstStyle/>
          <a:p>
            <a:r>
              <a:rPr lang="cs-CZ" altLang="en-US" dirty="0"/>
              <a:t>Easier for those spatially non-explicit</a:t>
            </a:r>
          </a:p>
          <a:p>
            <a:pPr lvl="1"/>
            <a:r>
              <a:rPr lang="cs-CZ" altLang="en-US" dirty="0"/>
              <a:t>no need to decide where to place seedlings</a:t>
            </a:r>
          </a:p>
          <a:p>
            <a:r>
              <a:rPr lang="cs-CZ" altLang="en-US" dirty="0"/>
              <a:t>Problem with high seedling mortality</a:t>
            </a:r>
          </a:p>
          <a:p>
            <a:pPr lvl="1"/>
            <a:r>
              <a:rPr lang="cs-CZ" altLang="en-US" dirty="0"/>
              <a:t>each seedling is a new individuum, which is described separately in IBM, but with reasonably large area and realistic high number of seeds and high mortality, there are milions of seeds each year</a:t>
            </a:r>
          </a:p>
          <a:p>
            <a:r>
              <a:rPr lang="cs-CZ" altLang="en-US" dirty="0"/>
              <a:t>Combine approaches</a:t>
            </a:r>
          </a:p>
          <a:p>
            <a:pPr lvl="1"/>
            <a:r>
              <a:rPr lang="cs-CZ" altLang="en-US" dirty="0"/>
              <a:t>seedligs and young stages simulated using MPM with density-dependent survival</a:t>
            </a:r>
          </a:p>
          <a:p>
            <a:pPr lvl="1"/>
            <a:r>
              <a:rPr lang="cs-CZ" altLang="en-US" dirty="0"/>
              <a:t>older stages using IBM.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3E8DBF-B2CF-46EB-9F67-E89F4E00F04D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Problem with reproduction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050"/>
          <p:cNvSpPr txBox="1">
            <a:spLocks noChangeArrowheads="1"/>
          </p:cNvSpPr>
          <p:nvPr/>
        </p:nvSpPr>
        <p:spPr bwMode="auto">
          <a:xfrm>
            <a:off x="720436" y="904756"/>
            <a:ext cx="81534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800" b="1" dirty="0"/>
              <a:t>n</a:t>
            </a:r>
            <a:r>
              <a:rPr lang="en-GB" altLang="cs-CZ" sz="2800" b="1" baseline="-25000" dirty="0"/>
              <a:t>t+1</a:t>
            </a:r>
            <a:r>
              <a:rPr lang="cs-CZ" altLang="cs-CZ" sz="2800" b="1" baseline="-25000" dirty="0"/>
              <a:t> </a:t>
            </a:r>
            <a:r>
              <a:rPr lang="en-GB" altLang="cs-CZ" sz="2800" b="1" dirty="0"/>
              <a:t>=</a:t>
            </a:r>
            <a:r>
              <a:rPr lang="cs-CZ" altLang="cs-CZ" sz="2800" b="1" dirty="0"/>
              <a:t> </a:t>
            </a:r>
            <a:r>
              <a:rPr lang="en-GB" altLang="cs-CZ" sz="2800" b="1" dirty="0"/>
              <a:t>An</a:t>
            </a:r>
            <a:r>
              <a:rPr lang="en-GB" altLang="cs-CZ" sz="2800" b="1" baseline="-25000" dirty="0"/>
              <a:t>t</a:t>
            </a:r>
            <a:br>
              <a:rPr lang="cs-CZ" altLang="cs-CZ" sz="2800" b="1" baseline="-25000" dirty="0"/>
            </a:br>
            <a:r>
              <a:rPr lang="en-GB" altLang="cs-CZ" sz="2800" b="1" dirty="0"/>
              <a:t>n</a:t>
            </a:r>
            <a:r>
              <a:rPr lang="en-GB" altLang="cs-CZ" sz="2800" b="1" baseline="-25000" dirty="0"/>
              <a:t>t+2</a:t>
            </a:r>
            <a:r>
              <a:rPr lang="cs-CZ" altLang="cs-CZ" sz="2800" b="1" baseline="-25000" dirty="0"/>
              <a:t> </a:t>
            </a:r>
            <a:r>
              <a:rPr lang="en-GB" altLang="cs-CZ" sz="2800" b="1" dirty="0"/>
              <a:t>=</a:t>
            </a:r>
            <a:r>
              <a:rPr lang="cs-CZ" altLang="cs-CZ" sz="2800" b="1" dirty="0"/>
              <a:t> </a:t>
            </a:r>
            <a:r>
              <a:rPr lang="en-GB" altLang="cs-CZ" sz="2800" b="1" dirty="0"/>
              <a:t>An</a:t>
            </a:r>
            <a:r>
              <a:rPr lang="en-GB" altLang="cs-CZ" sz="2800" b="1" baseline="-25000" dirty="0"/>
              <a:t>t+1</a:t>
            </a:r>
            <a:br>
              <a:rPr lang="cs-CZ" altLang="cs-CZ" sz="2800" b="1" baseline="-25000" dirty="0"/>
            </a:br>
            <a:r>
              <a:rPr lang="cs-CZ" altLang="cs-CZ" sz="2800" dirty="0"/>
              <a:t>…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800" b="1" dirty="0" err="1"/>
              <a:t>n</a:t>
            </a:r>
            <a:r>
              <a:rPr lang="en-GB" altLang="cs-CZ" sz="2800" b="1" baseline="-25000" dirty="0" err="1"/>
              <a:t>t</a:t>
            </a:r>
            <a:r>
              <a:rPr lang="cs-CZ" altLang="cs-CZ" sz="2800" b="1" baseline="-25000" dirty="0"/>
              <a:t>+k </a:t>
            </a:r>
            <a:r>
              <a:rPr lang="en-GB" altLang="cs-CZ" sz="2800" b="1" dirty="0"/>
              <a:t>=</a:t>
            </a:r>
            <a:r>
              <a:rPr lang="cs-CZ" altLang="cs-CZ" sz="2800" b="1" dirty="0"/>
              <a:t> </a:t>
            </a:r>
            <a:r>
              <a:rPr lang="en-GB" altLang="cs-CZ" sz="2800" b="1" dirty="0" err="1"/>
              <a:t>A</a:t>
            </a:r>
            <a:r>
              <a:rPr lang="en-GB" altLang="cs-CZ" sz="2800" b="1" baseline="30000" dirty="0" err="1"/>
              <a:t>k</a:t>
            </a:r>
            <a:r>
              <a:rPr lang="en-GB" altLang="cs-CZ" sz="2800" b="1" dirty="0" err="1"/>
              <a:t>n</a:t>
            </a:r>
            <a:r>
              <a:rPr lang="cs-CZ" altLang="cs-CZ" sz="2800" b="1" baseline="-25000" dirty="0"/>
              <a:t>t</a:t>
            </a:r>
            <a:r>
              <a:rPr lang="cs-CZ" altLang="cs-CZ" sz="2800" b="1" dirty="0"/>
              <a:t>   </a:t>
            </a:r>
            <a:r>
              <a:rPr lang="cs-CZ" altLang="cs-CZ" sz="2800" dirty="0"/>
              <a:t>or </a:t>
            </a:r>
            <a:r>
              <a:rPr lang="cs-CZ" altLang="cs-CZ" sz="2800" b="1" dirty="0"/>
              <a:t>  </a:t>
            </a:r>
            <a:r>
              <a:rPr lang="en-GB" altLang="cs-CZ" sz="2800" b="1" dirty="0"/>
              <a:t>n</a:t>
            </a:r>
            <a:r>
              <a:rPr lang="cs-CZ" altLang="cs-CZ" sz="2800" b="1" baseline="-25000" dirty="0"/>
              <a:t>t </a:t>
            </a:r>
            <a:r>
              <a:rPr lang="en-GB" altLang="cs-CZ" sz="2800" b="1" dirty="0"/>
              <a:t>=</a:t>
            </a:r>
            <a:r>
              <a:rPr lang="cs-CZ" altLang="cs-CZ" sz="2800" b="1" dirty="0"/>
              <a:t> </a:t>
            </a:r>
            <a:r>
              <a:rPr lang="en-GB" altLang="cs-CZ" sz="2800" b="1" dirty="0"/>
              <a:t>A</a:t>
            </a:r>
            <a:r>
              <a:rPr lang="cs-CZ" altLang="cs-CZ" sz="2800" b="1" baseline="30000" dirty="0"/>
              <a:t>t</a:t>
            </a:r>
            <a:r>
              <a:rPr lang="en-GB" altLang="cs-CZ" sz="2800" b="1" dirty="0"/>
              <a:t>n</a:t>
            </a:r>
            <a:r>
              <a:rPr lang="cs-CZ" altLang="cs-CZ" sz="2800" b="1" baseline="-25000" dirty="0"/>
              <a:t>0</a:t>
            </a:r>
            <a:endParaRPr lang="en-GB" altLang="cs-CZ" sz="2800" b="1" baseline="-25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If you repeat </a:t>
            </a:r>
            <a:r>
              <a:rPr lang="cs-CZ" altLang="cs-CZ" sz="2400" b="1" dirty="0"/>
              <a:t>A*n</a:t>
            </a:r>
            <a:r>
              <a:rPr lang="cs-CZ" altLang="cs-CZ" sz="2400" dirty="0"/>
              <a:t> many times (or multiply </a:t>
            </a:r>
            <a:r>
              <a:rPr lang="cs-CZ" altLang="cs-CZ" sz="2400" b="1" dirty="0"/>
              <a:t>A</a:t>
            </a:r>
            <a:r>
              <a:rPr lang="cs-CZ" altLang="cs-CZ" sz="2400" b="1" baseline="30000" dirty="0"/>
              <a:t>k</a:t>
            </a:r>
            <a:r>
              <a:rPr lang="cs-CZ" altLang="cs-CZ" sz="2400" b="1" dirty="0"/>
              <a:t>*n</a:t>
            </a:r>
            <a:r>
              <a:rPr lang="cs-CZ" altLang="cs-CZ" sz="2400" dirty="0"/>
              <a:t> with large k)</a:t>
            </a:r>
            <a:br>
              <a:rPr lang="cs-CZ" altLang="cs-CZ" sz="2400"/>
            </a:br>
            <a:r>
              <a:rPr lang="cs-CZ" altLang="cs-CZ" sz="2400"/>
              <a:t>       you </a:t>
            </a:r>
            <a:r>
              <a:rPr lang="cs-CZ" altLang="cs-CZ" sz="2400" dirty="0"/>
              <a:t>will </a:t>
            </a:r>
            <a:r>
              <a:rPr lang="cs-CZ" altLang="cs-CZ" sz="2400"/>
              <a:t>get </a:t>
            </a:r>
            <a:r>
              <a:rPr lang="cs-CZ" altLang="cs-CZ" sz="2400" b="1"/>
              <a:t>right</a:t>
            </a:r>
            <a:r>
              <a:rPr lang="cs-CZ" altLang="cs-CZ" sz="2400"/>
              <a:t> </a:t>
            </a:r>
            <a:r>
              <a:rPr lang="cs-CZ" altLang="cs-CZ" sz="2400" b="1"/>
              <a:t>eigenvector</a:t>
            </a:r>
            <a:r>
              <a:rPr lang="cs-CZ" altLang="cs-CZ" sz="2400"/>
              <a:t> (</a:t>
            </a:r>
            <a:r>
              <a:rPr lang="cs-CZ" altLang="cs-CZ" sz="2400" b="1"/>
              <a:t>w</a:t>
            </a:r>
            <a:r>
              <a:rPr lang="cs-CZ" altLang="cs-CZ" sz="2400"/>
              <a:t>) of </a:t>
            </a:r>
            <a:r>
              <a:rPr lang="cs-CZ" altLang="cs-CZ" sz="2400" b="1"/>
              <a:t>A </a:t>
            </a:r>
            <a:r>
              <a:rPr lang="cs-CZ" altLang="cs-CZ" sz="2400"/>
              <a:t>(with exceptions).</a:t>
            </a:r>
            <a:endParaRPr lang="cs-CZ" altLang="cs-CZ" sz="24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If </a:t>
            </a:r>
            <a:r>
              <a:rPr lang="cs-CZ" altLang="cs-CZ" sz="2400" b="1"/>
              <a:t>n</a:t>
            </a:r>
            <a:r>
              <a:rPr lang="cs-CZ" altLang="cs-CZ" sz="2400"/>
              <a:t> = </a:t>
            </a:r>
            <a:r>
              <a:rPr lang="cs-CZ" altLang="cs-CZ" sz="2400" b="1"/>
              <a:t>w</a:t>
            </a:r>
            <a:r>
              <a:rPr lang="cs-CZ" altLang="cs-CZ" sz="2400"/>
              <a:t>, </a:t>
            </a:r>
            <a:r>
              <a:rPr lang="cs-CZ" altLang="cs-CZ" sz="2400" dirty="0"/>
              <a:t>you can replace </a:t>
            </a:r>
            <a:r>
              <a:rPr lang="cs-CZ" altLang="cs-CZ" sz="2400" b="1" dirty="0"/>
              <a:t>A</a:t>
            </a:r>
            <a:r>
              <a:rPr lang="cs-CZ" altLang="cs-CZ" sz="2400" dirty="0"/>
              <a:t> by its </a:t>
            </a:r>
            <a:r>
              <a:rPr lang="cs-CZ" altLang="cs-CZ" sz="2400" b="1" dirty="0"/>
              <a:t>eigenvalue</a:t>
            </a:r>
            <a:r>
              <a:rPr lang="cs-CZ" altLang="cs-CZ" sz="2400" dirty="0"/>
              <a:t> </a:t>
            </a:r>
            <a:r>
              <a:rPr lang="el-GR" altLang="cs-CZ" sz="2400" b="1" dirty="0"/>
              <a:t>λ</a:t>
            </a:r>
            <a:r>
              <a:rPr lang="cs-CZ" altLang="cs-CZ" sz="2400" b="1" dirty="0"/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/>
              <a:t>n</a:t>
            </a:r>
            <a:r>
              <a:rPr lang="en-GB" altLang="cs-CZ" sz="2400" b="1" baseline="-25000"/>
              <a:t>t</a:t>
            </a:r>
            <a:r>
              <a:rPr lang="en-GB" altLang="cs-CZ" sz="2400" b="1" baseline="-25000" dirty="0"/>
              <a:t>+1</a:t>
            </a:r>
            <a:r>
              <a:rPr lang="cs-CZ" altLang="cs-CZ" sz="2400" b="1" baseline="-25000" dirty="0"/>
              <a:t> </a:t>
            </a:r>
            <a:r>
              <a:rPr lang="en-GB" altLang="cs-CZ" sz="2400" b="1"/>
              <a:t>=</a:t>
            </a:r>
            <a:r>
              <a:rPr lang="el-GR" altLang="cs-CZ" sz="2400"/>
              <a:t> </a:t>
            </a:r>
            <a:r>
              <a:rPr lang="el-GR" altLang="cs-CZ" sz="2400" b="1"/>
              <a:t>λ</a:t>
            </a:r>
            <a:r>
              <a:rPr lang="cs-CZ" altLang="cs-CZ" sz="2400" b="1"/>
              <a:t>n</a:t>
            </a:r>
            <a:r>
              <a:rPr lang="en-GB" altLang="cs-CZ" sz="2400" b="1" baseline="-25000"/>
              <a:t>t</a:t>
            </a:r>
            <a:endParaRPr lang="cs-CZ" altLang="cs-CZ" sz="24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And for the sum of all individuals </a:t>
            </a:r>
            <a:r>
              <a:rPr lang="en-GB" altLang="cs-CZ" sz="2400" b="1" dirty="0"/>
              <a:t>N</a:t>
            </a:r>
            <a:r>
              <a:rPr lang="cs-CZ" altLang="cs-CZ" sz="2400" b="1" dirty="0"/>
              <a:t> </a:t>
            </a:r>
            <a:r>
              <a:rPr lang="en-GB" altLang="cs-CZ" sz="2400" b="1"/>
              <a:t>=</a:t>
            </a:r>
            <a:r>
              <a:rPr lang="cs-CZ" altLang="cs-CZ" sz="2400" b="1"/>
              <a:t> </a:t>
            </a:r>
            <a:r>
              <a:rPr lang="en-GB" altLang="cs-CZ" sz="2400" b="1"/>
              <a:t>Σ</a:t>
            </a:r>
            <a:r>
              <a:rPr lang="cs-CZ" altLang="cs-CZ" sz="2400" b="1"/>
              <a:t>n</a:t>
            </a:r>
            <a:r>
              <a:rPr lang="en-GB" altLang="cs-CZ" sz="2400" b="1" baseline="-25000"/>
              <a:t>i</a:t>
            </a:r>
            <a:endParaRPr lang="en-GB" altLang="cs-CZ" sz="2400" b="1" dirty="0"/>
          </a:p>
          <a:p>
            <a:pPr>
              <a:spcBef>
                <a:spcPct val="50000"/>
              </a:spcBef>
              <a:buNone/>
            </a:pPr>
            <a:r>
              <a:rPr lang="en-GB" altLang="cs-CZ" sz="2400" b="1" dirty="0"/>
              <a:t>N</a:t>
            </a:r>
            <a:r>
              <a:rPr lang="en-GB" altLang="cs-CZ" sz="2400" b="1" baseline="-25000" dirty="0"/>
              <a:t>t+1</a:t>
            </a:r>
            <a:r>
              <a:rPr lang="en-GB" altLang="cs-CZ" sz="2400" b="1" dirty="0"/>
              <a:t>= </a:t>
            </a:r>
            <a:r>
              <a:rPr lang="en-GB" altLang="cs-CZ" sz="2400" b="1" dirty="0" err="1"/>
              <a:t>λN</a:t>
            </a:r>
            <a:r>
              <a:rPr lang="en-GB" altLang="cs-CZ" sz="2400" b="1" baseline="-25000" dirty="0" err="1"/>
              <a:t>t</a:t>
            </a:r>
            <a:endParaRPr lang="cs-CZ" altLang="cs-CZ" sz="2400" b="1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I.e. the matrix model stabilizes at the usual </a:t>
            </a:r>
            <a:r>
              <a:rPr lang="cs-CZ" altLang="cs-CZ" sz="2400" b="1" dirty="0"/>
              <a:t>exponential growth</a:t>
            </a:r>
          </a:p>
        </p:txBody>
      </p:sp>
      <p:sp>
        <p:nvSpPr>
          <p:cNvPr id="6" name="Šipka: zahnutá doprava 5">
            <a:extLst>
              <a:ext uri="{FF2B5EF4-FFF2-40B4-BE49-F238E27FC236}">
                <a16:creationId xmlns:a16="http://schemas.microsoft.com/office/drawing/2014/main" id="{DE480747-B853-4280-B940-BF829BB2EE49}"/>
              </a:ext>
            </a:extLst>
          </p:cNvPr>
          <p:cNvSpPr/>
          <p:nvPr/>
        </p:nvSpPr>
        <p:spPr bwMode="auto">
          <a:xfrm>
            <a:off x="152400" y="1209556"/>
            <a:ext cx="533400" cy="3581400"/>
          </a:xfrm>
          <a:prstGeom prst="curvedRightArrow">
            <a:avLst>
              <a:gd name="adj1" fmla="val 0"/>
              <a:gd name="adj2" fmla="val 29530"/>
              <a:gd name="adj3" fmla="val 17856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116363E-B8B0-4DD2-882C-3C9FEE18D784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err="1"/>
              <a:t>Eigenvectors</a:t>
            </a:r>
            <a:r>
              <a:rPr lang="cs-CZ" altLang="cs-CZ" sz="4000" kern="0"/>
              <a:t> and </a:t>
            </a:r>
            <a:r>
              <a:rPr lang="cs-CZ" altLang="cs-CZ" sz="4000" kern="0" err="1"/>
              <a:t>eigenvalues</a:t>
            </a:r>
            <a:endParaRPr lang="en-GB" altLang="cs-CZ" sz="4000" ker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050"/>
          <p:cNvSpPr txBox="1">
            <a:spLocks noChangeArrowheads="1"/>
          </p:cNvSpPr>
          <p:nvPr/>
        </p:nvSpPr>
        <p:spPr bwMode="auto">
          <a:xfrm>
            <a:off x="381000" y="771942"/>
            <a:ext cx="8305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err="1"/>
              <a:t>If</a:t>
            </a:r>
            <a:r>
              <a:rPr lang="cs-CZ" altLang="cs-CZ" sz="2400"/>
              <a:t> </a:t>
            </a:r>
            <a:r>
              <a:rPr lang="cs-CZ" altLang="cs-CZ" sz="2400" err="1"/>
              <a:t>you</a:t>
            </a:r>
            <a:r>
              <a:rPr lang="cs-CZ" altLang="cs-CZ" sz="2400"/>
              <a:t> </a:t>
            </a:r>
            <a:r>
              <a:rPr lang="cs-CZ" altLang="cs-CZ" sz="2400" err="1"/>
              <a:t>repeat</a:t>
            </a:r>
            <a:r>
              <a:rPr lang="cs-CZ" altLang="cs-CZ" sz="2400"/>
              <a:t> </a:t>
            </a:r>
            <a:r>
              <a:rPr lang="cs-CZ" altLang="cs-CZ" sz="2400" b="1"/>
              <a:t>A*n</a:t>
            </a:r>
            <a:r>
              <a:rPr lang="cs-CZ" altLang="cs-CZ" sz="2400"/>
              <a:t> many </a:t>
            </a:r>
            <a:r>
              <a:rPr lang="cs-CZ" altLang="cs-CZ" sz="2400" err="1"/>
              <a:t>times</a:t>
            </a:r>
            <a:r>
              <a:rPr lang="cs-CZ" altLang="cs-CZ" sz="2400"/>
              <a:t>,</a:t>
            </a:r>
            <a:br>
              <a:rPr lang="cs-CZ" altLang="cs-CZ" sz="2400"/>
            </a:br>
            <a:r>
              <a:rPr lang="cs-CZ" altLang="cs-CZ" sz="2400"/>
              <a:t>	</a:t>
            </a:r>
            <a:r>
              <a:rPr lang="cs-CZ" altLang="cs-CZ" sz="2400" err="1"/>
              <a:t>the</a:t>
            </a:r>
            <a:r>
              <a:rPr lang="cs-CZ" altLang="cs-CZ" sz="2400"/>
              <a:t> </a:t>
            </a:r>
            <a:r>
              <a:rPr lang="cs-CZ" altLang="cs-CZ" sz="2400" err="1"/>
              <a:t>proportion</a:t>
            </a:r>
            <a:r>
              <a:rPr lang="cs-CZ" altLang="cs-CZ" sz="2400"/>
              <a:t> </a:t>
            </a:r>
            <a:r>
              <a:rPr lang="cs-CZ" altLang="cs-CZ" sz="2400" err="1"/>
              <a:t>of</a:t>
            </a:r>
            <a:r>
              <a:rPr lang="cs-CZ" altLang="cs-CZ" sz="2400"/>
              <a:t> </a:t>
            </a:r>
            <a:r>
              <a:rPr lang="cs-CZ" altLang="cs-CZ" sz="2400" err="1"/>
              <a:t>age</a:t>
            </a:r>
            <a:r>
              <a:rPr lang="cs-CZ" altLang="cs-CZ" sz="2400"/>
              <a:t> </a:t>
            </a:r>
            <a:r>
              <a:rPr lang="cs-CZ" altLang="cs-CZ" sz="2400" err="1"/>
              <a:t>classes</a:t>
            </a:r>
            <a:r>
              <a:rPr lang="cs-CZ" altLang="cs-CZ" sz="2400"/>
              <a:t> </a:t>
            </a:r>
            <a:r>
              <a:rPr lang="cs-CZ" altLang="cs-CZ" sz="2400" err="1"/>
              <a:t>will</a:t>
            </a:r>
            <a:r>
              <a:rPr lang="cs-CZ" altLang="cs-CZ" sz="2400"/>
              <a:t> </a:t>
            </a:r>
            <a:r>
              <a:rPr lang="cs-CZ" altLang="cs-CZ" sz="2400" err="1"/>
              <a:t>stabilize</a:t>
            </a:r>
            <a:br>
              <a:rPr lang="cs-CZ" altLang="cs-CZ" sz="2400"/>
            </a:br>
            <a:r>
              <a:rPr lang="cs-CZ" altLang="cs-CZ" sz="2400"/>
              <a:t>	</a:t>
            </a:r>
            <a:r>
              <a:rPr lang="cs-CZ" altLang="cs-CZ" sz="2400" err="1"/>
              <a:t>at</a:t>
            </a:r>
            <a:r>
              <a:rPr lang="cs-CZ" altLang="cs-CZ" sz="2400"/>
              <a:t> a </a:t>
            </a:r>
            <a:r>
              <a:rPr lang="cs-CZ" altLang="cs-CZ" sz="2400" b="1" err="1"/>
              <a:t>stable</a:t>
            </a:r>
            <a:r>
              <a:rPr lang="cs-CZ" altLang="cs-CZ" sz="2400" b="1"/>
              <a:t> </a:t>
            </a:r>
            <a:r>
              <a:rPr lang="cs-CZ" altLang="cs-CZ" sz="2400" b="1" err="1"/>
              <a:t>age</a:t>
            </a:r>
            <a:r>
              <a:rPr lang="cs-CZ" altLang="cs-CZ" sz="2400" b="1"/>
              <a:t> </a:t>
            </a:r>
            <a:r>
              <a:rPr lang="cs-CZ" altLang="cs-CZ" sz="2400" b="1" err="1"/>
              <a:t>structure</a:t>
            </a:r>
            <a:r>
              <a:rPr lang="cs-CZ" altLang="cs-CZ" sz="2400" b="1"/>
              <a:t> </a:t>
            </a:r>
            <a:r>
              <a:rPr lang="cs-CZ" altLang="cs-CZ" sz="2400"/>
              <a:t>(</a:t>
            </a:r>
            <a:r>
              <a:rPr lang="cs-CZ" altLang="cs-CZ" sz="2400" err="1"/>
              <a:t>the</a:t>
            </a:r>
            <a:r>
              <a:rPr lang="cs-CZ" altLang="cs-CZ" sz="2400"/>
              <a:t> </a:t>
            </a:r>
            <a:r>
              <a:rPr lang="cs-CZ" altLang="cs-CZ" sz="2400" b="1" err="1"/>
              <a:t>eigenvector</a:t>
            </a:r>
            <a:r>
              <a:rPr lang="cs-CZ" altLang="cs-CZ" sz="2400"/>
              <a:t>).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And </a:t>
            </a:r>
            <a:r>
              <a:rPr lang="cs-CZ" altLang="cs-CZ" sz="2400" err="1"/>
              <a:t>the</a:t>
            </a:r>
            <a:r>
              <a:rPr lang="cs-CZ" altLang="cs-CZ" sz="2400"/>
              <a:t> </a:t>
            </a:r>
            <a:r>
              <a:rPr lang="cs-CZ" altLang="cs-CZ" sz="2400" err="1"/>
              <a:t>population</a:t>
            </a:r>
            <a:r>
              <a:rPr lang="cs-CZ" altLang="cs-CZ" sz="2400"/>
              <a:t> (</a:t>
            </a:r>
            <a:r>
              <a:rPr lang="cs-CZ" altLang="cs-CZ" sz="2400" err="1"/>
              <a:t>each</a:t>
            </a:r>
            <a:r>
              <a:rPr lang="cs-CZ" altLang="cs-CZ" sz="2400"/>
              <a:t> </a:t>
            </a:r>
            <a:r>
              <a:rPr lang="cs-CZ" altLang="cs-CZ" sz="2400" err="1"/>
              <a:t>class</a:t>
            </a:r>
            <a:r>
              <a:rPr lang="cs-CZ" altLang="cs-CZ" sz="2400"/>
              <a:t> </a:t>
            </a:r>
            <a:r>
              <a:rPr lang="cs-CZ" altLang="cs-CZ" sz="2400" err="1"/>
              <a:t>or</a:t>
            </a:r>
            <a:r>
              <a:rPr lang="cs-CZ" altLang="cs-CZ" sz="2400"/>
              <a:t> sum) </a:t>
            </a:r>
            <a:r>
              <a:rPr lang="cs-CZ" altLang="cs-CZ" sz="2400" err="1"/>
              <a:t>will</a:t>
            </a:r>
            <a:r>
              <a:rPr lang="cs-CZ" altLang="cs-CZ" sz="2400"/>
              <a:t> </a:t>
            </a:r>
            <a:r>
              <a:rPr lang="cs-CZ" altLang="cs-CZ" sz="2400" err="1"/>
              <a:t>grow</a:t>
            </a:r>
            <a:r>
              <a:rPr lang="cs-CZ" altLang="cs-CZ" sz="2400"/>
              <a:t> </a:t>
            </a:r>
            <a:r>
              <a:rPr lang="cs-CZ" altLang="cs-CZ" sz="2400" err="1"/>
              <a:t>exponentially</a:t>
            </a:r>
            <a:br>
              <a:rPr lang="cs-CZ" altLang="cs-CZ" sz="2400"/>
            </a:br>
            <a:r>
              <a:rPr lang="cs-CZ" altLang="cs-CZ" sz="2400"/>
              <a:t>	</a:t>
            </a:r>
            <a:r>
              <a:rPr lang="cs-CZ" altLang="cs-CZ" sz="2400" err="1"/>
              <a:t>with</a:t>
            </a:r>
            <a:r>
              <a:rPr lang="cs-CZ" altLang="cs-CZ" sz="2400"/>
              <a:t> </a:t>
            </a:r>
            <a:r>
              <a:rPr lang="cs-CZ" altLang="cs-CZ" sz="2400" b="1" err="1"/>
              <a:t>growth</a:t>
            </a:r>
            <a:r>
              <a:rPr lang="cs-CZ" altLang="cs-CZ" sz="2400" b="1"/>
              <a:t> </a:t>
            </a:r>
            <a:r>
              <a:rPr lang="cs-CZ" altLang="cs-CZ" sz="2400" b="1" err="1"/>
              <a:t>rate</a:t>
            </a:r>
            <a:r>
              <a:rPr lang="cs-CZ" altLang="cs-CZ" sz="2400" b="1"/>
              <a:t> = </a:t>
            </a:r>
            <a:r>
              <a:rPr lang="cs-CZ" altLang="cs-CZ" sz="2400" b="1" err="1"/>
              <a:t>eigenvalue</a:t>
            </a:r>
            <a:r>
              <a:rPr lang="cs-CZ" altLang="cs-CZ" sz="2400" b="1"/>
              <a:t> = </a:t>
            </a:r>
            <a:r>
              <a:rPr lang="el-GR" altLang="cs-CZ" sz="2400" b="1"/>
              <a:t>λ</a:t>
            </a:r>
            <a:endParaRPr lang="cs-CZ" altLang="cs-CZ" sz="2400" b="1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8BFBF2-08F5-4D20-B9FF-C7FD9967C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0263"/>
            <a:ext cx="9144000" cy="3867737"/>
          </a:xfrm>
          <a:prstGeom prst="rect">
            <a:avLst/>
          </a:prstGeom>
        </p:spPr>
      </p:pic>
      <p:sp>
        <p:nvSpPr>
          <p:cNvPr id="7" name="Line 11">
            <a:extLst>
              <a:ext uri="{FF2B5EF4-FFF2-40B4-BE49-F238E27FC236}">
                <a16:creationId xmlns:a16="http://schemas.microsoft.com/office/drawing/2014/main" id="{BAA9751F-D84B-4742-929D-FDCBDD101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905000"/>
            <a:ext cx="2286000" cy="1097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D8E5D725-786E-4D8A-A638-4098259A8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819400"/>
            <a:ext cx="3886200" cy="12284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2050">
            <a:extLst>
              <a:ext uri="{FF2B5EF4-FFF2-40B4-BE49-F238E27FC236}">
                <a16:creationId xmlns:a16="http://schemas.microsoft.com/office/drawing/2014/main" id="{95740FB8-9251-466F-9719-66204EF27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54" y="4213579"/>
            <a:ext cx="335794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200" err="1"/>
              <a:t>Fluctuations</a:t>
            </a:r>
            <a:r>
              <a:rPr lang="cs-CZ" altLang="cs-CZ" sz="2200"/>
              <a:t> </a:t>
            </a:r>
            <a:r>
              <a:rPr lang="cs-CZ" altLang="cs-CZ" sz="2200" err="1"/>
              <a:t>of</a:t>
            </a:r>
            <a:r>
              <a:rPr lang="cs-CZ" altLang="cs-CZ" sz="2200"/>
              <a:t> </a:t>
            </a:r>
            <a:r>
              <a:rPr lang="cs-CZ" altLang="cs-CZ" sz="2200" err="1"/>
              <a:t>age</a:t>
            </a:r>
            <a:r>
              <a:rPr lang="cs-CZ" altLang="cs-CZ" sz="2200"/>
              <a:t> </a:t>
            </a:r>
            <a:r>
              <a:rPr lang="cs-CZ" altLang="cs-CZ" sz="2200" err="1"/>
              <a:t>classes</a:t>
            </a:r>
            <a:br>
              <a:rPr lang="cs-CZ" altLang="cs-CZ" sz="2200"/>
            </a:br>
            <a:r>
              <a:rPr lang="cs-CZ" altLang="cs-CZ" sz="2200" err="1"/>
              <a:t>at</a:t>
            </a:r>
            <a:r>
              <a:rPr lang="cs-CZ" altLang="cs-CZ" sz="2200"/>
              <a:t> </a:t>
            </a:r>
            <a:r>
              <a:rPr lang="cs-CZ" altLang="cs-CZ" sz="2200" err="1"/>
              <a:t>the</a:t>
            </a:r>
            <a:r>
              <a:rPr lang="cs-CZ" altLang="cs-CZ" sz="2200"/>
              <a:t> </a:t>
            </a:r>
            <a:r>
              <a:rPr lang="cs-CZ" altLang="cs-CZ" sz="2200" err="1"/>
              <a:t>beginning</a:t>
            </a:r>
            <a:r>
              <a:rPr lang="cs-CZ" altLang="cs-CZ" sz="2200"/>
              <a:t>…</a:t>
            </a:r>
          </a:p>
        </p:txBody>
      </p:sp>
      <p:sp>
        <p:nvSpPr>
          <p:cNvPr id="10" name="Text Box 2050">
            <a:extLst>
              <a:ext uri="{FF2B5EF4-FFF2-40B4-BE49-F238E27FC236}">
                <a16:creationId xmlns:a16="http://schemas.microsoft.com/office/drawing/2014/main" id="{F30D6922-CDFA-4577-8323-811A4197A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2259" y="4213579"/>
            <a:ext cx="363288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200"/>
              <a:t>…but </a:t>
            </a:r>
            <a:r>
              <a:rPr lang="cs-CZ" altLang="cs-CZ" sz="2200" err="1"/>
              <a:t>finally</a:t>
            </a:r>
            <a:br>
              <a:rPr lang="cs-CZ" altLang="cs-CZ" sz="2200"/>
            </a:br>
            <a:r>
              <a:rPr lang="cs-CZ" altLang="cs-CZ" sz="2200" err="1"/>
              <a:t>smooth</a:t>
            </a:r>
            <a:r>
              <a:rPr lang="cs-CZ" altLang="cs-CZ" sz="2200"/>
              <a:t> </a:t>
            </a:r>
            <a:r>
              <a:rPr lang="cs-CZ" altLang="cs-CZ" sz="2200" err="1"/>
              <a:t>exponential</a:t>
            </a:r>
            <a:r>
              <a:rPr lang="cs-CZ" altLang="cs-CZ" sz="2200"/>
              <a:t> </a:t>
            </a:r>
            <a:r>
              <a:rPr lang="cs-CZ" altLang="cs-CZ" sz="2200" err="1"/>
              <a:t>growth</a:t>
            </a:r>
            <a:br>
              <a:rPr lang="cs-CZ" altLang="cs-CZ" sz="2200"/>
            </a:br>
            <a:r>
              <a:rPr lang="cs-CZ" altLang="cs-CZ" sz="2200" err="1"/>
              <a:t>with</a:t>
            </a:r>
            <a:r>
              <a:rPr lang="cs-CZ" altLang="cs-CZ" sz="2200"/>
              <a:t> </a:t>
            </a:r>
            <a:r>
              <a:rPr lang="cs-CZ" altLang="cs-CZ" sz="2200" err="1"/>
              <a:t>stable</a:t>
            </a:r>
            <a:r>
              <a:rPr lang="cs-CZ" altLang="cs-CZ" sz="2200"/>
              <a:t> </a:t>
            </a:r>
            <a:r>
              <a:rPr lang="cs-CZ" altLang="cs-CZ" sz="2200" err="1"/>
              <a:t>age</a:t>
            </a:r>
            <a:r>
              <a:rPr lang="cs-CZ" altLang="cs-CZ" sz="2200"/>
              <a:t> </a:t>
            </a:r>
            <a:r>
              <a:rPr lang="cs-CZ" altLang="cs-CZ" sz="2200" err="1"/>
              <a:t>structure</a:t>
            </a:r>
            <a:endParaRPr lang="cs-CZ" altLang="cs-CZ" sz="220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67CA20F-83DA-4137-8FDF-D1F76B87BE25}"/>
              </a:ext>
            </a:extLst>
          </p:cNvPr>
          <p:cNvSpPr/>
          <p:nvPr/>
        </p:nvSpPr>
        <p:spPr bwMode="auto">
          <a:xfrm>
            <a:off x="5715000" y="6324600"/>
            <a:ext cx="685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C66EBC2F-357A-4958-8BCA-4F94293041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9200" y="6019799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6034669-1148-4169-8B0E-F91B391FAEBE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/>
              <a:t>Translated to population ecology:</a:t>
            </a:r>
            <a:endParaRPr lang="en-GB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70805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CB2E46E-4C22-B700-3302-45973BEEA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350" y="1524000"/>
            <a:ext cx="3282462" cy="5334000"/>
          </a:xfrm>
          <a:prstGeom prst="rect">
            <a:avLst/>
          </a:prstGeom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76696" y="990600"/>
            <a:ext cx="8614904" cy="592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/>
              <a:t>Relative impact of each age class on reproduction of population.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rgbClr val="777777"/>
                </a:solidFill>
              </a:rPr>
              <a:t>Stable age distribution (w): A*w = </a:t>
            </a:r>
            <a:r>
              <a:rPr lang="el-GR" altLang="cs-CZ" sz="2400">
                <a:solidFill>
                  <a:srgbClr val="777777"/>
                </a:solidFill>
              </a:rPr>
              <a:t>λ</a:t>
            </a:r>
            <a:r>
              <a:rPr lang="cs-CZ" altLang="cs-CZ" sz="2400">
                <a:solidFill>
                  <a:srgbClr val="777777"/>
                </a:solidFill>
              </a:rPr>
              <a:t>*w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Reproductive value (v, left eigenvector)</a:t>
            </a:r>
            <a:br>
              <a:rPr lang="cs-CZ" altLang="cs-CZ" sz="2400"/>
            </a:br>
            <a:r>
              <a:rPr lang="cs-CZ" altLang="cs-CZ" sz="2400"/>
              <a:t>v*A = transposed(A)*v = </a:t>
            </a:r>
            <a:r>
              <a:rPr lang="el-GR" altLang="cs-CZ" sz="2400"/>
              <a:t>λ</a:t>
            </a:r>
            <a:r>
              <a:rPr lang="cs-CZ" altLang="cs-CZ" sz="2400"/>
              <a:t>*v</a:t>
            </a:r>
            <a:br>
              <a:rPr lang="cs-CZ" altLang="cs-CZ" sz="2400"/>
            </a:br>
            <a:r>
              <a:rPr lang="cs-CZ" altLang="cs-CZ" sz="2400"/>
              <a:t>– scaled to one for the youngest age class</a:t>
            </a:r>
            <a:br>
              <a:rPr lang="cs-CZ" altLang="cs-CZ" sz="2400"/>
            </a:br>
            <a:r>
              <a:rPr lang="cs-CZ" altLang="cs-CZ" sz="2400"/>
              <a:t>– (current and) future reproduction,</a:t>
            </a:r>
            <a:br>
              <a:rPr lang="cs-CZ" altLang="cs-CZ" sz="2400"/>
            </a:br>
            <a:r>
              <a:rPr lang="cs-CZ" altLang="cs-CZ" sz="2400"/>
              <a:t>accounting for future mortality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200"/>
              <a:t>– 1 – they may reproduce later</a:t>
            </a:r>
            <a:br>
              <a:rPr lang="cs-CZ" altLang="cs-CZ" sz="2200"/>
            </a:br>
            <a:r>
              <a:rPr lang="cs-CZ" altLang="cs-CZ" sz="2200"/>
              <a:t>	but they likely die early</a:t>
            </a:r>
            <a:br>
              <a:rPr lang="cs-CZ" altLang="cs-CZ" sz="2200"/>
            </a:br>
            <a:r>
              <a:rPr lang="cs-CZ" altLang="cs-CZ" sz="2200"/>
              <a:t>– 2 – they still do not reproduce</a:t>
            </a:r>
            <a:br>
              <a:rPr lang="cs-CZ" altLang="cs-CZ" sz="2200"/>
            </a:br>
            <a:r>
              <a:rPr lang="cs-CZ" altLang="cs-CZ" sz="2200"/>
              <a:t>	but there is higher chance</a:t>
            </a:r>
            <a:br>
              <a:rPr lang="cs-CZ" altLang="cs-CZ" sz="2200"/>
            </a:br>
            <a:r>
              <a:rPr lang="cs-CZ" altLang="cs-CZ" sz="2200"/>
              <a:t>	they will survive till reproduction</a:t>
            </a:r>
            <a:br>
              <a:rPr lang="cs-CZ" altLang="cs-CZ" sz="2200"/>
            </a:br>
            <a:r>
              <a:rPr lang="cs-CZ" altLang="cs-CZ" sz="2200"/>
              <a:t>– 3 – they reached reproduction age and will</a:t>
            </a:r>
            <a:br>
              <a:rPr lang="cs-CZ" altLang="cs-CZ" sz="2200"/>
            </a:br>
            <a:r>
              <a:rPr lang="cs-CZ" altLang="cs-CZ" sz="2200"/>
              <a:t>	likely reproduce next year as well</a:t>
            </a:r>
            <a:br>
              <a:rPr lang="cs-CZ" altLang="cs-CZ" sz="2200"/>
            </a:br>
            <a:r>
              <a:rPr lang="cs-CZ" altLang="cs-CZ" sz="2200"/>
              <a:t>– 4 – they still reproduce, but will die soon</a:t>
            </a:r>
            <a:endParaRPr lang="cs-CZ" altLang="cs-CZ" sz="22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94ED102-5508-6209-284F-9B9917CE81BE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/>
              <a:t>Reproductive value</a:t>
            </a:r>
            <a:endParaRPr lang="en-GB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264606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76697" y="990600"/>
            <a:ext cx="8001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It is important to know which time of year is modelled,</a:t>
            </a:r>
            <a:br>
              <a:rPr lang="cs-CZ" altLang="cs-CZ" sz="2400" b="1" dirty="0"/>
            </a:br>
            <a:r>
              <a:rPr lang="cs-CZ" altLang="cs-CZ" sz="2400" b="1" dirty="0"/>
              <a:t>and if the reproduction is seasonal or continuous.</a:t>
            </a:r>
            <a:endParaRPr lang="en-GB" altLang="cs-CZ" sz="2400" b="1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In case of continuous reproduction, three processes take place:</a:t>
            </a:r>
            <a:br>
              <a:rPr lang="cs-CZ" altLang="cs-CZ" sz="2400" dirty="0"/>
            </a:br>
            <a:r>
              <a:rPr lang="cs-CZ" altLang="cs-CZ" sz="2400" dirty="0"/>
              <a:t>– adults are dying</a:t>
            </a:r>
            <a:br>
              <a:rPr lang="cs-CZ" altLang="cs-CZ" sz="2400" dirty="0"/>
            </a:br>
            <a:r>
              <a:rPr lang="cs-CZ" altLang="cs-CZ" sz="2400" dirty="0"/>
              <a:t>– new individuals are born</a:t>
            </a:r>
            <a:br>
              <a:rPr lang="cs-CZ" altLang="cs-CZ" sz="2400" dirty="0"/>
            </a:br>
            <a:r>
              <a:rPr lang="cs-CZ" altLang="cs-CZ" sz="2400" dirty="0"/>
              <a:t>	(but only to mothers which survived untill giving birth)</a:t>
            </a:r>
            <a:br>
              <a:rPr lang="cs-CZ" altLang="cs-CZ" sz="2400" dirty="0"/>
            </a:br>
            <a:r>
              <a:rPr lang="cs-CZ" altLang="cs-CZ" sz="2400" dirty="0"/>
              <a:t>– youngs are dying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Affects calculation of fertility (F values).</a:t>
            </a:r>
            <a:br>
              <a:rPr lang="cs-CZ" altLang="cs-CZ" sz="2400" dirty="0"/>
            </a:br>
            <a:r>
              <a:rPr lang="cs-CZ" altLang="cs-CZ" sz="2400" dirty="0"/>
              <a:t>– easier if breeding is in pulses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94ED102-5508-6209-284F-9B9917CE81BE}"/>
              </a:ext>
            </a:extLst>
          </p:cNvPr>
          <p:cNvSpPr txBox="1">
            <a:spLocks noChangeArrowheads="1"/>
          </p:cNvSpPr>
          <p:nvPr/>
        </p:nvSpPr>
        <p:spPr>
          <a:xfrm>
            <a:off x="631674" y="91592"/>
            <a:ext cx="7772400" cy="718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/>
              <a:t>Timing of census</a:t>
            </a:r>
            <a:endParaRPr lang="en-GB" altLang="cs-CZ" sz="4000" kern="0" dirty="0"/>
          </a:p>
        </p:txBody>
      </p:sp>
      <p:pic>
        <p:nvPicPr>
          <p:cNvPr id="4" name="Picture 3" descr="A field of white flowers&#10;&#10;Description automatically generated">
            <a:extLst>
              <a:ext uri="{FF2B5EF4-FFF2-40B4-BE49-F238E27FC236}">
                <a16:creationId xmlns:a16="http://schemas.microsoft.com/office/drawing/2014/main" id="{83CA134F-8717-5A62-72F4-DCC9492777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1"/>
          <a:stretch/>
        </p:blipFill>
        <p:spPr>
          <a:xfrm>
            <a:off x="0" y="4877815"/>
            <a:ext cx="4572000" cy="1980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8A694B-23C5-9E28-3081-B660FD8C7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657" r="23958" b="5552"/>
          <a:stretch/>
        </p:blipFill>
        <p:spPr>
          <a:xfrm>
            <a:off x="4572000" y="4877814"/>
            <a:ext cx="4572000" cy="1980185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4520B196-3F24-6B3F-5F93-23EBCC6C8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7814"/>
            <a:ext cx="2444854" cy="553998"/>
          </a:xfrm>
          <a:prstGeom prst="rect">
            <a:avLst/>
          </a:prstGeom>
          <a:solidFill>
            <a:srgbClr val="F8F8F8">
              <a:alpha val="30196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i="1" dirty="0"/>
              <a:t>Leucojum vernum</a:t>
            </a:r>
            <a:br>
              <a:rPr lang="cs-CZ" altLang="cs-CZ" sz="2400" i="1" dirty="0"/>
            </a:br>
            <a:r>
              <a:rPr lang="cs-CZ" altLang="cs-CZ" sz="600" dirty="0"/>
              <a:t>www.turistika.cz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250F001D-53D6-1612-1AC4-D48063B2A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77814"/>
            <a:ext cx="1219200" cy="553998"/>
          </a:xfrm>
          <a:prstGeom prst="rect">
            <a:avLst/>
          </a:prstGeom>
          <a:solidFill>
            <a:srgbClr val="F8F8F8">
              <a:alpha val="30196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tadpoles</a:t>
            </a:r>
            <a:br>
              <a:rPr lang="cs-CZ" altLang="cs-CZ" sz="2400" i="1" dirty="0"/>
            </a:br>
            <a:r>
              <a:rPr lang="cs-CZ" altLang="cs-CZ" sz="600" dirty="0"/>
              <a:t>www.nasezahrada.com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32B06A5B3EE4A885071E99F0C9C5D" ma:contentTypeVersion="4" ma:contentTypeDescription="Vytvoří nový dokument" ma:contentTypeScope="" ma:versionID="3413076e2503c9dd72bf8d6e77e2319a">
  <xsd:schema xmlns:xsd="http://www.w3.org/2001/XMLSchema" xmlns:xs="http://www.w3.org/2001/XMLSchema" xmlns:p="http://schemas.microsoft.com/office/2006/metadata/properties" xmlns:ns2="a4066a5e-7ff9-4594-9395-62df5d4e30db" targetNamespace="http://schemas.microsoft.com/office/2006/metadata/properties" ma:root="true" ma:fieldsID="c79a80058de446a5a4f6b7edff881e5c" ns2:_="">
    <xsd:import namespace="a4066a5e-7ff9-4594-9395-62df5d4e30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66a5e-7ff9-4594-9395-62df5d4e30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BB31CB-4BC0-4224-9C1A-97CF56294C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66a5e-7ff9-4594-9395-62df5d4e30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73FD32-5305-47E4-B025-2B1397E5A7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F603D-2E93-4388-ABE1-8ADEBFCF74B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26925</TotalTime>
  <Words>3880</Words>
  <Application>Microsoft Office PowerPoint</Application>
  <PresentationFormat>On-screen Show (4:3)</PresentationFormat>
  <Paragraphs>334</Paragraphs>
  <Slides>55</Slides>
  <Notes>6</Notes>
  <HiddenSlides>0</HiddenSlides>
  <MMClips>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Calibri</vt:lpstr>
      <vt:lpstr>Cambria Math</vt:lpstr>
      <vt:lpstr>Times New Roman</vt:lpstr>
      <vt:lpstr>Default Design</vt:lpstr>
      <vt:lpstr>Rovnice</vt:lpstr>
      <vt:lpstr>Worksheet</vt:lpstr>
      <vt:lpstr>Matrix population models (Matrix projection models, MPM) </vt:lpstr>
      <vt:lpstr>PowerPoint Presentation</vt:lpstr>
      <vt:lpstr>Matrix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Integral projection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Individual based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BiF JčU ČB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Maticové modely</dc:title>
  <dc:creator>Jan Leps</dc:creator>
  <cp:lastModifiedBy>Blažek Petr RNDr. Ph.D.</cp:lastModifiedBy>
  <cp:revision>267</cp:revision>
  <dcterms:created xsi:type="dcterms:W3CDTF">2004-10-26T09:16:31Z</dcterms:created>
  <dcterms:modified xsi:type="dcterms:W3CDTF">2023-03-13T09:26:00Z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0x01010081032B06A5B3EE4A885071E99F0C9C5D</vt:lpwstr>
  </property>
</Properties>
</file>