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74" r:id="rId5"/>
    <p:sldId id="268" r:id="rId6"/>
    <p:sldId id="275" r:id="rId7"/>
    <p:sldId id="269" r:id="rId8"/>
    <p:sldId id="270" r:id="rId9"/>
    <p:sldId id="271" r:id="rId10"/>
    <p:sldId id="258" r:id="rId11"/>
    <p:sldId id="276" r:id="rId12"/>
    <p:sldId id="261" r:id="rId13"/>
    <p:sldId id="272" r:id="rId14"/>
    <p:sldId id="273" r:id="rId15"/>
    <p:sldId id="262" r:id="rId16"/>
    <p:sldId id="267" r:id="rId17"/>
    <p:sldId id="263" r:id="rId18"/>
    <p:sldId id="266" r:id="rId19"/>
    <p:sldId id="264" r:id="rId20"/>
    <p:sldId id="277" r:id="rId21"/>
    <p:sldId id="265" r:id="rId22"/>
    <p:sldId id="278" r:id="rId23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26" autoAdjust="0"/>
  </p:normalViewPr>
  <p:slideViewPr>
    <p:cSldViewPr>
      <p:cViewPr varScale="1">
        <p:scale>
          <a:sx n="77" d="100"/>
          <a:sy n="77" d="100"/>
        </p:scale>
        <p:origin x="1435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59705-90C9-461C-A8B6-2697673C9531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1D33C-1DB2-4145-9A46-E42A530BD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9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D33C-1DB2-4145-9A46-E42A530BDA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88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10DB7-DE38-4B68-99F5-3BFBC2E52DE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380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41629-C801-4EC3-BBC4-F5043E56EE6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275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4CF79-D3B5-4E4F-BC57-30E03B88B16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6800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BEEBD-5165-4800-BA63-78B0F0B6256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0352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93010-0393-40C7-B296-C5905C295DB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4345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5DB57-DE65-4EC9-BAF7-A498741BEC9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1349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FAAF1-1F34-4EAB-A255-67C0F588C44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5875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422A5-1303-42A2-844B-F6705565538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85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F15C4-C048-4D89-9928-D10B8A66995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880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72597-FE60-4D00-B194-347096EA880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9059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C313D-E66D-43CA-9DF6-A445185177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870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Klepnutím lze upravit styly předlohy textu</a:t>
            </a:r>
          </a:p>
          <a:p>
            <a:pPr lvl="1"/>
            <a:r>
              <a:rPr lang="en-GB" altLang="en-US" smtClean="0"/>
              <a:t>Druhá úroveň</a:t>
            </a:r>
          </a:p>
          <a:p>
            <a:pPr lvl="2"/>
            <a:r>
              <a:rPr lang="en-GB" altLang="en-US" smtClean="0"/>
              <a:t>Třetí úroveň</a:t>
            </a:r>
          </a:p>
          <a:p>
            <a:pPr lvl="3"/>
            <a:r>
              <a:rPr lang="en-GB" altLang="en-US" smtClean="0"/>
              <a:t>Čtvrtá úroveň</a:t>
            </a:r>
          </a:p>
          <a:p>
            <a:pPr lvl="4"/>
            <a:r>
              <a:rPr lang="en-GB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BF6D490-AEB1-412A-8893-3C118F9CB60F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ctr"/>
          <a:lstStyle/>
          <a:p>
            <a:r>
              <a:rPr lang="en-GB" altLang="en-US" sz="4400"/>
              <a:t>Zvláštnosti populační ekologie rostlin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GB" altLang="en-US" sz="3200"/>
              <a:t>aneb čím se kytky liší</a:t>
            </a:r>
            <a:r>
              <a:rPr lang="cs-CZ" altLang="en-US" sz="3200"/>
              <a:t> (od?)</a:t>
            </a:r>
            <a:endParaRPr lang="en-GB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066800" y="609600"/>
            <a:ext cx="685800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err="1"/>
              <a:t>Meristemy</a:t>
            </a:r>
            <a:r>
              <a:rPr lang="en-GB" altLang="en-US" dirty="0"/>
              <a:t> - </a:t>
            </a:r>
            <a:r>
              <a:rPr lang="en-GB" altLang="en-US" dirty="0" err="1"/>
              <a:t>pouze</a:t>
            </a:r>
            <a:r>
              <a:rPr lang="en-GB" altLang="en-US" dirty="0"/>
              <a:t> </a:t>
            </a:r>
            <a:r>
              <a:rPr lang="en-GB" altLang="en-US" dirty="0" err="1"/>
              <a:t>ony</a:t>
            </a:r>
            <a:r>
              <a:rPr lang="en-GB" altLang="en-US" dirty="0"/>
              <a:t> </a:t>
            </a:r>
            <a:r>
              <a:rPr lang="en-GB" altLang="en-US" dirty="0" err="1"/>
              <a:t>obsahují</a:t>
            </a:r>
            <a:r>
              <a:rPr lang="en-GB" altLang="en-US" dirty="0"/>
              <a:t> </a:t>
            </a:r>
            <a:r>
              <a:rPr lang="en-GB" altLang="en-US" dirty="0" err="1"/>
              <a:t>buňky</a:t>
            </a:r>
            <a:r>
              <a:rPr lang="en-GB" altLang="en-US" dirty="0"/>
              <a:t>, </a:t>
            </a:r>
            <a:r>
              <a:rPr lang="en-GB" altLang="en-US" dirty="0" err="1"/>
              <a:t>které</a:t>
            </a:r>
            <a:r>
              <a:rPr lang="en-GB" altLang="en-US" dirty="0"/>
              <a:t> se </a:t>
            </a:r>
            <a:r>
              <a:rPr lang="en-GB" altLang="en-US" dirty="0" err="1"/>
              <a:t>mohou</a:t>
            </a:r>
            <a:r>
              <a:rPr lang="en-GB" altLang="en-US" dirty="0"/>
              <a:t> </a:t>
            </a:r>
            <a:r>
              <a:rPr lang="en-GB" altLang="en-US" dirty="0" err="1"/>
              <a:t>dělit</a:t>
            </a:r>
            <a:endParaRPr lang="en-GB" altLang="en-US" dirty="0"/>
          </a:p>
          <a:p>
            <a:pPr>
              <a:spcBef>
                <a:spcPct val="50000"/>
              </a:spcBef>
            </a:pPr>
            <a:r>
              <a:rPr lang="en-GB" altLang="en-US" dirty="0"/>
              <a:t>   (</a:t>
            </a:r>
            <a:r>
              <a:rPr lang="en-GB" altLang="en-US" dirty="0" err="1"/>
              <a:t>pupeny</a:t>
            </a:r>
            <a:r>
              <a:rPr lang="en-GB" altLang="en-US" dirty="0"/>
              <a:t>) </a:t>
            </a:r>
            <a:r>
              <a:rPr lang="en-GB" altLang="en-US" dirty="0" err="1"/>
              <a:t>buď</a:t>
            </a:r>
            <a:r>
              <a:rPr lang="en-GB" altLang="en-US" dirty="0"/>
              <a:t> </a:t>
            </a:r>
            <a:r>
              <a:rPr lang="en-GB" altLang="en-US" dirty="0" err="1"/>
              <a:t>další</a:t>
            </a:r>
            <a:r>
              <a:rPr lang="en-GB" altLang="en-US" dirty="0"/>
              <a:t> </a:t>
            </a:r>
            <a:r>
              <a:rPr lang="en-GB" altLang="en-US" dirty="0" err="1"/>
              <a:t>výhonek</a:t>
            </a:r>
            <a:r>
              <a:rPr lang="en-GB" altLang="en-US" dirty="0"/>
              <a:t>, </a:t>
            </a:r>
            <a:r>
              <a:rPr lang="en-GB" altLang="en-US" dirty="0" err="1"/>
              <a:t>nebo</a:t>
            </a:r>
            <a:r>
              <a:rPr lang="en-GB" altLang="en-US" dirty="0"/>
              <a:t> </a:t>
            </a:r>
            <a:r>
              <a:rPr lang="en-GB" altLang="en-US" dirty="0" err="1"/>
              <a:t>květ</a:t>
            </a:r>
            <a:endParaRPr lang="en-GB" altLang="en-US" dirty="0"/>
          </a:p>
          <a:p>
            <a:pPr>
              <a:spcBef>
                <a:spcPct val="50000"/>
              </a:spcBef>
            </a:pPr>
            <a:r>
              <a:rPr lang="en-GB" altLang="en-US" dirty="0" err="1"/>
              <a:t>Modulární</a:t>
            </a:r>
            <a:r>
              <a:rPr lang="en-GB" altLang="en-US" dirty="0"/>
              <a:t> </a:t>
            </a:r>
            <a:r>
              <a:rPr lang="en-GB" altLang="en-US" dirty="0" err="1"/>
              <a:t>struktura</a:t>
            </a:r>
            <a:r>
              <a:rPr lang="cs-CZ" altLang="en-US" dirty="0"/>
              <a:t> (někdy se rostlina modeluje jako populace jednotlivých modulů, jednotlivé výhonky si spolu konkurují)</a:t>
            </a:r>
            <a:endParaRPr lang="en-GB" altLang="en-US" dirty="0"/>
          </a:p>
          <a:p>
            <a:pPr>
              <a:spcBef>
                <a:spcPct val="50000"/>
              </a:spcBef>
            </a:pPr>
            <a:r>
              <a:rPr lang="en-GB" altLang="en-US" dirty="0" err="1"/>
              <a:t>Somatické</a:t>
            </a:r>
            <a:r>
              <a:rPr lang="en-GB" altLang="en-US" dirty="0"/>
              <a:t> </a:t>
            </a:r>
            <a:r>
              <a:rPr lang="en-GB" altLang="en-US" dirty="0" err="1"/>
              <a:t>mutace</a:t>
            </a:r>
            <a:endParaRPr lang="en-GB" altLang="en-US" dirty="0"/>
          </a:p>
          <a:p>
            <a:pPr>
              <a:spcBef>
                <a:spcPct val="50000"/>
              </a:spcBef>
            </a:pPr>
            <a:r>
              <a:rPr lang="cs-CZ" altLang="en-US" dirty="0" smtClean="0"/>
              <a:t>Fenotypické plasticita (srovnej </a:t>
            </a:r>
            <a:r>
              <a:rPr lang="cs-CZ" altLang="en-US" dirty="0" err="1" smtClean="0"/>
              <a:t>Intraspecific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Trait</a:t>
            </a:r>
            <a:r>
              <a:rPr lang="cs-CZ" altLang="en-US" dirty="0" smtClean="0"/>
              <a:t> Variability)</a:t>
            </a:r>
            <a:endParaRPr lang="en-GB" altLang="en-US" dirty="0"/>
          </a:p>
          <a:p>
            <a:pPr>
              <a:spcBef>
                <a:spcPct val="50000"/>
              </a:spcBef>
            </a:pPr>
            <a:r>
              <a:rPr lang="en-GB" altLang="en-US" dirty="0" err="1"/>
              <a:t>Živočichové</a:t>
            </a:r>
            <a:r>
              <a:rPr lang="en-GB" altLang="en-US" dirty="0"/>
              <a:t> - </a:t>
            </a:r>
            <a:r>
              <a:rPr lang="en-GB" altLang="en-US" dirty="0" err="1"/>
              <a:t>většinou</a:t>
            </a:r>
            <a:r>
              <a:rPr lang="en-GB" altLang="en-US" dirty="0"/>
              <a:t> </a:t>
            </a:r>
            <a:r>
              <a:rPr lang="en-GB" altLang="en-US" dirty="0" err="1"/>
              <a:t>pevný</a:t>
            </a:r>
            <a:r>
              <a:rPr lang="en-GB" altLang="en-US" dirty="0"/>
              <a:t> </a:t>
            </a:r>
            <a:r>
              <a:rPr lang="en-GB" altLang="en-US" dirty="0" err="1"/>
              <a:t>počet</a:t>
            </a:r>
            <a:r>
              <a:rPr lang="en-GB" altLang="en-US" dirty="0"/>
              <a:t> </a:t>
            </a:r>
            <a:r>
              <a:rPr lang="en-GB" altLang="en-US" dirty="0" err="1"/>
              <a:t>orgánů</a:t>
            </a:r>
            <a:r>
              <a:rPr lang="en-GB" altLang="en-US" dirty="0"/>
              <a:t>, </a:t>
            </a:r>
            <a:r>
              <a:rPr lang="en-GB" altLang="en-US" dirty="0" err="1"/>
              <a:t>na</a:t>
            </a:r>
            <a:r>
              <a:rPr lang="en-GB" altLang="en-US" dirty="0"/>
              <a:t> </a:t>
            </a:r>
            <a:r>
              <a:rPr lang="en-GB" altLang="en-US" dirty="0" err="1"/>
              <a:t>podmínky</a:t>
            </a:r>
            <a:r>
              <a:rPr lang="en-GB" altLang="en-US" dirty="0"/>
              <a:t> </a:t>
            </a:r>
            <a:r>
              <a:rPr lang="en-GB" altLang="en-US" dirty="0" err="1"/>
              <a:t>reagují</a:t>
            </a:r>
            <a:r>
              <a:rPr lang="en-GB" altLang="en-US" dirty="0"/>
              <a:t> </a:t>
            </a:r>
            <a:r>
              <a:rPr lang="en-GB" altLang="en-US" dirty="0" err="1"/>
              <a:t>změnou</a:t>
            </a:r>
            <a:r>
              <a:rPr lang="en-GB" altLang="en-US" dirty="0"/>
              <a:t> </a:t>
            </a:r>
            <a:r>
              <a:rPr lang="en-GB" altLang="en-US" dirty="0" err="1"/>
              <a:t>jejich</a:t>
            </a:r>
            <a:r>
              <a:rPr lang="en-GB" altLang="en-US" dirty="0"/>
              <a:t> </a:t>
            </a:r>
            <a:r>
              <a:rPr lang="en-GB" altLang="en-US" dirty="0" err="1"/>
              <a:t>velikosti</a:t>
            </a:r>
            <a:endParaRPr lang="en-GB" altLang="en-US" dirty="0"/>
          </a:p>
          <a:p>
            <a:pPr>
              <a:spcBef>
                <a:spcPct val="50000"/>
              </a:spcBef>
            </a:pPr>
            <a:r>
              <a:rPr lang="en-GB" altLang="en-US" dirty="0" err="1"/>
              <a:t>Rostliny</a:t>
            </a:r>
            <a:r>
              <a:rPr lang="en-GB" altLang="en-US" dirty="0"/>
              <a:t> - </a:t>
            </a:r>
            <a:r>
              <a:rPr lang="en-GB" altLang="en-US" dirty="0" err="1"/>
              <a:t>velikost</a:t>
            </a:r>
            <a:r>
              <a:rPr lang="en-GB" altLang="en-US" dirty="0"/>
              <a:t> </a:t>
            </a:r>
            <a:r>
              <a:rPr lang="en-GB" altLang="en-US" dirty="0" err="1"/>
              <a:t>orgánů</a:t>
            </a:r>
            <a:r>
              <a:rPr lang="en-GB" altLang="en-US" dirty="0"/>
              <a:t> </a:t>
            </a:r>
            <a:r>
              <a:rPr lang="en-GB" altLang="en-US" dirty="0" err="1"/>
              <a:t>relativně</a:t>
            </a:r>
            <a:r>
              <a:rPr lang="en-GB" altLang="en-US" dirty="0"/>
              <a:t> </a:t>
            </a:r>
            <a:r>
              <a:rPr lang="en-GB" altLang="en-US" dirty="0" err="1"/>
              <a:t>stálá</a:t>
            </a:r>
            <a:r>
              <a:rPr lang="en-GB" altLang="en-US" dirty="0"/>
              <a:t>, </a:t>
            </a:r>
            <a:r>
              <a:rPr lang="en-GB" altLang="en-US" dirty="0" err="1"/>
              <a:t>na</a:t>
            </a:r>
            <a:r>
              <a:rPr lang="en-GB" altLang="en-US" dirty="0"/>
              <a:t> </a:t>
            </a:r>
            <a:r>
              <a:rPr lang="en-GB" altLang="en-US" dirty="0" err="1"/>
              <a:t>změnu</a:t>
            </a:r>
            <a:r>
              <a:rPr lang="en-GB" altLang="en-US" dirty="0"/>
              <a:t> </a:t>
            </a:r>
            <a:r>
              <a:rPr lang="en-GB" altLang="en-US" dirty="0" err="1"/>
              <a:t>podmínek</a:t>
            </a:r>
            <a:r>
              <a:rPr lang="en-GB" altLang="en-US" dirty="0"/>
              <a:t> </a:t>
            </a:r>
            <a:r>
              <a:rPr lang="en-GB" altLang="en-US" dirty="0" err="1"/>
              <a:t>reagují</a:t>
            </a:r>
            <a:r>
              <a:rPr lang="en-GB" altLang="en-US" dirty="0"/>
              <a:t> </a:t>
            </a:r>
            <a:r>
              <a:rPr lang="en-GB" altLang="en-US" dirty="0" err="1"/>
              <a:t>změnou</a:t>
            </a:r>
            <a:r>
              <a:rPr lang="en-GB" altLang="en-US" dirty="0"/>
              <a:t> </a:t>
            </a:r>
            <a:r>
              <a:rPr lang="en-GB" altLang="en-US" dirty="0" err="1"/>
              <a:t>jejich</a:t>
            </a:r>
            <a:r>
              <a:rPr lang="en-GB" altLang="en-US" dirty="0"/>
              <a:t> </a:t>
            </a:r>
            <a:r>
              <a:rPr lang="en-GB" altLang="en-US" dirty="0" err="1"/>
              <a:t>počtu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99588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38200" y="3810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Výjimky jsou, ale jsou vzácné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3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GB" altLang="en-US"/>
              <a:t>Klonalita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77724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Obtížná je definice individua: Geneta x Rameta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Výhody klonality (pozor - některé [ne]výhody nevyplývají z absence sexuality, ale z “morfologie”)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Potomek může být podporován - Lepší možnost překonat počáteční stádium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Potomek může podporovat rodiče - i “dělba práce” - výhoda v heterogenním prostředí</a:t>
            </a:r>
            <a:r>
              <a:rPr lang="cs-CZ" altLang="en-US" sz="2800"/>
              <a:t> (orig. Práce: </a:t>
            </a:r>
            <a:r>
              <a:rPr lang="cs-CZ" altLang="en-US" sz="2000"/>
              <a:t>Stuefer JF, During HJ &amp; de Kroon H (1994) High benefits of clonal integration in two stoloniferous species, in response to heterogeneous light environments.</a:t>
            </a:r>
            <a:r>
              <a:rPr lang="cs-CZ" altLang="en-US" sz="2000" b="1"/>
              <a:t> Journal of Ecology</a:t>
            </a:r>
            <a:r>
              <a:rPr lang="cs-CZ" altLang="en-US" sz="2000"/>
              <a:t> 82:511-518 &amp;  Stuefer JF, de Kroon H &amp; During HJ (1996). Exploitation of environmental heterogeneity by spatial division of labour in a clonal plant. </a:t>
            </a:r>
            <a:r>
              <a:rPr lang="cs-CZ" altLang="en-US" sz="2000" b="1"/>
              <a:t>Functional Ecology</a:t>
            </a:r>
            <a:r>
              <a:rPr lang="cs-CZ" altLang="en-US" sz="2000"/>
              <a:t> 10:328-334</a:t>
            </a:r>
            <a:r>
              <a:rPr lang="cs-CZ" altLang="en-US" sz="2800"/>
              <a:t>)</a:t>
            </a:r>
            <a:endParaRPr lang="en-GB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25000" r="8125" b="8594"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Rostliny a „foraging“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sz="2800" dirty="0"/>
              <a:t>tj. aktivní vyhledávání a získávání </a:t>
            </a:r>
            <a:r>
              <a:rPr lang="cs-CZ" altLang="en-US" sz="2800" dirty="0" smtClean="0"/>
              <a:t>zdrojů</a:t>
            </a:r>
          </a:p>
          <a:p>
            <a:r>
              <a:rPr lang="cs-CZ" altLang="en-US" sz="2800" dirty="0" smtClean="0"/>
              <a:t>Seznam slovník pro </a:t>
            </a:r>
            <a:r>
              <a:rPr lang="cs-CZ" altLang="en-US" sz="2800" dirty="0" err="1" smtClean="0"/>
              <a:t>forage</a:t>
            </a:r>
            <a:r>
              <a:rPr lang="cs-CZ" altLang="en-US" sz="2800" dirty="0" smtClean="0"/>
              <a:t>: </a:t>
            </a:r>
          </a:p>
          <a:p>
            <a:r>
              <a:rPr lang="en-US" b="1" dirty="0" err="1" smtClean="0"/>
              <a:t>hledat</a:t>
            </a:r>
            <a:r>
              <a:rPr lang="en-US" b="1" dirty="0" smtClean="0"/>
              <a:t> </a:t>
            </a:r>
            <a:r>
              <a:rPr lang="en-US" b="1" dirty="0" err="1" smtClean="0"/>
              <a:t>potravu</a:t>
            </a:r>
            <a:r>
              <a:rPr lang="en-US" b="1" dirty="0" smtClean="0"/>
              <a:t> </a:t>
            </a:r>
            <a:r>
              <a:rPr lang="cs-CZ" b="1" dirty="0" smtClean="0"/>
              <a:t>(</a:t>
            </a:r>
            <a:r>
              <a:rPr lang="en-US" b="1" dirty="0" err="1" smtClean="0"/>
              <a:t>zvíře</a:t>
            </a:r>
            <a:r>
              <a:rPr lang="cs-CZ" b="1" dirty="0" smtClean="0"/>
              <a:t>)</a:t>
            </a:r>
            <a:endParaRPr lang="cs-CZ" altLang="en-US" sz="2800" dirty="0" smtClean="0"/>
          </a:p>
          <a:p>
            <a:r>
              <a:rPr lang="cs-CZ" altLang="en-US" sz="2800" dirty="0" smtClean="0"/>
              <a:t>Klonální </a:t>
            </a:r>
            <a:r>
              <a:rPr lang="cs-CZ" altLang="en-US" sz="2800" dirty="0"/>
              <a:t>růst – „</a:t>
            </a:r>
            <a:r>
              <a:rPr lang="cs-CZ" altLang="en-US" sz="2800" dirty="0" err="1"/>
              <a:t>spacer</a:t>
            </a:r>
            <a:r>
              <a:rPr lang="cs-CZ" altLang="en-US" sz="2800" dirty="0"/>
              <a:t>“ jako prostředek, který někam donese růžici, která pak využívá zdroj</a:t>
            </a:r>
          </a:p>
          <a:p>
            <a:r>
              <a:rPr lang="cs-CZ" altLang="en-US" sz="2800" dirty="0"/>
              <a:t>Kdy je rychlejší růst </a:t>
            </a:r>
            <a:r>
              <a:rPr lang="cs-CZ" altLang="en-US" sz="2800" dirty="0" err="1"/>
              <a:t>spaceru</a:t>
            </a:r>
            <a:r>
              <a:rPr lang="cs-CZ" altLang="en-US" sz="2800" dirty="0"/>
              <a:t> výrazem „</a:t>
            </a:r>
            <a:r>
              <a:rPr lang="cs-CZ" altLang="en-US" sz="2800" dirty="0" err="1"/>
              <a:t>foraging</a:t>
            </a:r>
            <a:r>
              <a:rPr lang="cs-CZ" altLang="en-US" sz="2800" dirty="0"/>
              <a:t>“? (omlouvám se, ale nechci vymýšlet českou terminologii)</a:t>
            </a:r>
          </a:p>
          <a:p>
            <a:r>
              <a:rPr lang="cs-CZ" altLang="en-US" sz="2800" dirty="0"/>
              <a:t>Rostliny se často chovají „rozumně“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r>
              <a:rPr lang="en-GB" altLang="en-US"/>
              <a:t>Nevýhody klonality - šíření na omezenou vzdálenost (ale jsou výjimky, malé klonální rozmnožovací orgány, rozmnožovací pupeny, etc. - ztrácejí řadu výhod)</a:t>
            </a:r>
            <a:r>
              <a:rPr lang="cs-CZ" altLang="en-US"/>
              <a:t> [apomikticky vzniklá semena jsou klon – co je tedy dáno asexualitou, a co morfologií]</a:t>
            </a:r>
            <a:endParaRPr lang="en-GB" altLang="en-US"/>
          </a:p>
          <a:p>
            <a:r>
              <a:rPr lang="en-GB" altLang="en-US"/>
              <a:t>Případná infekce se šíří s rostlinou</a:t>
            </a:r>
          </a:p>
          <a:p>
            <a:r>
              <a:rPr lang="en-GB" altLang="en-US"/>
              <a:t>Není generována genetická variabilita</a:t>
            </a:r>
            <a:r>
              <a:rPr lang="cs-CZ" altLang="en-US"/>
              <a:t>, potomci jsou shodní s rodičem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81000" y="6096000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i="1"/>
              <a:t>Agrostis canina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943600" y="41910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en-US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638800" y="4210050"/>
            <a:ext cx="35052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/>
              <a:t>„Optimalizace“ využití zdrojů – odkvetlé lodyhy se položí a promění se ve „stolony“, kořenující v nodech, které umožní šíření na relativně velkou vzdálenost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Phallanx a guerilla</a:t>
            </a:r>
          </a:p>
        </p:txBody>
      </p:sp>
      <p:pic>
        <p:nvPicPr>
          <p:cNvPr id="9220" name="Picture 4" descr="C:\Documents and Settings\suspa\Dokumenty\Obrázky\nordens flora\4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2355850" cy="47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Documents and Settings\suspa\Dokumenty\Obrázky\nordens flora\2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3365500" cy="522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1660525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 Box 1027"/>
          <p:cNvSpPr txBox="1">
            <a:spLocks noChangeArrowheads="1"/>
          </p:cNvSpPr>
          <p:nvPr/>
        </p:nvSpPr>
        <p:spPr bwMode="auto">
          <a:xfrm>
            <a:off x="304800" y="3810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/>
              <a:t>Klimešovi - 27 typů klonálního růstu</a:t>
            </a:r>
          </a:p>
        </p:txBody>
      </p:sp>
      <p:pic>
        <p:nvPicPr>
          <p:cNvPr id="12292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3284538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1029"/>
          <p:cNvSpPr txBox="1">
            <a:spLocks noChangeArrowheads="1"/>
          </p:cNvSpPr>
          <p:nvPr/>
        </p:nvSpPr>
        <p:spPr bwMode="auto">
          <a:xfrm>
            <a:off x="152400" y="3505200"/>
            <a:ext cx="2438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/>
              <a:t>typ</a:t>
            </a:r>
            <a:r>
              <a:rPr lang="en-GB" altLang="en-US" i="1"/>
              <a:t> Trifolium pratense</a:t>
            </a:r>
          </a:p>
        </p:txBody>
      </p:sp>
      <p:sp>
        <p:nvSpPr>
          <p:cNvPr id="12294" name="Text Box 1030"/>
          <p:cNvSpPr txBox="1">
            <a:spLocks noChangeArrowheads="1"/>
          </p:cNvSpPr>
          <p:nvPr/>
        </p:nvSpPr>
        <p:spPr bwMode="auto">
          <a:xfrm>
            <a:off x="2819400" y="3581400"/>
            <a:ext cx="3124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/>
              <a:t>typ </a:t>
            </a:r>
            <a:r>
              <a:rPr lang="en-GB" altLang="en-US" i="1"/>
              <a:t>Lycopodium annotinum</a:t>
            </a:r>
            <a:endParaRPr lang="en-GB" altLang="en-US"/>
          </a:p>
        </p:txBody>
      </p:sp>
      <p:pic>
        <p:nvPicPr>
          <p:cNvPr id="12295" name="Picture 1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76400"/>
            <a:ext cx="2743200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6" name="Text Box 1032"/>
          <p:cNvSpPr txBox="1">
            <a:spLocks noChangeArrowheads="1"/>
          </p:cNvSpPr>
          <p:nvPr/>
        </p:nvSpPr>
        <p:spPr bwMode="auto">
          <a:xfrm>
            <a:off x="6324600" y="3352800"/>
            <a:ext cx="2362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/>
              <a:t>typ </a:t>
            </a:r>
            <a:r>
              <a:rPr lang="en-GB" altLang="en-US" i="1"/>
              <a:t>Fragaria vesca</a:t>
            </a:r>
            <a:endParaRPr lang="en-GB" altLang="en-US"/>
          </a:p>
        </p:txBody>
      </p:sp>
      <p:sp>
        <p:nvSpPr>
          <p:cNvPr id="12297" name="Text Box 1033"/>
          <p:cNvSpPr txBox="1">
            <a:spLocks noChangeArrowheads="1"/>
          </p:cNvSpPr>
          <p:nvPr/>
        </p:nvSpPr>
        <p:spPr bwMode="auto">
          <a:xfrm>
            <a:off x="457200" y="502920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/>
              <a:t>Databáze CLOPLA - http://www.butbn.cas.cz/clopla/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GB" altLang="en-US"/>
              <a:t>Pohlavní rozmnožování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04800" y="3276600"/>
            <a:ext cx="76200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/>
              <a:t>Semelparita = Monokarpie (jednoletky, dvouletky, víceletky, tzv. monocarpic perennials)</a:t>
            </a:r>
          </a:p>
          <a:p>
            <a:pPr>
              <a:spcBef>
                <a:spcPct val="50000"/>
              </a:spcBef>
            </a:pPr>
            <a:r>
              <a:rPr lang="en-GB" altLang="en-US"/>
              <a:t>Iteroparita = Polykarpie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81000" y="4572000"/>
            <a:ext cx="7924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/>
              <a:t>Oboupohlavné květy, Jednopohlavné květy, pak Jednodomost nebo dvoudomost. Kombinace.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57200" y="5305425"/>
            <a:ext cx="8229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/>
              <a:t>Složitost rozmnožovacích systémů (cizosprašnost, mechanismy bránící samosprášení, na druhé straně kleistogamie [květy se vůbec neotevřou]). Nepohlavní rozmnožování pomocí květů (např. apomixie) - často kritické skupiny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28600" y="1295400"/>
            <a:ext cx="8458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/>
              <a:t>Sehnat partnera něco stojí – i u rostlin (např. obrovská nadprodukce pylu, nebo zaplatím opylovače)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28600" y="2438400"/>
            <a:ext cx="8001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/>
              <a:t>Variabilita rozmnožovacích systémů u rostlin (něco terminologie):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2438400"/>
          </a:xfrm>
        </p:spPr>
        <p:txBody>
          <a:bodyPr/>
          <a:lstStyle/>
          <a:p>
            <a:r>
              <a:rPr lang="en-GB" altLang="en-US"/>
              <a:t>Většina populační ekologie byla dělaná na vyšších kytkách a na obratlovcích a členovcích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743200"/>
            <a:ext cx="7772400" cy="4114800"/>
          </a:xfrm>
        </p:spPr>
        <p:txBody>
          <a:bodyPr/>
          <a:lstStyle/>
          <a:p>
            <a:r>
              <a:rPr lang="en-GB" altLang="en-US"/>
              <a:t>Kytky jsou sedentární (proto je někdy větší funkční podobnost korálů k rostlinám než   k živočichům)</a:t>
            </a:r>
            <a:r>
              <a:rPr lang="cs-CZ" altLang="en-US"/>
              <a:t> – tím se liší od živočichů (tj. většiny obratlovců a členovců)</a:t>
            </a:r>
            <a:endParaRPr lang="en-GB" altLang="en-US"/>
          </a:p>
          <a:p>
            <a:r>
              <a:rPr lang="en-GB" altLang="en-US"/>
              <a:t>Velmi často mají schopnost klonálního růstu - často nemůžeme spolehlivě říci, co je individuum</a:t>
            </a:r>
            <a:r>
              <a:rPr lang="cs-CZ" altLang="en-US"/>
              <a:t> – [geneta, rameta, „operační definice“ individua]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„Dvouletky“ jsou často </a:t>
            </a:r>
            <a:r>
              <a:rPr lang="cs-CZ" dirty="0" err="1" smtClean="0"/>
              <a:t>víceletky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6033" t="19572" r="33404" b="25733"/>
          <a:stretch/>
        </p:blipFill>
        <p:spPr>
          <a:xfrm>
            <a:off x="304800" y="1681191"/>
            <a:ext cx="5105400" cy="516295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791200" y="28956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Cirsium</a:t>
            </a:r>
            <a:r>
              <a:rPr lang="cs-CZ" i="1" dirty="0" smtClean="0"/>
              <a:t> </a:t>
            </a:r>
            <a:r>
              <a:rPr lang="cs-CZ" i="1" dirty="0" err="1" smtClean="0"/>
              <a:t>palustre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19285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en-US" sz="3200" i="1"/>
              <a:t>Viola mirabilis - </a:t>
            </a:r>
            <a:r>
              <a:rPr lang="en-GB" altLang="en-US" sz="3200"/>
              <a:t>kombinace kleistogamických a chasmogamických květů</a:t>
            </a:r>
            <a:endParaRPr lang="en-GB" altLang="en-US" i="1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32829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343400" y="2057400"/>
            <a:ext cx="4343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/>
              <a:t>Chasmogamické květy na jaře [z baze růžice listů]. Později se objevují kleistogamické květy (vůbec se neotevřou), na lodyze v paždí listů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Apomictic</a:t>
            </a:r>
            <a:r>
              <a:rPr lang="cs-CZ" dirty="0" smtClean="0"/>
              <a:t> </a:t>
            </a:r>
            <a:r>
              <a:rPr lang="cs-CZ" dirty="0" err="1" smtClean="0"/>
              <a:t>flowers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i="1" dirty="0" err="1" smtClean="0"/>
              <a:t>Taraxacum</a:t>
            </a:r>
            <a:r>
              <a:rPr lang="cs-CZ" i="1" dirty="0" smtClean="0"/>
              <a:t> </a:t>
            </a:r>
            <a:r>
              <a:rPr lang="cs-CZ" i="1" dirty="0" err="1" smtClean="0"/>
              <a:t>officinale</a:t>
            </a:r>
            <a:r>
              <a:rPr lang="cs-CZ" i="1" dirty="0" smtClean="0"/>
              <a:t>)</a:t>
            </a:r>
            <a:endParaRPr lang="en-US" dirty="0"/>
          </a:p>
        </p:txBody>
      </p:sp>
      <p:pic>
        <p:nvPicPr>
          <p:cNvPr id="2050" name="Picture 2" descr="File:Taraxacum officinale 001.JPG - Wikimedia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40132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k pěstovat ostružiny - poradíme přehledně a srozumitelně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14628"/>
            <a:ext cx="3959225" cy="222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118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GB" altLang="en-US"/>
              <a:t>Co vyplývá z přisedlého způsobu života?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5257800"/>
          </a:xfrm>
        </p:spPr>
        <p:txBody>
          <a:bodyPr/>
          <a:lstStyle/>
          <a:p>
            <a:r>
              <a:rPr lang="en-GB" altLang="en-US" sz="2800" dirty="0" err="1"/>
              <a:t>jdou</a:t>
            </a:r>
            <a:r>
              <a:rPr lang="en-GB" altLang="en-US" sz="2800" dirty="0"/>
              <a:t> </a:t>
            </a:r>
            <a:r>
              <a:rPr lang="en-GB" altLang="en-US" sz="2800" dirty="0" err="1"/>
              <a:t>spočítat</a:t>
            </a:r>
            <a:r>
              <a:rPr lang="cs-CZ" altLang="en-US" sz="2800" dirty="0"/>
              <a:t> (</a:t>
            </a:r>
            <a:r>
              <a:rPr lang="cs-CZ" altLang="en-US" sz="2800" dirty="0" err="1"/>
              <a:t>Harper</a:t>
            </a:r>
            <a:r>
              <a:rPr lang="cs-CZ" altLang="en-US" sz="2800" dirty="0"/>
              <a:t>: </a:t>
            </a:r>
            <a:r>
              <a:rPr lang="cs-CZ" altLang="en-US" sz="2800" dirty="0" err="1"/>
              <a:t>Plants</a:t>
            </a:r>
            <a:r>
              <a:rPr lang="cs-CZ" altLang="en-US" sz="2800" dirty="0"/>
              <a:t> </a:t>
            </a:r>
            <a:r>
              <a:rPr lang="cs-CZ" altLang="en-US" sz="2800" dirty="0" err="1"/>
              <a:t>sit</a:t>
            </a:r>
            <a:r>
              <a:rPr lang="cs-CZ" altLang="en-US" sz="2800" dirty="0"/>
              <a:t> and </a:t>
            </a:r>
            <a:r>
              <a:rPr lang="cs-CZ" altLang="en-US" sz="2800" dirty="0" err="1"/>
              <a:t>wait</a:t>
            </a:r>
            <a:r>
              <a:rPr lang="cs-CZ" altLang="en-US" sz="2800" dirty="0"/>
              <a:t> to </a:t>
            </a:r>
            <a:r>
              <a:rPr lang="cs-CZ" altLang="en-US" sz="2800" dirty="0" err="1"/>
              <a:t>be</a:t>
            </a:r>
            <a:r>
              <a:rPr lang="cs-CZ" altLang="en-US" sz="2800" dirty="0"/>
              <a:t> </a:t>
            </a:r>
            <a:r>
              <a:rPr lang="cs-CZ" altLang="en-US" sz="2800" dirty="0" err="1"/>
              <a:t>counted</a:t>
            </a:r>
            <a:r>
              <a:rPr lang="cs-CZ" altLang="en-US" sz="2800" dirty="0"/>
              <a:t>.)</a:t>
            </a:r>
            <a:endParaRPr lang="en-GB" altLang="en-US" sz="2800" dirty="0"/>
          </a:p>
          <a:p>
            <a:r>
              <a:rPr lang="en-GB" altLang="en-US" sz="2800" dirty="0" err="1"/>
              <a:t>větší</a:t>
            </a:r>
            <a:r>
              <a:rPr lang="en-GB" altLang="en-US" sz="2800" dirty="0"/>
              <a:t> </a:t>
            </a:r>
            <a:r>
              <a:rPr lang="en-GB" altLang="en-US" sz="2800" dirty="0" err="1"/>
              <a:t>rozdíly</a:t>
            </a:r>
            <a:r>
              <a:rPr lang="en-GB" altLang="en-US" sz="2800" dirty="0"/>
              <a:t> v </a:t>
            </a:r>
            <a:r>
              <a:rPr lang="en-GB" altLang="en-US" sz="2800" dirty="0" err="1"/>
              <a:t>prostředí</a:t>
            </a:r>
            <a:r>
              <a:rPr lang="en-GB" altLang="en-US" sz="2800" dirty="0"/>
              <a:t> </a:t>
            </a:r>
            <a:r>
              <a:rPr lang="en-GB" altLang="en-US" sz="2800" dirty="0" err="1"/>
              <a:t>mezi</a:t>
            </a:r>
            <a:r>
              <a:rPr lang="en-GB" altLang="en-US" sz="2800" dirty="0"/>
              <a:t> </a:t>
            </a:r>
            <a:r>
              <a:rPr lang="en-GB" altLang="en-US" sz="2800" dirty="0" err="1"/>
              <a:t>členy</a:t>
            </a:r>
            <a:r>
              <a:rPr lang="en-GB" altLang="en-US" sz="2800" dirty="0"/>
              <a:t> populace (=&gt; </a:t>
            </a:r>
            <a:r>
              <a:rPr lang="en-GB" altLang="en-US" sz="2800" dirty="0" err="1"/>
              <a:t>fenotypická</a:t>
            </a:r>
            <a:r>
              <a:rPr lang="en-GB" altLang="en-US" sz="2800" dirty="0"/>
              <a:t> </a:t>
            </a:r>
            <a:r>
              <a:rPr lang="en-GB" altLang="en-US" sz="2800" dirty="0" err="1"/>
              <a:t>plasticita</a:t>
            </a:r>
            <a:r>
              <a:rPr lang="en-GB" altLang="en-US" sz="2800" dirty="0"/>
              <a:t>)</a:t>
            </a:r>
          </a:p>
          <a:p>
            <a:r>
              <a:rPr lang="en-GB" altLang="en-US" sz="2800" dirty="0" err="1"/>
              <a:t>kde</a:t>
            </a:r>
            <a:r>
              <a:rPr lang="en-GB" altLang="en-US" sz="2800" dirty="0"/>
              <a:t> </a:t>
            </a:r>
            <a:r>
              <a:rPr lang="en-GB" altLang="en-US" sz="2800" dirty="0" err="1"/>
              <a:t>vyklíčí</a:t>
            </a:r>
            <a:r>
              <a:rPr lang="en-GB" altLang="en-US" sz="2800" dirty="0"/>
              <a:t>, tam </a:t>
            </a:r>
            <a:r>
              <a:rPr lang="en-GB" altLang="en-US" sz="2800" dirty="0" err="1"/>
              <a:t>jsou</a:t>
            </a:r>
            <a:r>
              <a:rPr lang="en-GB" altLang="en-US" sz="2800" dirty="0"/>
              <a:t> </a:t>
            </a:r>
            <a:r>
              <a:rPr lang="en-GB" altLang="en-US" sz="2800" dirty="0" err="1"/>
              <a:t>celý</a:t>
            </a:r>
            <a:r>
              <a:rPr lang="en-GB" altLang="en-US" sz="2800" dirty="0"/>
              <a:t> </a:t>
            </a:r>
            <a:r>
              <a:rPr lang="en-GB" altLang="en-US" sz="2800" dirty="0" err="1"/>
              <a:t>život</a:t>
            </a:r>
            <a:r>
              <a:rPr lang="en-GB" altLang="en-US" sz="2800" dirty="0"/>
              <a:t> (=&gt; </a:t>
            </a:r>
            <a:r>
              <a:rPr lang="en-GB" altLang="en-US" sz="2800" dirty="0" err="1"/>
              <a:t>regenerační</a:t>
            </a:r>
            <a:r>
              <a:rPr lang="en-GB" altLang="en-US" sz="2800" dirty="0"/>
              <a:t> </a:t>
            </a:r>
            <a:r>
              <a:rPr lang="en-GB" altLang="en-US" sz="2800" dirty="0" err="1"/>
              <a:t>nika</a:t>
            </a:r>
            <a:r>
              <a:rPr lang="cs-CZ" altLang="en-US" sz="2800" dirty="0"/>
              <a:t>  [</a:t>
            </a:r>
            <a:r>
              <a:rPr lang="cs-CZ" altLang="en-US" sz="2800" dirty="0" err="1"/>
              <a:t>Grubb</a:t>
            </a:r>
            <a:r>
              <a:rPr lang="cs-CZ" altLang="en-US" sz="2800" dirty="0"/>
              <a:t> 1977]</a:t>
            </a:r>
            <a:r>
              <a:rPr lang="en-GB" altLang="en-US" sz="2800" dirty="0"/>
              <a:t>)</a:t>
            </a:r>
          </a:p>
          <a:p>
            <a:r>
              <a:rPr lang="en-GB" altLang="en-US" sz="2800" dirty="0" err="1"/>
              <a:t>interakce</a:t>
            </a:r>
            <a:r>
              <a:rPr lang="en-GB" altLang="en-US" sz="2800" dirty="0"/>
              <a:t> </a:t>
            </a:r>
            <a:r>
              <a:rPr lang="en-GB" altLang="en-US" sz="2800" dirty="0" err="1"/>
              <a:t>jen</a:t>
            </a:r>
            <a:r>
              <a:rPr lang="en-GB" altLang="en-US" sz="2800" dirty="0"/>
              <a:t> </a:t>
            </a:r>
            <a:r>
              <a:rPr lang="en-GB" altLang="en-US" sz="2800" dirty="0" err="1"/>
              <a:t>mezi</a:t>
            </a:r>
            <a:r>
              <a:rPr lang="en-GB" altLang="en-US" sz="2800" dirty="0"/>
              <a:t> </a:t>
            </a:r>
            <a:r>
              <a:rPr lang="en-GB" altLang="en-US" sz="2800" dirty="0" err="1"/>
              <a:t>sousedy</a:t>
            </a:r>
            <a:r>
              <a:rPr lang="en-GB" altLang="en-US" sz="2800" dirty="0"/>
              <a:t> (</a:t>
            </a:r>
            <a:r>
              <a:rPr lang="en-GB" altLang="en-US" sz="2800" dirty="0" err="1"/>
              <a:t>zvlášť</a:t>
            </a:r>
            <a:r>
              <a:rPr lang="en-GB" altLang="en-US" sz="2800" dirty="0"/>
              <a:t> </a:t>
            </a:r>
            <a:r>
              <a:rPr lang="en-GB" altLang="en-US" sz="2800" dirty="0" err="1"/>
              <a:t>kompetice</a:t>
            </a:r>
            <a:r>
              <a:rPr lang="en-GB" altLang="en-US" sz="2800" dirty="0"/>
              <a:t>)</a:t>
            </a:r>
          </a:p>
          <a:p>
            <a:r>
              <a:rPr lang="en-GB" altLang="en-US" sz="2800" dirty="0"/>
              <a:t>mating </a:t>
            </a:r>
            <a:r>
              <a:rPr lang="en-GB" altLang="en-US" sz="2800" dirty="0" err="1"/>
              <a:t>nonrandom</a:t>
            </a:r>
            <a:r>
              <a:rPr lang="en-GB" altLang="en-US" sz="2800" dirty="0"/>
              <a:t> (</a:t>
            </a:r>
            <a:r>
              <a:rPr lang="en-GB" altLang="en-US" sz="2800" dirty="0" err="1"/>
              <a:t>efektivní</a:t>
            </a:r>
            <a:r>
              <a:rPr lang="en-GB" altLang="en-US" sz="2800" dirty="0"/>
              <a:t> </a:t>
            </a:r>
            <a:r>
              <a:rPr lang="en-GB" altLang="en-US" sz="2800" dirty="0" err="1"/>
              <a:t>velikost</a:t>
            </a:r>
            <a:r>
              <a:rPr lang="en-GB" altLang="en-US" sz="2800" dirty="0"/>
              <a:t> populace pro </a:t>
            </a:r>
            <a:r>
              <a:rPr lang="en-GB" altLang="en-US" sz="2800" dirty="0" err="1"/>
              <a:t>genetiku</a:t>
            </a:r>
            <a:r>
              <a:rPr lang="en-GB" altLang="en-US" sz="2800" dirty="0"/>
              <a:t>) - </a:t>
            </a:r>
            <a:r>
              <a:rPr lang="en-GB" altLang="en-US" sz="2800" dirty="0" err="1"/>
              <a:t>potřeba</a:t>
            </a:r>
            <a:r>
              <a:rPr lang="en-GB" altLang="en-US" sz="2800" dirty="0"/>
              <a:t> </a:t>
            </a:r>
            <a:r>
              <a:rPr lang="en-GB" altLang="en-US" sz="2800" dirty="0" err="1"/>
              <a:t>přenosu</a:t>
            </a:r>
            <a:r>
              <a:rPr lang="en-GB" altLang="en-US" sz="2800" dirty="0"/>
              <a:t> </a:t>
            </a:r>
            <a:r>
              <a:rPr lang="en-GB" altLang="en-US" sz="2800" dirty="0" err="1"/>
              <a:t>pylu</a:t>
            </a:r>
            <a:r>
              <a:rPr lang="en-GB" altLang="en-US" sz="2800" dirty="0"/>
              <a:t> a </a:t>
            </a:r>
            <a:r>
              <a:rPr lang="en-GB" altLang="en-US" sz="2800" dirty="0" smtClean="0"/>
              <a:t>semen - &gt; Pollination ecology, Dispersal ecology</a:t>
            </a:r>
            <a:endParaRPr lang="en-GB" altLang="en-US" sz="2800" dirty="0"/>
          </a:p>
          <a:p>
            <a:endParaRPr lang="en-GB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Fenotypick</a:t>
            </a:r>
            <a:r>
              <a:rPr lang="cs-CZ" dirty="0" smtClean="0"/>
              <a:t>á</a:t>
            </a:r>
            <a:r>
              <a:rPr lang="en-US" dirty="0" smtClean="0"/>
              <a:t> </a:t>
            </a:r>
            <a:r>
              <a:rPr lang="en-US" dirty="0" err="1" smtClean="0"/>
              <a:t>plasticita</a:t>
            </a:r>
            <a:endParaRPr lang="en-US" dirty="0"/>
          </a:p>
        </p:txBody>
      </p:sp>
      <p:pic>
        <p:nvPicPr>
          <p:cNvPr id="22530" name="Picture 2" descr="22 Polygonum Amphibium Photos - Free &amp; Royalty-Free Stock Photos from  Dreamstim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438400"/>
            <a:ext cx="374332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Water Smartweed (Polygonum amphibium) - Works of the Creator: An All  Creatures Photo Jour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29" y="1905000"/>
            <a:ext cx="3765550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410200" y="488246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All-creatures.org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1143000" y="16002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Polygonum</a:t>
            </a:r>
            <a:r>
              <a:rPr lang="cs-CZ" i="1" dirty="0" smtClean="0"/>
              <a:t> </a:t>
            </a:r>
            <a:r>
              <a:rPr lang="cs-CZ" i="1" dirty="0" err="1" smtClean="0"/>
              <a:t>amphibium</a:t>
            </a:r>
            <a:endParaRPr lang="en-US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7200" y="5516627"/>
            <a:ext cx="8534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Chenopodium</a:t>
            </a:r>
            <a:r>
              <a:rPr lang="cs-CZ" i="1" dirty="0" smtClean="0"/>
              <a:t> album </a:t>
            </a:r>
            <a:r>
              <a:rPr lang="cs-CZ" dirty="0" smtClean="0"/>
              <a:t>může mít desetitisíce semen na rostlině 1,5 m  vysoké, ale i 10 semen na rostlině 5 cm vysoké – jednoletka, nic jiného ji nezbývá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462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Grubb 1977 – regeneration niche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/>
              <a:t>P. J. GRUBB</a:t>
            </a:r>
            <a:r>
              <a:rPr lang="cs-CZ" altLang="en-US" sz="2800" dirty="0"/>
              <a:t> (1977): </a:t>
            </a:r>
            <a:r>
              <a:rPr lang="en-US" altLang="en-US" sz="2800" dirty="0"/>
              <a:t> THE MAINTENANCE OF SPECIES-RICHNESS IN PLANT </a:t>
            </a:r>
            <a:r>
              <a:rPr lang="cs-CZ" altLang="en-US" sz="2800" dirty="0"/>
              <a:t>CO</a:t>
            </a:r>
            <a:r>
              <a:rPr lang="en-US" altLang="en-US" sz="2800" dirty="0"/>
              <a:t>MMUNITIES: THE IMPORTANCE OF THE </a:t>
            </a:r>
            <a:r>
              <a:rPr lang="cs-CZ" altLang="en-US" sz="2800" dirty="0"/>
              <a:t>R</a:t>
            </a:r>
            <a:r>
              <a:rPr lang="en-US" altLang="en-US" sz="2800" dirty="0"/>
              <a:t>EGENERATION NICHE</a:t>
            </a:r>
            <a:r>
              <a:rPr lang="cs-CZ" altLang="en-US" sz="2800" dirty="0"/>
              <a:t>. - </a:t>
            </a:r>
            <a:r>
              <a:rPr lang="en-US" altLang="en-US" sz="2800" dirty="0"/>
              <a:t>Biological Reviews</a:t>
            </a:r>
            <a:r>
              <a:rPr lang="cs-CZ" altLang="en-US" sz="2800" dirty="0"/>
              <a:t> 52: 107-145.</a:t>
            </a:r>
          </a:p>
          <a:p>
            <a:r>
              <a:rPr lang="cs-CZ" altLang="en-US" sz="2800" dirty="0"/>
              <a:t>Rostliny se liší víc svojí regenerační nikou než se liší </a:t>
            </a:r>
            <a:r>
              <a:rPr lang="cs-CZ" altLang="en-US" sz="2800" dirty="0" smtClean="0"/>
              <a:t>nárok</a:t>
            </a:r>
            <a:r>
              <a:rPr lang="en-US" altLang="en-US" sz="2800" dirty="0" smtClean="0"/>
              <a:t>y</a:t>
            </a:r>
            <a:r>
              <a:rPr lang="cs-CZ" altLang="en-US" sz="2800" dirty="0" smtClean="0"/>
              <a:t> </a:t>
            </a:r>
            <a:r>
              <a:rPr lang="cs-CZ" altLang="en-US" sz="2800" dirty="0"/>
              <a:t>dospělých rostlin, což může pomoci ke koexistenci druhů.</a:t>
            </a:r>
            <a:endParaRPr lang="en-US" altLang="en-US" sz="2800" dirty="0"/>
          </a:p>
          <a:p>
            <a:pPr>
              <a:buFontTx/>
              <a:buNone/>
            </a:pPr>
            <a:endParaRPr lang="cs-CZ" altLang="en-US" sz="2800" dirty="0"/>
          </a:p>
        </p:txBody>
      </p:sp>
      <p:pic>
        <p:nvPicPr>
          <p:cNvPr id="14341" name="Picture 5" descr="Professor Peter Gru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 rotWithShape="1">
          <a:blip r:embed="rId3"/>
          <a:srcRect l="17493" t="8466" r="32490" b="10921"/>
          <a:stretch/>
        </p:blipFill>
        <p:spPr bwMode="auto">
          <a:xfrm>
            <a:off x="0" y="0"/>
            <a:ext cx="7772400" cy="647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04800" y="64770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Seed</a:t>
            </a:r>
            <a:r>
              <a:rPr lang="cs-CZ" dirty="0" smtClean="0"/>
              <a:t> Science </a:t>
            </a:r>
            <a:r>
              <a:rPr lang="cs-CZ" dirty="0" err="1"/>
              <a:t>R</a:t>
            </a:r>
            <a:r>
              <a:rPr lang="cs-CZ" dirty="0" err="1" smtClean="0"/>
              <a:t>esearch</a:t>
            </a:r>
            <a:r>
              <a:rPr lang="cs-CZ" dirty="0" smtClean="0"/>
              <a:t> </a:t>
            </a:r>
            <a:r>
              <a:rPr lang="cs-CZ" dirty="0" smtClean="0"/>
              <a:t>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7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17969" r="15625" b="13281"/>
          <a:stretch>
            <a:fillRect/>
          </a:stretch>
        </p:blipFill>
        <p:spPr bwMode="auto">
          <a:xfrm>
            <a:off x="0" y="0"/>
            <a:ext cx="79248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781800" y="228600"/>
            <a:ext cx="15240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/>
              <a:t>Grubb 1977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1" t="23438" r="30624" b="6250"/>
          <a:stretch>
            <a:fillRect/>
          </a:stretch>
        </p:blipFill>
        <p:spPr bwMode="auto">
          <a:xfrm>
            <a:off x="1905000" y="0"/>
            <a:ext cx="4343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4" t="32813" r="9375" b="10156"/>
          <a:stretch>
            <a:fillRect/>
          </a:stretch>
        </p:blipFill>
        <p:spPr bwMode="auto">
          <a:xfrm>
            <a:off x="0" y="0"/>
            <a:ext cx="9144000" cy="575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785</Words>
  <Application>Microsoft Office PowerPoint</Application>
  <PresentationFormat>Předvádění na obrazovce (4:3)</PresentationFormat>
  <Paragraphs>64</Paragraphs>
  <Slides>22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Motiv Office</vt:lpstr>
      <vt:lpstr>Zvláštnosti populační ekologie rostlin</vt:lpstr>
      <vt:lpstr>Většina populační ekologie byla dělaná na vyšších kytkách a na obratlovcích a členovcích</vt:lpstr>
      <vt:lpstr>Co vyplývá z přisedlého způsobu života?</vt:lpstr>
      <vt:lpstr>Fenotypická plasticita</vt:lpstr>
      <vt:lpstr>Grubb 1977 – regeneration niche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Klonalita</vt:lpstr>
      <vt:lpstr>Prezentace aplikace PowerPoint</vt:lpstr>
      <vt:lpstr>Rostliny a „foraging“</vt:lpstr>
      <vt:lpstr>Prezentace aplikace PowerPoint</vt:lpstr>
      <vt:lpstr>Prezentace aplikace PowerPoint</vt:lpstr>
      <vt:lpstr>Phallanx a guerilla</vt:lpstr>
      <vt:lpstr>Prezentace aplikace PowerPoint</vt:lpstr>
      <vt:lpstr>Pohlavní rozmnožování</vt:lpstr>
      <vt:lpstr>„Dvouletky“ jsou často víceletky</vt:lpstr>
      <vt:lpstr>Viola mirabilis - kombinace kleistogamických a chasmogamických květů</vt:lpstr>
      <vt:lpstr>Apomictic flowers (Taraxacum officinale)</vt:lpstr>
    </vt:vector>
  </TitlesOfParts>
  <Company>BiF JčU ČB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Zvláštnosti populační ekologie rostlin</dc:title>
  <dc:creator>Jan Leps</dc:creator>
  <cp:lastModifiedBy>Jan Lepš</cp:lastModifiedBy>
  <cp:revision>21</cp:revision>
  <dcterms:created xsi:type="dcterms:W3CDTF">2004-11-13T16:09:29Z</dcterms:created>
  <dcterms:modified xsi:type="dcterms:W3CDTF">2020-10-21T12:25:08Z</dcterms:modified>
</cp:coreProperties>
</file>