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sldIdLst>
    <p:sldId id="256" r:id="rId3"/>
    <p:sldId id="385" r:id="rId4"/>
    <p:sldId id="281" r:id="rId5"/>
    <p:sldId id="335" r:id="rId6"/>
    <p:sldId id="337" r:id="rId7"/>
    <p:sldId id="352" r:id="rId8"/>
    <p:sldId id="258" r:id="rId9"/>
    <p:sldId id="338" r:id="rId10"/>
    <p:sldId id="259" r:id="rId11"/>
    <p:sldId id="260" r:id="rId12"/>
    <p:sldId id="394" r:id="rId13"/>
    <p:sldId id="395" r:id="rId14"/>
    <p:sldId id="268" r:id="rId15"/>
    <p:sldId id="261" r:id="rId16"/>
    <p:sldId id="286" r:id="rId17"/>
    <p:sldId id="343" r:id="rId18"/>
    <p:sldId id="345" r:id="rId19"/>
    <p:sldId id="262" r:id="rId20"/>
    <p:sldId id="288" r:id="rId21"/>
    <p:sldId id="263" r:id="rId22"/>
    <p:sldId id="396" r:id="rId23"/>
    <p:sldId id="264" r:id="rId24"/>
    <p:sldId id="265" r:id="rId25"/>
    <p:sldId id="289" r:id="rId26"/>
    <p:sldId id="266" r:id="rId27"/>
    <p:sldId id="270" r:id="rId28"/>
    <p:sldId id="271" r:id="rId29"/>
    <p:sldId id="379" r:id="rId30"/>
    <p:sldId id="388" r:id="rId31"/>
    <p:sldId id="389" r:id="rId32"/>
    <p:sldId id="267" r:id="rId33"/>
    <p:sldId id="349" r:id="rId34"/>
    <p:sldId id="351" r:id="rId35"/>
    <p:sldId id="387" r:id="rId36"/>
    <p:sldId id="269" r:id="rId37"/>
    <p:sldId id="272" r:id="rId38"/>
    <p:sldId id="273" r:id="rId39"/>
    <p:sldId id="334" r:id="rId40"/>
    <p:sldId id="277" r:id="rId41"/>
    <p:sldId id="350" r:id="rId42"/>
    <p:sldId id="278" r:id="rId43"/>
    <p:sldId id="339" r:id="rId44"/>
    <p:sldId id="340" r:id="rId45"/>
    <p:sldId id="341" r:id="rId46"/>
    <p:sldId id="279" r:id="rId47"/>
    <p:sldId id="280" r:id="rId48"/>
    <p:sldId id="393" r:id="rId49"/>
    <p:sldId id="292" r:id="rId50"/>
    <p:sldId id="294" r:id="rId51"/>
    <p:sldId id="293" r:id="rId52"/>
    <p:sldId id="295" r:id="rId53"/>
    <p:sldId id="342" r:id="rId54"/>
    <p:sldId id="348" r:id="rId55"/>
    <p:sldId id="380" r:id="rId56"/>
    <p:sldId id="381" r:id="rId57"/>
    <p:sldId id="382" r:id="rId58"/>
    <p:sldId id="398" r:id="rId59"/>
    <p:sldId id="397" r:id="rId60"/>
    <p:sldId id="383" r:id="rId61"/>
    <p:sldId id="384" r:id="rId62"/>
    <p:sldId id="344" r:id="rId63"/>
    <p:sldId id="290" r:id="rId64"/>
    <p:sldId id="296" r:id="rId65"/>
    <p:sldId id="390" r:id="rId66"/>
    <p:sldId id="297" r:id="rId67"/>
    <p:sldId id="346" r:id="rId68"/>
    <p:sldId id="347" r:id="rId69"/>
    <p:sldId id="298" r:id="rId70"/>
    <p:sldId id="299" r:id="rId71"/>
    <p:sldId id="300" r:id="rId72"/>
    <p:sldId id="399" r:id="rId73"/>
    <p:sldId id="400" r:id="rId74"/>
    <p:sldId id="401" r:id="rId75"/>
    <p:sldId id="301" r:id="rId76"/>
    <p:sldId id="302" r:id="rId77"/>
    <p:sldId id="303" r:id="rId78"/>
    <p:sldId id="386" r:id="rId79"/>
    <p:sldId id="304" r:id="rId80"/>
    <p:sldId id="305" r:id="rId81"/>
    <p:sldId id="307" r:id="rId82"/>
    <p:sldId id="308" r:id="rId83"/>
    <p:sldId id="309" r:id="rId84"/>
    <p:sldId id="310" r:id="rId85"/>
    <p:sldId id="311" r:id="rId86"/>
    <p:sldId id="312" r:id="rId87"/>
    <p:sldId id="392" r:id="rId88"/>
    <p:sldId id="378" r:id="rId89"/>
    <p:sldId id="391" r:id="rId90"/>
    <p:sldId id="368" r:id="rId91"/>
    <p:sldId id="377" r:id="rId92"/>
    <p:sldId id="375" r:id="rId93"/>
    <p:sldId id="374" r:id="rId94"/>
    <p:sldId id="372" r:id="rId95"/>
    <p:sldId id="371" r:id="rId96"/>
    <p:sldId id="369" r:id="rId97"/>
    <p:sldId id="373" r:id="rId98"/>
    <p:sldId id="316" r:id="rId99"/>
    <p:sldId id="317" r:id="rId100"/>
    <p:sldId id="318" r:id="rId101"/>
    <p:sldId id="319" r:id="rId102"/>
    <p:sldId id="320" r:id="rId103"/>
    <p:sldId id="321" r:id="rId104"/>
    <p:sldId id="322" r:id="rId105"/>
    <p:sldId id="324" r:id="rId106"/>
    <p:sldId id="326" r:id="rId107"/>
    <p:sldId id="327" r:id="rId108"/>
    <p:sldId id="328" r:id="rId109"/>
    <p:sldId id="329" r:id="rId110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38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viewProps" Target="viewProp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theme" Target="theme/theme1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925964-03CF-4549-B6C3-258E1F9D73E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09180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AB7EEF-8B76-4CB4-88AC-337F3F75311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70511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56D185-B0D3-4720-B14E-58326BC44C4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765771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5916FC-1EDE-4829-B1B9-13379692AB26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954200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BFF315-C26F-4725-BDFF-40744CEF7C7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976648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9026DE-A89E-4CF5-A51F-B1050CCAE0F0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265757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B8C5C8-9195-4617-AAF4-96D443159534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974022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AF3BF7-9DFF-4EDB-894A-0BC5BA9CE7D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773150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A0D4A0-75BB-4DC5-B5AE-D25D70158526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696652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F9EFC0-9AC0-4074-B829-19241172DFB6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71136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BC8C5-960C-4FDF-93FD-65442AC5148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60124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9A078-E88B-4D29-A0FE-79DCDD640C16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3061137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975D06-AAA3-4902-A17C-34B2BB002AE9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69941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3BEB4D-D87C-4EF8-BA49-E30DA0C3840C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044820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67A5E-94D7-4D66-8035-CAE6E4BE4F9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414976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4F11A8-3987-4B0A-88BC-2EE031A4850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859034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289F00-08E5-441B-91C7-18F38694193C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798987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DEC9E1-8077-4E39-8950-32216F2E2C6B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401083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780F65-A6D6-4359-A08C-22A01EB7808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330680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A90E28-4EE5-4C56-AE62-B9600A3D2C5A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182180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F8A221-7C54-4CB2-A3ED-5466F5DC01E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523022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64BAAD-8D1A-4DF3-A80D-434B4F180219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375742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styly předlohy textu</a:t>
            </a:r>
          </a:p>
          <a:p>
            <a:pPr lvl="1"/>
            <a:r>
              <a:rPr lang="en-GB" altLang="cs-CZ" smtClean="0"/>
              <a:t>Druhá úroveň</a:t>
            </a:r>
          </a:p>
          <a:p>
            <a:pPr lvl="2"/>
            <a:r>
              <a:rPr lang="en-GB" altLang="cs-CZ" smtClean="0"/>
              <a:t>Třetí úroveň</a:t>
            </a:r>
          </a:p>
          <a:p>
            <a:pPr lvl="3"/>
            <a:r>
              <a:rPr lang="en-GB" altLang="cs-CZ" smtClean="0"/>
              <a:t>Čtvrtá úroveň</a:t>
            </a:r>
          </a:p>
          <a:p>
            <a:pPr lvl="4"/>
            <a:r>
              <a:rPr lang="en-GB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4429EB2-B21B-4671-A97B-7F19F1925FF6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styly předlohy textu</a:t>
            </a:r>
          </a:p>
          <a:p>
            <a:pPr lvl="1"/>
            <a:r>
              <a:rPr lang="en-GB" altLang="cs-CZ" smtClean="0"/>
              <a:t>Druhá úroveň</a:t>
            </a:r>
          </a:p>
          <a:p>
            <a:pPr lvl="2"/>
            <a:r>
              <a:rPr lang="en-GB" altLang="cs-CZ" smtClean="0"/>
              <a:t>Třetí úroveň</a:t>
            </a:r>
          </a:p>
          <a:p>
            <a:pPr lvl="3"/>
            <a:r>
              <a:rPr lang="en-GB" altLang="cs-CZ" smtClean="0"/>
              <a:t>Čtvrtá úroveň</a:t>
            </a:r>
          </a:p>
          <a:p>
            <a:pPr lvl="4"/>
            <a:r>
              <a:rPr lang="en-GB" altLang="cs-CZ" smtClean="0"/>
              <a:t>Pátá úroveň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137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FE065B5-05B8-47F7-9533-C4E385EA5BF4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upload.wikimedia.org/wikipedia/commons/b/b1/DeforestationinBrazil2.jpg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upload.wikimedia.org/wikipedia/commons/9/95/World_map_mangrove_distribution.png" TargetMode="Externa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228600"/>
            <a:ext cx="7772400" cy="1143000"/>
          </a:xfrm>
        </p:spPr>
        <p:txBody>
          <a:bodyPr/>
          <a:lstStyle/>
          <a:p>
            <a:r>
              <a:rPr lang="en-GB" altLang="cs-CZ" sz="5400" smtClean="0">
                <a:solidFill>
                  <a:schemeClr val="bg1"/>
                </a:solidFill>
              </a:rPr>
              <a:t>Tropický deštný les</a:t>
            </a:r>
            <a:endParaRPr lang="en-GB" altLang="cs-CZ" smtClean="0"/>
          </a:p>
        </p:txBody>
      </p:sp>
      <p:pic>
        <p:nvPicPr>
          <p:cNvPr id="307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 t="3529" r="64166" b="75294"/>
          <a:stretch>
            <a:fillRect/>
          </a:stretch>
        </p:blipFill>
        <p:spPr bwMode="auto">
          <a:xfrm>
            <a:off x="152400" y="15240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0" y="1905000"/>
            <a:ext cx="2362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Období sucha není nebo velmi krátké, často dva vrcholy dešťů</a:t>
            </a:r>
            <a:endParaRPr lang="en-GB" altLang="cs-CZ" sz="2400"/>
          </a:p>
        </p:txBody>
      </p:sp>
      <p:sp>
        <p:nvSpPr>
          <p:cNvPr id="3077" name="Text Box 6"/>
          <p:cNvSpPr txBox="1">
            <a:spLocks noChangeArrowheads="1"/>
          </p:cNvSpPr>
          <p:nvPr/>
        </p:nvSpPr>
        <p:spPr bwMode="auto">
          <a:xfrm>
            <a:off x="152400" y="3810000"/>
            <a:ext cx="38100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Tři hlavní oblasti - Amazonie a okolí, kolem Guinejského zálivu, a JV Asie (až na Sundy, NG, a severní Queensland)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02struk10strang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457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5410200" y="12954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12292" name="Picture 4" descr="02struk11strangle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0"/>
            <a:ext cx="4816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-180975" y="6021388"/>
            <a:ext cx="525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Škrtiči – stranglers</a:t>
            </a:r>
            <a:r>
              <a:rPr lang="cs-CZ" altLang="cs-CZ" sz="2400">
                <a:solidFill>
                  <a:schemeClr val="bg1"/>
                </a:solidFill>
              </a:rPr>
              <a:t> –často rod </a:t>
            </a:r>
            <a:r>
              <a:rPr lang="cs-CZ" altLang="cs-CZ" sz="2400" i="1">
                <a:solidFill>
                  <a:schemeClr val="bg1"/>
                </a:solidFill>
              </a:rPr>
              <a:t>Ficus </a:t>
            </a: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01379" name="Rectangle 3" descr="Image1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4069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5003800" y="260350"/>
            <a:ext cx="3455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/>
              <a:t>Balanophora </a:t>
            </a:r>
            <a:r>
              <a:rPr lang="cs-CZ" altLang="cs-CZ" sz="2400"/>
              <a:t>i zde</a:t>
            </a:r>
            <a:endParaRPr lang="cs-CZ" altLang="cs-CZ" sz="24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02403" name="Rectangle 3" descr="Image15"/>
          <p:cNvSpPr>
            <a:spLocks noGrp="1" noChangeAspect="1" noChangeArrowheads="1"/>
          </p:cNvSpPr>
          <p:nvPr isPhoto="1"/>
        </p:nvSpPr>
        <p:spPr bwMode="auto">
          <a:xfrm>
            <a:off x="2368550" y="0"/>
            <a:ext cx="44069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03427" name="Rectangle 3" descr="Image16"/>
          <p:cNvSpPr>
            <a:spLocks noGrp="1" noChangeAspect="1" noChangeArrowheads="1"/>
          </p:cNvSpPr>
          <p:nvPr isPhoto="1"/>
        </p:nvSpPr>
        <p:spPr bwMode="auto">
          <a:xfrm rot="5400000">
            <a:off x="1548606" y="-737393"/>
            <a:ext cx="6046787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323850" y="115888"/>
            <a:ext cx="7993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Mlžné lesy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04451" name="Rectangle 3" descr="Image17"/>
          <p:cNvSpPr>
            <a:spLocks noGrp="1" noChangeAspect="1" noChangeArrowheads="1"/>
          </p:cNvSpPr>
          <p:nvPr isPhoto="1"/>
        </p:nvSpPr>
        <p:spPr bwMode="auto">
          <a:xfrm>
            <a:off x="2303463" y="0"/>
            <a:ext cx="4535487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05475" name="Rectangle 3" descr="Image1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535488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5148263" y="333375"/>
            <a:ext cx="37449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Pronikají sem i temperátní prvky - </a:t>
            </a:r>
            <a:r>
              <a:rPr lang="cs-CZ" altLang="cs-CZ" sz="2400" i="1"/>
              <a:t>Magnolia</a:t>
            </a:r>
            <a:endParaRPr lang="cs-CZ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06499" name="Rectangle 3" descr="Image2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4942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5003800" y="260350"/>
            <a:ext cx="360045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Včetně opadavých javorů (Tam Dao, 1000 m n.m., 20</a:t>
            </a:r>
            <a:r>
              <a:rPr lang="cs-CZ" altLang="cs-CZ" sz="2400" baseline="30000"/>
              <a:t>o</a:t>
            </a:r>
            <a:r>
              <a:rPr lang="cs-CZ" altLang="cs-CZ" sz="2400"/>
              <a:t>N) – ukázka evolučního konzervativismu – druh opadává (protože všechny javory opadávají), přestože vzhledem k prostředí by nemusel –většina druhů je zde neopadavých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07523" name="Rectangle 3" descr="Image22"/>
          <p:cNvSpPr>
            <a:spLocks noGrp="1" noChangeAspect="1" noChangeArrowheads="1"/>
          </p:cNvSpPr>
          <p:nvPr isPhoto="1"/>
        </p:nvSpPr>
        <p:spPr bwMode="auto">
          <a:xfrm rot="5400000">
            <a:off x="1576387" y="-1171574"/>
            <a:ext cx="5991225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0" y="6400800"/>
            <a:ext cx="93249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/>
              <a:t>Arundina bambusifolia – </a:t>
            </a:r>
            <a:r>
              <a:rPr lang="cs-CZ" altLang="cs-CZ" sz="2400"/>
              <a:t>terestrická (=na zemi rostoucí) orchidea</a:t>
            </a:r>
            <a:r>
              <a:rPr lang="en-US" altLang="cs-CZ" sz="2400"/>
              <a:t> (m</a:t>
            </a:r>
            <a:r>
              <a:rPr lang="cs-CZ" altLang="cs-CZ" sz="2400"/>
              <a:t>ý</a:t>
            </a:r>
            <a:r>
              <a:rPr lang="en-US" altLang="cs-CZ" sz="2400"/>
              <a:t>tiny)</a:t>
            </a:r>
            <a:endParaRPr lang="cs-CZ" altLang="cs-CZ" sz="24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08547" name="Rectangle 3" descr="Image23"/>
          <p:cNvSpPr>
            <a:spLocks noGrp="1" noChangeAspect="1" noChangeArrowheads="1"/>
          </p:cNvSpPr>
          <p:nvPr isPhoto="1"/>
        </p:nvSpPr>
        <p:spPr bwMode="auto">
          <a:xfrm>
            <a:off x="2324100" y="0"/>
            <a:ext cx="44942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0" y="3573463"/>
            <a:ext cx="2268538" cy="246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/>
              <a:t>Begonia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Přítmí pralesa vyselektovalo rostliny, které vydrží i v našich panelácích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09571" name="Rectangle 3" descr="Image2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4942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5148263" y="333375"/>
            <a:ext cx="3671887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Pro oblast JV Asie (až po Novou Guineu) jsou ve vlhkých lesích typické terestrické pijavice (</a:t>
            </a:r>
            <a:r>
              <a:rPr lang="cs-CZ" altLang="cs-CZ" sz="2400" i="1"/>
              <a:t>Hemadipsa zeylanica</a:t>
            </a:r>
            <a:r>
              <a:rPr lang="cs-CZ" altLang="cs-CZ" sz="24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250825" y="5445125"/>
            <a:ext cx="5329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Krajta z Papuy</a:t>
            </a:r>
            <a:endParaRPr lang="en-US" altLang="en-US"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26" descr="07Mora04Ficus-base-bas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52578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1027"/>
          <p:cNvSpPr txBox="1">
            <a:spLocks noChangeArrowheads="1"/>
          </p:cNvSpPr>
          <p:nvPr/>
        </p:nvSpPr>
        <p:spPr bwMode="auto">
          <a:xfrm>
            <a:off x="5638800" y="1066800"/>
            <a:ext cx="2743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Složitost kořenových systémů (tyhle vznikly u škrtiče</a:t>
            </a:r>
            <a:r>
              <a:rPr lang="cs-CZ" altLang="cs-CZ" sz="2400"/>
              <a:t>  - také </a:t>
            </a:r>
            <a:r>
              <a:rPr lang="cs-CZ" altLang="cs-CZ" sz="2400" i="1"/>
              <a:t>Ficus</a:t>
            </a:r>
            <a:r>
              <a:rPr lang="en-GB" altLang="cs-CZ" sz="24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572000" y="76200"/>
            <a:ext cx="4343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Epifyty</a:t>
            </a:r>
            <a:r>
              <a:rPr lang="cs-CZ" altLang="cs-CZ" sz="2400">
                <a:solidFill>
                  <a:schemeClr val="bg1"/>
                </a:solidFill>
              </a:rPr>
              <a:t> (Bromeliaceae – Stř. Amerika)</a:t>
            </a: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7411" name="Rectangle 3" descr="Image8"/>
          <p:cNvSpPr>
            <a:spLocks noGrp="1" noChangeAspect="1" noChangeArrowheads="1"/>
          </p:cNvSpPr>
          <p:nvPr isPhoto="1"/>
        </p:nvSpPr>
        <p:spPr bwMode="auto">
          <a:xfrm>
            <a:off x="539750" y="0"/>
            <a:ext cx="447516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5435600" y="549275"/>
            <a:ext cx="331311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Orchideje (pantropicky jako epifyti), jinak po celém světě – malá semena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8435" name="Rectangle 3" descr="DSCF004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9459" name="Rectangle 3" descr="DSCF010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02struk7pil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5638800" y="609600"/>
            <a:ext cx="2743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Pilíře </a:t>
            </a:r>
            <a:r>
              <a:rPr lang="en-GB" altLang="cs-CZ" sz="2400"/>
              <a:t>(buttresses)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5715000" y="1600200"/>
            <a:ext cx="2514600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Půda je mělká, </a:t>
            </a:r>
            <a:r>
              <a:rPr lang="cs-CZ" altLang="cs-CZ" sz="2400"/>
              <a:t>živiny jsou také mělko (rychlý rozklad mrtvé organické hmoty), </a:t>
            </a:r>
            <a:r>
              <a:rPr lang="en-GB" altLang="cs-CZ" sz="2400"/>
              <a:t>a  stromy musí být vysoké kvůli kompetici</a:t>
            </a:r>
            <a:r>
              <a:rPr lang="cs-CZ" altLang="cs-CZ" sz="2400"/>
              <a:t> o světlo, tak potřebují stabilizaci</a:t>
            </a:r>
            <a:r>
              <a:rPr lang="en-GB" altLang="cs-CZ" sz="24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21507" name="Rectangle 3" descr="Image10"/>
          <p:cNvSpPr>
            <a:spLocks noGrp="1" noChangeAspect="1" noChangeArrowheads="1"/>
          </p:cNvSpPr>
          <p:nvPr isPhoto="1"/>
        </p:nvSpPr>
        <p:spPr bwMode="auto">
          <a:xfrm>
            <a:off x="250825" y="0"/>
            <a:ext cx="447516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292725" y="476250"/>
            <a:ext cx="3311525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/>
              <a:t>Tetrameles </a:t>
            </a:r>
            <a:r>
              <a:rPr lang="cs-CZ" altLang="cs-CZ" sz="2400"/>
              <a:t>(Datiscaceae)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J. Vietnam</a:t>
            </a:r>
            <a:endParaRPr lang="cs-CZ" altLang="cs-CZ" sz="24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cs-CZ" sz="5400" smtClean="0">
                <a:solidFill>
                  <a:schemeClr val="bg1"/>
                </a:solidFill>
              </a:rPr>
              <a:t>Tropický deštný les</a:t>
            </a:r>
            <a:endParaRPr lang="en-GB" altLang="cs-CZ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 t="3529" r="64166" b="75294"/>
          <a:stretch>
            <a:fillRect/>
          </a:stretch>
        </p:blipFill>
        <p:spPr bwMode="auto">
          <a:xfrm>
            <a:off x="152400" y="15240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0" y="1905000"/>
            <a:ext cx="2362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Období sucha není nebo velmi krátké, často dva vrcholy dešťů</a:t>
            </a:r>
            <a:endParaRPr lang="en-GB" altLang="cs-CZ" sz="2400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52400" y="3810000"/>
            <a:ext cx="38100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Tři hlavní oblasti - Amazonie a okolí, kolem Guinejského zálivu, a JV Asie (až na Sundy, NG, a severní Queensland)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284538"/>
            <a:ext cx="4392612" cy="338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4356100" y="115888"/>
            <a:ext cx="44958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Listy bývají celokrajné a mají jinou vernaci než temperátní</a:t>
            </a:r>
            <a:r>
              <a:rPr lang="cs-CZ" altLang="cs-CZ" sz="2400">
                <a:solidFill>
                  <a:schemeClr val="bg1"/>
                </a:solidFill>
              </a:rPr>
              <a:t> a nebývají zubaté</a:t>
            </a:r>
            <a:endParaRPr lang="en-GB" altLang="cs-CZ" sz="2400"/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427538" y="1268413"/>
            <a:ext cx="4537075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FF00"/>
                </a:solidFill>
              </a:rPr>
              <a:t>Drip tip – kapací špička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FF00"/>
                </a:solidFill>
              </a:rPr>
              <a:t>Vodní film kazí funkci průduchů a zvyšuje riziko ze se na listu uchytí další organismy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88" y="0"/>
            <a:ext cx="9217026" cy="614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185738" y="4797425"/>
            <a:ext cx="2873375" cy="12001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List tropického stromu porostlý lišejníky a játrovkou</a:t>
            </a:r>
            <a:endParaRPr lang="en-US" altLang="en-US" sz="2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07950" y="5157788"/>
            <a:ext cx="4495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Často jsou dřevinami i skupiny, které jsou v temperátu pouz</a:t>
            </a:r>
            <a:r>
              <a:rPr lang="cs-CZ" altLang="cs-CZ" sz="2400">
                <a:solidFill>
                  <a:schemeClr val="bg1"/>
                </a:solidFill>
              </a:rPr>
              <a:t>e</a:t>
            </a:r>
            <a:r>
              <a:rPr lang="en-GB" altLang="cs-CZ" sz="2400">
                <a:solidFill>
                  <a:schemeClr val="bg1"/>
                </a:solidFill>
              </a:rPr>
              <a:t> bylinami (</a:t>
            </a:r>
            <a:r>
              <a:rPr lang="en-GB" altLang="cs-CZ" sz="2400" i="1">
                <a:solidFill>
                  <a:schemeClr val="bg1"/>
                </a:solidFill>
              </a:rPr>
              <a:t>Lagerstroemia -</a:t>
            </a:r>
            <a:r>
              <a:rPr lang="en-GB" altLang="cs-CZ" sz="2400">
                <a:solidFill>
                  <a:schemeClr val="bg1"/>
                </a:solidFill>
              </a:rPr>
              <a:t>kyprejovité jako příklad)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5651500" y="5157788"/>
            <a:ext cx="3168650" cy="11874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V tropech jsou stromy např. pryšcovité, violkovité, mořenovité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12smesBalanophoraceae - Langsdorff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70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953000" y="533400"/>
            <a:ext cx="3733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Nemáš dost světla? Tak parazituj!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4876800" y="190500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Balanophora </a:t>
            </a:r>
            <a:r>
              <a:rPr lang="en-GB" altLang="cs-CZ" sz="2400"/>
              <a:t>s.l.</a:t>
            </a:r>
            <a:endParaRPr lang="en-GB" altLang="cs-CZ" sz="24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26627" name="Rectangle 3" descr="Image11"/>
          <p:cNvSpPr>
            <a:spLocks noGrp="1" noChangeAspect="1" noChangeArrowheads="1"/>
          </p:cNvSpPr>
          <p:nvPr isPhoto="1"/>
        </p:nvSpPr>
        <p:spPr bwMode="auto">
          <a:xfrm rot="5400000">
            <a:off x="1655762" y="-630237"/>
            <a:ext cx="5832475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79388" y="115888"/>
            <a:ext cx="8496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0" y="188913"/>
            <a:ext cx="91440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Jiná možnost – “saprofyt“ (</a:t>
            </a:r>
            <a:r>
              <a:rPr lang="cs-CZ" altLang="cs-CZ" sz="2400" i="1"/>
              <a:t>Burmannia, </a:t>
            </a:r>
            <a:r>
              <a:rPr lang="cs-CZ" altLang="cs-CZ" sz="2400"/>
              <a:t>jižní Vietnam) – (ale k tomu někoho potřebuje –nějakou houbu – takže mykoheterotrof)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09Primit2cyca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5257800" y="685800"/>
            <a:ext cx="377825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Tropy jsou muzeem - přežívá zde řada archaických forem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Prostředí je stabilní po dlouhou dobu (v porovnání s temperátem). V posledním glaciálu sucho, ale refugia deštného lesa byla stále.</a:t>
            </a:r>
          </a:p>
        </p:txBody>
      </p:sp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5486400" y="52578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Cycas rumphianum</a:t>
            </a:r>
          </a:p>
        </p:txBody>
      </p:sp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5435600" y="5949950"/>
            <a:ext cx="3457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(Viz tropy jako muzeum)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2819400" y="4876800"/>
            <a:ext cx="5867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Stromovité kapradiny (většinou v narušených místech nebo v horách</a:t>
            </a:r>
            <a:r>
              <a:rPr lang="cs-CZ" altLang="cs-CZ" sz="2400"/>
              <a:t> – pozor, na N. Zélandu jsou i v temperátu</a:t>
            </a:r>
            <a:r>
              <a:rPr lang="en-GB" altLang="cs-CZ" sz="24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09Primit4Gnetumgnem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6677025" cy="705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6858000" y="685800"/>
            <a:ext cx="1905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Gnetum gnemon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6948488" y="1773238"/>
            <a:ext cx="1944687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Archaický typ (pozor, toto je nahosemenná rostlina [a dá se jíst])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30723" name="Rectangle 3" descr="06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0" y="5876925"/>
            <a:ext cx="8893175" cy="12001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Ježurovití (tohle je rod </a:t>
            </a:r>
            <a:r>
              <a:rPr lang="cs-CZ" altLang="cs-CZ" sz="2400" i="1"/>
              <a:t>Zaglossus</a:t>
            </a:r>
            <a:r>
              <a:rPr lang="cs-CZ" altLang="cs-CZ" sz="2400"/>
              <a:t>) – také archaický typ (vejcorodí), za Wallaceovou linií, tj. N. Guinea a Australie, ale není vázána jen na tropický deštný les, několik druhů, spíše horské lesy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Zvířata tropického deštného lesa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Relativně málo biomasy v bylinném patře, proto podstatně méně velkých herbivorů než třeba v savanách (ale v Africe [Kongo] jsou i pralesní sloni a jiní velcí herbiovoři)</a:t>
            </a:r>
          </a:p>
          <a:p>
            <a:r>
              <a:rPr lang="cs-CZ" altLang="cs-CZ" smtClean="0"/>
              <a:t>Jsou domovem našim nejbližších příbuzných (šimpanz a gorila v Africe, orangutan – Sumatra a Borneo)</a:t>
            </a:r>
          </a:p>
          <a:p>
            <a:endParaRPr lang="cs-CZ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 t="3529" r="64166" b="75294"/>
          <a:stretch>
            <a:fillRect/>
          </a:stretch>
        </p:blipFill>
        <p:spPr bwMode="auto">
          <a:xfrm>
            <a:off x="152400" y="15240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0" y="1905000"/>
            <a:ext cx="2362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Období sucha není nebo velmi krátké, často dva vrcholy dešťů</a:t>
            </a:r>
            <a:endParaRPr lang="en-GB" altLang="cs-CZ" sz="2400"/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152400" y="3810000"/>
            <a:ext cx="38100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Tři hlavní oblasti - Amazonie a okolí, kolem Guinejského zálivu, a JV Asie (až na Sundy, NG, a severní Queensland)</a:t>
            </a:r>
          </a:p>
        </p:txBody>
      </p:sp>
      <p:pic>
        <p:nvPicPr>
          <p:cNvPr id="51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5053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Zvířata tropického deštného lesa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smtClean="0"/>
              <a:t>Stromové patro skýtá více potravy a lepší úkryt než je na zemi</a:t>
            </a:r>
          </a:p>
          <a:p>
            <a:pPr>
              <a:lnSpc>
                <a:spcPct val="90000"/>
              </a:lnSpc>
            </a:pPr>
            <a:r>
              <a:rPr lang="cs-CZ" altLang="cs-CZ" sz="2800" smtClean="0"/>
              <a:t>Často noční aktivita (vzhledem k vysokému predačnímu tlaku)</a:t>
            </a:r>
          </a:p>
          <a:p>
            <a:pPr>
              <a:lnSpc>
                <a:spcPct val="90000"/>
              </a:lnSpc>
            </a:pPr>
            <a:r>
              <a:rPr lang="cs-CZ" altLang="cs-CZ" sz="2800" smtClean="0"/>
              <a:t>Obrovské množství druhů ptáků (amazonské a indonézské pralesy mají víc než polovinu všech ptačích druhů planety – 50% semeno- a plodožravých; v temperátu jen 10%)</a:t>
            </a:r>
          </a:p>
          <a:p>
            <a:pPr>
              <a:lnSpc>
                <a:spcPct val="90000"/>
              </a:lnSpc>
            </a:pPr>
            <a:r>
              <a:rPr lang="cs-CZ" altLang="cs-CZ" sz="2800" smtClean="0"/>
              <a:t>Obrovská druhová bohatost hmyzu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304800" y="5791200"/>
            <a:ext cx="853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Pevné a složité mezidruhové vztahy (opylování </a:t>
            </a:r>
            <a:r>
              <a:rPr lang="en-GB" altLang="cs-CZ" sz="2400" i="1">
                <a:solidFill>
                  <a:schemeClr val="bg1"/>
                </a:solidFill>
              </a:rPr>
              <a:t>Ficus</a:t>
            </a:r>
            <a:r>
              <a:rPr lang="en-GB" altLang="cs-CZ" sz="2400">
                <a:solidFill>
                  <a:schemeClr val="bg1"/>
                </a:solidFill>
              </a:rPr>
              <a:t>) a vosička</a:t>
            </a:r>
            <a:endParaRPr lang="en-GB" altLang="cs-CZ" sz="2400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684213" y="6381750"/>
            <a:ext cx="4392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FF00"/>
                </a:solidFill>
              </a:rPr>
              <a:t>(toto je </a:t>
            </a:r>
            <a:r>
              <a:rPr lang="cs-CZ" altLang="cs-CZ" sz="2400" i="1">
                <a:solidFill>
                  <a:srgbClr val="FFFF00"/>
                </a:solidFill>
              </a:rPr>
              <a:t>Ficus damaropsis</a:t>
            </a:r>
            <a:r>
              <a:rPr lang="cs-CZ" altLang="cs-CZ" sz="2400">
                <a:solidFill>
                  <a:srgbClr val="FFFF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0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755650" y="6400800"/>
            <a:ext cx="6769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</a:rPr>
              <a:t>Endospermum labios </a:t>
            </a:r>
            <a:r>
              <a:rPr lang="cs-CZ" altLang="cs-CZ" sz="2400">
                <a:solidFill>
                  <a:srgbClr val="FFFF00"/>
                </a:solidFill>
              </a:rPr>
              <a:t>hostí mravence r. </a:t>
            </a:r>
            <a:r>
              <a:rPr lang="cs-CZ" altLang="cs-CZ" sz="2400" i="1">
                <a:solidFill>
                  <a:srgbClr val="FFFF00"/>
                </a:solidFill>
              </a:rPr>
              <a:t>Camponotus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5867400" y="188913"/>
            <a:ext cx="30972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/>
              <a:t>Hydnophytum </a:t>
            </a:r>
            <a:r>
              <a:rPr lang="cs-CZ" altLang="cs-CZ" sz="2400"/>
              <a:t>(</a:t>
            </a:r>
            <a:r>
              <a:rPr lang="cs-CZ" altLang="cs-CZ" sz="2400" i="1"/>
              <a:t>Rubiaceae</a:t>
            </a:r>
            <a:r>
              <a:rPr lang="cs-CZ" altLang="cs-CZ" sz="2400"/>
              <a:t>)</a:t>
            </a:r>
            <a:endParaRPr lang="cs-CZ" altLang="cs-CZ" sz="24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138" y="0"/>
            <a:ext cx="10117138" cy="672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100skoroPolyath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12smesSyzig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5375275" cy="806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04800" y="5791200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Kauliflorie</a:t>
            </a: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4343400" y="304800"/>
            <a:ext cx="4572000" cy="323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Většina živin je vázána v organické hmotě. Po vykácení klesá dramaticky úrodnost půdy. Stěhovavé zemědělství (Swiden/shifting agriculture)</a:t>
            </a:r>
            <a:endParaRPr lang="cs-CZ" altLang="cs-CZ" sz="24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</a:rPr>
              <a:t>Škodlivost stěhovavého zemědělství závisí na hustotě lidské populace </a:t>
            </a: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0" y="5715000"/>
            <a:ext cx="2590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Zachoval se tradiční životní styl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40963" name="Rectangle 3" descr="Image10"/>
          <p:cNvSpPr>
            <a:spLocks noGrp="1" noChangeAspect="1" noChangeArrowheads="1"/>
          </p:cNvSpPr>
          <p:nvPr isPhoto="1"/>
        </p:nvSpPr>
        <p:spPr bwMode="auto">
          <a:xfrm rot="5400000">
            <a:off x="1499393" y="-1143793"/>
            <a:ext cx="6145213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228600" y="304800"/>
            <a:ext cx="2255838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NASA satellite observation of deforestation in the Mato Grosso state of Brazil. The transformation from forest to farm is evident by the paler square shaped areas under development (Wikipedia)</a:t>
            </a:r>
            <a:endParaRPr lang="en-GB" altLang="cs-CZ" sz="2400"/>
          </a:p>
        </p:txBody>
      </p:sp>
      <p:pic>
        <p:nvPicPr>
          <p:cNvPr id="41987" name="Picture 6" descr="File:DeforestationinBrazil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260350"/>
            <a:ext cx="5143500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6147" name="Rectangle 3" descr="Image1"/>
          <p:cNvSpPr>
            <a:spLocks noGrp="1" noChangeAspect="1" noChangeArrowheads="1"/>
          </p:cNvSpPr>
          <p:nvPr isPhoto="1"/>
        </p:nvSpPr>
        <p:spPr bwMode="auto">
          <a:xfrm rot="-5400000">
            <a:off x="1646237" y="-639762"/>
            <a:ext cx="5851525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43011" name="Rectangle 3" descr="Image25"/>
          <p:cNvSpPr>
            <a:spLocks noGrp="1" noChangeAspect="1" noChangeArrowheads="1"/>
          </p:cNvSpPr>
          <p:nvPr isPhoto="1"/>
        </p:nvSpPr>
        <p:spPr bwMode="auto">
          <a:xfrm rot="5400000">
            <a:off x="1575593" y="-810418"/>
            <a:ext cx="5992813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79388" y="115888"/>
            <a:ext cx="8496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Odlesňování – ilegální těžba dřeva (Tam Dao, Vietnam)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79388" y="6035675"/>
            <a:ext cx="8686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</a:rPr>
              <a:t>Horší je ovšem odlesňování průmyslové -</a:t>
            </a:r>
            <a:r>
              <a:rPr lang="en-GB" altLang="cs-CZ" sz="2400"/>
              <a:t> </a:t>
            </a:r>
            <a:r>
              <a:rPr lang="en-GB" altLang="cs-CZ" sz="2400">
                <a:solidFill>
                  <a:srgbClr val="F8F8F8"/>
                </a:solidFill>
              </a:rPr>
              <a:t>Japonská</a:t>
            </a:r>
            <a:r>
              <a:rPr lang="en-GB" altLang="cs-CZ" sz="2400">
                <a:solidFill>
                  <a:schemeClr val="bg1"/>
                </a:solidFill>
              </a:rPr>
              <a:t> </a:t>
            </a:r>
            <a:r>
              <a:rPr lang="en-GB" altLang="cs-CZ" sz="2400">
                <a:solidFill>
                  <a:srgbClr val="F8F8F8"/>
                </a:solidFill>
              </a:rPr>
              <a:t>péče o les na ostrově Nová Guinea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45059" name="Rectangle 3" descr="Image26"/>
          <p:cNvSpPr>
            <a:spLocks noGrp="1" noChangeAspect="1" noChangeArrowheads="1"/>
          </p:cNvSpPr>
          <p:nvPr isPhoto="1"/>
        </p:nvSpPr>
        <p:spPr bwMode="auto">
          <a:xfrm>
            <a:off x="323850" y="0"/>
            <a:ext cx="44942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5292725" y="333375"/>
            <a:ext cx="3455988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Sev. Vietnam, 1988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Eroze, navzdory zalesňování exotickými eukalypty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46083" name="Rectangle 3" descr="Image2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4942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5003800" y="476250"/>
            <a:ext cx="3529013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Totéž místo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1992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47107" name="Rectangle 3" descr="Image28"/>
          <p:cNvSpPr>
            <a:spLocks noGrp="1" noChangeAspect="1" noChangeArrowheads="1"/>
          </p:cNvSpPr>
          <p:nvPr isPhoto="1"/>
        </p:nvSpPr>
        <p:spPr bwMode="auto">
          <a:xfrm>
            <a:off x="2324100" y="0"/>
            <a:ext cx="44942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Vie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r="8008" b="15372"/>
          <a:stretch>
            <a:fillRect/>
          </a:stretch>
        </p:blipFill>
        <p:spPr bwMode="auto">
          <a:xfrm>
            <a:off x="0" y="0"/>
            <a:ext cx="89154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osta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15625" b="13542"/>
          <a:stretch>
            <a:fillRect/>
          </a:stretch>
        </p:blipFill>
        <p:spPr bwMode="auto">
          <a:xfrm>
            <a:off x="838200" y="76200"/>
            <a:ext cx="7315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.grida.no/graphicslib/thumbs/1805c933-493c-4b85-be16-ad06eb342332/large/extent-of-deforestation-in-borneo-1950-2005-and-projection-towards-2020_119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663700"/>
            <a:ext cx="65405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2"/>
          <p:cNvSpPr txBox="1">
            <a:spLocks noChangeArrowheads="1"/>
          </p:cNvSpPr>
          <p:nvPr/>
        </p:nvSpPr>
        <p:spPr bwMode="auto">
          <a:xfrm>
            <a:off x="107950" y="620713"/>
            <a:ext cx="878522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Zmenšující se rozsah deštného lesa na Borneu – 2010 a 2020 jsou projekce </a:t>
            </a:r>
            <a:r>
              <a:rPr lang="cs-CZ" altLang="en-US" sz="1800"/>
              <a:t>http://www.grida.no/graphicslib/detail/extent-of-deforestation-in-borneo-1950-2005-and-projection-towards-2020_119c#</a:t>
            </a: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51203" name="Rectangle 3" descr="Image14"/>
          <p:cNvSpPr>
            <a:spLocks noGrp="1" noChangeAspect="1" noChangeArrowheads="1"/>
          </p:cNvSpPr>
          <p:nvPr isPhoto="1"/>
        </p:nvSpPr>
        <p:spPr bwMode="auto">
          <a:xfrm>
            <a:off x="107950" y="0"/>
            <a:ext cx="4378325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4859338" y="260350"/>
            <a:ext cx="3816350" cy="655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/>
              <a:t>Úbytek tropických lesů 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 dirty="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/>
              <a:t>Přeměna na </a:t>
            </a:r>
            <a:r>
              <a:rPr lang="cs-CZ" altLang="cs-CZ" sz="2400" dirty="0" smtClean="0"/>
              <a:t>plantáže kulturních rostlin</a:t>
            </a:r>
            <a:endParaRPr lang="cs-CZ" altLang="cs-CZ" sz="2400" dirty="0"/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 dirty="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/>
              <a:t>Např. Přeměna na kaučukovníkové plantáže (</a:t>
            </a:r>
            <a:r>
              <a:rPr lang="cs-CZ" altLang="cs-CZ" sz="2400" i="1" dirty="0" err="1"/>
              <a:t>Hevea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brasiliensis</a:t>
            </a:r>
            <a:r>
              <a:rPr lang="cs-CZ" altLang="cs-CZ" sz="2400" i="1" dirty="0"/>
              <a:t> – </a:t>
            </a:r>
            <a:r>
              <a:rPr lang="cs-CZ" altLang="cs-CZ" sz="2400" dirty="0"/>
              <a:t>zde ve Vietnamu);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/>
              <a:t>dnes se hodně rozšiřuje pěstování </a:t>
            </a:r>
            <a:r>
              <a:rPr lang="cs-CZ" altLang="cs-CZ" sz="2400" b="1" dirty="0"/>
              <a:t>palmy olejné </a:t>
            </a:r>
            <a:r>
              <a:rPr lang="cs-CZ" altLang="cs-CZ" sz="2400" dirty="0"/>
              <a:t>(využívá se, kromě potravinářství i na mýdla nebo biopalivo) – </a:t>
            </a:r>
            <a:r>
              <a:rPr lang="cs-CZ" altLang="cs-CZ" sz="2400" b="1" dirty="0"/>
              <a:t>opravdu nebezpečí pro tropické lesy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52227" name="Rectangle 3" descr="Image16"/>
          <p:cNvSpPr>
            <a:spLocks noGrp="1" noChangeAspect="1" noChangeArrowheads="1"/>
          </p:cNvSpPr>
          <p:nvPr isPhoto="1"/>
        </p:nvSpPr>
        <p:spPr bwMode="auto">
          <a:xfrm rot="5400000">
            <a:off x="1608931" y="-677068"/>
            <a:ext cx="5926137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0" y="115888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Plodiny – pantropicky pěstovány (ananas je Bromeliaceae, tedy původem z Nového světa – zde Vietnam, ale pěstován zcela pantropicky)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7171" name="Rectangle 3" descr="Image7"/>
          <p:cNvSpPr>
            <a:spLocks noGrp="1" noChangeAspect="1" noChangeArrowheads="1"/>
          </p:cNvSpPr>
          <p:nvPr isPhoto="1"/>
        </p:nvSpPr>
        <p:spPr bwMode="auto">
          <a:xfrm rot="5400000">
            <a:off x="1588293" y="-1143793"/>
            <a:ext cx="5967413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53251" name="Rectangle 3" descr="Image15"/>
          <p:cNvSpPr>
            <a:spLocks noGrp="1" noChangeAspect="1" noChangeArrowheads="1"/>
          </p:cNvSpPr>
          <p:nvPr isPhoto="1"/>
        </p:nvSpPr>
        <p:spPr bwMode="auto">
          <a:xfrm rot="5400000">
            <a:off x="1652587" y="-633412"/>
            <a:ext cx="5838825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179388" y="115888"/>
            <a:ext cx="8208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Rambutan – </a:t>
            </a:r>
            <a:r>
              <a:rPr lang="cs-CZ" altLang="cs-CZ" sz="2400" i="1"/>
              <a:t>Nephelium lapaceum</a:t>
            </a:r>
            <a:endParaRPr lang="cs-CZ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54275" name="Rectangle 3" descr="Image17"/>
          <p:cNvSpPr>
            <a:spLocks noGrp="1" noChangeAspect="1" noChangeArrowheads="1"/>
          </p:cNvSpPr>
          <p:nvPr isPhoto="1"/>
        </p:nvSpPr>
        <p:spPr bwMode="auto">
          <a:xfrm rot="5400000">
            <a:off x="1608931" y="-772318"/>
            <a:ext cx="5926137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323850" y="188913"/>
            <a:ext cx="698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Láhevník - </a:t>
            </a:r>
            <a:r>
              <a:rPr lang="cs-CZ" altLang="cs-CZ" sz="2400" i="1"/>
              <a:t>Annona</a:t>
            </a:r>
            <a:endParaRPr lang="cs-CZ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55302" name="Text Box 4"/>
          <p:cNvSpPr txBox="1">
            <a:spLocks noChangeArrowheads="1"/>
          </p:cNvSpPr>
          <p:nvPr/>
        </p:nvSpPr>
        <p:spPr bwMode="auto">
          <a:xfrm>
            <a:off x="5795963" y="549275"/>
            <a:ext cx="2808287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Kešu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(</a:t>
            </a:r>
            <a:r>
              <a:rPr lang="cs-CZ" altLang="cs-CZ" sz="2400" i="1"/>
              <a:t>Anacardium occidentale, Anacardiaceae</a:t>
            </a:r>
            <a:r>
              <a:rPr lang="cs-CZ" altLang="cs-CZ" sz="2400"/>
              <a:t>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148064" cy="6866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5"/>
          <p:cNvSpPr txBox="1">
            <a:spLocks noChangeArrowheads="1"/>
          </p:cNvSpPr>
          <p:nvPr/>
        </p:nvSpPr>
        <p:spPr bwMode="auto">
          <a:xfrm>
            <a:off x="5580063" y="981075"/>
            <a:ext cx="2952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sp>
        <p:nvSpPr>
          <p:cNvPr id="56324" name="Text Box 6"/>
          <p:cNvSpPr txBox="1">
            <a:spLocks noChangeArrowheads="1"/>
          </p:cNvSpPr>
          <p:nvPr/>
        </p:nvSpPr>
        <p:spPr bwMode="auto">
          <a:xfrm>
            <a:off x="5435600" y="692150"/>
            <a:ext cx="2952750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Ságová palma –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/>
              <a:t>Metroxylon saghum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 i="1"/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57347" name="Rectangle 3" descr="04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58371" name="Rectangle 3" descr="059"/>
          <p:cNvSpPr>
            <a:spLocks noGrp="1" noChangeAspect="1" noChangeArrowheads="1"/>
          </p:cNvSpPr>
          <p:nvPr isPhoto="1"/>
        </p:nvSpPr>
        <p:spPr bwMode="auto">
          <a:xfrm>
            <a:off x="3276600" y="0"/>
            <a:ext cx="51435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0" y="333375"/>
            <a:ext cx="34925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/>
              <a:t>Averrhoe carambola</a:t>
            </a:r>
            <a:r>
              <a:rPr lang="cs-CZ" altLang="cs-CZ" sz="2400"/>
              <a:t>, </a:t>
            </a:r>
            <a:r>
              <a:rPr lang="cs-CZ" altLang="cs-CZ" sz="2400" i="1"/>
              <a:t>Oxalidaceae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59395" name="Rectangle 3" descr="03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59396" name="TextBox 1"/>
          <p:cNvSpPr txBox="1">
            <a:spLocks noChangeArrowheads="1"/>
          </p:cNvSpPr>
          <p:nvPr/>
        </p:nvSpPr>
        <p:spPr bwMode="auto">
          <a:xfrm>
            <a:off x="5219700" y="6092825"/>
            <a:ext cx="3744913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Příprava dušeného kaloně 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60419" name="Rectangle 3" descr="04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 descr="DSCN421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Box 2"/>
          <p:cNvSpPr txBox="1">
            <a:spLocks noChangeArrowheads="1"/>
          </p:cNvSpPr>
          <p:nvPr/>
        </p:nvSpPr>
        <p:spPr bwMode="auto">
          <a:xfrm>
            <a:off x="6516688" y="6165850"/>
            <a:ext cx="26273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A prasátka (mumu)</a:t>
            </a:r>
            <a:endParaRPr lang="en-US" altLang="en-US" sz="24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62467" name="Rectangle 3" descr="03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5219700" y="836613"/>
            <a:ext cx="3529013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Takhle tropický les nevypadá – tohle je opuštěná kokosová plantáž (je tam hodně světla, proto to tak krásně kvete – kvetoucí liána je </a:t>
            </a:r>
            <a:r>
              <a:rPr lang="cs-CZ" altLang="cs-CZ" sz="2400" i="1"/>
              <a:t>Mucuna</a:t>
            </a:r>
            <a:r>
              <a:rPr lang="cs-CZ" altLang="cs-CZ" sz="24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35171" name="Rectangle 3"/>
          <p:cNvSpPr>
            <a:spLocks noGrp="1" noChangeAspect="1" noChangeArrowheads="1"/>
          </p:cNvSpPr>
          <p:nvPr isPhoto="1"/>
        </p:nvSpPr>
        <p:spPr bwMode="auto">
          <a:xfrm>
            <a:off x="0" y="449263"/>
            <a:ext cx="9144000" cy="5957887"/>
          </a:xfrm>
          <a:prstGeom prst="rect">
            <a:avLst/>
          </a:prstGeom>
          <a:blipFill dpi="0" rotWithShape="1">
            <a:blip r:embed="rId2"/>
            <a:srcRect/>
            <a:stretch>
              <a:fillRect b="-144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64515" name="Rectangle 3" descr="DSCF004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250825" y="6092825"/>
            <a:ext cx="60499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Tropické bažiny (wetlands) – příklad sladkovodních, stř. Amerika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65539" name="Rectangle 3" descr="Image12"/>
          <p:cNvSpPr>
            <a:spLocks noGrp="1" noChangeAspect="1" noChangeArrowheads="1"/>
          </p:cNvSpPr>
          <p:nvPr isPhoto="1"/>
        </p:nvSpPr>
        <p:spPr bwMode="auto">
          <a:xfrm>
            <a:off x="4140200" y="0"/>
            <a:ext cx="4440238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179388" y="260350"/>
            <a:ext cx="3744912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Mořské břehy, slané bažiny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Jsou fyziologicky suché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/>
              <a:t>Phoenix paludosa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(stejný rod jako datlová palma, která je pouštní)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66563" name="Rectangle 3" descr="Image1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454525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5076825" y="333375"/>
            <a:ext cx="3527425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Mangrove (někdy též mangrovy)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 b="1"/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 b="1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Prof. Soldán a „</a:t>
            </a:r>
            <a:r>
              <a:rPr lang="cs-CZ" altLang="cs-CZ" sz="2400" i="1"/>
              <a:t>hostinec u Dr. Šerého“</a:t>
            </a:r>
            <a:r>
              <a:rPr lang="cs-CZ" altLang="cs-CZ" sz="2400"/>
              <a:t> (Vietnam)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 b="1"/>
          </a:p>
        </p:txBody>
      </p:sp>
      <p:pic>
        <p:nvPicPr>
          <p:cNvPr id="66565" name="Picture 6" descr="Lexikon cestovní medicí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395663"/>
            <a:ext cx="2305050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 descr="Soubor:World map mangrove distribut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8785225" cy="406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6"/>
          <p:cNvSpPr txBox="1">
            <a:spLocks noChangeArrowheads="1"/>
          </p:cNvSpPr>
          <p:nvPr/>
        </p:nvSpPr>
        <p:spPr bwMode="auto">
          <a:xfrm>
            <a:off x="395288" y="260350"/>
            <a:ext cx="8929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Světové rozšíření mangrove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68611" name="Rectangle 3" descr="Image19"/>
          <p:cNvSpPr>
            <a:spLocks noGrp="1" noChangeAspect="1" noChangeArrowheads="1"/>
          </p:cNvSpPr>
          <p:nvPr isPhoto="1"/>
        </p:nvSpPr>
        <p:spPr bwMode="auto">
          <a:xfrm rot="5400000">
            <a:off x="1604962" y="-1142999"/>
            <a:ext cx="5934075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35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5"/>
          <p:cNvSpPr txBox="1">
            <a:spLocks noChangeArrowheads="1"/>
          </p:cNvSpPr>
          <p:nvPr/>
        </p:nvSpPr>
        <p:spPr bwMode="auto">
          <a:xfrm>
            <a:off x="0" y="5157788"/>
            <a:ext cx="9144000" cy="19383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/>
              <a:t>Velká sekundární produkce, proto oblíbeným lovištěm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/>
              <a:t>Ve Starém světě třeba lezci - </a:t>
            </a:r>
            <a:r>
              <a:rPr lang="cs-CZ" altLang="cs-CZ" sz="2400" dirty="0" err="1"/>
              <a:t>Výzmnamná</a:t>
            </a:r>
            <a:r>
              <a:rPr lang="cs-CZ" altLang="cs-CZ" sz="2400" dirty="0"/>
              <a:t> je ochrana pobřeží před zasolováním a postupem moře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 smtClean="0"/>
              <a:t>(Papua Nová Guinea)</a:t>
            </a:r>
            <a:endParaRPr lang="cs-CZ" alt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70660" name="Picture 4" descr="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71683" name="Rectangle 3" descr="Image2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51485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5003800" y="333375"/>
            <a:ext cx="3744913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/>
              <a:t>Rhizophora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Plody – typ letecká puma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4859338" y="2133600"/>
            <a:ext cx="3960812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Dokáží získavat vodu díky zvýšení vnitřního osmotického tlaku (až na 65 atm)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Některé mangrovové druhy mají schopnost sůl na listech vylučovat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72707" name="Rectangle 3" descr="Image21"/>
          <p:cNvSpPr>
            <a:spLocks noGrp="1" noChangeAspect="1" noChangeArrowheads="1"/>
          </p:cNvSpPr>
          <p:nvPr isPhoto="1"/>
        </p:nvSpPr>
        <p:spPr bwMode="auto">
          <a:xfrm>
            <a:off x="2355850" y="0"/>
            <a:ext cx="44307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02struk2inter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75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791200" y="457200"/>
            <a:ext cx="304800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V nenarušeném lese je TMA (obr. z PNG)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Krásné květy najdete zřídka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Obrovská druhová bohatost, především stromů. 100-300 druhů stromů (dbh&gt;5 cm) na hektar. Obrovská bohatost životních forem. Často několik stromových pater (emergents - např. dipterokarpy v JV Asii)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73731" name="Rectangle 3" descr="Image22"/>
          <p:cNvSpPr>
            <a:spLocks noGrp="1" noChangeAspect="1" noChangeArrowheads="1"/>
          </p:cNvSpPr>
          <p:nvPr isPhoto="1"/>
        </p:nvSpPr>
        <p:spPr bwMode="auto">
          <a:xfrm rot="5400000">
            <a:off x="1579562" y="-1579562"/>
            <a:ext cx="5984875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657"/>
            <a:ext cx="5112568" cy="681953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508104" y="4221088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(Nikaragua)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1805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542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973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74755" name="Rectangle 3" descr="Image2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549775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5219700" y="404813"/>
            <a:ext cx="35290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Přelidnění v tropických městech - Hanoj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75779" name="Rectangle 3" descr="Image24"/>
          <p:cNvSpPr>
            <a:spLocks noGrp="1" noChangeAspect="1" noChangeArrowheads="1"/>
          </p:cNvSpPr>
          <p:nvPr isPhoto="1"/>
        </p:nvSpPr>
        <p:spPr bwMode="auto">
          <a:xfrm rot="5400000">
            <a:off x="1611312" y="-1142999"/>
            <a:ext cx="5921375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76803" name="Rectangle 3" descr="Image2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613275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5003800" y="260350"/>
            <a:ext cx="3960813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Opadavé tropické lesy – nejvíce poničeny člověkem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Příklad – Mexico –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Konec období sucha často časem kvetení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„galeriové lesy“ – zde vždyzelené, podél řek, živené spodní vodou z řeky, tudíž relativně nezávislé na srážkách </a:t>
            </a:r>
          </a:p>
        </p:txBody>
      </p:sp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2" t="42822" r="7278" b="26172"/>
          <a:stretch>
            <a:fillRect/>
          </a:stretch>
        </p:blipFill>
        <p:spPr bwMode="auto">
          <a:xfrm>
            <a:off x="4535488" y="3833813"/>
            <a:ext cx="4608512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77827" name="Rectangle 3" descr="Image2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613275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5003800" y="260350"/>
            <a:ext cx="3960813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Opadavé tropické lesy – nejvíce poničeny člověkem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Příklad – Mexico –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Konec období sucha často časem kvetení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„galeriové lesy“ – zde vždyzelené, podél řek, živené spodní vodou z řeky, tudíž relativně nezávislé na srážkách </a:t>
            </a:r>
          </a:p>
        </p:txBody>
      </p:sp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2" t="42822" r="7278" b="26172"/>
          <a:stretch>
            <a:fillRect/>
          </a:stretch>
        </p:blipFill>
        <p:spPr bwMode="auto">
          <a:xfrm>
            <a:off x="4535488" y="3833813"/>
            <a:ext cx="4608512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3" r="31841" b="75955"/>
          <a:stretch>
            <a:fillRect/>
          </a:stretch>
        </p:blipFill>
        <p:spPr bwMode="auto">
          <a:xfrm>
            <a:off x="107950" y="0"/>
            <a:ext cx="13684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78851" name="Rectangle 3" descr="Image26"/>
          <p:cNvSpPr>
            <a:spLocks noGrp="1" noChangeAspect="1" noChangeArrowheads="1"/>
          </p:cNvSpPr>
          <p:nvPr isPhoto="1"/>
        </p:nvSpPr>
        <p:spPr bwMode="auto">
          <a:xfrm rot="5400000">
            <a:off x="1526381" y="-759618"/>
            <a:ext cx="6091237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0" y="115888"/>
            <a:ext cx="89646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Opadavé tropické lesy </a:t>
            </a:r>
            <a:r>
              <a:rPr lang="cs-CZ" altLang="cs-CZ" sz="1800" dirty="0">
                <a:latin typeface="Arial" panose="020B0604020202020204" pitchFamily="34" charset="0"/>
              </a:rPr>
              <a:t>jsou často v mozaice se savanami – příklad Indie – často obtížné </a:t>
            </a:r>
            <a:r>
              <a:rPr lang="cs-CZ" altLang="cs-CZ" sz="1800" dirty="0" err="1">
                <a:latin typeface="Arial" panose="020B0604020202020204" pitchFamily="34" charset="0"/>
              </a:rPr>
              <a:t>zistit</a:t>
            </a:r>
            <a:r>
              <a:rPr lang="cs-CZ" altLang="cs-CZ" sz="1800" dirty="0">
                <a:latin typeface="Arial" panose="020B0604020202020204" pitchFamily="34" charset="0"/>
              </a:rPr>
              <a:t>, kde byla savana původní a kde je člověkem podmíněná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79875" name="Rectangle 3" descr="Image27"/>
          <p:cNvSpPr>
            <a:spLocks noGrp="1" noChangeAspect="1" noChangeArrowheads="1"/>
          </p:cNvSpPr>
          <p:nvPr isPhoto="1"/>
        </p:nvSpPr>
        <p:spPr bwMode="auto">
          <a:xfrm rot="5400000">
            <a:off x="1526381" y="-1143793"/>
            <a:ext cx="6091237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0243" name="Rectangle 3" descr="Image2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4942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076825" y="404813"/>
            <a:ext cx="374332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Semena stromů čeledi Dipterocarpaceae (Vietnam)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80899" name="Rectangle 3" descr="Image2"/>
          <p:cNvSpPr>
            <a:spLocks noGrp="1" noChangeAspect="1" noChangeArrowheads="1"/>
          </p:cNvSpPr>
          <p:nvPr isPhoto="1"/>
        </p:nvSpPr>
        <p:spPr bwMode="auto">
          <a:xfrm rot="5400000">
            <a:off x="1499393" y="-1143793"/>
            <a:ext cx="6145213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81923" name="Rectangle 3" descr="Image3"/>
          <p:cNvSpPr>
            <a:spLocks noGrp="1" noChangeAspect="1" noChangeArrowheads="1"/>
          </p:cNvSpPr>
          <p:nvPr isPhoto="1"/>
        </p:nvSpPr>
        <p:spPr bwMode="auto">
          <a:xfrm rot="5400000">
            <a:off x="1499393" y="-1143793"/>
            <a:ext cx="6145213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82947" name="Rectangle 3" descr="Image4"/>
          <p:cNvSpPr>
            <a:spLocks noGrp="1" noChangeAspect="1" noChangeArrowheads="1"/>
          </p:cNvSpPr>
          <p:nvPr isPhoto="1"/>
        </p:nvSpPr>
        <p:spPr bwMode="auto">
          <a:xfrm rot="5400000">
            <a:off x="1499394" y="-786606"/>
            <a:ext cx="6145212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323850" y="115888"/>
            <a:ext cx="8351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Obrovský význam vodních ploch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83971" name="Rectangle 3" descr="Image5"/>
          <p:cNvSpPr>
            <a:spLocks noGrp="1" noChangeAspect="1" noChangeArrowheads="1"/>
          </p:cNvSpPr>
          <p:nvPr isPhoto="1"/>
        </p:nvSpPr>
        <p:spPr bwMode="auto">
          <a:xfrm rot="5400000">
            <a:off x="1499393" y="-1143793"/>
            <a:ext cx="6145213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84995" name="Rectangle 3" descr="Image6"/>
          <p:cNvSpPr>
            <a:spLocks noGrp="1" noChangeAspect="1" noChangeArrowheads="1"/>
          </p:cNvSpPr>
          <p:nvPr isPhoto="1"/>
        </p:nvSpPr>
        <p:spPr bwMode="auto">
          <a:xfrm rot="5400000">
            <a:off x="1499393" y="-1143793"/>
            <a:ext cx="6145213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86019" name="Rectangle 3" descr="Image7"/>
          <p:cNvSpPr>
            <a:spLocks noGrp="1" noChangeAspect="1" noChangeArrowheads="1"/>
          </p:cNvSpPr>
          <p:nvPr isPhoto="1"/>
        </p:nvSpPr>
        <p:spPr bwMode="auto">
          <a:xfrm rot="5400000">
            <a:off x="1499393" y="-1499393"/>
            <a:ext cx="6145213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0" y="638175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/>
              <a:t>Mozaika, produkce trav unese biomasu býložravců, voda limitujícím zdrojem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Pozor – i tropické lesy byly postiženy dobami ledovými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Voda byla v ledovcích, takže na celé Zemi sucho</a:t>
            </a:r>
          </a:p>
          <a:p>
            <a:r>
              <a:rPr lang="cs-CZ" altLang="cs-CZ" smtClean="0"/>
              <a:t>Nižší hladina oceánů</a:t>
            </a:r>
          </a:p>
          <a:p>
            <a:r>
              <a:rPr lang="cs-CZ" altLang="cs-CZ" smtClean="0"/>
              <a:t>Přesto se předpokládá, že ostrovy tropického deštného lesa (podstatně menší rozlohy, než je dnes) přetrvávaly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88067" name="Rectangle 3" descr="15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0" y="0"/>
            <a:ext cx="856932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Tropické hory - velké rozdíly mezi dnem a nocí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 </a:t>
            </a:r>
            <a:r>
              <a:rPr lang="cs-CZ" altLang="cs-CZ" sz="1800"/>
              <a:t>(Mt. Wilhelm, PNG); altitudinální (výškový) a latitudinální (zeměpisné šířky) se v mnohé liší – hlavně důležitost cirkadiánních vs. sezonních výkyvů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 na rovníku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Byly ve vysokých horách ledovce (viz ledovcové jezero na předchozím obrázku), někde jsou dodnes (většinou ale mizí)</a:t>
            </a:r>
          </a:p>
          <a:p>
            <a:r>
              <a:rPr lang="cs-CZ" altLang="cs-CZ" smtClean="0"/>
              <a:t>Na rovníku jsou velké rozdíly mezi dnem a nocí a relativně malé mezi sezonami. Ale i zde je sezonalita – hlavně ve srážkách. Ale např. na Papui, mrazy jsou častější v období sucha, protože je jasná obhola i v noci.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90115" name="Rectangle 3" descr="161"/>
          <p:cNvSpPr>
            <a:spLocks noGrp="1" noChangeAspect="1" noChangeArrowheads="1"/>
          </p:cNvSpPr>
          <p:nvPr isPhoto="1"/>
        </p:nvSpPr>
        <p:spPr bwMode="auto">
          <a:xfrm>
            <a:off x="4000500" y="0"/>
            <a:ext cx="51435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107950" y="260350"/>
            <a:ext cx="3455988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Některé rody jsou typické pro hory. Např. </a:t>
            </a:r>
            <a:r>
              <a:rPr lang="cs-CZ" altLang="cs-CZ" sz="2400" i="1"/>
              <a:t>Rhododendron – </a:t>
            </a:r>
            <a:r>
              <a:rPr lang="cs-CZ" altLang="cs-CZ" sz="2400"/>
              <a:t>přes 100 druhů jen v horách PNG, početný v Himalajích, Kavkaze, Alpách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02struk6lia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10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6084888" y="990600"/>
            <a:ext cx="3059112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Liány a epifyty</a:t>
            </a:r>
            <a:endParaRPr lang="cs-CZ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(jak se dostat ke světlu, a ušetřit na nefotosyntetizujících podpůrných pletivech)</a:t>
            </a: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91139" name="Rectangle 3" descr="160"/>
          <p:cNvSpPr>
            <a:spLocks noGrp="1" noChangeAspect="1" noChangeArrowheads="1"/>
          </p:cNvSpPr>
          <p:nvPr isPhoto="1"/>
        </p:nvSpPr>
        <p:spPr bwMode="auto">
          <a:xfrm>
            <a:off x="3492500" y="0"/>
            <a:ext cx="51435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250825" y="765175"/>
            <a:ext cx="2520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Hořec - </a:t>
            </a:r>
            <a:r>
              <a:rPr lang="cs-CZ" altLang="cs-CZ" sz="2400" i="1"/>
              <a:t>Gentiana</a:t>
            </a:r>
            <a:endParaRPr lang="cs-CZ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92163" name="Rectangle 3" descr="137"/>
          <p:cNvSpPr>
            <a:spLocks noGrp="1" noChangeAspect="1" noChangeArrowheads="1"/>
          </p:cNvSpPr>
          <p:nvPr isPhoto="1"/>
        </p:nvSpPr>
        <p:spPr bwMode="auto">
          <a:xfrm>
            <a:off x="4643438" y="0"/>
            <a:ext cx="450056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323850" y="549275"/>
            <a:ext cx="39608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/>
              <a:t>Nepenthes – </a:t>
            </a:r>
            <a:r>
              <a:rPr lang="cs-CZ" altLang="cs-CZ" sz="2400"/>
              <a:t>hmyzožravost jako způsob získání 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93187" name="Rectangle 3" descr="136"/>
          <p:cNvSpPr>
            <a:spLocks noGrp="1" noChangeAspect="1" noChangeArrowheads="1"/>
          </p:cNvSpPr>
          <p:nvPr isPhoto="1"/>
        </p:nvSpPr>
        <p:spPr bwMode="auto">
          <a:xfrm>
            <a:off x="0" y="833438"/>
            <a:ext cx="9144000" cy="602456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0" y="0"/>
            <a:ext cx="88931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Kmeny stromů obalené epifyty – mechy, kapradiny, ale i zázvorovité – cloud forests [mlžné lesy] – tzv. horizontální srážky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94211" name="Rectangle 3" descr="130"/>
          <p:cNvSpPr>
            <a:spLocks noGrp="1" noChangeAspect="1" noChangeArrowheads="1"/>
          </p:cNvSpPr>
          <p:nvPr isPhoto="1"/>
        </p:nvSpPr>
        <p:spPr bwMode="auto">
          <a:xfrm>
            <a:off x="1258888" y="12700"/>
            <a:ext cx="4681537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94212" name="TextBox 1"/>
          <p:cNvSpPr txBox="1">
            <a:spLocks noChangeArrowheads="1"/>
          </p:cNvSpPr>
          <p:nvPr/>
        </p:nvSpPr>
        <p:spPr bwMode="auto">
          <a:xfrm>
            <a:off x="6156325" y="1341438"/>
            <a:ext cx="2663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Spousta epifytických orchidejí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95235" name="Rectangle 3" descr="129"/>
          <p:cNvSpPr>
            <a:spLocks noGrp="1" noChangeAspect="1" noChangeArrowheads="1"/>
          </p:cNvSpPr>
          <p:nvPr isPhoto="1"/>
        </p:nvSpPr>
        <p:spPr bwMode="auto">
          <a:xfrm>
            <a:off x="2338388" y="0"/>
            <a:ext cx="4465637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95236" name="TextBox 1"/>
          <p:cNvSpPr txBox="1">
            <a:spLocks noChangeArrowheads="1"/>
          </p:cNvSpPr>
          <p:nvPr/>
        </p:nvSpPr>
        <p:spPr bwMode="auto">
          <a:xfrm>
            <a:off x="7092950" y="692150"/>
            <a:ext cx="14398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Další epifytická orchidea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96259" name="Rectangle 3" descr="064"/>
          <p:cNvSpPr>
            <a:spLocks noGrp="1" noChangeAspect="1" noChangeArrowheads="1"/>
          </p:cNvSpPr>
          <p:nvPr isPhoto="1"/>
        </p:nvSpPr>
        <p:spPr bwMode="auto">
          <a:xfrm>
            <a:off x="179388" y="0"/>
            <a:ext cx="51435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5580063" y="260350"/>
            <a:ext cx="3313112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Highlands, PNG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Lemčíci (výstavba altánků pro námluvní tance)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97283" name="Rectangle 3" descr="13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10393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395288" y="6237288"/>
            <a:ext cx="3600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Highlands, PNG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98307" name="Rectangle 3" descr="Image11"/>
          <p:cNvSpPr>
            <a:spLocks noGrp="1" noChangeAspect="1" noChangeArrowheads="1"/>
          </p:cNvSpPr>
          <p:nvPr isPhoto="1"/>
        </p:nvSpPr>
        <p:spPr bwMode="auto">
          <a:xfrm rot="5400000">
            <a:off x="1499394" y="-786606"/>
            <a:ext cx="6145212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250825" y="115888"/>
            <a:ext cx="8642350" cy="8223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Tropické hory –  (Tam Dao, Vietnam, cca 20</a:t>
            </a:r>
            <a:r>
              <a:rPr lang="cs-CZ" altLang="cs-CZ" sz="2400" baseline="30000"/>
              <a:t>o </a:t>
            </a:r>
            <a:r>
              <a:rPr lang="cs-CZ" altLang="cs-CZ" sz="2400"/>
              <a:t>s.š.- takže už spíš v monzunové oblasti)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99331" name="Rectangle 3" descr="Image1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446588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5076825" y="333375"/>
            <a:ext cx="3887788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Tam Dao – Severní Vietnam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00355" name="Rectangle 3" descr="Image13"/>
          <p:cNvSpPr>
            <a:spLocks noGrp="1" noChangeAspect="1" noChangeArrowheads="1"/>
          </p:cNvSpPr>
          <p:nvPr isPhoto="1"/>
        </p:nvSpPr>
        <p:spPr bwMode="auto">
          <a:xfrm rot="5400000">
            <a:off x="1569244" y="-716756"/>
            <a:ext cx="6005512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179388" y="0"/>
            <a:ext cx="8856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Horizontální srážky - epifyty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3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Výchozí návrh">
  <a:themeElements>
    <a:clrScheme name="1_Výchozí návrh 3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8126</TotalTime>
  <Words>1493</Words>
  <Application>Microsoft Office PowerPoint</Application>
  <PresentationFormat>Předvádění na obrazovce (4:3)</PresentationFormat>
  <Paragraphs>148</Paragraphs>
  <Slides>108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108</vt:i4>
      </vt:variant>
    </vt:vector>
  </HeadingPairs>
  <TitlesOfParts>
    <vt:vector size="112" baseType="lpstr">
      <vt:lpstr>Arial</vt:lpstr>
      <vt:lpstr>Times New Roman</vt:lpstr>
      <vt:lpstr>Výchozí návrh</vt:lpstr>
      <vt:lpstr>1_Výchozí návrh</vt:lpstr>
      <vt:lpstr>Tropický deštný les</vt:lpstr>
      <vt:lpstr>Tropický deštný les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Zvířata tropického deštného lesa</vt:lpstr>
      <vt:lpstr>Zvířata tropického deštného lesa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Pozor – i tropické lesy byly postiženy dobami ledovými</vt:lpstr>
      <vt:lpstr>Prezentace aplikace PowerPoint</vt:lpstr>
      <vt:lpstr>I na rovníku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BiF JčU ČB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Tropický deštný les</dc:title>
  <dc:creator>Jan Leps</dc:creator>
  <cp:lastModifiedBy>Jan Lepš</cp:lastModifiedBy>
  <cp:revision>38</cp:revision>
  <dcterms:created xsi:type="dcterms:W3CDTF">2004-11-28T10:20:42Z</dcterms:created>
  <dcterms:modified xsi:type="dcterms:W3CDTF">2023-11-10T11:59:13Z</dcterms:modified>
</cp:coreProperties>
</file>