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343" r:id="rId4"/>
    <p:sldId id="344" r:id="rId5"/>
    <p:sldId id="345" r:id="rId6"/>
    <p:sldId id="340" r:id="rId7"/>
    <p:sldId id="341" r:id="rId8"/>
    <p:sldId id="257" r:id="rId9"/>
    <p:sldId id="258" r:id="rId10"/>
    <p:sldId id="260" r:id="rId11"/>
    <p:sldId id="261" r:id="rId12"/>
    <p:sldId id="262" r:id="rId13"/>
    <p:sldId id="263" r:id="rId14"/>
    <p:sldId id="264" r:id="rId15"/>
    <p:sldId id="265" r:id="rId16"/>
    <p:sldId id="390" r:id="rId17"/>
    <p:sldId id="393" r:id="rId18"/>
    <p:sldId id="384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7" r:id="rId28"/>
    <p:sldId id="279" r:id="rId29"/>
    <p:sldId id="281" r:id="rId30"/>
    <p:sldId id="282" r:id="rId31"/>
    <p:sldId id="283" r:id="rId32"/>
    <p:sldId id="284" r:id="rId33"/>
    <p:sldId id="285" r:id="rId34"/>
    <p:sldId id="346" r:id="rId35"/>
    <p:sldId id="347" r:id="rId36"/>
    <p:sldId id="348" r:id="rId37"/>
    <p:sldId id="349" r:id="rId38"/>
    <p:sldId id="385" r:id="rId39"/>
    <p:sldId id="387" r:id="rId40"/>
    <p:sldId id="350" r:id="rId41"/>
    <p:sldId id="286" r:id="rId42"/>
    <p:sldId id="351" r:id="rId43"/>
    <p:sldId id="394" r:id="rId44"/>
    <p:sldId id="395" r:id="rId45"/>
    <p:sldId id="396" r:id="rId46"/>
    <p:sldId id="397" r:id="rId47"/>
    <p:sldId id="398" r:id="rId48"/>
    <p:sldId id="434" r:id="rId49"/>
    <p:sldId id="435" r:id="rId50"/>
    <p:sldId id="436" r:id="rId51"/>
    <p:sldId id="437" r:id="rId52"/>
    <p:sldId id="438" r:id="rId53"/>
    <p:sldId id="439" r:id="rId54"/>
    <p:sldId id="440" r:id="rId55"/>
    <p:sldId id="461" r:id="rId56"/>
    <p:sldId id="476" r:id="rId57"/>
    <p:sldId id="469" r:id="rId58"/>
    <p:sldId id="441" r:id="rId59"/>
    <p:sldId id="442" r:id="rId60"/>
    <p:sldId id="445" r:id="rId61"/>
    <p:sldId id="457" r:id="rId62"/>
    <p:sldId id="449" r:id="rId63"/>
    <p:sldId id="446" r:id="rId64"/>
    <p:sldId id="447" r:id="rId65"/>
    <p:sldId id="448" r:id="rId66"/>
    <p:sldId id="451" r:id="rId67"/>
    <p:sldId id="454" r:id="rId68"/>
    <p:sldId id="456" r:id="rId69"/>
    <p:sldId id="463" r:id="rId70"/>
    <p:sldId id="467" r:id="rId71"/>
    <p:sldId id="470" r:id="rId72"/>
    <p:sldId id="473" r:id="rId73"/>
    <p:sldId id="472" r:id="rId74"/>
    <p:sldId id="479" r:id="rId75"/>
    <p:sldId id="478" r:id="rId76"/>
    <p:sldId id="288" r:id="rId77"/>
    <p:sldId id="289" r:id="rId78"/>
    <p:sldId id="290" r:id="rId79"/>
    <p:sldId id="291" r:id="rId80"/>
    <p:sldId id="292" r:id="rId81"/>
    <p:sldId id="293" r:id="rId82"/>
    <p:sldId id="294" r:id="rId83"/>
    <p:sldId id="295" r:id="rId84"/>
    <p:sldId id="296" r:id="rId85"/>
    <p:sldId id="298" r:id="rId86"/>
    <p:sldId id="297" r:id="rId87"/>
    <p:sldId id="357" r:id="rId88"/>
    <p:sldId id="358" r:id="rId89"/>
    <p:sldId id="361" r:id="rId90"/>
    <p:sldId id="359" r:id="rId91"/>
    <p:sldId id="360" r:id="rId92"/>
    <p:sldId id="352" r:id="rId93"/>
    <p:sldId id="386" r:id="rId94"/>
    <p:sldId id="388" r:id="rId95"/>
    <p:sldId id="389" r:id="rId96"/>
    <p:sldId id="299" r:id="rId97"/>
    <p:sldId id="300" r:id="rId98"/>
    <p:sldId id="301" r:id="rId99"/>
    <p:sldId id="302" r:id="rId100"/>
    <p:sldId id="374" r:id="rId101"/>
    <p:sldId id="353" r:id="rId102"/>
    <p:sldId id="303" r:id="rId103"/>
    <p:sldId id="304" r:id="rId104"/>
    <p:sldId id="305" r:id="rId105"/>
    <p:sldId id="363" r:id="rId106"/>
    <p:sldId id="364" r:id="rId107"/>
    <p:sldId id="365" r:id="rId108"/>
    <p:sldId id="367" r:id="rId109"/>
    <p:sldId id="366" r:id="rId110"/>
    <p:sldId id="368" r:id="rId111"/>
    <p:sldId id="369" r:id="rId112"/>
    <p:sldId id="370" r:id="rId113"/>
    <p:sldId id="371" r:id="rId114"/>
    <p:sldId id="372" r:id="rId115"/>
    <p:sldId id="377" r:id="rId116"/>
    <p:sldId id="373" r:id="rId117"/>
    <p:sldId id="375" r:id="rId118"/>
    <p:sldId id="376" r:id="rId119"/>
    <p:sldId id="401" r:id="rId120"/>
    <p:sldId id="402" r:id="rId121"/>
    <p:sldId id="403" r:id="rId122"/>
    <p:sldId id="399" r:id="rId123"/>
    <p:sldId id="400" r:id="rId124"/>
    <p:sldId id="378" r:id="rId125"/>
    <p:sldId id="404" r:id="rId126"/>
    <p:sldId id="379" r:id="rId127"/>
    <p:sldId id="380" r:id="rId128"/>
    <p:sldId id="381" r:id="rId129"/>
    <p:sldId id="480" r:id="rId130"/>
    <p:sldId id="481" r:id="rId131"/>
    <p:sldId id="383" r:id="rId132"/>
    <p:sldId id="477" r:id="rId133"/>
    <p:sldId id="306" r:id="rId134"/>
    <p:sldId id="307" r:id="rId135"/>
    <p:sldId id="308" r:id="rId136"/>
    <p:sldId id="309" r:id="rId137"/>
    <p:sldId id="310" r:id="rId138"/>
    <p:sldId id="311" r:id="rId139"/>
    <p:sldId id="312" r:id="rId140"/>
    <p:sldId id="313" r:id="rId141"/>
    <p:sldId id="314" r:id="rId142"/>
    <p:sldId id="315" r:id="rId143"/>
    <p:sldId id="316" r:id="rId144"/>
    <p:sldId id="317" r:id="rId145"/>
    <p:sldId id="318" r:id="rId146"/>
    <p:sldId id="319" r:id="rId147"/>
    <p:sldId id="320" r:id="rId148"/>
    <p:sldId id="321" r:id="rId149"/>
    <p:sldId id="322" r:id="rId150"/>
    <p:sldId id="323" r:id="rId151"/>
    <p:sldId id="324" r:id="rId152"/>
    <p:sldId id="325" r:id="rId153"/>
    <p:sldId id="328" r:id="rId154"/>
    <p:sldId id="326" r:id="rId155"/>
    <p:sldId id="327" r:id="rId156"/>
    <p:sldId id="329" r:id="rId157"/>
    <p:sldId id="330" r:id="rId158"/>
    <p:sldId id="331" r:id="rId159"/>
    <p:sldId id="332" r:id="rId160"/>
    <p:sldId id="333" r:id="rId161"/>
    <p:sldId id="334" r:id="rId162"/>
    <p:sldId id="335" r:id="rId163"/>
    <p:sldId id="336" r:id="rId164"/>
    <p:sldId id="419" r:id="rId165"/>
    <p:sldId id="420" r:id="rId166"/>
    <p:sldId id="409" r:id="rId167"/>
    <p:sldId id="410" r:id="rId168"/>
    <p:sldId id="411" r:id="rId169"/>
    <p:sldId id="412" r:id="rId170"/>
    <p:sldId id="337" r:id="rId171"/>
    <p:sldId id="413" r:id="rId172"/>
    <p:sldId id="414" r:id="rId173"/>
    <p:sldId id="415" r:id="rId174"/>
    <p:sldId id="416" r:id="rId175"/>
    <p:sldId id="417" r:id="rId176"/>
    <p:sldId id="418" r:id="rId177"/>
    <p:sldId id="421" r:id="rId178"/>
    <p:sldId id="482" r:id="rId179"/>
    <p:sldId id="431" r:id="rId180"/>
    <p:sldId id="422" r:id="rId181"/>
    <p:sldId id="423" r:id="rId182"/>
    <p:sldId id="424" r:id="rId183"/>
    <p:sldId id="425" r:id="rId184"/>
    <p:sldId id="426" r:id="rId185"/>
    <p:sldId id="427" r:id="rId186"/>
    <p:sldId id="428" r:id="rId187"/>
    <p:sldId id="429" r:id="rId188"/>
    <p:sldId id="430" r:id="rId189"/>
  </p:sldIdLst>
  <p:sldSz cx="9144000" cy="6858000" type="screen4x3"/>
  <p:notesSz cx="6858000" cy="9144000"/>
  <p:photoAlbum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38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viewProps" Target="viewProps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slide" Target="slides/slide178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92" Type="http://schemas.openxmlformats.org/officeDocument/2006/relationships/theme" Target="theme/theme1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slide" Target="slides/slide179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5" Type="http://schemas.openxmlformats.org/officeDocument/2006/relationships/slide" Target="slides/slide62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51" Type="http://schemas.openxmlformats.org/officeDocument/2006/relationships/slide" Target="slides/slide148.xml"/><Relationship Id="rId172" Type="http://schemas.openxmlformats.org/officeDocument/2006/relationships/slide" Target="slides/slide169.xml"/><Relationship Id="rId193" Type="http://schemas.openxmlformats.org/officeDocument/2006/relationships/tableStyles" Target="tableStyles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0" Type="http://schemas.openxmlformats.org/officeDocument/2006/relationships/presProps" Target="presProps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34E93-542A-4B79-A842-FFA91677D03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07217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38A07-CC2B-4F0E-A00F-3188673D8F4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5801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D1895-98B9-4472-9006-F84296492BF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7289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00C1F70-275C-4466-B201-AF9169F41D7A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66E7B7-7137-46F0-8CD1-D5496E99E41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89756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5EA675E-FF16-4E7E-B5F4-35E5F42EC5E6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3401AE-16E2-49AE-87B9-E437AA7A674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35717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E5F8038-48DE-49F2-86AE-1391DBA91908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A9AD9F-B097-42D2-814B-CA408EC970F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43706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124FCBB-F522-412C-A43B-BD154EAB0078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A8EB627-095D-4B6E-97EF-1A681F62046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086239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EE16599-AB6B-4D97-B15D-EC454E554C07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5A998B-FC71-489A-93D4-AC001AEDDEC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098564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11AEE8F-6696-4CB2-848E-A6EFDF0AF946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680B61-10B6-4817-9570-F0AB8F2088F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95524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E59F8D-F394-41B6-AAC6-000A178AA36E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8BA56F-10A9-435F-9367-9F61B9E241C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3390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773CE53-DD3D-4019-9EE2-13CF9AFFB66F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4E70B06-B72B-4E1D-B3A4-26EC0F9D221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61732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0B091-EDF2-4DB1-B67E-85A158550BC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60362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4EB9794-76C4-4025-9ABC-F7F5A50712C8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6EA236-81E1-4F56-A1D5-15F77EC9731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825178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00FC511-1629-4608-BAA2-1126AD814D26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3A26CA-9C96-40DF-B3FE-EF38955DD5B2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075485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47AF785-8178-4241-99EA-E561F210D464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5F7C3D-9699-42B0-A8F1-FBF534BA267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357066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FF71A6B-47E8-48F9-A721-BC21C3902898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5F19BDD-758A-4A5C-A097-099BB982375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53094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FA97185-D74D-42DF-A8F1-FF029BAF5699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476F6A-ACD3-4493-82C6-C0BB67D7461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818992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DF41AC1-FD52-44E4-8E1D-7F59D7F3B7ED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A4D76D-2743-4811-A507-DFAC7EDE9F3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04482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68B8981-FBB3-40D4-A093-6A7FAB27865F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F21B46-D704-4386-BADD-1F53EF1E3BA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90241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C4B3361-29E1-4229-8CC0-1228D22F2993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882351B-5ABD-4CF9-AE78-F630D94BF45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693677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07A4DF-0685-406A-A27F-6C347E91A8C0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5D7DB50-C485-4987-ABC9-1730972079A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5292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A5979C6-B321-4921-92AA-43D84B29C562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4D9345-CCC6-402A-94D5-DE43C1CA281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36880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21EDF-DB6D-4D12-AC08-6CCD3432217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763951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91E20DA-35CC-4A62-801C-6B3AF807E4DF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E6D6DD-7EA5-4382-BA7C-C709377B9CC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280634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8922870-6883-4C7D-951B-A71011AF63A2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3B1A91-171A-419D-9916-49878EA8163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451036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250251F-D7AC-43E3-9E08-DD3B531CCD81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25D8131-C040-4305-8CAF-6B46C685CAB2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39166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414D9BD-6445-4833-80F8-D2747520C98C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3015C6-8C70-4142-BEF2-98BF6550ED7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99753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2A872-7247-4965-A6B3-B40A48B83CF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21950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9BFF8-9AB1-43E4-B0F8-250480C3288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25723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F1328-1FC6-458B-AB33-0DA4F64359C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23663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172B2-3500-418F-8758-6BC9BC109B1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6626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B8C85-ADB1-4560-94D4-FF87FC06981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00494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63745-3BF2-4D54-A095-9FD2793C0FE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61738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97AA0A13-C706-49C7-BE6C-D19C7B22994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styl.</a:t>
            </a:r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9D117EB-DC7E-4339-9C3E-4D85B432D36F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867B890-F98A-4FB9-BFC8-3F5962FD05C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styl.</a:t>
            </a:r>
          </a:p>
        </p:txBody>
      </p:sp>
      <p:sp>
        <p:nvSpPr>
          <p:cNvPr id="3075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521574E-2C0B-4C7F-9CC5-67D86C52093F}" type="datetimeFigureOut">
              <a:rPr lang="cs-CZ"/>
              <a:pPr>
                <a:defRPr/>
              </a:pPr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5A2E27D-0D81-4749-AB22-C0A0E8FA3BF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3.pn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8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8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8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8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8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8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8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solidFill>
                  <a:schemeClr val="bg1"/>
                </a:solidFill>
              </a:rPr>
              <a:t>Temperátní vždyzelené lesy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6553200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628775"/>
            <a:ext cx="2484437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5843" name="Rectangle 3" descr="Image06"/>
          <p:cNvSpPr>
            <a:spLocks noGrp="1" noChangeAspect="1" noChangeArrowheads="1"/>
          </p:cNvSpPr>
          <p:nvPr isPhoto="1"/>
        </p:nvSpPr>
        <p:spPr bwMode="auto">
          <a:xfrm rot="5400000">
            <a:off x="1542256" y="-1143793"/>
            <a:ext cx="6059487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8003" name="Rectangle 3" descr="Image47"/>
          <p:cNvSpPr>
            <a:spLocks noGrp="1" noChangeAspect="1" noChangeArrowheads="1"/>
          </p:cNvSpPr>
          <p:nvPr isPhoto="1"/>
        </p:nvSpPr>
        <p:spPr bwMode="auto">
          <a:xfrm rot="5400000">
            <a:off x="1577182" y="-723106"/>
            <a:ext cx="6018212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0" y="0"/>
            <a:ext cx="77771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400">
                <a:solidFill>
                  <a:schemeClr val="bg1"/>
                </a:solidFill>
              </a:rPr>
              <a:t>Severská tundra</a:t>
            </a: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3132138" y="138113"/>
            <a:ext cx="56165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Ledovcové tvary - Porta Laponum (u Abisca)</a:t>
            </a:r>
          </a:p>
        </p:txBody>
      </p:sp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395288" y="981075"/>
            <a:ext cx="87487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/>
              <a:t>I za polárním kruhem jsou místa s březovými „lesy“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9027" name="Rectangle 3" descr="Image48"/>
          <p:cNvSpPr>
            <a:spLocks noGrp="1" noChangeAspect="1" noChangeArrowheads="1"/>
          </p:cNvSpPr>
          <p:nvPr isPhoto="1"/>
        </p:nvSpPr>
        <p:spPr bwMode="auto">
          <a:xfrm rot="5400000">
            <a:off x="1562893" y="-1143793"/>
            <a:ext cx="601821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0051" name="Rectangle 3" descr="Image49"/>
          <p:cNvSpPr>
            <a:spLocks noGrp="1" noChangeAspect="1" noChangeArrowheads="1"/>
          </p:cNvSpPr>
          <p:nvPr isPhoto="1"/>
        </p:nvSpPr>
        <p:spPr bwMode="auto">
          <a:xfrm rot="5400000">
            <a:off x="1574800" y="-711200"/>
            <a:ext cx="5994400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684213" y="188913"/>
            <a:ext cx="63357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i="1">
                <a:solidFill>
                  <a:schemeClr val="bg1"/>
                </a:solidFill>
              </a:rPr>
              <a:t>Cornus suecica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1075" name="Rectangle 3" descr="DSC_0026"/>
          <p:cNvSpPr>
            <a:spLocks noGrp="1" noChangeAspect="1" noChangeArrowheads="1"/>
          </p:cNvSpPr>
          <p:nvPr isPhoto="1"/>
        </p:nvSpPr>
        <p:spPr bwMode="auto">
          <a:xfrm>
            <a:off x="0" y="388938"/>
            <a:ext cx="9144000" cy="60801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684213" y="836613"/>
            <a:ext cx="45354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3600"/>
              <a:t>Island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2099" name="Rectangle 3" descr="DSC_0030"/>
          <p:cNvSpPr>
            <a:spLocks noGrp="1" noChangeAspect="1" noChangeArrowheads="1"/>
          </p:cNvSpPr>
          <p:nvPr isPhoto="1"/>
        </p:nvSpPr>
        <p:spPr bwMode="auto">
          <a:xfrm>
            <a:off x="0" y="388938"/>
            <a:ext cx="9144000" cy="60801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3123" name="Rectangle 3" descr="DSC_007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0801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0" y="6237288"/>
            <a:ext cx="7235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Vrba – </a:t>
            </a:r>
            <a:r>
              <a:rPr lang="cs-CZ" altLang="en-US" sz="1800" i="1">
                <a:solidFill>
                  <a:schemeClr val="bg1"/>
                </a:solidFill>
              </a:rPr>
              <a:t>Salix herbacea - </a:t>
            </a:r>
            <a:r>
              <a:rPr lang="cs-CZ" altLang="en-US" sz="1800">
                <a:solidFill>
                  <a:schemeClr val="bg1"/>
                </a:solidFill>
              </a:rPr>
              <a:t>druh společný s naší horskou tundrou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4147" name="Rectangle 3" descr="DSC_0080"/>
          <p:cNvSpPr>
            <a:spLocks noGrp="1" noChangeAspect="1" noChangeArrowheads="1"/>
          </p:cNvSpPr>
          <p:nvPr isPhoto="1"/>
        </p:nvSpPr>
        <p:spPr bwMode="auto">
          <a:xfrm>
            <a:off x="0" y="388938"/>
            <a:ext cx="9144000" cy="60801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5171" name="Rectangle 3" descr="DSC_0077"/>
          <p:cNvSpPr>
            <a:spLocks noGrp="1" noChangeAspect="1" noChangeArrowheads="1"/>
          </p:cNvSpPr>
          <p:nvPr isPhoto="1"/>
        </p:nvSpPr>
        <p:spPr bwMode="auto">
          <a:xfrm>
            <a:off x="0" y="388938"/>
            <a:ext cx="9144000" cy="60801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179388" y="6486525"/>
            <a:ext cx="89646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i="1">
                <a:solidFill>
                  <a:schemeClr val="bg1"/>
                </a:solidFill>
              </a:rPr>
              <a:t>Loiseleuria procumbens  - </a:t>
            </a:r>
            <a:r>
              <a:rPr lang="cs-CZ" altLang="en-US" sz="1800">
                <a:solidFill>
                  <a:schemeClr val="bg1"/>
                </a:solidFill>
              </a:rPr>
              <a:t>druh společný s naší horskou tundrou </a:t>
            </a:r>
            <a:endParaRPr lang="cs-CZ" altLang="en-US" sz="1800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6195" name="Rectangle 3" descr="DSC_0082"/>
          <p:cNvSpPr>
            <a:spLocks noGrp="1" noChangeAspect="1" noChangeArrowheads="1"/>
          </p:cNvSpPr>
          <p:nvPr isPhoto="1"/>
        </p:nvSpPr>
        <p:spPr bwMode="auto">
          <a:xfrm>
            <a:off x="0" y="388938"/>
            <a:ext cx="9144000" cy="60801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7219" name="Rectangle 3" descr="DSC_0085"/>
          <p:cNvSpPr>
            <a:spLocks noGrp="1" noChangeAspect="1" noChangeArrowheads="1"/>
          </p:cNvSpPr>
          <p:nvPr isPhoto="1"/>
        </p:nvSpPr>
        <p:spPr bwMode="auto">
          <a:xfrm>
            <a:off x="0" y="388938"/>
            <a:ext cx="9144000" cy="60801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9525"/>
            <a:ext cx="462915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8243" name="Rectangle 3" descr="DSC_0097"/>
          <p:cNvSpPr>
            <a:spLocks noGrp="1" noChangeAspect="1" noChangeArrowheads="1"/>
          </p:cNvSpPr>
          <p:nvPr isPhoto="1"/>
        </p:nvSpPr>
        <p:spPr bwMode="auto">
          <a:xfrm>
            <a:off x="0" y="388938"/>
            <a:ext cx="9144000" cy="60801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9267" name="Rectangle 3" descr="DSC_0104"/>
          <p:cNvSpPr>
            <a:spLocks noGrp="1" noChangeAspect="1" noChangeArrowheads="1"/>
          </p:cNvSpPr>
          <p:nvPr isPhoto="1"/>
        </p:nvSpPr>
        <p:spPr bwMode="auto">
          <a:xfrm>
            <a:off x="0" y="388938"/>
            <a:ext cx="9144000" cy="60801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40291" name="Rectangle 3" descr="DSC_013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0801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179388" y="6237288"/>
            <a:ext cx="85693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Březové lesy na Islandu – původně zabíraly skoro třetinu území – dnes jen zbytky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288" y="-381000"/>
            <a:ext cx="11458576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42339" name="Rectangle 3" descr="DSC_0132"/>
          <p:cNvSpPr>
            <a:spLocks noGrp="1" noChangeAspect="1" noChangeArrowheads="1"/>
          </p:cNvSpPr>
          <p:nvPr isPhoto="1"/>
        </p:nvSpPr>
        <p:spPr bwMode="auto">
          <a:xfrm>
            <a:off x="0" y="388938"/>
            <a:ext cx="9144000" cy="60801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4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63" name="TextBox 1"/>
          <p:cNvSpPr txBox="1">
            <a:spLocks noChangeArrowheads="1"/>
          </p:cNvSpPr>
          <p:nvPr/>
        </p:nvSpPr>
        <p:spPr bwMode="auto">
          <a:xfrm>
            <a:off x="0" y="644683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Polštářovitá vegetace ve vyšších polohách (nad ca 300 m n.m.)</a:t>
            </a:r>
            <a:endParaRPr lang="en-US" alt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288" y="-381000"/>
            <a:ext cx="11458576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025" y="11113"/>
            <a:ext cx="9577388" cy="718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0044113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TextBox 2"/>
          <p:cNvSpPr txBox="1">
            <a:spLocks noChangeArrowheads="1"/>
          </p:cNvSpPr>
          <p:nvPr/>
        </p:nvSpPr>
        <p:spPr bwMode="auto">
          <a:xfrm>
            <a:off x="5435600" y="6057900"/>
            <a:ext cx="3529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Ptáci můžou lovit skoro 24 hodin denně (na obr. kulík)</a:t>
            </a: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7891" name="Rectangle 3" descr="Image08"/>
          <p:cNvSpPr>
            <a:spLocks noGrp="1" noChangeAspect="1" noChangeArrowheads="1"/>
          </p:cNvSpPr>
          <p:nvPr isPhoto="1"/>
        </p:nvSpPr>
        <p:spPr bwMode="auto">
          <a:xfrm rot="5400000">
            <a:off x="1529556" y="-1143793"/>
            <a:ext cx="6084887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TextBox 2"/>
          <p:cNvSpPr txBox="1">
            <a:spLocks noChangeArrowheads="1"/>
          </p:cNvSpPr>
          <p:nvPr/>
        </p:nvSpPr>
        <p:spPr bwMode="auto">
          <a:xfrm>
            <a:off x="0" y="6223000"/>
            <a:ext cx="8532813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Polygonápůní půdy – důsledek činnosti mrazu – typické pro tundru, též se vyskytuje v horách (diskuse, zda v Krkonoších)</a:t>
            </a: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888"/>
            <a:ext cx="9613900" cy="710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1555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altLang="en-US" sz="8800" smtClean="0">
                <a:solidFill>
                  <a:srgbClr val="FFFF00"/>
                </a:solidFill>
              </a:rPr>
              <a:t>HORY</a:t>
            </a:r>
            <a:endParaRPr lang="en-US" altLang="en-US" sz="880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solidFill>
                  <a:schemeClr val="bg1"/>
                </a:solidFill>
              </a:rPr>
              <a:t>Hory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 smtClean="0">
                <a:solidFill>
                  <a:schemeClr val="bg1"/>
                </a:solidFill>
              </a:rPr>
              <a:t>Zonace podle nadmořské výšky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>
                <a:solidFill>
                  <a:schemeClr val="bg1"/>
                </a:solidFill>
              </a:rPr>
              <a:t>V průměru klesá teplota o 0.6</a:t>
            </a:r>
            <a:r>
              <a:rPr lang="en-US" altLang="en-US" smtClean="0">
                <a:solidFill>
                  <a:schemeClr val="bg1"/>
                </a:solidFill>
                <a:cs typeface="Arial" panose="020B0604020202020204" pitchFamily="34" charset="0"/>
              </a:rPr>
              <a:t>°</a:t>
            </a:r>
            <a:r>
              <a:rPr lang="cs-CZ" altLang="en-US" smtClean="0">
                <a:solidFill>
                  <a:schemeClr val="bg1"/>
                </a:solidFill>
                <a:cs typeface="Arial" panose="020B0604020202020204" pitchFamily="34" charset="0"/>
              </a:rPr>
              <a:t>C na 100 m vzestupu (platí rozumně u nás)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>
                <a:solidFill>
                  <a:schemeClr val="bg1"/>
                </a:solidFill>
                <a:cs typeface="Arial" panose="020B0604020202020204" pitchFamily="34" charset="0"/>
              </a:rPr>
              <a:t>Mění se i srážky, u nás s vzestupem nadmořské výšky srážky obvykle stoupají, obecně to nemusí platit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mtClean="0">
                <a:solidFill>
                  <a:schemeClr val="bg1"/>
                </a:solidFill>
                <a:cs typeface="Arial" panose="020B0604020202020204" pitchFamily="34" charset="0"/>
              </a:rPr>
              <a:t>Rozdíl mezi jižními (teplejšími) a severními svahy – na jižních svazích jednotlivá pásma položena výše</a:t>
            </a:r>
            <a:endParaRPr lang="en-US" altLang="en-US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solidFill>
                  <a:schemeClr val="bg1"/>
                </a:solidFill>
              </a:rPr>
              <a:t>Hory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solidFill>
                  <a:schemeClr val="bg1"/>
                </a:solidFill>
                <a:cs typeface="Arial" panose="020B0604020202020204" pitchFamily="34" charset="0"/>
              </a:rPr>
              <a:t>Rozdíl mezi návětrnou a závětrnou stranou (obvykle na návětrné straně víc prší) – naopak hory způsobují „srážkový stín“</a:t>
            </a:r>
          </a:p>
          <a:p>
            <a:pPr eaLnBrk="1" hangingPunct="1"/>
            <a:r>
              <a:rPr lang="cs-CZ" altLang="en-US" smtClean="0">
                <a:solidFill>
                  <a:schemeClr val="bg1"/>
                </a:solidFill>
                <a:cs typeface="Arial" panose="020B0604020202020204" pitchFamily="34" charset="0"/>
              </a:rPr>
              <a:t>Jeníkovy „Anemoorografické systémy“</a:t>
            </a:r>
          </a:p>
          <a:p>
            <a:pPr eaLnBrk="1" hangingPunct="1"/>
            <a:r>
              <a:rPr lang="cs-CZ" altLang="en-US" smtClean="0">
                <a:solidFill>
                  <a:schemeClr val="bg1"/>
                </a:solidFill>
                <a:cs typeface="Arial" panose="020B0604020202020204" pitchFamily="34" charset="0"/>
              </a:rPr>
              <a:t>Vrcholový fenomén – v 1500 m n.m. Sněžky je chladněji, než by bylo v 1500 m na čtyřtisícovce</a:t>
            </a:r>
            <a:endParaRPr lang="en-US" altLang="en-US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solidFill>
                  <a:schemeClr val="bg1"/>
                </a:solidFill>
              </a:rPr>
              <a:t>Hory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 sz="2800" smtClean="0">
                <a:solidFill>
                  <a:schemeClr val="bg1"/>
                </a:solidFill>
                <a:cs typeface="Arial" panose="020B0604020202020204" pitchFamily="34" charset="0"/>
              </a:rPr>
              <a:t>Výšková zonace často připomíná latitudinální (viz např. výraz „alpinská tundra“)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800" smtClean="0">
                <a:solidFill>
                  <a:schemeClr val="bg1"/>
                </a:solidFill>
                <a:cs typeface="Arial" panose="020B0604020202020204" pitchFamily="34" charset="0"/>
              </a:rPr>
              <a:t>Vrcholové partie našich hor se v postglaciálu staly refugiem ustupující glaciální vegetace – glaciální relikty (třeba ostružiník moruška)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800" smtClean="0">
                <a:solidFill>
                  <a:schemeClr val="bg1"/>
                </a:solidFill>
                <a:cs typeface="Arial" panose="020B0604020202020204" pitchFamily="34" charset="0"/>
              </a:rPr>
              <a:t>Nicméně jsou výrazné rozdíly mezi výškovou a latitudinální zonací – u pólů jsou zásadní sezónní změny, a cirkadiánní jsou malé, směrem k rovníku sezonalita ustupuje a cirkadiánní změny nabývají na důležitosti </a:t>
            </a:r>
            <a:endParaRPr lang="en-US" altLang="en-US" sz="280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>
                <a:solidFill>
                  <a:schemeClr val="bg1"/>
                </a:solidFill>
              </a:rPr>
              <a:t>Výsksyt teplotní inverze -  zvláště na podzim</a:t>
            </a:r>
            <a:endParaRPr lang="en-US" altLang="en-US" smtClean="0">
              <a:solidFill>
                <a:schemeClr val="bg1"/>
              </a:solidFill>
            </a:endParaRPr>
          </a:p>
        </p:txBody>
      </p:sp>
      <p:pic>
        <p:nvPicPr>
          <p:cNvPr id="2488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>
                <a:solidFill>
                  <a:schemeClr val="bg1"/>
                </a:solidFill>
              </a:rPr>
              <a:t>V úzkých údolích někdy i inverze vegetačních pásem</a:t>
            </a:r>
            <a:endParaRPr lang="en-US" altLang="en-US" smtClean="0">
              <a:solidFill>
                <a:schemeClr val="bg1"/>
              </a:solidFill>
            </a:endParaRPr>
          </a:p>
        </p:txBody>
      </p:sp>
      <p:sp>
        <p:nvSpPr>
          <p:cNvPr id="156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>
                <a:solidFill>
                  <a:schemeClr val="bg1"/>
                </a:solidFill>
              </a:rPr>
              <a:t>Dna úzkých pdolí nejsou přístupná pro slunečné záření</a:t>
            </a:r>
          </a:p>
          <a:p>
            <a:r>
              <a:rPr lang="cs-CZ" altLang="en-US" smtClean="0">
                <a:solidFill>
                  <a:schemeClr val="bg1"/>
                </a:solidFill>
              </a:rPr>
              <a:t>Na dně úzkých údolí najdeme potom vysokohorské druhy. </a:t>
            </a:r>
            <a:endParaRPr lang="en-US" alt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solidFill>
                  <a:schemeClr val="bg1"/>
                </a:solidFill>
              </a:rPr>
              <a:t>Hory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solidFill>
                  <a:schemeClr val="bg1"/>
                </a:solidFill>
                <a:cs typeface="Arial" panose="020B0604020202020204" pitchFamily="34" charset="0"/>
              </a:rPr>
              <a:t>Relief je do značné míry určen i stářím hor</a:t>
            </a:r>
          </a:p>
          <a:p>
            <a:pPr eaLnBrk="1" hangingPunct="1"/>
            <a:endParaRPr lang="cs-CZ" altLang="en-US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en-US" smtClean="0">
                <a:solidFill>
                  <a:schemeClr val="bg1"/>
                </a:solidFill>
                <a:cs typeface="Arial" panose="020B0604020202020204" pitchFamily="34" charset="0"/>
              </a:rPr>
              <a:t>U nás hercynské vrásnění [</a:t>
            </a:r>
            <a:r>
              <a:rPr lang="pl-PL" altLang="en-US" smtClean="0">
                <a:solidFill>
                  <a:schemeClr val="bg1"/>
                </a:solidFill>
                <a:cs typeface="Arial" panose="020B0604020202020204" pitchFamily="34" charset="0"/>
              </a:rPr>
              <a:t>během devonu (416–359 Ma) a karbonu (359–299 Ma)]</a:t>
            </a:r>
            <a:r>
              <a:rPr lang="cs-CZ" altLang="en-US" smtClean="0">
                <a:solidFill>
                  <a:schemeClr val="bg1"/>
                </a:solidFill>
                <a:cs typeface="Arial" panose="020B0604020202020204" pitchFamily="34" charset="0"/>
              </a:rPr>
              <a:t> vs. alpinské vrásnění [začalo koncem druhohor v křídě (145 – 65 Ma) a pokračuje přes celé třetihory a čtvrtohory dodnes].</a:t>
            </a:r>
            <a:endParaRPr lang="en-US" altLang="en-US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8915" name="Rectangle 3" descr="Image09"/>
          <p:cNvSpPr>
            <a:spLocks noGrp="1" noChangeAspect="1" noChangeArrowheads="1"/>
          </p:cNvSpPr>
          <p:nvPr isPhoto="1"/>
        </p:nvSpPr>
        <p:spPr bwMode="auto">
          <a:xfrm rot="10800000">
            <a:off x="0" y="0"/>
            <a:ext cx="456406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932363" y="260350"/>
            <a:ext cx="3887787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„Vodní hyacint“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i="1">
                <a:solidFill>
                  <a:schemeClr val="bg1"/>
                </a:solidFill>
              </a:rPr>
              <a:t>Eichhornia crassipes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Jedna z nejobtížnějších invazních rostlin (původem z Amazonie)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Typick</a:t>
            </a:r>
            <a:r>
              <a:rPr lang="cs-CZ" altLang="en-US" smtClean="0">
                <a:solidFill>
                  <a:schemeClr val="bg1"/>
                </a:solidFill>
              </a:rPr>
              <a:t>ý</a:t>
            </a:r>
            <a:r>
              <a:rPr lang="en-US" altLang="en-US" smtClean="0">
                <a:solidFill>
                  <a:schemeClr val="bg1"/>
                </a:solidFill>
              </a:rPr>
              <a:t> fenom</a:t>
            </a:r>
            <a:r>
              <a:rPr lang="cs-CZ" altLang="en-US" smtClean="0">
                <a:solidFill>
                  <a:schemeClr val="bg1"/>
                </a:solidFill>
              </a:rPr>
              <a:t>é</a:t>
            </a:r>
            <a:r>
              <a:rPr lang="en-US" altLang="en-US" smtClean="0">
                <a:solidFill>
                  <a:schemeClr val="bg1"/>
                </a:solidFill>
              </a:rPr>
              <a:t>m</a:t>
            </a:r>
            <a:r>
              <a:rPr lang="cs-CZ" altLang="en-US" smtClean="0">
                <a:solidFill>
                  <a:schemeClr val="bg1"/>
                </a:solidFill>
              </a:rPr>
              <a:t/>
            </a:r>
            <a:br>
              <a:rPr lang="cs-CZ" altLang="en-US" smtClean="0">
                <a:solidFill>
                  <a:schemeClr val="bg1"/>
                </a:solidFill>
              </a:rPr>
            </a:br>
            <a:r>
              <a:rPr lang="en-US" altLang="en-US" smtClean="0">
                <a:solidFill>
                  <a:schemeClr val="bg1"/>
                </a:solidFill>
              </a:rPr>
              <a:t> alpinsk</a:t>
            </a:r>
            <a:r>
              <a:rPr lang="cs-CZ" altLang="en-US" smtClean="0">
                <a:solidFill>
                  <a:schemeClr val="bg1"/>
                </a:solidFill>
              </a:rPr>
              <a:t>á</a:t>
            </a:r>
            <a:r>
              <a:rPr lang="en-US" altLang="en-US" smtClean="0">
                <a:solidFill>
                  <a:schemeClr val="bg1"/>
                </a:solidFill>
              </a:rPr>
              <a:t> hranice lesa </a:t>
            </a:r>
          </a:p>
        </p:txBody>
      </p:sp>
      <p:pic>
        <p:nvPicPr>
          <p:cNvPr id="158723" name="Content Placeholder 3" descr="Treeline position around the globe by latitude for continental (filled points) and oceanic island (open points) sites (N = 105)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801813"/>
            <a:ext cx="6840538" cy="4075112"/>
          </a:xfrm>
        </p:spPr>
      </p:pic>
      <p:sp>
        <p:nvSpPr>
          <p:cNvPr id="158724" name="TextBox 4"/>
          <p:cNvSpPr txBox="1">
            <a:spLocks noChangeArrowheads="1"/>
          </p:cNvSpPr>
          <p:nvPr/>
        </p:nvSpPr>
        <p:spPr bwMode="auto">
          <a:xfrm>
            <a:off x="395288" y="6165850"/>
            <a:ext cx="77771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Berdanier, A. B. (2010) Global Treeline Position. </a:t>
            </a:r>
            <a:r>
              <a:rPr lang="en-US" altLang="en-US" sz="1800" b="1" i="1">
                <a:solidFill>
                  <a:schemeClr val="bg1"/>
                </a:solidFill>
              </a:rPr>
              <a:t>Nature Education Knowledge</a:t>
            </a:r>
            <a:r>
              <a:rPr lang="en-US" altLang="en-US" sz="1800" b="1">
                <a:solidFill>
                  <a:schemeClr val="bg1"/>
                </a:solidFill>
              </a:rPr>
              <a:t> 3(10):11</a:t>
            </a:r>
            <a:endParaRPr lang="en-US" alt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59747" name="Rectangle 3" descr="Image50"/>
          <p:cNvSpPr>
            <a:spLocks noGrp="1" noChangeAspect="1" noChangeArrowheads="1"/>
          </p:cNvSpPr>
          <p:nvPr isPhoto="1"/>
        </p:nvSpPr>
        <p:spPr bwMode="auto">
          <a:xfrm>
            <a:off x="107950" y="0"/>
            <a:ext cx="4567238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5076825" y="333375"/>
            <a:ext cx="381635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Hory temperátu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North America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Sierra Nevada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0771" name="Rectangle 3" descr="Image51"/>
          <p:cNvSpPr>
            <a:spLocks noGrp="1" noChangeAspect="1" noChangeArrowheads="1"/>
          </p:cNvSpPr>
          <p:nvPr isPhoto="1"/>
        </p:nvSpPr>
        <p:spPr bwMode="auto">
          <a:xfrm>
            <a:off x="2314575" y="0"/>
            <a:ext cx="451326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1795" name="Rectangle 3" descr="Image52"/>
          <p:cNvSpPr>
            <a:spLocks noGrp="1" noChangeAspect="1" noChangeArrowheads="1"/>
          </p:cNvSpPr>
          <p:nvPr isPhoto="1"/>
        </p:nvSpPr>
        <p:spPr bwMode="auto">
          <a:xfrm>
            <a:off x="2314575" y="0"/>
            <a:ext cx="451326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1796" name="TextBox 1"/>
          <p:cNvSpPr txBox="1">
            <a:spLocks noChangeArrowheads="1"/>
          </p:cNvSpPr>
          <p:nvPr/>
        </p:nvSpPr>
        <p:spPr bwMode="auto">
          <a:xfrm>
            <a:off x="179388" y="476250"/>
            <a:ext cx="180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Fenomén ledovcových jezer</a:t>
            </a:r>
            <a:endParaRPr lang="en-US" alt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2819" name="Rectangle 3" descr="Image53"/>
          <p:cNvSpPr>
            <a:spLocks noGrp="1" noChangeAspect="1" noChangeArrowheads="1"/>
          </p:cNvSpPr>
          <p:nvPr isPhoto="1"/>
        </p:nvSpPr>
        <p:spPr bwMode="auto">
          <a:xfrm rot="5400000">
            <a:off x="1562893" y="-1562893"/>
            <a:ext cx="601821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0" y="6308725"/>
            <a:ext cx="87487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Ledovcový reliéf, jezera glaciálního původu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3843" name="Rectangle 3" descr="Image54"/>
          <p:cNvSpPr>
            <a:spLocks noGrp="1" noChangeAspect="1" noChangeArrowheads="1"/>
          </p:cNvSpPr>
          <p:nvPr isPhoto="1"/>
        </p:nvSpPr>
        <p:spPr bwMode="auto">
          <a:xfrm>
            <a:off x="611188" y="0"/>
            <a:ext cx="451326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5435600" y="4365625"/>
            <a:ext cx="352901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Druhy z čeledi Ericaceae mají erikoidní mykorhizu, ta dobře přizpůsobená neúživným podmínkám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4867" name="Rectangle 3" descr="Image55"/>
          <p:cNvSpPr>
            <a:spLocks noGrp="1" noChangeAspect="1" noChangeArrowheads="1"/>
          </p:cNvSpPr>
          <p:nvPr isPhoto="1"/>
        </p:nvSpPr>
        <p:spPr bwMode="auto">
          <a:xfrm rot="5400000">
            <a:off x="1496218" y="-1143793"/>
            <a:ext cx="615156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52578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3600">
                <a:solidFill>
                  <a:schemeClr val="bg1"/>
                </a:solidFill>
              </a:rPr>
              <a:t>Kavkaz - Elbrus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5891" name="Rectangle 3" descr="Image56"/>
          <p:cNvSpPr>
            <a:spLocks noGrp="1" noChangeAspect="1" noChangeArrowheads="1"/>
          </p:cNvSpPr>
          <p:nvPr isPhoto="1"/>
        </p:nvSpPr>
        <p:spPr bwMode="auto">
          <a:xfrm rot="5400000">
            <a:off x="1562893" y="-1143793"/>
            <a:ext cx="601821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6915" name="Rectangle 3" descr="Image57"/>
          <p:cNvSpPr>
            <a:spLocks noGrp="1" noChangeAspect="1" noChangeArrowheads="1"/>
          </p:cNvSpPr>
          <p:nvPr isPhoto="1"/>
        </p:nvSpPr>
        <p:spPr bwMode="auto">
          <a:xfrm rot="5400000">
            <a:off x="1727200" y="-1143000"/>
            <a:ext cx="5689600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6916" name="Text Box 4"/>
          <p:cNvSpPr txBox="1">
            <a:spLocks noChangeArrowheads="1"/>
          </p:cNvSpPr>
          <p:nvPr/>
        </p:nvSpPr>
        <p:spPr bwMode="auto">
          <a:xfrm>
            <a:off x="3419475" y="765175"/>
            <a:ext cx="5400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/>
              <a:t>Severojižní a západovýchodní vlhkostní gradienty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7939" name="Rectangle 3" descr="Image58"/>
          <p:cNvSpPr>
            <a:spLocks noGrp="1" noChangeAspect="1" noChangeArrowheads="1"/>
          </p:cNvSpPr>
          <p:nvPr isPhoto="1"/>
        </p:nvSpPr>
        <p:spPr bwMode="auto">
          <a:xfrm>
            <a:off x="2332038" y="0"/>
            <a:ext cx="4478337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C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075"/>
            <a:ext cx="9144000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8963" name="Rectangle 3" descr="Image59"/>
          <p:cNvSpPr>
            <a:spLocks noGrp="1" noChangeAspect="1" noChangeArrowheads="1"/>
          </p:cNvSpPr>
          <p:nvPr isPhoto="1"/>
        </p:nvSpPr>
        <p:spPr bwMode="auto">
          <a:xfrm rot="5400000">
            <a:off x="1624806" y="-788193"/>
            <a:ext cx="5894387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250825" y="115888"/>
            <a:ext cx="84248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Pohoří – často vápencové obalové serie – typický vápencový relief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9987" name="Rectangle 3" descr="Image60"/>
          <p:cNvSpPr>
            <a:spLocks noGrp="1" noChangeAspect="1" noChangeArrowheads="1"/>
          </p:cNvSpPr>
          <p:nvPr isPhoto="1"/>
        </p:nvSpPr>
        <p:spPr bwMode="auto">
          <a:xfrm>
            <a:off x="2376488" y="0"/>
            <a:ext cx="4389437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1011" name="Rectangle 3" descr="Image61"/>
          <p:cNvSpPr>
            <a:spLocks noGrp="1" noChangeAspect="1" noChangeArrowheads="1"/>
          </p:cNvSpPr>
          <p:nvPr isPhoto="1"/>
        </p:nvSpPr>
        <p:spPr bwMode="auto">
          <a:xfrm rot="5400000">
            <a:off x="1645443" y="-1143793"/>
            <a:ext cx="585311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3132138" y="692150"/>
            <a:ext cx="5543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/>
              <a:t>Severní úbočí východního Kavkazu – extrémně suché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2035" name="Rectangle 3" descr="Image62"/>
          <p:cNvSpPr>
            <a:spLocks noGrp="1" noChangeAspect="1" noChangeArrowheads="1"/>
          </p:cNvSpPr>
          <p:nvPr isPhoto="1"/>
        </p:nvSpPr>
        <p:spPr bwMode="auto">
          <a:xfrm rot="5400000">
            <a:off x="1645443" y="-1143793"/>
            <a:ext cx="585311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3059" name="Rectangle 3" descr="Image63"/>
          <p:cNvSpPr>
            <a:spLocks noGrp="1" noChangeAspect="1" noChangeArrowheads="1"/>
          </p:cNvSpPr>
          <p:nvPr isPhoto="1"/>
        </p:nvSpPr>
        <p:spPr bwMode="auto">
          <a:xfrm rot="5400000">
            <a:off x="1606550" y="-1143000"/>
            <a:ext cx="5930900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4083" name="Rectangle 3" descr="Image6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44817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4859338" y="188913"/>
            <a:ext cx="396081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Jižní svahy Centrálního Kavkazu – bohaté lesy – dostatek srážek, blízkost glaciálních refugií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5107" name="Rectangle 3" descr="Image65"/>
          <p:cNvSpPr>
            <a:spLocks noGrp="1" noChangeAspect="1" noChangeArrowheads="1"/>
          </p:cNvSpPr>
          <p:nvPr isPhoto="1"/>
        </p:nvSpPr>
        <p:spPr bwMode="auto">
          <a:xfrm>
            <a:off x="2371725" y="0"/>
            <a:ext cx="440055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6131" name="Rectangle 3" descr="Image66"/>
          <p:cNvSpPr>
            <a:spLocks noGrp="1" noChangeAspect="1" noChangeArrowheads="1"/>
          </p:cNvSpPr>
          <p:nvPr isPhoto="1"/>
        </p:nvSpPr>
        <p:spPr bwMode="auto">
          <a:xfrm rot="5400000">
            <a:off x="1666875" y="-1143000"/>
            <a:ext cx="5810250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179388" y="6308725"/>
            <a:ext cx="360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Kazbeg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7155" name="Rectangle 3" descr="Image67"/>
          <p:cNvSpPr>
            <a:spLocks noGrp="1" noChangeAspect="1" noChangeArrowheads="1"/>
          </p:cNvSpPr>
          <p:nvPr isPhoto="1"/>
        </p:nvSpPr>
        <p:spPr bwMode="auto">
          <a:xfrm rot="5400000">
            <a:off x="1693862" y="-1142999"/>
            <a:ext cx="5756275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8179" name="Rectangle 3" descr="Image68"/>
          <p:cNvSpPr>
            <a:spLocks noGrp="1" noChangeAspect="1" noChangeArrowheads="1"/>
          </p:cNvSpPr>
          <p:nvPr isPhoto="1"/>
        </p:nvSpPr>
        <p:spPr bwMode="auto">
          <a:xfrm rot="5400000">
            <a:off x="1541462" y="-1142999"/>
            <a:ext cx="6061075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en-US" sz="2400" smtClean="0">
                <a:solidFill>
                  <a:schemeClr val="bg1"/>
                </a:solidFill>
              </a:rPr>
              <a:t>Obecně – bažiny jsou extrémně biologicky cenné, často např. zimovištěm nebo hnízdištěm ptáků</a:t>
            </a:r>
            <a:r>
              <a:rPr lang="cs-CZ" altLang="en-US" smtClean="0">
                <a:solidFill>
                  <a:schemeClr val="bg1"/>
                </a:solidFill>
              </a:rPr>
              <a:t> </a:t>
            </a:r>
            <a:r>
              <a:rPr lang="cs-CZ" altLang="en-US" sz="2000" smtClean="0">
                <a:solidFill>
                  <a:schemeClr val="bg1"/>
                </a:solidFill>
              </a:rPr>
              <a:t>(delta Rhony)</a:t>
            </a:r>
            <a:endParaRPr lang="cs-CZ" altLang="en-US" smtClean="0">
              <a:solidFill>
                <a:schemeClr val="bg1"/>
              </a:solidFill>
            </a:endParaRPr>
          </a:p>
        </p:txBody>
      </p:sp>
      <p:pic>
        <p:nvPicPr>
          <p:cNvPr id="40963" name="Picture 4" descr="DSCF0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860425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79203" name="Rectangle 3" descr="Image69"/>
          <p:cNvSpPr>
            <a:spLocks noGrp="1" noChangeAspect="1" noChangeArrowheads="1"/>
          </p:cNvSpPr>
          <p:nvPr isPhoto="1"/>
        </p:nvSpPr>
        <p:spPr bwMode="auto">
          <a:xfrm rot="5400000">
            <a:off x="1651793" y="-1143793"/>
            <a:ext cx="584041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0227" name="Rectangle 3" descr="Image72"/>
          <p:cNvSpPr>
            <a:spLocks noGrp="1" noChangeAspect="1" noChangeArrowheads="1"/>
          </p:cNvSpPr>
          <p:nvPr isPhoto="1"/>
        </p:nvSpPr>
        <p:spPr bwMode="auto">
          <a:xfrm>
            <a:off x="2351088" y="0"/>
            <a:ext cx="4440237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1251" name="Rectangle 3" descr="Image70"/>
          <p:cNvSpPr>
            <a:spLocks noGrp="1" noChangeAspect="1" noChangeArrowheads="1"/>
          </p:cNvSpPr>
          <p:nvPr isPhoto="1"/>
        </p:nvSpPr>
        <p:spPr bwMode="auto">
          <a:xfrm rot="5400000">
            <a:off x="1612106" y="-1496218"/>
            <a:ext cx="5919787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107950" y="6237288"/>
            <a:ext cx="828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i="1">
                <a:solidFill>
                  <a:schemeClr val="bg1"/>
                </a:solidFill>
              </a:rPr>
              <a:t>Rhododendron</a:t>
            </a:r>
            <a:r>
              <a:rPr lang="cs-CZ" altLang="en-US" sz="1800">
                <a:solidFill>
                  <a:schemeClr val="bg1"/>
                </a:solidFill>
              </a:rPr>
              <a:t> – typický pro hory všech pásem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2275" name="Rectangle 3" descr="Image71"/>
          <p:cNvSpPr>
            <a:spLocks noGrp="1" noChangeAspect="1" noChangeArrowheads="1"/>
          </p:cNvSpPr>
          <p:nvPr isPhoto="1"/>
        </p:nvSpPr>
        <p:spPr bwMode="auto">
          <a:xfrm>
            <a:off x="395288" y="0"/>
            <a:ext cx="4440237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2276" name="Text Box 4"/>
          <p:cNvSpPr txBox="1">
            <a:spLocks noChangeArrowheads="1"/>
          </p:cNvSpPr>
          <p:nvPr/>
        </p:nvSpPr>
        <p:spPr bwMode="auto">
          <a:xfrm>
            <a:off x="5076825" y="333375"/>
            <a:ext cx="3743325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i="1">
                <a:solidFill>
                  <a:schemeClr val="bg1"/>
                </a:solidFill>
              </a:rPr>
              <a:t>Lilium monadelphum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Horské rostliny mívají velké květy – pravděpodobně důsledek kompetice o opylovače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3299" name="Rectangle 3" descr="Image73"/>
          <p:cNvSpPr>
            <a:spLocks noGrp="1" noChangeAspect="1" noChangeArrowheads="1"/>
          </p:cNvSpPr>
          <p:nvPr isPhoto="1"/>
        </p:nvSpPr>
        <p:spPr bwMode="auto">
          <a:xfrm rot="5400000">
            <a:off x="1596231" y="-1596231"/>
            <a:ext cx="5951538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0" y="61658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i="1">
                <a:solidFill>
                  <a:schemeClr val="bg1"/>
                </a:solidFill>
              </a:rPr>
              <a:t>Veronica minuta </a:t>
            </a:r>
            <a:r>
              <a:rPr lang="cs-CZ" altLang="en-US" sz="1800">
                <a:solidFill>
                  <a:schemeClr val="bg1"/>
                </a:solidFill>
              </a:rPr>
              <a:t>– v asi 4000 m n.m. na Elbrusu. I v létě denně klesne noční minimum pod -10</a:t>
            </a:r>
            <a:r>
              <a:rPr lang="en-US" altLang="en-US" sz="1800">
                <a:solidFill>
                  <a:schemeClr val="bg1"/>
                </a:solidFill>
                <a:cs typeface="Arial" panose="020B0604020202020204" pitchFamily="34" charset="0"/>
              </a:rPr>
              <a:t>°</a:t>
            </a:r>
            <a:r>
              <a:rPr lang="cs-CZ" altLang="en-US" sz="1800">
                <a:solidFill>
                  <a:schemeClr val="bg1"/>
                </a:solidFill>
                <a:cs typeface="Arial" panose="020B0604020202020204" pitchFamily="34" charset="0"/>
              </a:rPr>
              <a:t>C</a:t>
            </a:r>
            <a:endParaRPr lang="en-US" altLang="en-US" sz="1800" i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4323" name="Rectangle 3" descr="Image74"/>
          <p:cNvSpPr>
            <a:spLocks noGrp="1" noChangeAspect="1" noChangeArrowheads="1"/>
          </p:cNvSpPr>
          <p:nvPr isPhoto="1"/>
        </p:nvSpPr>
        <p:spPr bwMode="auto">
          <a:xfrm>
            <a:off x="755650" y="0"/>
            <a:ext cx="441642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5580063" y="476250"/>
            <a:ext cx="33131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4325" name="Text Box 5"/>
          <p:cNvSpPr txBox="1">
            <a:spLocks noChangeArrowheads="1"/>
          </p:cNvSpPr>
          <p:nvPr/>
        </p:nvSpPr>
        <p:spPr bwMode="auto">
          <a:xfrm>
            <a:off x="5724525" y="476250"/>
            <a:ext cx="3095625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V horách je hodně endemitů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5347" name="Rectangle 3" descr="Image75"/>
          <p:cNvSpPr>
            <a:spLocks noGrp="1" noChangeAspect="1" noChangeArrowheads="1"/>
          </p:cNvSpPr>
          <p:nvPr isPhoto="1"/>
        </p:nvSpPr>
        <p:spPr bwMode="auto">
          <a:xfrm>
            <a:off x="1476375" y="0"/>
            <a:ext cx="439896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5348" name="Text Box 4"/>
          <p:cNvSpPr txBox="1">
            <a:spLocks noChangeArrowheads="1"/>
          </p:cNvSpPr>
          <p:nvPr/>
        </p:nvSpPr>
        <p:spPr bwMode="auto">
          <a:xfrm>
            <a:off x="6227763" y="476250"/>
            <a:ext cx="27368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Jeden z horských druhů r. </a:t>
            </a:r>
            <a:r>
              <a:rPr lang="cs-CZ" altLang="en-US" sz="1800" i="1">
                <a:solidFill>
                  <a:schemeClr val="bg1"/>
                </a:solidFill>
              </a:rPr>
              <a:t>Pedicularis </a:t>
            </a:r>
            <a:r>
              <a:rPr lang="cs-CZ" altLang="en-US" sz="1800">
                <a:solidFill>
                  <a:schemeClr val="bg1"/>
                </a:solidFill>
              </a:rPr>
              <a:t>má chráněny květy „svetrem“ chlupů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6371" name="Rectangle 3" descr="Image76"/>
          <p:cNvSpPr>
            <a:spLocks noGrp="1" noChangeAspect="1" noChangeArrowheads="1"/>
          </p:cNvSpPr>
          <p:nvPr isPhoto="1"/>
        </p:nvSpPr>
        <p:spPr bwMode="auto">
          <a:xfrm rot="5400000">
            <a:off x="1639887" y="-1639887"/>
            <a:ext cx="5864225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6372" name="Text Box 4"/>
          <p:cNvSpPr txBox="1">
            <a:spLocks noChangeArrowheads="1"/>
          </p:cNvSpPr>
          <p:nvPr/>
        </p:nvSpPr>
        <p:spPr bwMode="auto">
          <a:xfrm>
            <a:off x="0" y="6165850"/>
            <a:ext cx="882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Typickým rodem skal je </a:t>
            </a:r>
            <a:r>
              <a:rPr lang="cs-CZ" altLang="en-US" sz="1800" i="1">
                <a:solidFill>
                  <a:schemeClr val="bg1"/>
                </a:solidFill>
              </a:rPr>
              <a:t>Saxifraga – </a:t>
            </a:r>
            <a:r>
              <a:rPr lang="cs-CZ" altLang="en-US" sz="1800">
                <a:solidFill>
                  <a:schemeClr val="bg1"/>
                </a:solidFill>
              </a:rPr>
              <a:t>často v horách, ale bývá na skalách i mimo ně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7395" name="Rectangle 3" descr="Image77"/>
          <p:cNvSpPr>
            <a:spLocks noGrp="1" noChangeAspect="1" noChangeArrowheads="1"/>
          </p:cNvSpPr>
          <p:nvPr isPhoto="1"/>
        </p:nvSpPr>
        <p:spPr bwMode="auto">
          <a:xfrm>
            <a:off x="250825" y="0"/>
            <a:ext cx="471805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7396" name="Text Box 5"/>
          <p:cNvSpPr txBox="1">
            <a:spLocks noChangeArrowheads="1"/>
          </p:cNvSpPr>
          <p:nvPr/>
        </p:nvSpPr>
        <p:spPr bwMode="auto">
          <a:xfrm>
            <a:off x="5219700" y="404813"/>
            <a:ext cx="3529013" cy="229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Horské louky  s </a:t>
            </a:r>
            <a:r>
              <a:rPr lang="cs-CZ" altLang="en-US" sz="1800" i="1">
                <a:solidFill>
                  <a:schemeClr val="bg1"/>
                </a:solidFill>
              </a:rPr>
              <a:t>Betonica grandiflora </a:t>
            </a:r>
            <a:r>
              <a:rPr lang="cs-CZ" altLang="en-US" sz="1800">
                <a:solidFill>
                  <a:schemeClr val="bg1"/>
                </a:solidFill>
              </a:rPr>
              <a:t>v Příelbrusí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en-US" sz="180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Na mnoha místech v horách byla ALPINSKÁ HRANICE LESA uměle snížena, hory využívány pro pastvu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8419" name="Rectangle 3" descr="Image78"/>
          <p:cNvSpPr>
            <a:spLocks noGrp="1" noChangeAspect="1" noChangeArrowheads="1"/>
          </p:cNvSpPr>
          <p:nvPr isPhoto="1"/>
        </p:nvSpPr>
        <p:spPr bwMode="auto">
          <a:xfrm rot="5400000">
            <a:off x="1639887" y="-1142999"/>
            <a:ext cx="5864225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395288" y="692150"/>
            <a:ext cx="7705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/>
              <a:t>I specifické typy lidských populací (Horní Svanecie, část Gruzie)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solidFill>
                  <a:schemeClr val="bg1"/>
                </a:solidFill>
              </a:rPr>
              <a:t>Pozor - Přesun do temperátu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solidFill>
                  <a:schemeClr val="bg1"/>
                </a:solidFill>
              </a:rPr>
              <a:t>Nového Zélandu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9443" name="Rectangle 3" descr="Image79"/>
          <p:cNvSpPr>
            <a:spLocks noGrp="1" noChangeAspect="1" noChangeArrowheads="1"/>
          </p:cNvSpPr>
          <p:nvPr isPhoto="1"/>
        </p:nvSpPr>
        <p:spPr bwMode="auto">
          <a:xfrm rot="5400000">
            <a:off x="1568450" y="-1143000"/>
            <a:ext cx="6007100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90467" name="Rectangle 3" descr="Image80"/>
          <p:cNvSpPr>
            <a:spLocks noGrp="1" noChangeAspect="1" noChangeArrowheads="1"/>
          </p:cNvSpPr>
          <p:nvPr isPhoto="1"/>
        </p:nvSpPr>
        <p:spPr bwMode="auto">
          <a:xfrm>
            <a:off x="179388" y="0"/>
            <a:ext cx="44815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5092700" y="2228850"/>
            <a:ext cx="3311525" cy="438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A my máme blízko Alpy (na obrázku Dachstein, a na něm ledovec, který je nám v ČB nejblíž)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en-US" sz="180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Základním ekologickým faktorem pro rostliny jsou nadmořská výška a substrát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en-US" sz="180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Takže hlavně vápence (bazické) vs. silikáty (obecně kyselé)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en-US" sz="1800">
              <a:solidFill>
                <a:schemeClr val="bg1"/>
              </a:solidFill>
            </a:endParaRPr>
          </a:p>
        </p:txBody>
      </p:sp>
      <p:sp>
        <p:nvSpPr>
          <p:cNvPr id="190469" name="TextBox 1"/>
          <p:cNvSpPr txBox="1">
            <a:spLocks noChangeArrowheads="1"/>
          </p:cNvSpPr>
          <p:nvPr/>
        </p:nvSpPr>
        <p:spPr bwMode="auto">
          <a:xfrm>
            <a:off x="5092700" y="404813"/>
            <a:ext cx="27193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9600">
                <a:solidFill>
                  <a:srgbClr val="FFFF00"/>
                </a:solidFill>
              </a:rPr>
              <a:t>Alpy</a:t>
            </a:r>
            <a:endParaRPr lang="en-US" altLang="en-US" sz="18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91491" name="Rectangle 3" descr="Image83"/>
          <p:cNvSpPr>
            <a:spLocks noGrp="1" noChangeAspect="1" noChangeArrowheads="1"/>
          </p:cNvSpPr>
          <p:nvPr isPhoto="1"/>
        </p:nvSpPr>
        <p:spPr bwMode="auto">
          <a:xfrm>
            <a:off x="684213" y="0"/>
            <a:ext cx="4389437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5193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TextBox 1"/>
          <p:cNvSpPr txBox="1">
            <a:spLocks noChangeArrowheads="1"/>
          </p:cNvSpPr>
          <p:nvPr/>
        </p:nvSpPr>
        <p:spPr bwMode="auto">
          <a:xfrm>
            <a:off x="250825" y="188913"/>
            <a:ext cx="8497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Běžná jsou jezera ledovcového původu</a:t>
            </a: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557338"/>
            <a:ext cx="9144001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9" name="TextBox 1"/>
          <p:cNvSpPr txBox="1">
            <a:spLocks noChangeArrowheads="1"/>
          </p:cNvSpPr>
          <p:nvPr/>
        </p:nvSpPr>
        <p:spPr bwMode="auto">
          <a:xfrm>
            <a:off x="971550" y="260350"/>
            <a:ext cx="72723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6000">
                <a:solidFill>
                  <a:srgbClr val="FFFF00"/>
                </a:solidFill>
              </a:rPr>
              <a:t>Totes Gebirge</a:t>
            </a:r>
          </a:p>
        </p:txBody>
      </p:sp>
      <p:sp>
        <p:nvSpPr>
          <p:cNvPr id="193540" name="TextBox 3"/>
          <p:cNvSpPr txBox="1">
            <a:spLocks noChangeArrowheads="1"/>
          </p:cNvSpPr>
          <p:nvPr/>
        </p:nvSpPr>
        <p:spPr bwMode="auto">
          <a:xfrm>
            <a:off x="323850" y="6092825"/>
            <a:ext cx="828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solidFill>
                  <a:srgbClr val="FFFF00"/>
                </a:solidFill>
              </a:rPr>
              <a:t>Vápencové, součást obalové serie – jako příklad vápencových Alp</a:t>
            </a:r>
            <a:endParaRPr lang="en-US" altLang="en-US" sz="1800">
              <a:solidFill>
                <a:srgbClr val="FFFF00"/>
              </a:solidFill>
            </a:endParaRPr>
          </a:p>
        </p:txBody>
      </p:sp>
      <p:pic>
        <p:nvPicPr>
          <p:cNvPr id="1935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835150" y="3429000"/>
            <a:ext cx="1728788" cy="936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62" name="Object 1"/>
          <p:cNvGraphicFramePr>
            <a:graphicFrameLocks noChangeAspect="1"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65" name="Acrobat Document" r:id="rId3" imgW="0" imgH="0" progId="AcroExch.Document.7">
                  <p:embed/>
                </p:oleObj>
              </mc:Choice>
              <mc:Fallback>
                <p:oleObj name="Acrobat Document" r:id="rId3" imgW="0" imgH="0" progId="AcroExch.Document.7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5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052513"/>
            <a:ext cx="913288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1" descr="P115010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1" descr="P115014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97635" name="Rectangle 3" descr="Image81"/>
          <p:cNvSpPr>
            <a:spLocks noGrp="1" noChangeAspect="1" noChangeArrowheads="1"/>
          </p:cNvSpPr>
          <p:nvPr isPhoto="1"/>
        </p:nvSpPr>
        <p:spPr bwMode="auto">
          <a:xfrm rot="5400000">
            <a:off x="1584325" y="-1584325"/>
            <a:ext cx="5975350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7636" name="Text Box 4"/>
          <p:cNvSpPr txBox="1">
            <a:spLocks noChangeArrowheads="1"/>
          </p:cNvSpPr>
          <p:nvPr/>
        </p:nvSpPr>
        <p:spPr bwMode="auto">
          <a:xfrm>
            <a:off x="0" y="6237288"/>
            <a:ext cx="8604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Vysokohorský kras v Totes Gebirge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TextBox 1"/>
          <p:cNvSpPr txBox="1">
            <a:spLocks noChangeArrowheads="1"/>
          </p:cNvSpPr>
          <p:nvPr/>
        </p:nvSpPr>
        <p:spPr bwMode="auto">
          <a:xfrm>
            <a:off x="0" y="188913"/>
            <a:ext cx="6696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Škrapy jako krasový jev</a:t>
            </a: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3011" name="Rectangle 3" descr="Image1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440238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4932363" y="476250"/>
            <a:ext cx="3887787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Stromové kapradiny v temperátních lesích Nového Zélandu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en-US" sz="180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Na Novém Zélandu jsou místa s extrémním množstvím srážek, zvlášť na západním pobřeží a na západních svazích hor.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1" descr="P103000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3" name="TextBox 2"/>
          <p:cNvSpPr txBox="1">
            <a:spLocks noChangeArrowheads="1"/>
          </p:cNvSpPr>
          <p:nvPr/>
        </p:nvSpPr>
        <p:spPr bwMode="auto">
          <a:xfrm>
            <a:off x="468313" y="6237288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Primula clusiana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1" descr="P110007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7" name="TextBox 2"/>
          <p:cNvSpPr txBox="1">
            <a:spLocks noChangeArrowheads="1"/>
          </p:cNvSpPr>
          <p:nvPr/>
        </p:nvSpPr>
        <p:spPr bwMode="auto">
          <a:xfrm>
            <a:off x="6985000" y="6381750"/>
            <a:ext cx="1979613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i="1"/>
              <a:t>Clematis alpina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1" descr="P110013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1" name="TextBox 2"/>
          <p:cNvSpPr txBox="1">
            <a:spLocks noChangeArrowheads="1"/>
          </p:cNvSpPr>
          <p:nvPr/>
        </p:nvSpPr>
        <p:spPr bwMode="auto">
          <a:xfrm>
            <a:off x="395288" y="6092825"/>
            <a:ext cx="2160587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i="1"/>
              <a:t>Gentiana </a:t>
            </a:r>
            <a:r>
              <a:rPr lang="cs-CZ" altLang="en-US" sz="1800"/>
              <a:t>cf. </a:t>
            </a:r>
            <a:r>
              <a:rPr lang="cs-CZ" altLang="en-US" sz="1800" i="1"/>
              <a:t>verna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1" descr="P1020996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TextBox 2"/>
          <p:cNvSpPr txBox="1">
            <a:spLocks noChangeArrowheads="1"/>
          </p:cNvSpPr>
          <p:nvPr/>
        </p:nvSpPr>
        <p:spPr bwMode="auto">
          <a:xfrm>
            <a:off x="5940425" y="6251575"/>
            <a:ext cx="3203575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i="1">
                <a:solidFill>
                  <a:schemeClr val="bg1"/>
                </a:solidFill>
              </a:rPr>
              <a:t>Gentiana clusii</a:t>
            </a:r>
            <a:endParaRPr lang="cs-CZ" altLang="en-US" sz="1800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1" descr="P1030034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-1270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9" name="TextBox 2"/>
          <p:cNvSpPr txBox="1">
            <a:spLocks noChangeArrowheads="1"/>
          </p:cNvSpPr>
          <p:nvPr/>
        </p:nvSpPr>
        <p:spPr bwMode="auto">
          <a:xfrm>
            <a:off x="7235825" y="4724400"/>
            <a:ext cx="1800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i="1">
                <a:solidFill>
                  <a:srgbClr val="FFFF00"/>
                </a:solidFill>
              </a:rPr>
              <a:t>Pedicularis rostratospicata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1" descr="P103003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3" name="TextBox 2"/>
          <p:cNvSpPr txBox="1">
            <a:spLocks noChangeArrowheads="1"/>
          </p:cNvSpPr>
          <p:nvPr/>
        </p:nvSpPr>
        <p:spPr bwMode="auto">
          <a:xfrm>
            <a:off x="0" y="6308725"/>
            <a:ext cx="9144000" cy="6477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i="1">
                <a:solidFill>
                  <a:schemeClr val="bg1"/>
                </a:solidFill>
              </a:rPr>
              <a:t>Rhodothamnus chamaecystus – 200km na jih od ČB se vyskytují rody, které u nás neznáme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Převážně kyselé Nízké Taury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Ale uvidite tam krásné vápencové vložky, které se hned poznají podle květeny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1" descr="P119020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1" descr="P119019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4035" name="Rectangle 3" descr="Image1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440238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4932363" y="1916113"/>
            <a:ext cx="35274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i="1">
                <a:solidFill>
                  <a:schemeClr val="bg1"/>
                </a:solidFill>
              </a:rPr>
              <a:t>Tmesipteris </a:t>
            </a:r>
            <a:r>
              <a:rPr lang="cs-CZ" altLang="en-US" sz="1800">
                <a:solidFill>
                  <a:schemeClr val="bg1"/>
                </a:solidFill>
              </a:rPr>
              <a:t>(Psilotaceae) na kmeni stromové kapradiny, kousek od čela Franz Josef Glacier</a:t>
            </a:r>
            <a:endParaRPr lang="cs-CZ" altLang="en-US" sz="1800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1" descr="P111054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1" descr="P111050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1" descr="horni pleso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1" descr="P7130064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TextBox 2"/>
          <p:cNvSpPr txBox="1">
            <a:spLocks noChangeArrowheads="1"/>
          </p:cNvSpPr>
          <p:nvPr/>
        </p:nvSpPr>
        <p:spPr bwMode="auto">
          <a:xfrm>
            <a:off x="179388" y="6165850"/>
            <a:ext cx="8964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latin typeface="Arial" panose="020B0604020202020204" pitchFamily="34" charset="0"/>
              </a:rPr>
              <a:t>Rhododendron ferugineum / na vápenci dost chybí, ale je tam místo něj R. hirsutum</a:t>
            </a: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1" descr="P1110406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9" name="TextBox 1"/>
          <p:cNvSpPr txBox="1">
            <a:spLocks noChangeArrowheads="1"/>
          </p:cNvSpPr>
          <p:nvPr/>
        </p:nvSpPr>
        <p:spPr bwMode="auto">
          <a:xfrm>
            <a:off x="250825" y="6308725"/>
            <a:ext cx="684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latin typeface="Arial" panose="020B0604020202020204" pitchFamily="34" charset="0"/>
              </a:rPr>
              <a:t>Saponaria pumila – příklad nectr robbers </a:t>
            </a: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1" descr="P1000526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1" descr="P100036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5059" name="Rectangle 3" descr="Image12"/>
          <p:cNvSpPr>
            <a:spLocks noGrp="1" noChangeAspect="1" noChangeArrowheads="1"/>
          </p:cNvSpPr>
          <p:nvPr isPhoto="1"/>
        </p:nvSpPr>
        <p:spPr bwMode="auto">
          <a:xfrm rot="5400000">
            <a:off x="1612106" y="-673893"/>
            <a:ext cx="5919787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07950" y="115888"/>
            <a:ext cx="86407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Franz Josef Glacier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7651" name="Rectangle 3" descr="Image62"/>
          <p:cNvSpPr>
            <a:spLocks noGrp="1" noChangeAspect="1" noChangeArrowheads="1"/>
          </p:cNvSpPr>
          <p:nvPr isPhoto="1"/>
        </p:nvSpPr>
        <p:spPr bwMode="auto">
          <a:xfrm>
            <a:off x="827088" y="0"/>
            <a:ext cx="447992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580063" y="476250"/>
            <a:ext cx="338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Bohaté temperátní lesy jihu USA (</a:t>
            </a:r>
            <a:r>
              <a:rPr lang="cs-CZ" altLang="en-US" sz="1800" i="1">
                <a:solidFill>
                  <a:schemeClr val="bg1"/>
                </a:solidFill>
              </a:rPr>
              <a:t>Magnolia</a:t>
            </a:r>
            <a:r>
              <a:rPr lang="cs-CZ" altLang="en-US" sz="180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6083" name="Rectangle 3" descr="Image1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440238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572000" y="260350"/>
            <a:ext cx="4321175" cy="634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800" i="1" dirty="0" err="1">
                <a:solidFill>
                  <a:schemeClr val="bg1"/>
                </a:solidFill>
              </a:rPr>
              <a:t>Podocarpaceae</a:t>
            </a:r>
            <a:r>
              <a:rPr lang="cs-CZ" altLang="en-US" sz="2800" dirty="0">
                <a:solidFill>
                  <a:schemeClr val="bg1"/>
                </a:solidFill>
              </a:rPr>
              <a:t> – lesy Nového Zélandu – typicky </a:t>
            </a:r>
            <a:r>
              <a:rPr lang="cs-CZ" altLang="en-US" sz="2800" dirty="0" err="1">
                <a:solidFill>
                  <a:schemeClr val="bg1"/>
                </a:solidFill>
              </a:rPr>
              <a:t>gondwanská</a:t>
            </a:r>
            <a:r>
              <a:rPr lang="cs-CZ" altLang="en-US" sz="2800" dirty="0">
                <a:solidFill>
                  <a:schemeClr val="bg1"/>
                </a:solidFill>
              </a:rPr>
              <a:t> </a:t>
            </a:r>
            <a:r>
              <a:rPr lang="cs-CZ" altLang="en-US" sz="2800" dirty="0" smtClean="0">
                <a:solidFill>
                  <a:schemeClr val="bg1"/>
                </a:solidFill>
              </a:rPr>
              <a:t>čeleď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800" dirty="0" smtClean="0">
                <a:solidFill>
                  <a:schemeClr val="bg1"/>
                </a:solidFill>
              </a:rPr>
              <a:t>taky typická dominant lesů - </a:t>
            </a:r>
            <a:r>
              <a:rPr lang="cs-CZ" altLang="en-US" sz="2800" i="1" dirty="0" err="1" smtClean="0">
                <a:solidFill>
                  <a:schemeClr val="bg1"/>
                </a:solidFill>
              </a:rPr>
              <a:t>Nothofagus</a:t>
            </a:r>
            <a:endParaRPr lang="cs-CZ" altLang="en-US" sz="2800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en-US" sz="2800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800" dirty="0">
                <a:solidFill>
                  <a:schemeClr val="bg1"/>
                </a:solidFill>
              </a:rPr>
              <a:t>Takže – biom je dám klimatem, ale taxonomické složení (čeleď </a:t>
            </a:r>
            <a:r>
              <a:rPr lang="cs-CZ" altLang="en-US" sz="2800" i="1" dirty="0" err="1">
                <a:solidFill>
                  <a:schemeClr val="bg1"/>
                </a:solidFill>
              </a:rPr>
              <a:t>Podocarpaceae</a:t>
            </a:r>
            <a:r>
              <a:rPr lang="cs-CZ" altLang="en-US" sz="2800" dirty="0">
                <a:solidFill>
                  <a:schemeClr val="bg1"/>
                </a:solidFill>
              </a:rPr>
              <a:t>)  odpovídá biogeografii – australská (popř. </a:t>
            </a:r>
            <a:r>
              <a:rPr lang="cs-CZ" altLang="en-US" sz="2800" dirty="0" err="1">
                <a:solidFill>
                  <a:schemeClr val="bg1"/>
                </a:solidFill>
              </a:rPr>
              <a:t>Australasian</a:t>
            </a:r>
            <a:r>
              <a:rPr lang="cs-CZ" altLang="en-US" sz="2800" dirty="0">
                <a:solidFill>
                  <a:schemeClr val="bg1"/>
                </a:solidFill>
              </a:rPr>
              <a:t>) oblast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7107" name="Rectangle 3" descr="Image14"/>
          <p:cNvSpPr>
            <a:spLocks noGrp="1" noChangeAspect="1" noChangeArrowheads="1"/>
          </p:cNvSpPr>
          <p:nvPr isPhoto="1"/>
        </p:nvSpPr>
        <p:spPr bwMode="auto">
          <a:xfrm>
            <a:off x="2330450" y="0"/>
            <a:ext cx="44815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8131" name="Rectangle 3" descr="Image15"/>
          <p:cNvSpPr>
            <a:spLocks noGrp="1" noChangeAspect="1" noChangeArrowheads="1"/>
          </p:cNvSpPr>
          <p:nvPr isPhoto="1"/>
        </p:nvSpPr>
        <p:spPr bwMode="auto">
          <a:xfrm>
            <a:off x="2405063" y="0"/>
            <a:ext cx="433387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9155" name="Rectangle 3" descr="Image16"/>
          <p:cNvSpPr>
            <a:spLocks noGrp="1" noChangeAspect="1" noChangeArrowheads="1"/>
          </p:cNvSpPr>
          <p:nvPr isPhoto="1"/>
        </p:nvSpPr>
        <p:spPr bwMode="auto">
          <a:xfrm>
            <a:off x="179388" y="0"/>
            <a:ext cx="44815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5003800" y="333375"/>
            <a:ext cx="4032250" cy="43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800">
                <a:solidFill>
                  <a:schemeClr val="bg1"/>
                </a:solidFill>
              </a:rPr>
              <a:t>Moa – jako nejdůležitější přirozený (ale už vyhynulý) herbivor NZ – úzké listy jako přizpůsobení pastvě moa, dnes už jim to asi na nic není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en-US" sz="280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800" b="1">
                <a:solidFill>
                  <a:schemeClr val="bg1"/>
                </a:solidFill>
              </a:rPr>
              <a:t>Tady končí NZ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0179" name="Rectangle 3" descr="Image1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4815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787900" y="188913"/>
            <a:ext cx="4176713" cy="569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800" b="1">
                <a:solidFill>
                  <a:schemeClr val="bg1"/>
                </a:solidFill>
              </a:rPr>
              <a:t>Temperátní smíšené lesy</a:t>
            </a:r>
            <a:r>
              <a:rPr lang="cs-CZ" altLang="en-US" sz="1800">
                <a:solidFill>
                  <a:schemeClr val="bg1"/>
                </a:solidFill>
              </a:rPr>
              <a:t> –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800">
                <a:solidFill>
                  <a:schemeClr val="bg1"/>
                </a:solidFill>
              </a:rPr>
              <a:t>Druhová bohatost ovlivněna vzdáleností a dostupností glaciálních refugií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800" b="1">
                <a:solidFill>
                  <a:schemeClr val="bg1"/>
                </a:solidFill>
              </a:rPr>
              <a:t>Korea</a:t>
            </a:r>
            <a:r>
              <a:rPr lang="cs-CZ" altLang="en-US" sz="2800">
                <a:solidFill>
                  <a:schemeClr val="bg1"/>
                </a:solidFill>
              </a:rPr>
              <a:t> – velmi  bohaté, protože glaciální refugia jsou dobře  dostupná, cesta není blokována rovnoběžkovými pohořími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1203" name="Rectangle 3" descr="Image2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452938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716463" y="260350"/>
            <a:ext cx="4176712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800">
                <a:solidFill>
                  <a:schemeClr val="bg1"/>
                </a:solidFill>
              </a:rPr>
              <a:t>Temperátní deštné lesy západu Severní Ameriky</a:t>
            </a:r>
            <a:endParaRPr lang="cs-CZ" altLang="en-US" sz="2800" i="1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800" i="1">
                <a:solidFill>
                  <a:schemeClr val="bg1"/>
                </a:solidFill>
              </a:rPr>
              <a:t>Sequoia</a:t>
            </a:r>
            <a:r>
              <a:rPr lang="cs-CZ" altLang="en-US" sz="2800">
                <a:solidFill>
                  <a:schemeClr val="bg1"/>
                </a:solidFill>
              </a:rPr>
              <a:t> a </a:t>
            </a:r>
            <a:r>
              <a:rPr lang="cs-CZ" altLang="en-US" sz="2800" i="1">
                <a:solidFill>
                  <a:schemeClr val="bg1"/>
                </a:solidFill>
              </a:rPr>
              <a:t>Sequoiadendron – </a:t>
            </a:r>
            <a:r>
              <a:rPr lang="cs-CZ" altLang="en-US" sz="2800">
                <a:solidFill>
                  <a:schemeClr val="bg1"/>
                </a:solidFill>
              </a:rPr>
              <a:t>nejvyšší a největší stromy světa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2227" name="Rectangle 3" descr="Image23"/>
          <p:cNvSpPr>
            <a:spLocks noGrp="1" noChangeAspect="1" noChangeArrowheads="1"/>
          </p:cNvSpPr>
          <p:nvPr isPhoto="1"/>
        </p:nvSpPr>
        <p:spPr bwMode="auto">
          <a:xfrm rot="5400000">
            <a:off x="1604168" y="-1143793"/>
            <a:ext cx="593566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3251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3252" name="Rectangle 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3253" name="Rectangle 3" descr="Image25"/>
          <p:cNvSpPr>
            <a:spLocks noGrp="1" noChangeAspect="1" noChangeArrowheads="1"/>
          </p:cNvSpPr>
          <p:nvPr isPhoto="1"/>
        </p:nvSpPr>
        <p:spPr bwMode="auto">
          <a:xfrm rot="5400000">
            <a:off x="1517650" y="-1143000"/>
            <a:ext cx="6108700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3254" name="Text Box 4"/>
          <p:cNvSpPr txBox="1">
            <a:spLocks noChangeArrowheads="1"/>
          </p:cNvSpPr>
          <p:nvPr/>
        </p:nvSpPr>
        <p:spPr bwMode="auto">
          <a:xfrm>
            <a:off x="0" y="476250"/>
            <a:ext cx="896461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3600" i="1">
                <a:solidFill>
                  <a:schemeClr val="bg1"/>
                </a:solidFill>
              </a:rPr>
              <a:t>Sequoiadendron gigantheum – </a:t>
            </a:r>
            <a:r>
              <a:rPr lang="cs-CZ" altLang="en-US" sz="3600">
                <a:solidFill>
                  <a:schemeClr val="bg1"/>
                </a:solidFill>
              </a:rPr>
              <a:t>druh stromu s největším objemem dřeva</a:t>
            </a:r>
            <a:endParaRPr lang="cs-CZ" altLang="en-US" sz="3600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4275" name="Rectangle 3" descr="Image2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5196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5076825" y="404813"/>
            <a:ext cx="4067175" cy="141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400">
                <a:solidFill>
                  <a:schemeClr val="bg1"/>
                </a:solidFill>
              </a:rPr>
              <a:t>Kalifornská Vomáčka 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400" i="1">
                <a:solidFill>
                  <a:schemeClr val="bg1"/>
                </a:solidFill>
              </a:rPr>
              <a:t>Sequoiadendron giganteum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5299" name="Rectangle 3" descr="Image27"/>
          <p:cNvSpPr>
            <a:spLocks noGrp="1" noChangeAspect="1" noChangeArrowheads="1"/>
          </p:cNvSpPr>
          <p:nvPr isPhoto="1"/>
        </p:nvSpPr>
        <p:spPr bwMode="auto">
          <a:xfrm>
            <a:off x="2311400" y="0"/>
            <a:ext cx="45196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8675" name="Rectangle 3" descr="Image60"/>
          <p:cNvSpPr>
            <a:spLocks noGrp="1" noChangeAspect="1" noChangeArrowheads="1"/>
          </p:cNvSpPr>
          <p:nvPr isPhoto="1"/>
        </p:nvSpPr>
        <p:spPr bwMode="auto">
          <a:xfrm rot="5400000">
            <a:off x="1585118" y="-1143793"/>
            <a:ext cx="597376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6323" name="Rectangle 3" descr="Image28"/>
          <p:cNvSpPr>
            <a:spLocks noGrp="1" noChangeAspect="1" noChangeArrowheads="1"/>
          </p:cNvSpPr>
          <p:nvPr isPhoto="1"/>
        </p:nvSpPr>
        <p:spPr bwMode="auto">
          <a:xfrm>
            <a:off x="2320925" y="0"/>
            <a:ext cx="450215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6948488" y="260350"/>
            <a:ext cx="219551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i="1">
                <a:solidFill>
                  <a:schemeClr val="bg1"/>
                </a:solidFill>
              </a:rPr>
              <a:t>Sequoia sempervirens – </a:t>
            </a:r>
            <a:r>
              <a:rPr lang="cs-CZ" altLang="en-US" sz="1800">
                <a:solidFill>
                  <a:schemeClr val="bg1"/>
                </a:solidFill>
              </a:rPr>
              <a:t>nejvyšší druh stromu světa</a:t>
            </a:r>
            <a:endParaRPr lang="cs-CZ" altLang="en-US" sz="1800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7347" name="Rectangle 3" descr="Image29"/>
          <p:cNvSpPr>
            <a:spLocks noGrp="1" noChangeAspect="1" noChangeArrowheads="1"/>
          </p:cNvSpPr>
          <p:nvPr isPhoto="1"/>
        </p:nvSpPr>
        <p:spPr bwMode="auto">
          <a:xfrm>
            <a:off x="2320925" y="0"/>
            <a:ext cx="450215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solidFill>
                  <a:schemeClr val="bg1"/>
                </a:solidFill>
              </a:rPr>
              <a:t>Temperátní opadavé lesy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412875"/>
            <a:ext cx="2290762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6049963" cy="42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508625" y="4005263"/>
            <a:ext cx="3455988" cy="25542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000">
                <a:solidFill>
                  <a:schemeClr val="bg1"/>
                </a:solidFill>
              </a:rPr>
              <a:t>Střední Evropu znáte – už byla (a uvědomíme si, jakou variabilitu skrývá, co v mapě světa označíme jako temperátní opadavý les)  – podíváme se na jížní a severní hranici temperátních opadavých lesů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9395" name="Rectangle 3" descr="Image1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39896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4787900" y="333375"/>
            <a:ext cx="4105275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400">
                <a:solidFill>
                  <a:schemeClr val="bg1"/>
                </a:solidFill>
              </a:rPr>
              <a:t>Bambus – typicky tropická skupina (řada rodů) se dostává i do temperátu,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400">
                <a:solidFill>
                  <a:schemeClr val="bg1"/>
                </a:solidFill>
              </a:rPr>
              <a:t>Severní hranice přirozeného  rozšíření bambusu v </a:t>
            </a:r>
            <a:r>
              <a:rPr lang="cs-CZ" altLang="en-US" sz="2400" b="1">
                <a:solidFill>
                  <a:schemeClr val="bg1"/>
                </a:solidFill>
              </a:rPr>
              <a:t>severní Koreji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0419" name="Rectangle 3" descr="Image19"/>
          <p:cNvSpPr>
            <a:spLocks noGrp="1" noChangeAspect="1" noChangeArrowheads="1"/>
          </p:cNvSpPr>
          <p:nvPr isPhoto="1"/>
        </p:nvSpPr>
        <p:spPr bwMode="auto">
          <a:xfrm rot="5400000">
            <a:off x="1639887" y="-646112"/>
            <a:ext cx="5864225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1443" name="Rectangle 3" descr="Image20"/>
          <p:cNvSpPr>
            <a:spLocks noGrp="1" noChangeAspect="1" noChangeArrowheads="1"/>
          </p:cNvSpPr>
          <p:nvPr isPhoto="1"/>
        </p:nvSpPr>
        <p:spPr bwMode="auto">
          <a:xfrm rot="5400000">
            <a:off x="1935162" y="-1142999"/>
            <a:ext cx="5273675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179388" y="6237288"/>
            <a:ext cx="8640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i="1">
                <a:solidFill>
                  <a:schemeClr val="bg1"/>
                </a:solidFill>
              </a:rPr>
              <a:t>Aralia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5"/>
            <a:ext cx="8496300" cy="637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0" y="0"/>
            <a:ext cx="882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Nejsevernější dozvuky opadavých listnatých lesů jsou až v jižním Norsku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349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2" name="Text Box 6"/>
          <p:cNvSpPr txBox="1">
            <a:spLocks noChangeArrowheads="1"/>
          </p:cNvSpPr>
          <p:nvPr/>
        </p:nvSpPr>
        <p:spPr bwMode="auto">
          <a:xfrm>
            <a:off x="5724525" y="6491288"/>
            <a:ext cx="3635375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/>
              <a:t>Listnatý les v Estonsku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solidFill>
                  <a:schemeClr val="bg1"/>
                </a:solidFill>
              </a:rPr>
              <a:t>Temperátní trávníky - stepi</a:t>
            </a:r>
          </a:p>
        </p:txBody>
      </p:sp>
      <p:pic>
        <p:nvPicPr>
          <p:cNvPr id="645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5903912" cy="389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989138"/>
            <a:ext cx="23749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6"/>
          <p:cNvSpPr txBox="1">
            <a:spLocks noChangeArrowheads="1"/>
          </p:cNvSpPr>
          <p:nvPr/>
        </p:nvSpPr>
        <p:spPr bwMode="auto">
          <a:xfrm>
            <a:off x="468313" y="5734050"/>
            <a:ext cx="8207375" cy="1062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/>
              <a:t>Travní biom – opět hostil velká stáda kopytníků (např. severoameričtí bizoni). Lidi je povětšinou vymlátili / sežrali.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/>
              <a:t>Tradiční názvy S. Amerika – prerie, J. Amerika - pampy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5539" name="Rectangle 3" descr="Image30"/>
          <p:cNvSpPr>
            <a:spLocks noGrp="1" noChangeAspect="1" noChangeArrowheads="1"/>
          </p:cNvSpPr>
          <p:nvPr isPhoto="1"/>
        </p:nvSpPr>
        <p:spPr bwMode="auto">
          <a:xfrm rot="5400000">
            <a:off x="1514475" y="-1143000"/>
            <a:ext cx="6115050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323850" y="620713"/>
            <a:ext cx="8064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/>
              <a:t>Severní Amerika – vlhkostní gradient východozápadní – od temperátních lesů až do prérií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9699" name="Rectangle 3" descr="Image64"/>
          <p:cNvSpPr>
            <a:spLocks noGrp="1" noChangeAspect="1" noChangeArrowheads="1"/>
          </p:cNvSpPr>
          <p:nvPr isPhoto="1"/>
        </p:nvSpPr>
        <p:spPr bwMode="auto">
          <a:xfrm rot="5400000">
            <a:off x="1443038" y="-447675"/>
            <a:ext cx="5862637" cy="87487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07950" y="0"/>
            <a:ext cx="89281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Bažinné lesy (</a:t>
            </a:r>
            <a:r>
              <a:rPr lang="cs-CZ" altLang="en-US" sz="1800" i="1">
                <a:solidFill>
                  <a:schemeClr val="bg1"/>
                </a:solidFill>
              </a:rPr>
              <a:t>Taxodium</a:t>
            </a:r>
            <a:r>
              <a:rPr lang="cs-CZ" altLang="en-US" sz="1800">
                <a:solidFill>
                  <a:schemeClr val="bg1"/>
                </a:solidFill>
              </a:rPr>
              <a:t>), delta Mississippi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Pneumatophory (podobný způsob, jak dostat kyslík do anarobního prostředí pod vodou, jako má v mangrove zcela nepříbuzná </a:t>
            </a:r>
            <a:r>
              <a:rPr lang="cs-CZ" altLang="en-US" sz="1800" i="1">
                <a:solidFill>
                  <a:schemeClr val="bg1"/>
                </a:solidFill>
              </a:rPr>
              <a:t>Avicenia</a:t>
            </a:r>
            <a:r>
              <a:rPr lang="cs-CZ" altLang="en-US" sz="1800">
                <a:solidFill>
                  <a:schemeClr val="bg1"/>
                </a:solidFill>
              </a:rPr>
              <a:t> – typický příklad konvergence)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07413" cy="1143000"/>
          </a:xfrm>
        </p:spPr>
        <p:txBody>
          <a:bodyPr/>
          <a:lstStyle/>
          <a:p>
            <a:pPr eaLnBrk="1" hangingPunct="1"/>
            <a:r>
              <a:rPr lang="cs-CZ" altLang="en-US" sz="4000" smtClean="0">
                <a:solidFill>
                  <a:schemeClr val="bg1"/>
                </a:solidFill>
              </a:rPr>
              <a:t>Pouště a polopouště– v různých pásech</a:t>
            </a:r>
          </a:p>
        </p:txBody>
      </p:sp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4608513" cy="573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628775"/>
            <a:ext cx="26955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Box 1"/>
          <p:cNvSpPr txBox="1">
            <a:spLocks noChangeArrowheads="1"/>
          </p:cNvSpPr>
          <p:nvPr/>
        </p:nvSpPr>
        <p:spPr bwMode="auto">
          <a:xfrm>
            <a:off x="4787900" y="5157788"/>
            <a:ext cx="3559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Teploty a srážky jdou opět proti sobě</a:t>
            </a:r>
            <a:endParaRPr lang="en-US" alt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484313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cs-CZ" altLang="en-US" sz="3600" smtClean="0"/>
              <a:t>Negevská poušť, Izrael </a:t>
            </a:r>
            <a:r>
              <a:rPr lang="cs-CZ" altLang="en-US" sz="2400" smtClean="0"/>
              <a:t/>
            </a:r>
            <a:br>
              <a:rPr lang="cs-CZ" altLang="en-US" sz="2400" smtClean="0"/>
            </a:br>
            <a:r>
              <a:rPr lang="cs-CZ" altLang="en-US" sz="2400" smtClean="0"/>
              <a:t>(příklad subtropické pouště)</a:t>
            </a:r>
            <a:r>
              <a:rPr lang="cs-CZ" altLang="en-US" smtClean="0"/>
              <a:t/>
            </a:r>
            <a:br>
              <a:rPr lang="cs-CZ" altLang="en-US" smtClean="0"/>
            </a:br>
            <a:endParaRPr lang="cs-CZ" altLang="en-US" smtClean="0"/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2975"/>
            <a:ext cx="8893175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8" name="Text Box 5"/>
          <p:cNvSpPr txBox="1">
            <a:spLocks noChangeArrowheads="1"/>
          </p:cNvSpPr>
          <p:nvPr/>
        </p:nvSpPr>
        <p:spPr bwMode="auto">
          <a:xfrm>
            <a:off x="0" y="1804988"/>
            <a:ext cx="262731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/>
              <a:t>Mikroreliéf – umožní uchycení vegetaci v místech, kam stéká voda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381000"/>
            <a:ext cx="9172576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1" name="Text Box 6"/>
          <p:cNvSpPr txBox="1">
            <a:spLocks noChangeArrowheads="1"/>
          </p:cNvSpPr>
          <p:nvPr/>
        </p:nvSpPr>
        <p:spPr bwMode="auto">
          <a:xfrm>
            <a:off x="0" y="549275"/>
            <a:ext cx="1979613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/>
              <a:t>Terofyty a geofyty (příklad kosatcovité rostliny na obr) jako přizpůsobení extrémně krátkému příznivému období (které některé roky nemusí nastat)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kosatcevNegev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288"/>
            <a:ext cx="9144000" cy="60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DSC_0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81000"/>
            <a:ext cx="91678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3" name="Text Box 5"/>
          <p:cNvSpPr txBox="1">
            <a:spLocks noChangeArrowheads="1"/>
          </p:cNvSpPr>
          <p:nvPr/>
        </p:nvSpPr>
        <p:spPr bwMode="auto">
          <a:xfrm>
            <a:off x="971550" y="6381750"/>
            <a:ext cx="1296988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i="1"/>
              <a:t>Cystanche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 descr="DSCN787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Box 2"/>
          <p:cNvSpPr txBox="1">
            <a:spLocks noChangeArrowheads="1"/>
          </p:cNvSpPr>
          <p:nvPr/>
        </p:nvSpPr>
        <p:spPr bwMode="auto">
          <a:xfrm>
            <a:off x="250825" y="1125538"/>
            <a:ext cx="8066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V poušti ale může hezky zapršet – takhle vypadá wadi před deštěm</a:t>
            </a:r>
            <a:endParaRPr lang="en-US" altLang="en-US" sz="18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 descr="DSCN788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 descr="P105067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Box 2"/>
          <p:cNvSpPr txBox="1">
            <a:spLocks noChangeArrowheads="1"/>
          </p:cNvSpPr>
          <p:nvPr/>
        </p:nvSpPr>
        <p:spPr bwMode="auto">
          <a:xfrm>
            <a:off x="250825" y="260350"/>
            <a:ext cx="849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A hned druhý den tam pršelo – i v poušti se lidé mohou utopit</a:t>
            </a:r>
            <a:endParaRPr lang="en-US" altLang="en-US" sz="18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P105067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0723" name="Rectangle 3" descr="Image65"/>
          <p:cNvSpPr>
            <a:spLocks noGrp="1" noChangeAspect="1" noChangeArrowheads="1"/>
          </p:cNvSpPr>
          <p:nvPr isPhoto="1"/>
        </p:nvSpPr>
        <p:spPr bwMode="auto">
          <a:xfrm rot="5400000">
            <a:off x="1497012" y="-1142999"/>
            <a:ext cx="6149975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 descr="P105067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 descr="P105067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6450"/>
            <a:ext cx="91440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567737" cy="4608513"/>
          </a:xfrm>
          <a:solidFill>
            <a:schemeClr val="bg1"/>
          </a:solidFill>
        </p:spPr>
        <p:txBody>
          <a:bodyPr/>
          <a:lstStyle/>
          <a:p>
            <a:r>
              <a:rPr lang="cs-CZ" altLang="en-US" smtClean="0"/>
              <a:t>Díky tomu v pouštích oázy – místa s vodou a bohatým životem</a:t>
            </a:r>
            <a:br>
              <a:rPr lang="cs-CZ" altLang="en-US" smtClean="0"/>
            </a:br>
            <a:r>
              <a:rPr lang="cs-CZ" altLang="en-US" smtClean="0"/>
              <a:t/>
            </a:r>
            <a:br>
              <a:rPr lang="cs-CZ" altLang="en-US" smtClean="0"/>
            </a:br>
            <a:r>
              <a:rPr lang="cs-CZ" altLang="en-US" smtClean="0"/>
              <a:t>Dead see, En Gedi</a:t>
            </a:r>
            <a:endParaRPr lang="en-US" altLang="en-US" smtClean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 descr="DSCN821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 descr="DSCN8226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 descr="P105087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0600"/>
            <a:ext cx="9144000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 descr="P1050764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9613"/>
            <a:ext cx="91440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 descr="DSCN812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 descr="DSCN814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Box 2"/>
          <p:cNvSpPr txBox="1">
            <a:spLocks noChangeArrowheads="1"/>
          </p:cNvSpPr>
          <p:nvPr/>
        </p:nvSpPr>
        <p:spPr bwMode="auto">
          <a:xfrm>
            <a:off x="250825" y="5229225"/>
            <a:ext cx="568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Damani (příbuzí slonů)</a:t>
            </a: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 descr="DSCN821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1747" name="Rectangle 3"/>
          <p:cNvSpPr>
            <a:spLocks noGrp="1" noChangeAspect="1" noChangeArrowheads="1"/>
          </p:cNvSpPr>
          <p:nvPr isPhoto="1"/>
        </p:nvSpPr>
        <p:spPr bwMode="auto">
          <a:xfrm>
            <a:off x="395288" y="0"/>
            <a:ext cx="45212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5435600" y="260350"/>
            <a:ext cx="352901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i="1">
                <a:solidFill>
                  <a:schemeClr val="bg1"/>
                </a:solidFill>
              </a:rPr>
              <a:t>Tilandsia usneoides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(Bromeliaceae, ale „ekologický ekvivalent“ lišejníků)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 descr="DSCN816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 descr="DSCN814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 descr="DSCN814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Box 2"/>
          <p:cNvSpPr txBox="1">
            <a:spLocks noChangeArrowheads="1"/>
          </p:cNvSpPr>
          <p:nvPr/>
        </p:nvSpPr>
        <p:spPr bwMode="auto">
          <a:xfrm>
            <a:off x="5219700" y="6165850"/>
            <a:ext cx="39243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/>
              <a:t>Adiantum capillus-veneris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 descr="DSCN815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" descr="DSCN819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 descr="P105082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5775"/>
            <a:ext cx="91440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 descr="DSCN820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 descr="DSCN823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 descr="DSCN824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 descr="P105087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1525"/>
            <a:ext cx="91440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2771" name="Rectangle 3" descr="Image02"/>
          <p:cNvSpPr>
            <a:spLocks noGrp="1" noChangeAspect="1" noChangeArrowheads="1"/>
          </p:cNvSpPr>
          <p:nvPr isPhoto="1"/>
        </p:nvSpPr>
        <p:spPr bwMode="auto">
          <a:xfrm>
            <a:off x="2255838" y="0"/>
            <a:ext cx="4630737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 descr="DSCN828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 descr="DSCN828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z="3600" smtClean="0">
                <a:solidFill>
                  <a:schemeClr val="bg1"/>
                </a:solidFill>
              </a:rPr>
              <a:t>Písečné pouště – např Sahara, ale i místa, kde je písek navátý ze Sahary</a:t>
            </a:r>
            <a:br>
              <a:rPr lang="cs-CZ" altLang="en-US" sz="3600" smtClean="0">
                <a:solidFill>
                  <a:schemeClr val="bg1"/>
                </a:solidFill>
              </a:rPr>
            </a:br>
            <a:r>
              <a:rPr lang="cs-CZ" altLang="en-US" sz="3600" smtClean="0">
                <a:solidFill>
                  <a:schemeClr val="bg1"/>
                </a:solidFill>
              </a:rPr>
              <a:t>(příklad Gran Canaria)</a:t>
            </a:r>
            <a:endParaRPr lang="en-US" altLang="en-US" smtClean="0">
              <a:solidFill>
                <a:schemeClr val="bg1"/>
              </a:solidFill>
            </a:endParaRPr>
          </a:p>
        </p:txBody>
      </p:sp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373188"/>
            <a:ext cx="8294688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404813"/>
            <a:ext cx="909955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1379" name="Rectangle 3" descr="Image32"/>
          <p:cNvSpPr>
            <a:spLocks noGrp="1" noChangeAspect="1" noChangeArrowheads="1"/>
          </p:cNvSpPr>
          <p:nvPr isPhoto="1"/>
        </p:nvSpPr>
        <p:spPr bwMode="auto">
          <a:xfrm rot="5400000">
            <a:off x="1489075" y="-1143000"/>
            <a:ext cx="6165850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1663700" y="373063"/>
            <a:ext cx="712787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3600">
                <a:solidFill>
                  <a:schemeClr val="bg1"/>
                </a:solidFill>
              </a:rPr>
              <a:t>Sonorská poušť (Arizona, USA)</a:t>
            </a:r>
            <a:r>
              <a:rPr lang="cs-CZ" altLang="en-US" sz="1800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Příklad kontinentální temperátní pouště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 -- </a:t>
            </a:r>
            <a:r>
              <a:rPr lang="cs-CZ" altLang="en-US" sz="1800" i="1">
                <a:solidFill>
                  <a:schemeClr val="bg1"/>
                </a:solidFill>
              </a:rPr>
              <a:t>Carnegia gigantea – </a:t>
            </a:r>
            <a:r>
              <a:rPr lang="cs-CZ" altLang="en-US" sz="1800">
                <a:solidFill>
                  <a:schemeClr val="bg1"/>
                </a:solidFill>
              </a:rPr>
              <a:t>asi největší kaktus světa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2403" name="Rectangle 3" descr="Image33"/>
          <p:cNvSpPr>
            <a:spLocks noGrp="1" noChangeAspect="1" noChangeArrowheads="1"/>
          </p:cNvSpPr>
          <p:nvPr isPhoto="1"/>
        </p:nvSpPr>
        <p:spPr bwMode="auto">
          <a:xfrm>
            <a:off x="179388" y="0"/>
            <a:ext cx="4624387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5076825" y="333375"/>
            <a:ext cx="3527425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/>
              <a:t>Kaktusy zaujímají niku rostlin jiných čeledí – často formy připomínající jiné taxonomické skupiny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3427" name="Rectangle 3" descr="Image34"/>
          <p:cNvSpPr>
            <a:spLocks noGrp="1" noChangeAspect="1" noChangeArrowheads="1"/>
          </p:cNvSpPr>
          <p:nvPr isPhoto="1"/>
        </p:nvSpPr>
        <p:spPr bwMode="auto">
          <a:xfrm rot="5400000">
            <a:off x="1500981" y="-1143793"/>
            <a:ext cx="6142037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4451" name="Rectangle 3" descr="Image35"/>
          <p:cNvSpPr>
            <a:spLocks noGrp="1" noChangeAspect="1" noChangeArrowheads="1"/>
          </p:cNvSpPr>
          <p:nvPr isPhoto="1"/>
        </p:nvSpPr>
        <p:spPr bwMode="auto">
          <a:xfrm>
            <a:off x="250825" y="0"/>
            <a:ext cx="460692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5292725" y="333375"/>
            <a:ext cx="34559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Říkají tomu poušť (Sonoran desert), ale místy to má docela stepní charakter</a:t>
            </a:r>
            <a:r>
              <a:rPr lang="cs-CZ" altLang="en-US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5475" name="Rectangle 3" descr="Image36"/>
          <p:cNvSpPr>
            <a:spLocks noGrp="1" noChangeAspect="1" noChangeArrowheads="1"/>
          </p:cNvSpPr>
          <p:nvPr isPhoto="1"/>
        </p:nvSpPr>
        <p:spPr bwMode="auto">
          <a:xfrm>
            <a:off x="2268538" y="0"/>
            <a:ext cx="460692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6499" name="Rectangle 3" descr="Image37"/>
          <p:cNvSpPr>
            <a:spLocks noGrp="1" noChangeAspect="1" noChangeArrowheads="1"/>
          </p:cNvSpPr>
          <p:nvPr isPhoto="1"/>
        </p:nvSpPr>
        <p:spPr bwMode="auto">
          <a:xfrm>
            <a:off x="827088" y="0"/>
            <a:ext cx="460692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6084888" y="620713"/>
            <a:ext cx="2447925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Důležitost vegetativního rozmnožování (šance na uchycení semenáče je malá)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3795" name="Rectangle 3" descr="Image04"/>
          <p:cNvSpPr>
            <a:spLocks noGrp="1" noChangeAspect="1" noChangeArrowheads="1"/>
          </p:cNvSpPr>
          <p:nvPr isPhoto="1"/>
        </p:nvSpPr>
        <p:spPr bwMode="auto">
          <a:xfrm>
            <a:off x="2320925" y="0"/>
            <a:ext cx="450215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7523" name="Rectangle 3" descr="Image38"/>
          <p:cNvSpPr>
            <a:spLocks noGrp="1" noChangeAspect="1" noChangeArrowheads="1"/>
          </p:cNvSpPr>
          <p:nvPr isPhoto="1"/>
        </p:nvSpPr>
        <p:spPr bwMode="auto">
          <a:xfrm>
            <a:off x="2268538" y="0"/>
            <a:ext cx="460692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8547" name="Rectangle 3" descr="Image39"/>
          <p:cNvSpPr>
            <a:spLocks noGrp="1" noChangeAspect="1" noChangeArrowheads="1"/>
          </p:cNvSpPr>
          <p:nvPr isPhoto="1"/>
        </p:nvSpPr>
        <p:spPr bwMode="auto">
          <a:xfrm rot="5400000">
            <a:off x="1549400" y="-1143000"/>
            <a:ext cx="6045200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9571" name="Rectangle 3" descr="Image40"/>
          <p:cNvSpPr>
            <a:spLocks noGrp="1" noChangeAspect="1" noChangeArrowheads="1"/>
          </p:cNvSpPr>
          <p:nvPr isPhoto="1"/>
        </p:nvSpPr>
        <p:spPr bwMode="auto">
          <a:xfrm rot="5400000">
            <a:off x="1549400" y="-1143000"/>
            <a:ext cx="6045200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0595" name="Rectangle 3" descr="Image42"/>
          <p:cNvSpPr>
            <a:spLocks noGrp="1" noChangeAspect="1" noChangeArrowheads="1"/>
          </p:cNvSpPr>
          <p:nvPr isPhoto="1"/>
        </p:nvSpPr>
        <p:spPr bwMode="auto">
          <a:xfrm>
            <a:off x="2305050" y="0"/>
            <a:ext cx="45339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1619" name="Rectangle 3" descr="Image4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5339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4932363" y="260350"/>
            <a:ext cx="367188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Baja California (severozápad Mexika)  – </a:t>
            </a:r>
            <a:r>
              <a:rPr lang="cs-CZ" altLang="en-US" sz="1800" i="1">
                <a:solidFill>
                  <a:schemeClr val="bg1"/>
                </a:solidFill>
              </a:rPr>
              <a:t>Fouquieria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Jiná taxonomická skupina, podobná strategie – tj. příklad funkční konvergence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cs-CZ" altLang="en-US" sz="4000" smtClean="0"/>
              <a:t>Jižní Afrika – živé kameny (</a:t>
            </a:r>
            <a:r>
              <a:rPr lang="cs-CZ" altLang="en-US" sz="4000" i="1" smtClean="0"/>
              <a:t>Mesembryanthemaceae</a:t>
            </a:r>
            <a:r>
              <a:rPr lang="cs-CZ" altLang="en-US" sz="4000" smtClean="0"/>
              <a:t>)</a:t>
            </a:r>
          </a:p>
        </p:txBody>
      </p:sp>
      <p:pic>
        <p:nvPicPr>
          <p:cNvPr id="1126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9172575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4" name="Text Box 6"/>
          <p:cNvSpPr txBox="1">
            <a:spLocks noChangeArrowheads="1"/>
          </p:cNvSpPr>
          <p:nvPr/>
        </p:nvSpPr>
        <p:spPr bwMode="auto">
          <a:xfrm>
            <a:off x="0" y="1268413"/>
            <a:ext cx="87487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Příklad konverence s americkými </a:t>
            </a:r>
            <a:r>
              <a:rPr lang="cs-CZ" altLang="en-US" sz="1800" i="1">
                <a:solidFill>
                  <a:schemeClr val="bg1"/>
                </a:solidFill>
              </a:rPr>
              <a:t>Cactaceae</a:t>
            </a:r>
            <a:endParaRPr lang="cs-CZ" alt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458325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67" name="Text Box 5"/>
          <p:cNvSpPr txBox="1">
            <a:spLocks noChangeArrowheads="1"/>
          </p:cNvSpPr>
          <p:nvPr/>
        </p:nvSpPr>
        <p:spPr bwMode="auto">
          <a:xfrm>
            <a:off x="900113" y="6453188"/>
            <a:ext cx="2447925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i="1"/>
              <a:t>Conophytum minutum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17257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1" name="Text Box 5"/>
          <p:cNvSpPr txBox="1">
            <a:spLocks noChangeArrowheads="1"/>
          </p:cNvSpPr>
          <p:nvPr/>
        </p:nvSpPr>
        <p:spPr bwMode="auto">
          <a:xfrm>
            <a:off x="250825" y="6308725"/>
            <a:ext cx="842486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/>
              <a:t>Strmé gradienty na malých vzdálenostech – interakce s pastvou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381000"/>
            <a:ext cx="9172576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381000"/>
            <a:ext cx="9172576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4819" name="Rectangle 3" descr="Image0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51326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4787900" y="188913"/>
            <a:ext cx="3887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Everglades a přilehlé bažiny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solidFill>
                  <a:schemeClr val="bg1"/>
                </a:solidFill>
              </a:rPr>
              <a:t>Boreální lesy - tajga</a:t>
            </a:r>
          </a:p>
        </p:txBody>
      </p:sp>
      <p:pic>
        <p:nvPicPr>
          <p:cNvPr id="1177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92375"/>
            <a:ext cx="24638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6950"/>
            <a:ext cx="6013450" cy="419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87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88" name="Text Box 6"/>
          <p:cNvSpPr txBox="1">
            <a:spLocks noChangeArrowheads="1"/>
          </p:cNvSpPr>
          <p:nvPr/>
        </p:nvSpPr>
        <p:spPr bwMode="auto">
          <a:xfrm>
            <a:off x="2484438" y="5661025"/>
            <a:ext cx="6659562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/>
              <a:t>Borové lesy na chudých půdách v Estonsku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887663"/>
            <a:ext cx="5292725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0"/>
            <a:ext cx="8048625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5" name="Text Box 5"/>
          <p:cNvSpPr txBox="1">
            <a:spLocks noChangeArrowheads="1"/>
          </p:cNvSpPr>
          <p:nvPr/>
        </p:nvSpPr>
        <p:spPr bwMode="auto">
          <a:xfrm>
            <a:off x="0" y="0"/>
            <a:ext cx="87487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Boreální les s jezerem se zrašelinělými břehy - Finsko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1859" name="Rectangle 3" descr="Image43"/>
          <p:cNvSpPr>
            <a:spLocks noGrp="1" noChangeAspect="1" noChangeArrowheads="1"/>
          </p:cNvSpPr>
          <p:nvPr isPhoto="1"/>
        </p:nvSpPr>
        <p:spPr bwMode="auto">
          <a:xfrm rot="5400000">
            <a:off x="1549400" y="-736600"/>
            <a:ext cx="6045200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107950" y="115888"/>
            <a:ext cx="85677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>
                <a:solidFill>
                  <a:schemeClr val="bg1"/>
                </a:solidFill>
              </a:rPr>
              <a:t>Boreální lesy – tajga – často podmáčené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2883" name="Rectangle 3" descr="Image44"/>
          <p:cNvSpPr>
            <a:spLocks noGrp="1" noChangeAspect="1" noChangeArrowheads="1"/>
          </p:cNvSpPr>
          <p:nvPr isPhoto="1"/>
        </p:nvSpPr>
        <p:spPr bwMode="auto">
          <a:xfrm rot="5400000">
            <a:off x="1596231" y="-1407318"/>
            <a:ext cx="5951537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0" y="6308725"/>
            <a:ext cx="8532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i="1">
                <a:solidFill>
                  <a:schemeClr val="bg1"/>
                </a:solidFill>
              </a:rPr>
              <a:t>Rhododendron laponum</a:t>
            </a:r>
            <a:r>
              <a:rPr lang="cs-CZ" altLang="en-US" sz="1800" i="1"/>
              <a:t> </a:t>
            </a:r>
            <a:r>
              <a:rPr lang="cs-CZ" altLang="en-US" sz="1800" i="1">
                <a:solidFill>
                  <a:schemeClr val="bg1"/>
                </a:solidFill>
              </a:rPr>
              <a:t>– </a:t>
            </a:r>
            <a:r>
              <a:rPr lang="cs-CZ" altLang="en-US" sz="1800">
                <a:solidFill>
                  <a:schemeClr val="bg1"/>
                </a:solidFill>
              </a:rPr>
              <a:t>už spíše v otevřených porostech na severu</a:t>
            </a: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568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/>
              <a:t>Abisko – Skandinávie (Švédsko)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3907" name="Rectangle 3" descr="Image45"/>
          <p:cNvSpPr>
            <a:spLocks noGrp="1" noChangeAspect="1" noChangeArrowheads="1"/>
          </p:cNvSpPr>
          <p:nvPr isPhoto="1"/>
        </p:nvSpPr>
        <p:spPr bwMode="auto">
          <a:xfrm>
            <a:off x="14288" y="0"/>
            <a:ext cx="451326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5003800" y="0"/>
            <a:ext cx="4140200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800">
                <a:solidFill>
                  <a:schemeClr val="bg1"/>
                </a:solidFill>
              </a:rPr>
              <a:t>Na mnoha podmáčených místech se vyvinula rašeliniště – ta jsou potom typická i v tundře – mnoho druhů společných i s našimi rašeliništi – u nás jsou refugiem pro glaciální relikty, a jejich složení je podobné jako na rašeliništích severu – mnoho druhů z </a:t>
            </a:r>
            <a:r>
              <a:rPr lang="cs-CZ" altLang="en-US" sz="2800" i="1">
                <a:solidFill>
                  <a:schemeClr val="bg1"/>
                </a:solidFill>
              </a:rPr>
              <a:t>Ericaceae </a:t>
            </a:r>
            <a:r>
              <a:rPr lang="cs-CZ" altLang="en-US" sz="2800">
                <a:solidFill>
                  <a:schemeClr val="bg1"/>
                </a:solidFill>
              </a:rPr>
              <a:t>(vzpomeň, erikoidní mykorhiza)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4931" name="Rectangle 3" descr="Image46"/>
          <p:cNvSpPr>
            <a:spLocks noGrp="1" noChangeAspect="1" noChangeArrowheads="1"/>
          </p:cNvSpPr>
          <p:nvPr isPhoto="1"/>
        </p:nvSpPr>
        <p:spPr bwMode="auto">
          <a:xfrm rot="5400000">
            <a:off x="1562894" y="-1373981"/>
            <a:ext cx="6018212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4932" name="TextBox 1"/>
          <p:cNvSpPr txBox="1">
            <a:spLocks noChangeArrowheads="1"/>
          </p:cNvSpPr>
          <p:nvPr/>
        </p:nvSpPr>
        <p:spPr bwMode="auto">
          <a:xfrm>
            <a:off x="539750" y="6207125"/>
            <a:ext cx="5184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i="1">
                <a:solidFill>
                  <a:schemeClr val="bg1"/>
                </a:solidFill>
              </a:rPr>
              <a:t>Cassiope tetragona</a:t>
            </a:r>
            <a:endParaRPr lang="en-US" altLang="en-US" sz="1800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cs-CZ" altLang="en-US" smtClean="0"/>
              <a:t>Známy i extrémní teploty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18488" cy="52578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 sz="2800" smtClean="0"/>
              <a:t>Běžný je permafrost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800" smtClean="0"/>
              <a:t>„Xerofytní“ adaptace – tlustá kutikula na jehlicích; ochrana pro situaci, kdy je už relativně teplo, vody je v půdě také dost, ale je zmrzlá a tudíž nedostupná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800" smtClean="0"/>
              <a:t>Krátké léto, vždyzelenost šetří investice do nových listů (nové listy jsou účinější, ale něco stojí)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800" smtClean="0"/>
              <a:t>V místech s extrémními mrazy ale vydrží jen opadavé modříny – problém na jaře, když je půda zmrzlá, ale strom už bych chtěl fotosyntyetizovat – a tím i transpirovat, kdyby měl listy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solidFill>
                  <a:schemeClr val="bg1"/>
                </a:solidFill>
              </a:rPr>
              <a:t>Tundra</a:t>
            </a:r>
          </a:p>
        </p:txBody>
      </p:sp>
      <p:pic>
        <p:nvPicPr>
          <p:cNvPr id="1269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196975"/>
            <a:ext cx="21463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6300788" cy="447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1563</Words>
  <Application>Microsoft Office PowerPoint</Application>
  <PresentationFormat>Předvádění na obrazovce (4:3)</PresentationFormat>
  <Paragraphs>162</Paragraphs>
  <Slides>186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3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186</vt:i4>
      </vt:variant>
    </vt:vector>
  </HeadingPairs>
  <TitlesOfParts>
    <vt:vector size="192" baseType="lpstr">
      <vt:lpstr>Arial</vt:lpstr>
      <vt:lpstr>Calibri</vt:lpstr>
      <vt:lpstr>Výchozí návrh</vt:lpstr>
      <vt:lpstr>Motiv systému Office</vt:lpstr>
      <vt:lpstr>1_Motiv systému Office</vt:lpstr>
      <vt:lpstr>Acrobat Document</vt:lpstr>
      <vt:lpstr>Temperátní vždyzelené lesy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Obecně – bažiny jsou extrémně biologicky cenné, často např. zimovištěm nebo hnízdištěm ptáků (delta Rhony)</vt:lpstr>
      <vt:lpstr>Pozor - Přesun do temperátu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Temperátní opadavé lesy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Temperátní trávníky - stepi</vt:lpstr>
      <vt:lpstr>Prezentace aplikace PowerPoint</vt:lpstr>
      <vt:lpstr>Pouště a polopouště– v různých pásech</vt:lpstr>
      <vt:lpstr>Negevská poušť, Izrael  (příklad subtropické pouště)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Díky tomu v pouštích oázy – místa s vodou a bohatým životem  Dead see, En Gedi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Písečné pouště – např Sahara, ale i místa, kde je písek navátý ze Sahary (příklad Gran Canaria)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Jižní Afrika – živé kameny (Mesembryanthemaceae)</vt:lpstr>
      <vt:lpstr>Prezentace aplikace PowerPoint</vt:lpstr>
      <vt:lpstr>Prezentace aplikace PowerPoint</vt:lpstr>
      <vt:lpstr>Prezentace aplikace PowerPoint</vt:lpstr>
      <vt:lpstr>Prezentace aplikace PowerPoint</vt:lpstr>
      <vt:lpstr>Boreální lesy - tajga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Známy i extrémní teploty</vt:lpstr>
      <vt:lpstr>Tundra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Hory</vt:lpstr>
      <vt:lpstr>Hory</vt:lpstr>
      <vt:lpstr>Hory</vt:lpstr>
      <vt:lpstr>Výsksyt teplotní inverze -  zvláště na podzim</vt:lpstr>
      <vt:lpstr>V úzkých údolích někdy i inverze vegetačních pásem</vt:lpstr>
      <vt:lpstr>Hory</vt:lpstr>
      <vt:lpstr>Typický fenomém  alpinská hranice lesa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Převážně kyselé Nízké Taury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BF JU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suspa</dc:creator>
  <cp:lastModifiedBy>Jan Lepš</cp:lastModifiedBy>
  <cp:revision>45</cp:revision>
  <dcterms:created xsi:type="dcterms:W3CDTF">2005-12-10T15:02:20Z</dcterms:created>
  <dcterms:modified xsi:type="dcterms:W3CDTF">2023-11-10T12:08:41Z</dcterms:modified>
</cp:coreProperties>
</file>