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56" r:id="rId2"/>
    <p:sldId id="264" r:id="rId3"/>
    <p:sldId id="268" r:id="rId4"/>
    <p:sldId id="269" r:id="rId5"/>
    <p:sldId id="258" r:id="rId6"/>
    <p:sldId id="259" r:id="rId7"/>
    <p:sldId id="262" r:id="rId8"/>
    <p:sldId id="261" r:id="rId9"/>
    <p:sldId id="267" r:id="rId10"/>
    <p:sldId id="263" r:id="rId11"/>
    <p:sldId id="270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F2B7B0D-F626-4FBC-8375-CB736AE8B946}" type="datetimeFigureOut">
              <a:rPr lang="cs-CZ"/>
              <a:pPr>
                <a:defRPr/>
              </a:pPr>
              <a:t>17.12.2008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5B6A2B-6E94-4004-980C-66A13DA2F4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A86EC9-EAF2-4180-A253-022A3167ACD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římá spojovací čára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Přímá spojovací čára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Přímá spojovací čára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Přímá spojovací čára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22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33A18-DB6C-4950-BCA0-FECF3DAA566D}" type="datetimeFigureOut">
              <a:rPr lang="cs-CZ"/>
              <a:pPr>
                <a:defRPr/>
              </a:pPr>
              <a:t>17.12.2008</a:t>
            </a:fld>
            <a:endParaRPr lang="cs-CZ"/>
          </a:p>
        </p:txBody>
      </p:sp>
      <p:sp>
        <p:nvSpPr>
          <p:cNvPr id="23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1F7EF-3D39-4153-9276-1CF08555E5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E2380-F352-4E34-A961-19544457C516}" type="datetimeFigureOut">
              <a:rPr lang="cs-CZ"/>
              <a:pPr>
                <a:defRPr/>
              </a:pPr>
              <a:t>17.12.2008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EE2BE-D086-4B9D-81C2-59FB474FCB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FA19E-6CAC-4AD4-A3C2-E88752C8C067}" type="datetimeFigureOut">
              <a:rPr lang="cs-CZ"/>
              <a:pPr>
                <a:defRPr/>
              </a:pPr>
              <a:t>17.12.2008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335FB-567E-4595-99FF-00764AFC55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D60A2A3-1FF7-4BC4-BFED-E125469D400C}" type="datetimeFigureOut">
              <a:rPr lang="cs-CZ"/>
              <a:pPr>
                <a:defRPr/>
              </a:pPr>
              <a:t>17.12.2008</a:t>
            </a:fld>
            <a:endParaRPr lang="cs-CZ"/>
          </a:p>
        </p:txBody>
      </p:sp>
      <p:sp>
        <p:nvSpPr>
          <p:cNvPr id="5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0EAA362-BFA2-495F-BEEE-7971EE466B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římá spojovací čára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Přímá spojovací čára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Přímá spojovací čára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Přímá spojovací čára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84BBF-7666-4C5B-BA12-F515BF37603A}" type="datetimeFigureOut">
              <a:rPr lang="cs-CZ"/>
              <a:pPr>
                <a:defRPr/>
              </a:pPr>
              <a:t>17.12.2008</a:t>
            </a:fld>
            <a:endParaRPr lang="cs-CZ"/>
          </a:p>
        </p:txBody>
      </p:sp>
      <p:sp>
        <p:nvSpPr>
          <p:cNvPr id="21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22BDD-761D-4B7D-9E8B-987DB5E0C9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868FE-7E29-49DF-AB0C-CCC7FD9DF0A3}" type="datetimeFigureOut">
              <a:rPr lang="cs-CZ"/>
              <a:pPr>
                <a:defRPr/>
              </a:pPr>
              <a:t>17.12.2008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F923D-051B-448C-9F88-D87D97D2B1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1D482-F99A-4449-9EB9-B6FE9EA6C4A0}" type="datetimeFigureOut">
              <a:rPr lang="cs-CZ"/>
              <a:pPr>
                <a:defRPr/>
              </a:pPr>
              <a:t>17.12.2008</a:t>
            </a:fld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AB0D0-3E38-4ADD-ABB0-E48570BE4D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A8BD20D-A8F1-4493-87C5-4B41180C0911}" type="datetimeFigureOut">
              <a:rPr lang="cs-CZ"/>
              <a:pPr>
                <a:defRPr/>
              </a:pPr>
              <a:t>17.12.2008</a:t>
            </a:fld>
            <a:endParaRPr 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738D83E-7B05-404E-A885-67ACB424CA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F4224-5366-4F4C-8F5E-476DA7844312}" type="datetimeFigureOut">
              <a:rPr lang="cs-CZ"/>
              <a:pPr>
                <a:defRPr/>
              </a:pPr>
              <a:t>17.12.2008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EA998-3D9E-4137-BF7E-3CBA999404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Přímá spojovací čára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Elipsa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4CBA989-9675-4EB3-87D9-BAE415DAE06A}" type="datetimeFigureOut">
              <a:rPr lang="cs-CZ"/>
              <a:pPr>
                <a:defRPr/>
              </a:pPr>
              <a:t>17.12.2008</a:t>
            </a:fld>
            <a:endParaRPr lang="cs-CZ"/>
          </a:p>
        </p:txBody>
      </p:sp>
      <p:sp>
        <p:nvSpPr>
          <p:cNvPr id="13" name="Zástupný symbol pro číslo snímku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33A132B-B2F0-441E-AFFC-7FB2DA8EDE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Elipsa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Přímá spojovací čára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68D173A-4F84-4BDD-8B38-F5D7BA645BBA}" type="datetimeFigureOut">
              <a:rPr lang="cs-CZ"/>
              <a:pPr>
                <a:defRPr/>
              </a:pPr>
              <a:t>17.12.2008</a:t>
            </a:fld>
            <a:endParaRPr lang="cs-CZ"/>
          </a:p>
        </p:txBody>
      </p:sp>
      <p:sp>
        <p:nvSpPr>
          <p:cNvPr id="13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BC034D5-B2E7-471D-86CB-F970356EFD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 bright="26000" contrast="-3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28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A1C63C8-01A7-46EE-B177-3827E0C4A626}" type="datetimeFigureOut">
              <a:rPr lang="cs-CZ"/>
              <a:pPr>
                <a:defRPr/>
              </a:pPr>
              <a:t>17.12.2008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4AF3E60-CF5B-45AA-8225-53181D6722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5" r:id="rId4"/>
    <p:sldLayoutId id="2147483776" r:id="rId5"/>
    <p:sldLayoutId id="2147483783" r:id="rId6"/>
    <p:sldLayoutId id="2147483777" r:id="rId7"/>
    <p:sldLayoutId id="2147483784" r:id="rId8"/>
    <p:sldLayoutId id="2147483785" r:id="rId9"/>
    <p:sldLayoutId id="2147483778" r:id="rId10"/>
    <p:sldLayoutId id="21474837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n.wikipedia.org/wiki/Image:Shetland_pony_inbred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357938" cy="1893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rgbClr val="002060"/>
                </a:solidFill>
              </a:rPr>
              <a:t>Role příbuznosti při pohlavním rozmnožování</a:t>
            </a:r>
            <a:endParaRPr lang="cs-CZ" sz="3600" dirty="0">
              <a:solidFill>
                <a:srgbClr val="002060"/>
              </a:solidFill>
            </a:endParaRPr>
          </a:p>
        </p:txBody>
      </p:sp>
      <p:sp>
        <p:nvSpPr>
          <p:cNvPr id="14338" name="Podnadpis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r>
              <a:rPr lang="cs-CZ" smtClean="0">
                <a:solidFill>
                  <a:srgbClr val="002060"/>
                </a:solidFill>
              </a:rPr>
              <a:t>Hana Fluksová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2060"/>
                </a:solidFill>
              </a:rPr>
              <a:t>Literatura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2457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85750" y="1600200"/>
            <a:ext cx="7858125" cy="4873625"/>
          </a:xfrm>
        </p:spPr>
        <p:txBody>
          <a:bodyPr/>
          <a:lstStyle/>
          <a:p>
            <a:r>
              <a:rPr lang="cs-CZ" sz="2000" b="1" smtClean="0">
                <a:solidFill>
                  <a:srgbClr val="002060"/>
                </a:solidFill>
              </a:rPr>
              <a:t>http://www.compusire.com/linebreedinbreed.html</a:t>
            </a:r>
          </a:p>
          <a:p>
            <a:r>
              <a:rPr lang="cs-CZ" sz="2000" b="1" smtClean="0">
                <a:solidFill>
                  <a:srgbClr val="002060"/>
                </a:solidFill>
              </a:rPr>
              <a:t>http://old.mendelu.cz/~agro/af/genetika/vsg3/qtl/qtl3.html</a:t>
            </a:r>
          </a:p>
          <a:p>
            <a:r>
              <a:rPr lang="cs-CZ" sz="2000" b="1" smtClean="0">
                <a:solidFill>
                  <a:srgbClr val="002060"/>
                </a:solidFill>
              </a:rPr>
              <a:t>http://botany.natur.cuni.cz/fer/markers/Markery1-2.pdf</a:t>
            </a:r>
          </a:p>
          <a:p>
            <a:r>
              <a:rPr lang="cs-CZ" sz="2000" b="1" smtClean="0">
                <a:solidFill>
                  <a:srgbClr val="002060"/>
                </a:solidFill>
              </a:rPr>
              <a:t>http://www.hafbezobav.cz/view.php?cisloclanku=2005052602/</a:t>
            </a:r>
          </a:p>
          <a:p>
            <a:r>
              <a:rPr lang="cs-CZ" sz="2000" b="1" smtClean="0">
                <a:solidFill>
                  <a:srgbClr val="002060"/>
                </a:solidFill>
              </a:rPr>
              <a:t>http://www.momins.estranky.cz/stranka/odborne-clanky</a:t>
            </a:r>
          </a:p>
          <a:p>
            <a:r>
              <a:rPr lang="cs-CZ" sz="2000" b="1" smtClean="0">
                <a:solidFill>
                  <a:srgbClr val="002060"/>
                </a:solidFill>
              </a:rPr>
              <a:t>http://bowlingsite.mcf.com/genetics/inbreeding.html</a:t>
            </a:r>
          </a:p>
          <a:p>
            <a:r>
              <a:rPr lang="cs-CZ" sz="2000" b="1" smtClean="0">
                <a:solidFill>
                  <a:srgbClr val="002060"/>
                </a:solidFill>
              </a:rPr>
              <a:t>http://www.potkan-baltazar.wz.cz/zpusoby_chovu.htm</a:t>
            </a:r>
          </a:p>
          <a:p>
            <a:r>
              <a:rPr lang="cs-CZ" sz="2000" b="1" smtClean="0">
                <a:solidFill>
                  <a:srgbClr val="002060"/>
                </a:solidFill>
              </a:rPr>
              <a:t>http://en.wikipedia.org</a:t>
            </a:r>
          </a:p>
          <a:p>
            <a:r>
              <a:rPr lang="cs-CZ" sz="2000" b="1" smtClean="0">
                <a:solidFill>
                  <a:srgbClr val="002060"/>
                </a:solidFill>
              </a:rPr>
              <a:t>http://netpet.org/cats/reference/info/inbreed.html</a:t>
            </a:r>
          </a:p>
          <a:p>
            <a:endParaRPr lang="cs-CZ" sz="2000" b="1" smtClean="0"/>
          </a:p>
          <a:p>
            <a:endParaRPr lang="cs-CZ" sz="2000" b="1" smtClean="0"/>
          </a:p>
          <a:p>
            <a:endParaRPr lang="cs-CZ" sz="2000" b="1" smtClean="0"/>
          </a:p>
          <a:p>
            <a:endParaRPr lang="cs-CZ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25602" name="Zástupný symbol pro obsah 3" descr="scan 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ovéPole 4"/>
          <p:cNvSpPr txBox="1"/>
          <p:nvPr/>
        </p:nvSpPr>
        <p:spPr>
          <a:xfrm>
            <a:off x="571500" y="571500"/>
            <a:ext cx="4572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Děkuji za pozornost</a:t>
            </a:r>
            <a:endParaRPr lang="cs-CZ" sz="3200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2060"/>
                </a:solidFill>
              </a:rPr>
              <a:t>Úvod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97205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b="1" dirty="0" smtClean="0">
                <a:solidFill>
                  <a:srgbClr val="002060"/>
                </a:solidFill>
              </a:rPr>
              <a:t>Genetická diverzita je nutnou podmínkou života, sama je výsledkem působení přírodní selekce u volně žijících druhů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b="1" dirty="0" smtClean="0">
                <a:solidFill>
                  <a:srgbClr val="002060"/>
                </a:solidFill>
              </a:rPr>
              <a:t>Čím více je genetické variability v populaci, tím lépe přežívá a její vývoj je rychlejší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b="1" dirty="0" smtClean="0">
                <a:solidFill>
                  <a:srgbClr val="002060"/>
                </a:solidFill>
              </a:rPr>
              <a:t>Užší příbuznost zvyšuje pravděpodobnost, že dvě náhodně zvolené alely v populaci jsou identické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b="1" dirty="0" smtClean="0">
                <a:solidFill>
                  <a:srgbClr val="002060"/>
                </a:solidFill>
              </a:rPr>
              <a:t>Jak se bránit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 smtClean="0">
                <a:solidFill>
                  <a:srgbClr val="002060"/>
                </a:solidFill>
              </a:rPr>
              <a:t>Dostatečná efektivní velikost populace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 smtClean="0">
                <a:solidFill>
                  <a:srgbClr val="002060"/>
                </a:solidFill>
              </a:rPr>
              <a:t>Imigrace, emigrace (gene </a:t>
            </a:r>
            <a:r>
              <a:rPr lang="cs-CZ" b="1" dirty="0" err="1" smtClean="0">
                <a:solidFill>
                  <a:srgbClr val="002060"/>
                </a:solidFill>
              </a:rPr>
              <a:t>flow</a:t>
            </a:r>
            <a:r>
              <a:rPr lang="cs-CZ" b="1" dirty="0" smtClean="0">
                <a:solidFill>
                  <a:srgbClr val="002060"/>
                </a:solidFill>
              </a:rPr>
              <a:t>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 smtClean="0">
                <a:solidFill>
                  <a:srgbClr val="002060"/>
                </a:solidFill>
              </a:rPr>
              <a:t>Rozpoznání blízce příbuzných jedinců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 smtClean="0">
                <a:solidFill>
                  <a:srgbClr val="002060"/>
                </a:solidFill>
              </a:rPr>
              <a:t>Dostatečná vzdálenost příbuzných jedinců (jedinec opouští skupinu v době pohlavního dospívání)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 smtClean="0">
                <a:solidFill>
                  <a:srgbClr val="002060"/>
                </a:solidFill>
              </a:rPr>
              <a:t>Dominantní samec ve skupině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 smtClean="0">
                <a:solidFill>
                  <a:srgbClr val="002060"/>
                </a:solidFill>
              </a:rPr>
              <a:t>Tvrdá </a:t>
            </a:r>
            <a:r>
              <a:rPr lang="cs-CZ" b="1" smtClean="0">
                <a:solidFill>
                  <a:srgbClr val="002060"/>
                </a:solidFill>
              </a:rPr>
              <a:t>selekce homozygotů</a:t>
            </a:r>
            <a:endParaRPr lang="cs-CZ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638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43438" y="285750"/>
            <a:ext cx="3186112" cy="6215063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cs-CZ" b="1" smtClean="0">
                <a:solidFill>
                  <a:srgbClr val="002060"/>
                </a:solidFill>
              </a:rPr>
              <a:t>Self-fertilization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cs-CZ" b="1" smtClean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cs-CZ" b="1" smtClean="0">
                <a:solidFill>
                  <a:srgbClr val="002060"/>
                </a:solidFill>
              </a:rPr>
              <a:t>Inbreeding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cs-CZ" b="1" smtClean="0">
                <a:solidFill>
                  <a:srgbClr val="002060"/>
                </a:solidFill>
              </a:rPr>
              <a:t>Closebreeding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cs-CZ" b="1" smtClean="0">
                <a:solidFill>
                  <a:srgbClr val="002060"/>
                </a:solidFill>
              </a:rPr>
              <a:t>Linebreeding</a:t>
            </a:r>
          </a:p>
          <a:p>
            <a:pPr>
              <a:lnSpc>
                <a:spcPct val="110000"/>
              </a:lnSpc>
            </a:pPr>
            <a:endParaRPr lang="cs-CZ" b="1" smtClean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cs-CZ" b="1" smtClean="0">
                <a:solidFill>
                  <a:srgbClr val="002060"/>
                </a:solidFill>
              </a:rPr>
              <a:t>Náhodné párování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cs-CZ" b="1" smtClean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cs-CZ" b="1" smtClean="0">
                <a:solidFill>
                  <a:srgbClr val="002060"/>
                </a:solidFill>
              </a:rPr>
              <a:t>Outbreeding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cs-CZ" b="1" smtClean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cs-CZ" b="1" smtClean="0">
                <a:solidFill>
                  <a:srgbClr val="002060"/>
                </a:solidFill>
              </a:rPr>
              <a:t>Crosbreeding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cs-CZ" b="1" smtClean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cs-CZ" b="1" smtClean="0">
                <a:solidFill>
                  <a:srgbClr val="002060"/>
                </a:solidFill>
              </a:rPr>
              <a:t>Hybrid</a:t>
            </a:r>
          </a:p>
          <a:p>
            <a:pPr>
              <a:lnSpc>
                <a:spcPct val="110000"/>
              </a:lnSpc>
            </a:pPr>
            <a:endParaRPr lang="cs-CZ" b="1" smtClean="0">
              <a:solidFill>
                <a:srgbClr val="002060"/>
              </a:solidFill>
            </a:endParaRPr>
          </a:p>
        </p:txBody>
      </p:sp>
      <p:sp>
        <p:nvSpPr>
          <p:cNvPr id="4" name="Obousměrná svislá šipka 3"/>
          <p:cNvSpPr/>
          <p:nvPr/>
        </p:nvSpPr>
        <p:spPr>
          <a:xfrm>
            <a:off x="3929063" y="142875"/>
            <a:ext cx="714375" cy="650081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6388" name="Zástupný symbol pro obsah 2"/>
          <p:cNvSpPr txBox="1">
            <a:spLocks/>
          </p:cNvSpPr>
          <p:nvPr/>
        </p:nvSpPr>
        <p:spPr bwMode="auto">
          <a:xfrm>
            <a:off x="428625" y="285750"/>
            <a:ext cx="34004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cs-CZ" sz="2400" b="1">
                <a:solidFill>
                  <a:srgbClr val="002060"/>
                </a:solidFill>
                <a:latin typeface="Century Schoolbook" pitchFamily="18" charset="0"/>
              </a:rPr>
              <a:t>Jedinec</a:t>
            </a:r>
          </a:p>
          <a:p>
            <a:pPr marL="273050" indent="-273050" algn="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endParaRPr lang="cs-CZ" sz="2400" b="1">
              <a:solidFill>
                <a:srgbClr val="002060"/>
              </a:solidFill>
              <a:latin typeface="Century Schoolbook" pitchFamily="18" charset="0"/>
            </a:endParaRPr>
          </a:p>
          <a:p>
            <a:pPr marL="273050" indent="-273050" algn="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cs-CZ" sz="2400" b="1">
                <a:solidFill>
                  <a:srgbClr val="002060"/>
                </a:solidFill>
                <a:latin typeface="Century Schoolbook" pitchFamily="18" charset="0"/>
              </a:rPr>
              <a:t>Nejbližší příbuzný</a:t>
            </a:r>
          </a:p>
          <a:p>
            <a:pPr marL="273050" indent="-273050" algn="r">
              <a:spcBef>
                <a:spcPts val="600"/>
              </a:spcBef>
              <a:buClr>
                <a:schemeClr val="accent1"/>
              </a:buClr>
              <a:buSzPct val="70000"/>
            </a:pPr>
            <a:endParaRPr lang="cs-CZ" sz="2400" b="1">
              <a:solidFill>
                <a:srgbClr val="002060"/>
              </a:solidFill>
              <a:latin typeface="Century Schoolbook" pitchFamily="18" charset="0"/>
            </a:endParaRPr>
          </a:p>
          <a:p>
            <a:pPr marL="273050" indent="-273050" algn="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2400" b="1">
                <a:solidFill>
                  <a:srgbClr val="002060"/>
                </a:solidFill>
                <a:latin typeface="Century Schoolbook" pitchFamily="18" charset="0"/>
              </a:rPr>
              <a:t>Bl</a:t>
            </a:r>
            <a:r>
              <a:rPr lang="cs-CZ" sz="2400" b="1">
                <a:solidFill>
                  <a:srgbClr val="002060"/>
                </a:solidFill>
              </a:rPr>
              <a:t>ízký</a:t>
            </a:r>
            <a:r>
              <a:rPr lang="cs-CZ" sz="2400" b="1">
                <a:solidFill>
                  <a:srgbClr val="002060"/>
                </a:solidFill>
                <a:latin typeface="Century Schoolbook" pitchFamily="18" charset="0"/>
              </a:rPr>
              <a:t> příbuzný</a:t>
            </a:r>
          </a:p>
          <a:p>
            <a:pPr marL="273050" indent="-273050" algn="r">
              <a:spcBef>
                <a:spcPts val="600"/>
              </a:spcBef>
              <a:buClr>
                <a:schemeClr val="accent1"/>
              </a:buClr>
              <a:buSzPct val="70000"/>
            </a:pPr>
            <a:endParaRPr lang="cs-CZ" sz="2400" b="1">
              <a:solidFill>
                <a:srgbClr val="002060"/>
              </a:solidFill>
              <a:latin typeface="Century Schoolbook" pitchFamily="18" charset="0"/>
            </a:endParaRPr>
          </a:p>
          <a:p>
            <a:pPr marL="273050" indent="-273050" algn="r">
              <a:spcBef>
                <a:spcPts val="600"/>
              </a:spcBef>
              <a:buClr>
                <a:schemeClr val="accent1"/>
              </a:buClr>
              <a:buSzPct val="70000"/>
            </a:pPr>
            <a:endParaRPr lang="cs-CZ" sz="2400" b="1">
              <a:solidFill>
                <a:srgbClr val="002060"/>
              </a:solidFill>
              <a:latin typeface="Century Schoolbook" pitchFamily="18" charset="0"/>
            </a:endParaRPr>
          </a:p>
          <a:p>
            <a:pPr marL="273050" indent="-273050" algn="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cs-CZ" sz="2400" b="1">
                <a:solidFill>
                  <a:srgbClr val="002060"/>
                </a:solidFill>
                <a:latin typeface="Century Schoolbook" pitchFamily="18" charset="0"/>
              </a:rPr>
              <a:t>Průměrný jedinec</a:t>
            </a:r>
          </a:p>
          <a:p>
            <a:pPr marL="273050" indent="-273050" algn="r">
              <a:spcBef>
                <a:spcPts val="600"/>
              </a:spcBef>
              <a:buClr>
                <a:schemeClr val="accent1"/>
              </a:buClr>
              <a:buSzPct val="70000"/>
            </a:pPr>
            <a:endParaRPr lang="cs-CZ" sz="2400" b="1">
              <a:solidFill>
                <a:srgbClr val="002060"/>
              </a:solidFill>
              <a:latin typeface="Century Schoolbook" pitchFamily="18" charset="0"/>
            </a:endParaRPr>
          </a:p>
          <a:p>
            <a:pPr marL="273050" indent="-273050" algn="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cs-CZ" sz="2400" b="1">
                <a:solidFill>
                  <a:srgbClr val="002060"/>
                </a:solidFill>
                <a:latin typeface="Century Schoolbook" pitchFamily="18" charset="0"/>
              </a:rPr>
              <a:t>Geneticky vzdálený</a:t>
            </a:r>
          </a:p>
          <a:p>
            <a:pPr marL="273050" indent="-273050" algn="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endParaRPr lang="cs-CZ" sz="2400" b="1">
              <a:solidFill>
                <a:srgbClr val="002060"/>
              </a:solidFill>
              <a:latin typeface="Century Schoolbook" pitchFamily="18" charset="0"/>
            </a:endParaRPr>
          </a:p>
          <a:p>
            <a:pPr marL="273050" indent="-273050" algn="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cs-CZ" sz="2400" b="1">
                <a:solidFill>
                  <a:srgbClr val="002060"/>
                </a:solidFill>
                <a:latin typeface="Century Schoolbook" pitchFamily="18" charset="0"/>
              </a:rPr>
              <a:t>Jiná rasa/plemeno</a:t>
            </a:r>
          </a:p>
          <a:p>
            <a:pPr marL="273050" indent="-273050" algn="r">
              <a:spcBef>
                <a:spcPts val="600"/>
              </a:spcBef>
              <a:buClr>
                <a:schemeClr val="accent1"/>
              </a:buClr>
              <a:buSzPct val="70000"/>
            </a:pPr>
            <a:endParaRPr lang="cs-CZ" sz="2400" b="1">
              <a:solidFill>
                <a:srgbClr val="002060"/>
              </a:solidFill>
              <a:latin typeface="Century Schoolbook" pitchFamily="18" charset="0"/>
            </a:endParaRPr>
          </a:p>
          <a:p>
            <a:pPr marL="273050" indent="-273050" algn="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cs-CZ" sz="2400" b="1">
                <a:solidFill>
                  <a:srgbClr val="002060"/>
                </a:solidFill>
                <a:latin typeface="Century Schoolbook" pitchFamily="18" charset="0"/>
              </a:rPr>
              <a:t>Jiný druh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63" y="3071813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2060"/>
                </a:solidFill>
              </a:rPr>
              <a:t>Nepříbuzenská plemenitba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18434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28625" y="4357688"/>
            <a:ext cx="8215313" cy="1828800"/>
          </a:xfrm>
        </p:spPr>
        <p:txBody>
          <a:bodyPr/>
          <a:lstStyle/>
          <a:p>
            <a:r>
              <a:rPr lang="cs-CZ" b="1" smtClean="0">
                <a:solidFill>
                  <a:srgbClr val="002060"/>
                </a:solidFill>
              </a:rPr>
              <a:t>Outbreeding – nepříbuzní jedinci téhož plemene/rasy</a:t>
            </a:r>
          </a:p>
          <a:p>
            <a:r>
              <a:rPr lang="cs-CZ" b="1" smtClean="0">
                <a:solidFill>
                  <a:srgbClr val="002060"/>
                </a:solidFill>
              </a:rPr>
              <a:t>Crosbreeding – křížení dvou čistokrevných linií</a:t>
            </a:r>
          </a:p>
          <a:p>
            <a:r>
              <a:rPr lang="cs-CZ" b="1" smtClean="0">
                <a:solidFill>
                  <a:srgbClr val="002060"/>
                </a:solidFill>
              </a:rPr>
              <a:t>Mezidruhová - Hybridi</a:t>
            </a:r>
          </a:p>
          <a:p>
            <a:endParaRPr lang="cs-CZ" b="1" smtClean="0">
              <a:solidFill>
                <a:srgbClr val="002060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000" b="1" cap="sm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Příbuzenská plemenitba</a:t>
            </a:r>
            <a:endParaRPr lang="cs-CZ" sz="3000" b="1" cap="small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436" name="Zástupný symbol pro obsah 2"/>
          <p:cNvSpPr txBox="1">
            <a:spLocks/>
          </p:cNvSpPr>
          <p:nvPr/>
        </p:nvSpPr>
        <p:spPr bwMode="auto">
          <a:xfrm>
            <a:off x="457200" y="1600200"/>
            <a:ext cx="7467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cs-CZ" sz="2400" b="1">
                <a:solidFill>
                  <a:srgbClr val="002060"/>
                </a:solidFill>
                <a:latin typeface="Century Schoolbook" pitchFamily="18" charset="0"/>
              </a:rPr>
              <a:t>Autogamie – Regulérní inbreeding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cs-CZ" sz="2400" b="1">
                <a:solidFill>
                  <a:srgbClr val="002060"/>
                </a:solidFill>
                <a:latin typeface="Century Schoolbook" pitchFamily="18" charset="0"/>
              </a:rPr>
              <a:t>Úzká PP – Inbreeding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cs-CZ" sz="2400" b="1">
                <a:solidFill>
                  <a:srgbClr val="002060"/>
                </a:solidFill>
                <a:latin typeface="Century Schoolbook" pitchFamily="18" charset="0"/>
              </a:rPr>
              <a:t>Blízká PP – Closebreeding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cs-CZ" sz="2400" b="1">
                <a:solidFill>
                  <a:srgbClr val="002060"/>
                </a:solidFill>
                <a:latin typeface="Century Schoolbook" pitchFamily="18" charset="0"/>
              </a:rPr>
              <a:t>Vzdálená PP – Linebreeding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endParaRPr lang="cs-CZ" sz="2400" b="1">
              <a:solidFill>
                <a:srgbClr val="00206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err="1" smtClean="0">
                <a:solidFill>
                  <a:srgbClr val="002060"/>
                </a:solidFill>
              </a:rPr>
              <a:t>Inbreeding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endParaRPr lang="cs-CZ" sz="2000" b="1" dirty="0">
              <a:solidFill>
                <a:srgbClr val="002060"/>
              </a:solidFill>
            </a:endParaRPr>
          </a:p>
        </p:txBody>
      </p:sp>
      <p:sp>
        <p:nvSpPr>
          <p:cNvPr id="1945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cs-CZ" b="1" smtClean="0">
                <a:solidFill>
                  <a:srgbClr val="002060"/>
                </a:solidFill>
              </a:rPr>
              <a:t>Páření jedinců, kteří jsou (ještě) více příbuzní než je průměr v populaci.</a:t>
            </a:r>
          </a:p>
          <a:p>
            <a:pPr lvl="1"/>
            <a:r>
              <a:rPr lang="cs-CZ" b="1" smtClean="0">
                <a:solidFill>
                  <a:srgbClr val="002060"/>
                </a:solidFill>
              </a:rPr>
              <a:t>Na úrovni otec/dcera, bratr/sestra</a:t>
            </a:r>
          </a:p>
          <a:p>
            <a:pPr lvl="1"/>
            <a:r>
              <a:rPr lang="cs-CZ" b="1" smtClean="0">
                <a:solidFill>
                  <a:srgbClr val="002060"/>
                </a:solidFill>
              </a:rPr>
              <a:t>Při šlechtění se používá pro poměrně rychlé upevnění požadovaných znaků v populaci</a:t>
            </a:r>
          </a:p>
          <a:p>
            <a:r>
              <a:rPr lang="cs-CZ" b="1" smtClean="0">
                <a:solidFill>
                  <a:srgbClr val="002060"/>
                </a:solidFill>
              </a:rPr>
              <a:t>Projevy</a:t>
            </a:r>
          </a:p>
          <a:p>
            <a:pPr lvl="1"/>
            <a:r>
              <a:rPr lang="cs-CZ" b="1" smtClean="0">
                <a:solidFill>
                  <a:srgbClr val="002060"/>
                </a:solidFill>
              </a:rPr>
              <a:t>Snížení heterozygocyty  -  ztráta genetické variability</a:t>
            </a:r>
          </a:p>
          <a:p>
            <a:pPr lvl="1"/>
            <a:r>
              <a:rPr lang="cs-CZ" b="1" smtClean="0">
                <a:solidFill>
                  <a:srgbClr val="002060"/>
                </a:solidFill>
              </a:rPr>
              <a:t>Projev recesivních letálních alel (vznik recesivně podmíněných chorob)</a:t>
            </a:r>
          </a:p>
          <a:p>
            <a:pPr lvl="1"/>
            <a:r>
              <a:rPr lang="cs-CZ" b="1" smtClean="0">
                <a:solidFill>
                  <a:srgbClr val="002060"/>
                </a:solidFill>
              </a:rPr>
              <a:t>Snížení vitality, porodnosti,velikosti dospělých jedinců</a:t>
            </a:r>
          </a:p>
          <a:p>
            <a:pPr lvl="1"/>
            <a:r>
              <a:rPr lang="cs-CZ" b="1" smtClean="0">
                <a:solidFill>
                  <a:srgbClr val="002060"/>
                </a:solidFill>
              </a:rPr>
              <a:t>Vyšší úmrtnost novorozených mláďat</a:t>
            </a:r>
          </a:p>
          <a:p>
            <a:pPr lvl="1"/>
            <a:endParaRPr lang="cs-CZ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err="1" smtClean="0">
                <a:solidFill>
                  <a:srgbClr val="002060"/>
                </a:solidFill>
              </a:rPr>
              <a:t>Linebreeding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b="1" dirty="0" smtClean="0">
                <a:solidFill>
                  <a:srgbClr val="002060"/>
                </a:solidFill>
              </a:rPr>
              <a:t>Páření jedinců, kteří jsou více příbuzní než je průměr v populaci (na úrovni teta/synovec, bratranec/sestřenice)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b="1" dirty="0" smtClean="0">
                <a:solidFill>
                  <a:srgbClr val="002060"/>
                </a:solidFill>
              </a:rPr>
              <a:t>Liniový chov – koncentrace příbuzných jedinců v jedné linii s cílem upevnit požadované vlastnosti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b="1" dirty="0" smtClean="0">
                <a:solidFill>
                  <a:srgbClr val="002060"/>
                </a:solidFill>
              </a:rPr>
              <a:t>Významně se projevuje efekt zakladatele (původní zvíře se v rodokmenu vyskytuje několikrát) – chceme dosáhnout co největší podobnosti dalších generací původnímu jedinci/páru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b="1" dirty="0" smtClean="0">
                <a:solidFill>
                  <a:srgbClr val="002060"/>
                </a:solidFill>
              </a:rPr>
              <a:t>Rychle se objevují recesivní alely (dobré i špatné) </a:t>
            </a:r>
            <a:r>
              <a:rPr lang="cs-CZ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→ </a:t>
            </a:r>
            <a:r>
              <a:rPr lang="cs-CZ" b="1" dirty="0" smtClean="0">
                <a:solidFill>
                  <a:srgbClr val="002060"/>
                </a:solidFill>
              </a:rPr>
              <a:t>víme co máme v chovu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cs-CZ" b="1" dirty="0" smtClean="0">
              <a:solidFill>
                <a:srgbClr val="00206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cs-CZ" b="1" dirty="0" smtClean="0">
              <a:solidFill>
                <a:srgbClr val="002060"/>
              </a:solidFill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None/>
              <a:defRPr/>
            </a:pPr>
            <a:endParaRPr lang="cs-CZ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err="1" smtClean="0">
                <a:solidFill>
                  <a:srgbClr val="002060"/>
                </a:solidFill>
              </a:rPr>
              <a:t>Outbreeding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2150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58113" cy="4873625"/>
          </a:xfrm>
        </p:spPr>
        <p:txBody>
          <a:bodyPr/>
          <a:lstStyle/>
          <a:p>
            <a:r>
              <a:rPr lang="cs-CZ" b="1" smtClean="0">
                <a:solidFill>
                  <a:srgbClr val="002060"/>
                </a:solidFill>
              </a:rPr>
              <a:t>Výběr partnerů geneticky co nejvzdálenějších </a:t>
            </a:r>
          </a:p>
          <a:p>
            <a:r>
              <a:rPr lang="cs-CZ" b="1" smtClean="0">
                <a:solidFill>
                  <a:srgbClr val="002060"/>
                </a:solidFill>
              </a:rPr>
              <a:t>Vnášení nepříbuzného genetického materiálu do chovu (NEW BLOOD)</a:t>
            </a:r>
          </a:p>
          <a:p>
            <a:r>
              <a:rPr lang="cs-CZ" b="1" smtClean="0">
                <a:solidFill>
                  <a:srgbClr val="002060"/>
                </a:solidFill>
              </a:rPr>
              <a:t>Zvyšuje genetickou diverzitu</a:t>
            </a:r>
          </a:p>
          <a:p>
            <a:pPr lvl="1"/>
            <a:r>
              <a:rPr lang="cs-CZ" b="1" smtClean="0">
                <a:solidFill>
                  <a:srgbClr val="002060"/>
                </a:solidFill>
              </a:rPr>
              <a:t>Může do populace vnést zpět dříve ztracenou alelu, ale také alelu snižující fitness potomků v příštích generacích </a:t>
            </a:r>
          </a:p>
          <a:p>
            <a:pPr lvl="1"/>
            <a:r>
              <a:rPr lang="cs-CZ" b="1" smtClean="0">
                <a:solidFill>
                  <a:srgbClr val="002060"/>
                </a:solidFill>
              </a:rPr>
              <a:t>Genetická diverzita se zvyšuje jen V RÁMCI PRVNÍ GENERACE</a:t>
            </a:r>
          </a:p>
          <a:p>
            <a:pPr lvl="1"/>
            <a:r>
              <a:rPr lang="cs-CZ" b="1" smtClean="0">
                <a:solidFill>
                  <a:srgbClr val="002060"/>
                </a:solidFill>
              </a:rPr>
              <a:t>Používá se k získávání nových vlastností, které nelze jinak získat z našich linií (vylepšení velikosti očí, kvality srsti, …</a:t>
            </a:r>
          </a:p>
          <a:p>
            <a:pPr>
              <a:buFont typeface="Wingdings" pitchFamily="2" charset="2"/>
              <a:buNone/>
            </a:pPr>
            <a:endParaRPr lang="cs-CZ" b="1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350px-Shetland_pony_inbred">
            <a:hlinkClick r:id="rId2" tooltip="&quot;Example of inbred depression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643063"/>
            <a:ext cx="7827962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err="1" smtClean="0">
                <a:solidFill>
                  <a:srgbClr val="002060"/>
                </a:solidFill>
              </a:rPr>
              <a:t>Crossbreeding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22530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cs-CZ" b="1" smtClean="0">
                <a:solidFill>
                  <a:srgbClr val="002060"/>
                </a:solidFill>
              </a:rPr>
              <a:t>Páření geneticky rozdílných organismů (čistokrevných)</a:t>
            </a:r>
          </a:p>
          <a:p>
            <a:r>
              <a:rPr lang="cs-CZ" b="1" smtClean="0">
                <a:solidFill>
                  <a:srgbClr val="002060"/>
                </a:solidFill>
              </a:rPr>
              <a:t>Způsob, jak ze dvou plemen/ras/odrůd  může vzniknout plemeno/rasa/odrůda nová</a:t>
            </a:r>
          </a:p>
          <a:p>
            <a:pPr lvl="1"/>
            <a:r>
              <a:rPr lang="cs-CZ" b="1" smtClean="0">
                <a:solidFill>
                  <a:srgbClr val="002060"/>
                </a:solidFill>
              </a:rPr>
              <a:t>může vzniknout jedinec, který je schopen pohlavního rozmnožování, ale i jedinec sterilní, schopný pouze vegetativního množení (u rostlin)</a:t>
            </a:r>
          </a:p>
          <a:p>
            <a:r>
              <a:rPr lang="cs-CZ" b="1" smtClean="0">
                <a:solidFill>
                  <a:srgbClr val="002060"/>
                </a:solidFill>
              </a:rPr>
              <a:t>Ne všechny „druhy“ se mohou křížit</a:t>
            </a:r>
          </a:p>
          <a:p>
            <a:r>
              <a:rPr lang="cs-CZ" b="1" smtClean="0">
                <a:solidFill>
                  <a:srgbClr val="002060"/>
                </a:solidFill>
              </a:rPr>
              <a:t>Obvykle je používán u vlastností s nižší dědivostí, hlavně pokud se potomci vyznačují lepšími užitkovými hodnotami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2060"/>
                </a:solidFill>
              </a:rPr>
              <a:t>Mezidruhová plemenitba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23554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cs-CZ" b="1" smtClean="0">
                <a:solidFill>
                  <a:srgbClr val="002060"/>
                </a:solidFill>
              </a:rPr>
              <a:t>Vznikají pářením dvou odlišných druhů vznikají hybridi</a:t>
            </a:r>
          </a:p>
          <a:p>
            <a:r>
              <a:rPr lang="cs-CZ" b="1" smtClean="0">
                <a:solidFill>
                  <a:srgbClr val="002060"/>
                </a:solidFill>
              </a:rPr>
              <a:t>Obvykle (ale ne vždy) jsou sterilní</a:t>
            </a:r>
          </a:p>
          <a:p>
            <a:r>
              <a:rPr lang="cs-CZ" b="1" smtClean="0">
                <a:solidFill>
                  <a:srgbClr val="002060"/>
                </a:solidFill>
              </a:rPr>
              <a:t>Příklady:</a:t>
            </a:r>
          </a:p>
          <a:p>
            <a:pPr lvl="1"/>
            <a:r>
              <a:rPr lang="cs-CZ" b="1" smtClean="0">
                <a:solidFill>
                  <a:srgbClr val="002060"/>
                </a:solidFill>
              </a:rPr>
              <a:t>Liger – </a:t>
            </a:r>
            <a:r>
              <a:rPr lang="cs-CZ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♂</a:t>
            </a:r>
            <a:r>
              <a:rPr lang="cs-CZ" b="1" smtClean="0">
                <a:solidFill>
                  <a:srgbClr val="002060"/>
                </a:solidFill>
              </a:rPr>
              <a:t>lev + </a:t>
            </a:r>
            <a:r>
              <a:rPr lang="cs-CZ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♀ </a:t>
            </a:r>
            <a:r>
              <a:rPr lang="cs-CZ" b="1" smtClean="0">
                <a:solidFill>
                  <a:srgbClr val="002060"/>
                </a:solidFill>
              </a:rPr>
              <a:t>tygr</a:t>
            </a:r>
          </a:p>
          <a:p>
            <a:pPr lvl="1"/>
            <a:r>
              <a:rPr lang="cs-CZ" b="1" smtClean="0">
                <a:solidFill>
                  <a:srgbClr val="002060"/>
                </a:solidFill>
              </a:rPr>
              <a:t>Tigon – </a:t>
            </a:r>
            <a:r>
              <a:rPr lang="cs-CZ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♂</a:t>
            </a:r>
            <a:r>
              <a:rPr lang="cs-CZ" b="1" smtClean="0">
                <a:solidFill>
                  <a:srgbClr val="002060"/>
                </a:solidFill>
              </a:rPr>
              <a:t>tygr + </a:t>
            </a:r>
            <a:r>
              <a:rPr lang="cs-CZ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♀ </a:t>
            </a:r>
            <a:r>
              <a:rPr lang="cs-CZ" b="1" smtClean="0">
                <a:solidFill>
                  <a:srgbClr val="002060"/>
                </a:solidFill>
              </a:rPr>
              <a:t>lev</a:t>
            </a:r>
          </a:p>
          <a:p>
            <a:pPr lvl="1"/>
            <a:r>
              <a:rPr lang="cs-CZ" b="1" smtClean="0">
                <a:solidFill>
                  <a:srgbClr val="002060"/>
                </a:solidFill>
              </a:rPr>
              <a:t>Mula – </a:t>
            </a:r>
            <a:r>
              <a:rPr lang="cs-CZ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♂</a:t>
            </a:r>
            <a:r>
              <a:rPr lang="cs-CZ" b="1" smtClean="0">
                <a:solidFill>
                  <a:srgbClr val="002060"/>
                </a:solidFill>
              </a:rPr>
              <a:t>osel + </a:t>
            </a:r>
            <a:r>
              <a:rPr lang="cs-CZ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♀ </a:t>
            </a:r>
            <a:r>
              <a:rPr lang="cs-CZ" b="1" smtClean="0">
                <a:solidFill>
                  <a:srgbClr val="002060"/>
                </a:solidFill>
              </a:rPr>
              <a:t>kůň</a:t>
            </a:r>
          </a:p>
          <a:p>
            <a:pPr lvl="1"/>
            <a:r>
              <a:rPr lang="cs-CZ" b="1" smtClean="0">
                <a:solidFill>
                  <a:srgbClr val="002060"/>
                </a:solidFill>
              </a:rPr>
              <a:t>Yattle – kráva + yak</a:t>
            </a:r>
          </a:p>
          <a:p>
            <a:pPr lvl="1"/>
            <a:r>
              <a:rPr lang="cs-CZ" b="1" smtClean="0">
                <a:solidFill>
                  <a:srgbClr val="002060"/>
                </a:solidFill>
              </a:rPr>
              <a:t>Yakalo – yak + buvol  </a:t>
            </a:r>
          </a:p>
          <a:p>
            <a:endParaRPr lang="cs-CZ" smtClean="0"/>
          </a:p>
          <a:p>
            <a:endParaRPr lang="cs-CZ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rkýř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683</TotalTime>
  <Words>422</Words>
  <Application>Microsoft Office PowerPoint</Application>
  <PresentationFormat>On-screen Show (4:3)</PresentationFormat>
  <Paragraphs>100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Century Schoolbook</vt:lpstr>
      <vt:lpstr>Arial</vt:lpstr>
      <vt:lpstr>Wingdings</vt:lpstr>
      <vt:lpstr>Wingdings 2</vt:lpstr>
      <vt:lpstr>Calibri</vt:lpstr>
      <vt:lpstr>Times New Roman</vt:lpstr>
      <vt:lpstr>Arkýř</vt:lpstr>
      <vt:lpstr>Arkýř</vt:lpstr>
      <vt:lpstr>Arkýř</vt:lpstr>
      <vt:lpstr>Arkýř</vt:lpstr>
      <vt:lpstr>Arkýř</vt:lpstr>
      <vt:lpstr>Arkýř</vt:lpstr>
      <vt:lpstr>Arkýř</vt:lpstr>
      <vt:lpstr>ROLE PŘÍBUZNOSTI PŘI POHLAVNÍM ROZMNOŽOVÁNÍ</vt:lpstr>
      <vt:lpstr>ÚVOD</vt:lpstr>
      <vt:lpstr>Slide 3</vt:lpstr>
      <vt:lpstr>NEPŘÍBUZENSKÁ PLEMENITBA</vt:lpstr>
      <vt:lpstr>INBREEDING </vt:lpstr>
      <vt:lpstr>LINEBREEDING</vt:lpstr>
      <vt:lpstr>OUTBREEDING</vt:lpstr>
      <vt:lpstr>CROSSBREEDING</vt:lpstr>
      <vt:lpstr>MEZIDRUHOVÁ PLEMENITBA</vt:lpstr>
      <vt:lpstr>LITERATURA</vt:lpstr>
      <vt:lpstr>Slide 11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příbuznosti při rozmnožování</dc:title>
  <dc:creator>Hanka</dc:creator>
  <cp:lastModifiedBy>Jan Lepš</cp:lastModifiedBy>
  <cp:revision>65</cp:revision>
  <dcterms:created xsi:type="dcterms:W3CDTF">2008-12-16T14:06:58Z</dcterms:created>
  <dcterms:modified xsi:type="dcterms:W3CDTF">2008-12-17T10:03:17Z</dcterms:modified>
</cp:coreProperties>
</file>