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6"/>
  </p:notesMasterIdLst>
  <p:sldIdLst>
    <p:sldId id="256" r:id="rId2"/>
    <p:sldId id="299" r:id="rId3"/>
    <p:sldId id="300" r:id="rId4"/>
    <p:sldId id="307" r:id="rId5"/>
    <p:sldId id="306" r:id="rId6"/>
    <p:sldId id="260" r:id="rId7"/>
    <p:sldId id="318" r:id="rId8"/>
    <p:sldId id="261" r:id="rId9"/>
    <p:sldId id="289" r:id="rId10"/>
    <p:sldId id="257" r:id="rId11"/>
    <p:sldId id="308" r:id="rId12"/>
    <p:sldId id="352" r:id="rId13"/>
    <p:sldId id="353" r:id="rId14"/>
    <p:sldId id="263" r:id="rId15"/>
    <p:sldId id="264" r:id="rId16"/>
    <p:sldId id="265" r:id="rId17"/>
    <p:sldId id="266" r:id="rId18"/>
    <p:sldId id="267" r:id="rId19"/>
    <p:sldId id="268" r:id="rId20"/>
    <p:sldId id="310" r:id="rId21"/>
    <p:sldId id="312" r:id="rId22"/>
    <p:sldId id="313" r:id="rId23"/>
    <p:sldId id="311" r:id="rId24"/>
    <p:sldId id="314" r:id="rId25"/>
    <p:sldId id="388" r:id="rId26"/>
    <p:sldId id="344" r:id="rId27"/>
    <p:sldId id="374" r:id="rId28"/>
    <p:sldId id="381" r:id="rId29"/>
    <p:sldId id="382" r:id="rId30"/>
    <p:sldId id="383" r:id="rId31"/>
    <p:sldId id="384" r:id="rId32"/>
    <p:sldId id="386" r:id="rId33"/>
    <p:sldId id="387" r:id="rId34"/>
    <p:sldId id="269" r:id="rId35"/>
    <p:sldId id="375" r:id="rId36"/>
    <p:sldId id="376" r:id="rId37"/>
    <p:sldId id="377" r:id="rId38"/>
    <p:sldId id="378" r:id="rId39"/>
    <p:sldId id="379" r:id="rId40"/>
    <p:sldId id="270" r:id="rId41"/>
    <p:sldId id="356" r:id="rId42"/>
    <p:sldId id="361" r:id="rId43"/>
    <p:sldId id="389" r:id="rId44"/>
    <p:sldId id="272" r:id="rId45"/>
    <p:sldId id="395" r:id="rId46"/>
    <p:sldId id="397" r:id="rId47"/>
    <p:sldId id="396" r:id="rId48"/>
    <p:sldId id="393" r:id="rId49"/>
    <p:sldId id="292" r:id="rId50"/>
    <p:sldId id="394" r:id="rId51"/>
    <p:sldId id="399" r:id="rId52"/>
    <p:sldId id="400" r:id="rId53"/>
    <p:sldId id="357" r:id="rId54"/>
    <p:sldId id="398" r:id="rId55"/>
    <p:sldId id="358" r:id="rId56"/>
    <p:sldId id="359" r:id="rId57"/>
    <p:sldId id="351" r:id="rId58"/>
    <p:sldId id="348" r:id="rId59"/>
    <p:sldId id="368" r:id="rId60"/>
    <p:sldId id="392" r:id="rId61"/>
    <p:sldId id="391" r:id="rId62"/>
    <p:sldId id="369" r:id="rId63"/>
    <p:sldId id="371" r:id="rId64"/>
    <p:sldId id="370" r:id="rId65"/>
    <p:sldId id="372" r:id="rId66"/>
    <p:sldId id="390" r:id="rId67"/>
    <p:sldId id="373" r:id="rId68"/>
    <p:sldId id="349" r:id="rId69"/>
    <p:sldId id="350" r:id="rId70"/>
    <p:sldId id="364" r:id="rId71"/>
    <p:sldId id="360" r:id="rId72"/>
    <p:sldId id="362" r:id="rId73"/>
    <p:sldId id="363" r:id="rId74"/>
    <p:sldId id="321" r:id="rId75"/>
    <p:sldId id="319" r:id="rId76"/>
    <p:sldId id="320" r:id="rId77"/>
    <p:sldId id="322" r:id="rId78"/>
    <p:sldId id="323" r:id="rId79"/>
    <p:sldId id="324" r:id="rId80"/>
    <p:sldId id="326" r:id="rId81"/>
    <p:sldId id="329" r:id="rId82"/>
    <p:sldId id="327" r:id="rId83"/>
    <p:sldId id="328" r:id="rId84"/>
    <p:sldId id="317" r:id="rId85"/>
    <p:sldId id="262" r:id="rId86"/>
    <p:sldId id="275" r:id="rId87"/>
    <p:sldId id="276" r:id="rId88"/>
    <p:sldId id="277" r:id="rId89"/>
    <p:sldId id="298" r:id="rId90"/>
    <p:sldId id="330" r:id="rId91"/>
    <p:sldId id="278" r:id="rId92"/>
    <p:sldId id="281" r:id="rId93"/>
    <p:sldId id="282" r:id="rId94"/>
    <p:sldId id="331" r:id="rId95"/>
    <p:sldId id="332" r:id="rId96"/>
    <p:sldId id="333" r:id="rId97"/>
    <p:sldId id="334" r:id="rId98"/>
    <p:sldId id="341" r:id="rId99"/>
    <p:sldId id="337" r:id="rId100"/>
    <p:sldId id="284" r:id="rId101"/>
    <p:sldId id="286" r:id="rId102"/>
    <p:sldId id="287" r:id="rId103"/>
    <p:sldId id="294" r:id="rId104"/>
    <p:sldId id="295" r:id="rId10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77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99DCFA-ADA1-4610-BAFE-F2BD84194DA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D52439-7785-4D0B-BE75-3BC49F97BFBF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44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2B6E56-3C80-4F88-965F-71450D7A7D86}" type="slidenum">
              <a:rPr lang="cs-CZ" altLang="cs-CZ" sz="1200"/>
              <a:pPr/>
              <a:t>75</a:t>
            </a:fld>
            <a:endParaRPr lang="cs-CZ" altLang="cs-CZ" sz="120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56DC82-4989-400B-A46B-A01F0900E7B7}" type="slidenum">
              <a:rPr lang="cs-CZ" altLang="cs-CZ" sz="1200"/>
              <a:pPr/>
              <a:t>76</a:t>
            </a:fld>
            <a:endParaRPr lang="cs-CZ" altLang="cs-CZ" sz="120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5F36AF-C1C0-407A-8090-D936B7BDB274}" type="slidenum">
              <a:rPr lang="cs-CZ" altLang="cs-CZ" sz="1200"/>
              <a:pPr/>
              <a:t>77</a:t>
            </a:fld>
            <a:endParaRPr lang="cs-CZ" altLang="cs-CZ" sz="1200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0D8185-C50D-409F-87DD-F704A279F930}" type="slidenum">
              <a:rPr lang="cs-CZ" altLang="cs-CZ" sz="1200"/>
              <a:pPr/>
              <a:t>78</a:t>
            </a:fld>
            <a:endParaRPr lang="cs-CZ" altLang="cs-CZ" sz="120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ACF7F4-1E06-49D9-A2B6-F5C92D6FD544}" type="slidenum">
              <a:rPr lang="cs-CZ" altLang="cs-CZ" sz="1200"/>
              <a:pPr/>
              <a:t>79</a:t>
            </a:fld>
            <a:endParaRPr lang="cs-CZ" altLang="cs-CZ" sz="1200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17F91F-9280-49A7-ACD6-80C8E81BFD57}" type="slidenum">
              <a:rPr lang="cs-CZ" altLang="cs-CZ" sz="1200"/>
              <a:pPr/>
              <a:t>80</a:t>
            </a:fld>
            <a:endParaRPr lang="cs-CZ" altLang="cs-CZ" sz="120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59B2B5-75A4-4877-BB54-CEE04F87DEC9}" type="slidenum">
              <a:rPr lang="cs-CZ" altLang="cs-CZ" sz="1200"/>
              <a:pPr/>
              <a:t>82</a:t>
            </a:fld>
            <a:endParaRPr lang="cs-CZ" altLang="cs-CZ" sz="120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A21741-7CE8-4088-B955-120F9556300E}" type="slidenum">
              <a:rPr lang="cs-CZ" altLang="cs-CZ" sz="1200"/>
              <a:pPr/>
              <a:t>83</a:t>
            </a:fld>
            <a:endParaRPr lang="cs-CZ" altLang="cs-CZ" sz="120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F096B4-C967-4EB7-93F7-71B42D6FD965}" type="slidenum">
              <a:rPr lang="cs-CZ" altLang="cs-CZ" sz="1200"/>
              <a:pPr/>
              <a:t>90</a:t>
            </a:fld>
            <a:endParaRPr lang="cs-CZ" altLang="cs-CZ" sz="1200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B403F8-622E-4365-8275-807638EA665E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4F8973-D90F-4840-9F0A-C9B02FA27401}" type="slidenum">
              <a:rPr lang="cs-CZ" altLang="cs-CZ" sz="1200"/>
              <a:pPr/>
              <a:t>94</a:t>
            </a:fld>
            <a:endParaRPr lang="cs-CZ" altLang="cs-CZ" sz="1200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EE275E-2BDE-43F8-BFF0-918EDD3C6A05}" type="slidenum">
              <a:rPr lang="cs-CZ" altLang="cs-CZ" sz="1200"/>
              <a:pPr/>
              <a:t>95</a:t>
            </a:fld>
            <a:endParaRPr lang="cs-CZ" altLang="cs-CZ" sz="1200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84399" tIns="42200" rIns="84399" bIns="42200"/>
          <a:lstStyle/>
          <a:p>
            <a:r>
              <a:rPr lang="en-GB" altLang="cs-CZ" smtClean="0"/>
              <a:t>Plant map from Barthlott, W., Lauer, W., Placke, A. 1996 Global distribution of species diversity in vascular plants: Towards a world map of phytodiversity</a:t>
            </a:r>
          </a:p>
          <a:p>
            <a:r>
              <a:rPr lang="en-GB" altLang="cs-CZ" smtClean="0"/>
              <a:t>Erdkunde 50: 317-327</a:t>
            </a:r>
          </a:p>
          <a:p>
            <a:r>
              <a:rPr lang="en-GB" altLang="cs-CZ" smtClean="0"/>
              <a:t>Shows that wherever there is a long altitudinal gradients in the tropics, the plant richness per 10,000 km2 reaches top values.</a:t>
            </a:r>
          </a:p>
          <a:p>
            <a:endParaRPr lang="en-GB" altLang="cs-CZ" smtClean="0"/>
          </a:p>
          <a:p>
            <a:r>
              <a:rPr lang="en-GB" altLang="cs-CZ" smtClean="0"/>
              <a:t>Our data - 200 caterpillars from Ficus copiosa compared between Elem and Niksek (lowland x lowland) and Elem x Simbu (lowland x montane)</a:t>
            </a:r>
          </a:p>
          <a:p>
            <a:endParaRPr lang="en-GB" altLang="cs-CZ" smtClean="0">
              <a:latin typeface="Arial" panose="020B0604020202020204" pitchFamily="34" charset="0"/>
            </a:endParaRPr>
          </a:p>
          <a:p>
            <a:endParaRPr lang="en-GB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408A79-3E8B-44D2-8E05-73ABBFDA72F5}" type="slidenum">
              <a:rPr lang="cs-CZ" altLang="cs-CZ" sz="1200"/>
              <a:pPr/>
              <a:t>96</a:t>
            </a:fld>
            <a:endParaRPr lang="cs-CZ" altLang="cs-CZ" sz="120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74E4DA-BC34-4E20-958C-1418C174EE2F}" type="slidenum">
              <a:rPr lang="cs-CZ" altLang="cs-CZ" sz="1200"/>
              <a:pPr/>
              <a:t>97</a:t>
            </a:fld>
            <a:endParaRPr lang="cs-CZ" altLang="cs-CZ" sz="1200"/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284F01-8C00-46C2-8368-C9DC1C6CC96A}" type="slidenum">
              <a:rPr lang="cs-CZ" altLang="cs-CZ" sz="1200"/>
              <a:pPr/>
              <a:t>98</a:t>
            </a:fld>
            <a:endParaRPr lang="cs-CZ" altLang="cs-CZ" sz="1200"/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4FD3B8D-2AA0-4E40-B4B2-B299E9245C57}" type="slidenum">
              <a:rPr lang="cs-CZ" altLang="cs-CZ" sz="1200"/>
              <a:pPr/>
              <a:t>99</a:t>
            </a:fld>
            <a:endParaRPr lang="cs-CZ" altLang="cs-CZ" sz="1200"/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23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1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34E0B-1A86-4129-9FF1-A215EE06BA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305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ED484-79D0-4151-B9F5-5FCA3FA398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929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83CA-070D-41B2-AD37-04B043EEFD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070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F206A-106A-4426-A694-6AFB5D65E6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763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A97BB-E0DF-4BF0-A6CE-126EA3C4DE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411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D1F24-530B-4EEA-B6B8-530AF6E414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254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41C719-4A17-48E0-89A5-1C89D8749C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71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107D1-4F50-4D9C-9B78-EF341D1186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062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FC77A-F773-4AEF-B8DA-637C67F8D3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299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04009-D539-4380-A192-9DE504C097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781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3D687-6FA0-4D80-B1E8-6283A82756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397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13F13E-9B3E-4E1C-90CB-DADC9D31EB7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scientica.cz/dvdpg/obr/big/4_1big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Zem%C4%9B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Kenozoikum" TargetMode="External"/><Relationship Id="rId5" Type="http://schemas.openxmlformats.org/officeDocument/2006/relationships/hyperlink" Target="http://cs.wikipedia.org/wiki/Mezozoikum" TargetMode="External"/><Relationship Id="rId4" Type="http://schemas.openxmlformats.org/officeDocument/2006/relationships/hyperlink" Target="http://cs.wikipedia.org/wiki/Paleozoiku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upload.wikimedia.org/wikipedia/commons/8/87/L%C3%ADnea_de_Wallace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//upload.wikimedia.org/wikipedia/commons/b/b8/Vostok_Petit_data.svg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tica.cz/dvdpg/obr/big/3_9big.jpg" TargetMode="External"/><Relationship Id="rId13" Type="http://schemas.openxmlformats.org/officeDocument/2006/relationships/image" Target="../media/image56.jpeg"/><Relationship Id="rId3" Type="http://schemas.openxmlformats.org/officeDocument/2006/relationships/hyperlink" Target="http://www.scientica.cz/dvdpg/obr/big/3_52big.jpg" TargetMode="External"/><Relationship Id="rId7" Type="http://schemas.openxmlformats.org/officeDocument/2006/relationships/hyperlink" Target="http://www.scientica.cz/dvdpg/obr/big/3_8big.jpg" TargetMode="External"/><Relationship Id="rId12" Type="http://schemas.openxmlformats.org/officeDocument/2006/relationships/image" Target="../media/image55.jpeg"/><Relationship Id="rId2" Type="http://schemas.openxmlformats.org/officeDocument/2006/relationships/hyperlink" Target="http://www.scientica.cz/dvdpg/obr/big/3_51big.jpg" TargetMode="Externa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cientica.cz/dvdpg/obr/big/3_7big.jpg" TargetMode="External"/><Relationship Id="rId11" Type="http://schemas.openxmlformats.org/officeDocument/2006/relationships/image" Target="../media/image54.jpeg"/><Relationship Id="rId5" Type="http://schemas.openxmlformats.org/officeDocument/2006/relationships/hyperlink" Target="http://www.scientica.cz/dvdpg/obr/big/3_54big.jpg" TargetMode="External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hyperlink" Target="http://www.scientica.cz/dvdpg/obr/big/3_53big.jpg" TargetMode="External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hyperlink" Target="http://en.wikipedia.org/wiki/File:Surface_water_cycle.svg" TargetMode="Externa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Rozšíření organismů na Zemi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smtClean="0"/>
              <a:t>Které jsou nejdůležitější omezující faktory?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827088" y="1412875"/>
          <a:ext cx="6934200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obrázek" r:id="rId3" imgW="5483077" imgH="7839733" progId="Word.Picture.8">
                  <p:embed/>
                </p:oleObj>
              </mc:Choice>
              <mc:Fallback>
                <p:oleObj name="obrázek" r:id="rId3" imgW="5483077" imgH="7839733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842" b="54512"/>
                      <a:stretch>
                        <a:fillRect/>
                      </a:stretch>
                    </p:blipFill>
                    <p:spPr bwMode="auto">
                      <a:xfrm>
                        <a:off x="827088" y="1412875"/>
                        <a:ext cx="6934200" cy="459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295400" y="381000"/>
            <a:ext cx="6934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Biogeografické </a:t>
            </a:r>
            <a:r>
              <a:rPr lang="cs-CZ" altLang="cs-CZ" sz="3600"/>
              <a:t>oblasti</a:t>
            </a:r>
            <a:endParaRPr lang="en-GB" altLang="cs-CZ" sz="360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9750" y="5661025"/>
            <a:ext cx="8316913" cy="100488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Někdy se mírně liší fytogeografické a zoogeografické členění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(Fyto- mají rádi Capensis)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Takže ještě jednou - </a:t>
            </a:r>
            <a:r>
              <a:rPr lang="en-GB" altLang="cs-CZ" sz="2400"/>
              <a:t>Tropy jsou </a:t>
            </a:r>
            <a:r>
              <a:rPr lang="cs-CZ" altLang="cs-CZ" sz="2400"/>
              <a:t>na druhy </a:t>
            </a:r>
            <a:r>
              <a:rPr lang="en-GB" altLang="cs-CZ" sz="2400"/>
              <a:t>nejbohatší</a:t>
            </a:r>
          </a:p>
        </p:txBody>
      </p:sp>
      <p:pic>
        <p:nvPicPr>
          <p:cNvPr id="113667" name="Picture 3" descr="SuspaMapaKy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58850"/>
            <a:ext cx="83058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228600" y="63246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rgbClr val="F8F8F8"/>
                </a:solidFill>
              </a:rPr>
              <a:t>Japonská</a:t>
            </a:r>
            <a:r>
              <a:rPr lang="en-GB" altLang="cs-CZ" sz="2400">
                <a:solidFill>
                  <a:schemeClr val="bg1"/>
                </a:solidFill>
              </a:rPr>
              <a:t> </a:t>
            </a:r>
            <a:r>
              <a:rPr lang="en-GB" altLang="cs-CZ" sz="2400">
                <a:solidFill>
                  <a:srgbClr val="F8F8F8"/>
                </a:solidFill>
              </a:rPr>
              <a:t>péče o les na ostrově Nová Guinea</a:t>
            </a: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Ale taky nejohroženější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Vie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osta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315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Rozlišuj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Biomy</a:t>
            </a:r>
            <a:r>
              <a:rPr lang="cs-CZ" altLang="cs-CZ" smtClean="0"/>
              <a:t> – určené hlavně podnebím (podobné životní formy i díky konvergenci – taxonomická příslušnost není důležitá) </a:t>
            </a:r>
          </a:p>
          <a:p>
            <a:r>
              <a:rPr lang="cs-CZ" altLang="cs-CZ" b="1" smtClean="0"/>
              <a:t>Biogeografické oblasti</a:t>
            </a:r>
            <a:r>
              <a:rPr lang="cs-CZ" altLang="cs-CZ" smtClean="0"/>
              <a:t> – založená na taxonomických podobnostech, více určená tím, co se kam dostalo, tj. do značné míry i na geologické historii</a:t>
            </a:r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765175"/>
          </a:xfrm>
        </p:spPr>
        <p:txBody>
          <a:bodyPr/>
          <a:lstStyle/>
          <a:p>
            <a:r>
              <a:rPr lang="cs-CZ" altLang="cs-CZ" sz="4000" smtClean="0"/>
              <a:t>Vývoj Země – časové jednotky</a:t>
            </a:r>
            <a:br>
              <a:rPr lang="cs-CZ" altLang="cs-CZ" sz="4000" smtClean="0"/>
            </a:br>
            <a:r>
              <a:rPr lang="cs-CZ" altLang="cs-CZ" sz="1400" smtClean="0"/>
              <a:t>není čas tady probírat vývoj Země, to bude v jiných přednáškách, tady jen tolik, co potřebujeme ke biogeografii</a:t>
            </a:r>
            <a:endParaRPr lang="cs-CZ" altLang="cs-CZ" sz="4000" smtClean="0"/>
          </a:p>
        </p:txBody>
      </p:sp>
      <p:pic>
        <p:nvPicPr>
          <p:cNvPr id="26627" name="Picture 5" descr="obr/4_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704137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23850" y="6453188"/>
            <a:ext cx="741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http://www.scientica.cz/dvdpg/index.php?oddil=4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15816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827088" y="6308725"/>
            <a:ext cx="662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Převzato z WIKIPEDIE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323850" y="0"/>
            <a:ext cx="5329238" cy="5203825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Fanerozoikum</a:t>
            </a:r>
            <a:r>
              <a:rPr lang="cs-CZ" altLang="cs-CZ" sz="2400"/>
              <a:t> je pojem označující dobu od cca 540 milionů let před naším letopočtem až po současnost. Zjednodušeně se dá říci, že označuje dobu rozvinutého života na </a:t>
            </a:r>
            <a:r>
              <a:rPr lang="cs-CZ" altLang="cs-CZ" sz="2400">
                <a:hlinkClick r:id="rId3" tooltip="Země"/>
              </a:rPr>
              <a:t>Zemi</a:t>
            </a:r>
            <a:r>
              <a:rPr lang="cs-CZ" altLang="cs-CZ" sz="24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Celá tato doba se dále dělí do tří velkých ér: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hlinkClick r:id="rId4" tooltip="Paleozoikum"/>
              </a:rPr>
              <a:t>paleozoikum</a:t>
            </a:r>
            <a:r>
              <a:rPr lang="cs-CZ" altLang="cs-CZ" sz="2400"/>
              <a:t> - prvohory - období prvotních živočichů (v karbonu už čtyřnozí obratlovci)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hlinkClick r:id="rId5" tooltip="Mezozoikum"/>
              </a:rPr>
              <a:t>mezozoikum</a:t>
            </a:r>
            <a:r>
              <a:rPr lang="cs-CZ" altLang="cs-CZ" sz="2400"/>
              <a:t> - druhohory - éra dinosaurů a plazů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hlinkClick r:id="rId6" tooltip="Kenozoikum"/>
              </a:rPr>
              <a:t>kenozoikum</a:t>
            </a:r>
            <a:r>
              <a:rPr lang="cs-CZ" altLang="cs-CZ" sz="2400"/>
              <a:t> - třetihory + čtvrtohory - éra savců 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6011863" y="836613"/>
            <a:ext cx="2736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Pozor, tady není časová osa lineární</a:t>
            </a:r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8027988" y="16287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7543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Historie Země - podle http://www.scotese.com/earth.htm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Pozdní (svrchní) Kambrium /u nás Skryje</a:t>
            </a:r>
            <a:r>
              <a:rPr lang="cs-CZ" altLang="cs-CZ" sz="2400"/>
              <a:t> (začátek prvohor)</a:t>
            </a:r>
            <a:endParaRPr lang="en-GB" altLang="cs-CZ" sz="2400"/>
          </a:p>
        </p:txBody>
      </p:sp>
      <p:pic>
        <p:nvPicPr>
          <p:cNvPr id="28675" name="Picture 3" descr="LAteCambrian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0104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3400" y="5715000"/>
            <a:ext cx="8229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Na Zemi první živočichové s pevnými schránkami - kontinenty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pod mělkými moři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156325" y="1484313"/>
            <a:ext cx="2303463" cy="457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Ma = miliony 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rbon3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7724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5943600"/>
            <a:ext cx="807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Čtyřnozí obratlovci v uhlotvorných bažinách</a:t>
            </a:r>
            <a:r>
              <a:rPr lang="cs-CZ" altLang="cs-CZ" sz="2400"/>
              <a:t> (ke konci prvohor)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Jura1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" y="6096000"/>
            <a:ext cx="8305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(Druhohory) </a:t>
            </a:r>
            <a:r>
              <a:rPr lang="en-GB" altLang="cs-CZ" sz="2400"/>
              <a:t>Dinosauři rozšířeni -  obsazují celou Pangeu - ta se začíná dělit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LateJura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8486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Laurasie je oddělená od Gondwany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rida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772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85800" y="5867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(Konec druhohor) </a:t>
            </a:r>
            <a:r>
              <a:rPr lang="en-GB" altLang="cs-CZ" sz="2400"/>
              <a:t>Indie a Madagaskar jsou spolu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iocen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4582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724525" y="836613"/>
            <a:ext cx="2951163" cy="457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Ke konci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/>
              <a:t>Rozsíření biomů světa</a:t>
            </a:r>
            <a:endParaRPr lang="en-US" altLang="cs-CZ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4863" cy="2663825"/>
          </a:xfrm>
        </p:spPr>
        <p:txBody>
          <a:bodyPr/>
          <a:lstStyle/>
          <a:p>
            <a:r>
              <a:rPr lang="cs-CZ" altLang="cs-CZ" sz="3600" smtClean="0"/>
              <a:t>Organismy „gondwanského“ původu – dnes na řadě původně gondwanských míst vytlačeny laurasijsou biotou</a:t>
            </a:r>
            <a:r>
              <a:rPr lang="cs-CZ" altLang="cs-CZ" sz="4000" smtClean="0"/>
              <a:t> – </a:t>
            </a:r>
            <a:r>
              <a:rPr lang="cs-CZ" altLang="cs-CZ" sz="2800" smtClean="0"/>
              <a:t>ale přežívají na řadě míst Gondwany, která se od sebe velmi vzdálila</a:t>
            </a:r>
            <a:r>
              <a:rPr lang="cs-CZ" altLang="cs-CZ" sz="4000" smtClean="0"/>
              <a:t> </a:t>
            </a:r>
            <a:r>
              <a:rPr lang="cs-CZ" altLang="cs-CZ" sz="3200" smtClean="0"/>
              <a:t>typicky </a:t>
            </a:r>
            <a:r>
              <a:rPr lang="cs-CZ" altLang="cs-CZ" sz="3200" b="1" smtClean="0">
                <a:solidFill>
                  <a:schemeClr val="tx1"/>
                </a:solidFill>
              </a:rPr>
              <a:t>pabuk neboli bukovec - </a:t>
            </a:r>
            <a:r>
              <a:rPr lang="cs-CZ" altLang="cs-CZ" sz="3200" b="1" i="1" smtClean="0">
                <a:solidFill>
                  <a:schemeClr val="tx1"/>
                </a:solidFill>
              </a:rPr>
              <a:t>Nothofagus</a:t>
            </a:r>
            <a:endParaRPr lang="cs-CZ" altLang="cs-CZ" sz="3200" b="1" smtClean="0">
              <a:solidFill>
                <a:schemeClr val="tx1"/>
              </a:solidFill>
            </a:endParaRPr>
          </a:p>
        </p:txBody>
      </p:sp>
      <p:pic>
        <p:nvPicPr>
          <p:cNvPr id="34819" name="Picture 6" descr="NothofagusDistr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762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0" y="2781300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Rozšíření r. </a:t>
            </a:r>
            <a:r>
              <a:rPr lang="cs-CZ" altLang="cs-CZ" sz="2400" i="1"/>
              <a:t>Nothofagus</a:t>
            </a:r>
            <a:endParaRPr lang="cs-CZ" altLang="cs-CZ" sz="2400"/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3276600" y="2636838"/>
            <a:ext cx="586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http://www.plantbiology.siu.edu/PLB479/images2/NothofagusDistrib.jpg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549275"/>
          </a:xfrm>
        </p:spPr>
        <p:txBody>
          <a:bodyPr/>
          <a:lstStyle/>
          <a:p>
            <a:r>
              <a:rPr lang="cs-CZ" altLang="cs-CZ" sz="4000" smtClean="0"/>
              <a:t>Proteaceae</a:t>
            </a:r>
          </a:p>
        </p:txBody>
      </p:sp>
      <p:pic>
        <p:nvPicPr>
          <p:cNvPr id="35843" name="Picture 5" descr="3x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691197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41052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323850" y="6237288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http://www.flwildflowers.com/proteaceae/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DSC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6237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Protea </a:t>
            </a:r>
            <a:r>
              <a:rPr lang="cs-CZ" altLang="cs-CZ" sz="2400"/>
              <a:t>z Kapska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Vačnatci (marsupials) – na řadě míst je placentálové vykonkurovali</a:t>
            </a:r>
          </a:p>
        </p:txBody>
      </p:sp>
      <p:pic>
        <p:nvPicPr>
          <p:cNvPr id="37891" name="Picture 6" descr="marsupial distribution worldw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345598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36004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38"/>
          <p:cNvSpPr txBox="1">
            <a:spLocks noChangeArrowheads="1"/>
          </p:cNvSpPr>
          <p:nvPr/>
        </p:nvSpPr>
        <p:spPr bwMode="auto">
          <a:xfrm>
            <a:off x="323850" y="191611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http://evolution.berkeley.edu/evosite/lines/IIIBgeography.shtml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1752600"/>
          </a:xfrm>
        </p:spPr>
        <p:txBody>
          <a:bodyPr/>
          <a:lstStyle/>
          <a:p>
            <a:r>
              <a:rPr lang="cs-CZ" altLang="cs-CZ" sz="3200" b="1" smtClean="0"/>
              <a:t>Wallaceova linie – odděluje faunu asijskou od směsi asijské a australské – pravděpodobně souvisí i se zaledněním</a:t>
            </a:r>
            <a:br>
              <a:rPr lang="cs-CZ" altLang="cs-CZ" sz="3200" b="1" smtClean="0"/>
            </a:br>
            <a:r>
              <a:rPr lang="cs-CZ" altLang="cs-CZ" sz="3200" b="1" smtClean="0"/>
              <a:t>- </a:t>
            </a:r>
            <a:r>
              <a:rPr lang="cs-CZ" altLang="cs-CZ" sz="2400" b="1" smtClean="0"/>
              <a:t>kam mohla zvířata migrovat při poklesu hladiny moří v glaciálu</a:t>
            </a:r>
          </a:p>
        </p:txBody>
      </p:sp>
      <p:pic>
        <p:nvPicPr>
          <p:cNvPr id="38915" name="Picture 5" descr="Soubor:Línea de Wallac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6934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662940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0" y="6211888"/>
            <a:ext cx="922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https://en.wikipedia.org/wiki/Wallace_Line#/media/File:Map_of_Sunda_and_Sahul_2.png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19050"/>
            <a:ext cx="9144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I v rámci střední Evropy biogeografické rozdíly</a:t>
            </a:r>
            <a:r>
              <a:rPr lang="en-GB" altLang="cs-CZ" sz="2400"/>
              <a:t>, dané migracemi druhů (mezi kontinenty jsou rozdíly v čeledích, mezi Alpami a Krkonošemi v druzích a rodech)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Alpy a Karpaty a jejich význam pro migraci horských druhů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40963" name="Picture 3" descr="DSCF25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r="3864"/>
          <a:stretch>
            <a:fillRect/>
          </a:stretch>
        </p:blipFill>
        <p:spPr bwMode="auto">
          <a:xfrm>
            <a:off x="179388" y="2276475"/>
            <a:ext cx="38703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2282825"/>
            <a:ext cx="280511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6854825" y="1643063"/>
            <a:ext cx="23399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C00000"/>
                </a:solidFill>
              </a:rPr>
              <a:t>Čemeřice – </a:t>
            </a:r>
            <a:r>
              <a:rPr lang="cs-CZ" altLang="en-US" sz="2400" i="1">
                <a:solidFill>
                  <a:srgbClr val="C00000"/>
                </a:solidFill>
              </a:rPr>
              <a:t>Heleborus - </a:t>
            </a:r>
            <a:r>
              <a:rPr lang="cs-CZ" altLang="en-US" sz="2400">
                <a:solidFill>
                  <a:srgbClr val="C00000"/>
                </a:solidFill>
              </a:rPr>
              <a:t> velmi hojný rod, v celých Alpách, v Česku nenajdete v přírodě jediný druh, byť by podmínky prostředí odpovídaly, pak je až ve východních Karpatech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s.muni.cz/do/rect/el/estud/prif/ps10/biogeogr/web/fyto/Sol_m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1438"/>
            <a:ext cx="435451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0" y="2797175"/>
            <a:ext cx="478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2000"/>
              <a:t>Mapa převzata z: http://www.florabase.cz</a:t>
            </a:r>
            <a:endParaRPr lang="cs-CZ" altLang="en-US" sz="2000"/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115888"/>
            <a:ext cx="45735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2"/>
          <p:cNvSpPr txBox="1">
            <a:spLocks noChangeArrowheads="1"/>
          </p:cNvSpPr>
          <p:nvPr/>
        </p:nvSpPr>
        <p:spPr bwMode="auto">
          <a:xfrm>
            <a:off x="19050" y="3429000"/>
            <a:ext cx="44815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/>
              <a:t>Soldanella montana </a:t>
            </a:r>
            <a:r>
              <a:rPr lang="cs-CZ" altLang="en-US" sz="2400"/>
              <a:t>– obrázek z východních Alp, kde je hojná v různých nadmořských výškách. Mapa rozšíření v ČR ukazuje, kam až doputovala z Alp – jinak se těžko vysvětlí, proč je na Šumavě a Novohradských horách hojná, ale chybí v Krušných, Krkonoších, Jeseníkách.</a:t>
            </a:r>
            <a:endParaRPr lang="cs-CZ" altLang="en-US" sz="2400" i="1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16463" y="5137150"/>
            <a:ext cx="4230687" cy="12001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Uvědomme si, že od poslední doby ledové zas tolik času neuběhlo.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579596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6011863" y="476250"/>
            <a:ext cx="29527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/>
              <a:t>Další příklady toho, jak jsou u nás kytky omezeny tím, kam se dostaly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Zvonečník černý –</a:t>
            </a:r>
            <a:r>
              <a:rPr lang="cs-CZ" altLang="en-US" sz="2400" i="1"/>
              <a:t>Phyteuma nigrum</a:t>
            </a:r>
            <a:r>
              <a:rPr lang="cs-CZ" altLang="en-US" sz="24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V České republice má velmi zvláštní rošíření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(foceno u Purkarce)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179388" y="6021388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Roz</a:t>
            </a:r>
            <a:r>
              <a:rPr lang="cs-CZ" altLang="en-US" sz="2400"/>
              <a:t>šíření </a:t>
            </a:r>
            <a:r>
              <a:rPr lang="en-US" altLang="en-US" sz="2400" i="1"/>
              <a:t>Phyteuma nigrum </a:t>
            </a:r>
            <a:r>
              <a:rPr lang="en-US" altLang="en-US" sz="2400"/>
              <a:t>v </a:t>
            </a:r>
            <a:r>
              <a:rPr lang="cs-CZ" altLang="en-US" sz="2400"/>
              <a:t>České republice –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http://quick.florabase.cz/map/show/taxon/Phyteuma%20nigrum/callback/???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561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987675" y="5445125"/>
            <a:ext cx="6048375" cy="10779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Biomy závisí primárně na množství srážek a průměrné teplotě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botanickafotogalerie.cz/highslide/images/large/104/Hacquetia_epipact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250825" y="5949950"/>
            <a:ext cx="849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Hvězdnatec čemeřicový – </a:t>
            </a:r>
            <a:r>
              <a:rPr lang="cs-CZ" altLang="en-US" sz="2400" i="1"/>
              <a:t>Hacquetia epipactis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http://www.botanickafotogalerie.cz/fotogalerie.php?lng=cz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205913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107950" y="5661025"/>
            <a:ext cx="8856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Rozšíření </a:t>
            </a:r>
            <a:r>
              <a:rPr lang="cs-CZ" altLang="en-US" sz="2400" i="1"/>
              <a:t>Hacquetia epipactis </a:t>
            </a:r>
            <a:r>
              <a:rPr lang="cs-CZ" altLang="en-US" sz="2400"/>
              <a:t>v České republice (lokalitu u Prahy někdo vysadil)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http://quick.florabase.cz/map/show/taxon/Hacquetia%20epipactis/callback/??? 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468313" y="333375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>
                <a:solidFill>
                  <a:schemeClr val="bg1"/>
                </a:solidFill>
              </a:rPr>
              <a:t>Doronicum austriacum</a:t>
            </a:r>
            <a:endParaRPr lang="en-US" altLang="en-US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8"/>
            <a:ext cx="9109075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539750" y="17463"/>
            <a:ext cx="7777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/>
              <a:t>Doronicum austriacum - </a:t>
            </a:r>
            <a:r>
              <a:rPr lang="cs-CZ" altLang="en-US" sz="1200"/>
              <a:t>http://quick.florabase.cz/map/show/taxon/Doronicum%20austriacum/callback/???</a:t>
            </a:r>
            <a:endParaRPr lang="en-US" altLang="en-US" sz="1200"/>
          </a:p>
        </p:txBody>
      </p: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0" y="5780088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Zas jiný typ rozšíření – do ČR leze buď z Karpat (došel až do Orlicých hor), nebo z Alp (Jižní Čechy). 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Ledové doby</a:t>
            </a:r>
          </a:p>
        </p:txBody>
      </p:sp>
      <p:pic>
        <p:nvPicPr>
          <p:cNvPr id="49155" name="Picture 3" descr="Glacial18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9975"/>
            <a:ext cx="77724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95288" y="6165850"/>
            <a:ext cx="849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Hladina moří o více než 100 m níže. Ovlivněny i tropy (sucho)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Charakteristika čtvrtohor (poslední necelé dva miliony let)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ochlazení oproti třetihorám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klimatické výkyvy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střídání chladných období (glaciálů) a teplejších interglaciálů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periodizace (tradiční, ne zcela smyslupná):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Pleistocén (počátek – cca 10300 BP)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Holocén (10300 BP – současnost)</a:t>
            </a:r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4267200" y="48006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Metody I – datování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Stratigrafie uloženin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Dendrochronologie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Radioizotopy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hlavně </a:t>
            </a:r>
            <a:r>
              <a:rPr lang="cs-CZ" altLang="cs-CZ" baseline="30000" smtClean="0"/>
              <a:t>14</a:t>
            </a:r>
            <a:r>
              <a:rPr lang="cs-CZ" altLang="cs-CZ" smtClean="0"/>
              <a:t>C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poločas rozpadu – 5730 let (použitelnost do cca 50000 BP)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kalibrovaná data (dendrochronologie)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Paleomagnetismus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velmi hrubé, ale daleko do minulosti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6919913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67818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0866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Metody II - prostředí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ledovcové vrty – rekonstrukce klimatu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zastoupení izotopu </a:t>
            </a:r>
            <a:r>
              <a:rPr lang="cs-CZ" altLang="cs-CZ" baseline="30000" smtClean="0"/>
              <a:t>18</a:t>
            </a:r>
            <a:r>
              <a:rPr lang="cs-CZ" altLang="cs-CZ" smtClean="0"/>
              <a:t>O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rekonstrukce teploty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izotop </a:t>
            </a:r>
            <a:r>
              <a:rPr lang="cs-CZ" altLang="cs-CZ" baseline="30000" smtClean="0"/>
              <a:t>10</a:t>
            </a:r>
            <a:r>
              <a:rPr lang="cs-CZ" altLang="cs-CZ" smtClean="0"/>
              <a:t>Be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sluneční aktivita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vlhkost, složení atmosféry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SO</a:t>
            </a:r>
            <a:r>
              <a:rPr lang="cs-CZ" altLang="cs-CZ" baseline="-25000" smtClean="0"/>
              <a:t>4</a:t>
            </a:r>
            <a:r>
              <a:rPr lang="cs-CZ" altLang="cs-CZ" smtClean="0"/>
              <a:t> – sopečná činnost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typ uloženin – komplexní rekonstrukce prostředí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80232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45005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Metody III – živá příroda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makrozbytky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rostliny – kmeny, větve, semena – vlhké prostředí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živočichové – kosti, schránky,.. – alkalické prostředí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pylová analýza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pylové profily – obraz vegetace v minulosti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obzvláště rašeliniště, jezerní sedimenty apod.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umělecké ztvárnění zvířat, rostlin, krajiny (od mladšího paleolitu)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915400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615315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1143000"/>
            <a:ext cx="6246813" cy="4935538"/>
            <a:chOff x="1584" y="720"/>
            <a:chExt cx="3935" cy="3109"/>
          </a:xfrm>
        </p:grpSpPr>
        <p:pic>
          <p:nvPicPr>
            <p:cNvPr id="5325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720"/>
              <a:ext cx="3935" cy="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3256" name="Rectangle 7"/>
            <p:cNvSpPr>
              <a:spLocks noChangeArrowheads="1"/>
            </p:cNvSpPr>
            <p:nvPr/>
          </p:nvSpPr>
          <p:spPr bwMode="auto">
            <a:xfrm>
              <a:off x="1645" y="1935"/>
              <a:ext cx="1475" cy="172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6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0866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7178675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948488" y="549275"/>
            <a:ext cx="2195512" cy="58166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Totéž převrácené a přeložené do češtiny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- Všimněte si, že chybí mediteránní tvrdolistá vegetace, není určena průměry, ale existencí suchého období (s minimem srážek) v době vysokých teplot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55610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91200" y="152400"/>
            <a:ext cx="1905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Ložek: Příroda ve čtvrtohorách.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2004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638800" y="4191000"/>
            <a:ext cx="35052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Koncentrace CO</a:t>
            </a:r>
            <a:r>
              <a:rPr lang="en-GB" altLang="cs-CZ" sz="2400" baseline="-25000"/>
              <a:t>2</a:t>
            </a:r>
            <a:r>
              <a:rPr lang="en-GB" altLang="cs-CZ" sz="2400"/>
              <a:t> v antarktickém ledu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http://news.mongabay.com/2005/1124-climate.html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5184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Ledových dob bylo víc než čtyři výše zobrazené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7"/>
          <p:cNvSpPr txBox="1">
            <a:spLocks noChangeArrowheads="1"/>
          </p:cNvSpPr>
          <p:nvPr/>
        </p:nvSpPr>
        <p:spPr bwMode="auto">
          <a:xfrm>
            <a:off x="0" y="0"/>
            <a:ext cx="87137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Poslední glaciály (trvající něco pod 100 000 let, přerušené relativně krátkými interglaciály). My tedy žijeme v posledním interglaciálu, minulý interglaciál byl o něco teplejší, ale zdá se, že i kratší)</a:t>
            </a:r>
          </a:p>
        </p:txBody>
      </p:sp>
      <p:pic>
        <p:nvPicPr>
          <p:cNvPr id="56323" name="Picture 9" descr="Soubor:Vostok Petit data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28763"/>
            <a:ext cx="6697662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10"/>
          <p:cNvSpPr txBox="1">
            <a:spLocks noChangeArrowheads="1"/>
          </p:cNvSpPr>
          <p:nvPr/>
        </p:nvSpPr>
        <p:spPr bwMode="auto">
          <a:xfrm>
            <a:off x="3059113" y="6453188"/>
            <a:ext cx="6084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WIKIPEDIE -  ze stanice Vostok z ledu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308850" y="3357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Dnes už přes 400 ppm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250825" y="100013"/>
            <a:ext cx="9509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 i="1">
                <a:solidFill>
                  <a:srgbClr val="959595"/>
                </a:solidFill>
              </a:rPr>
              <a:t>Naše rostliny v glaciálech (zleva ostružiník moruška, bříza trpasličí, kruhatka matthioliho a rakytník řešetlákový)</a:t>
            </a:r>
            <a:endParaRPr lang="en-GB" altLang="cs-CZ" sz="2400"/>
          </a:p>
        </p:txBody>
      </p:sp>
      <p:graphicFrame>
        <p:nvGraphicFramePr>
          <p:cNvPr id="159767" name="Group 23"/>
          <p:cNvGraphicFramePr>
            <a:graphicFrameLocks noGrp="1"/>
          </p:cNvGraphicFramePr>
          <p:nvPr/>
        </p:nvGraphicFramePr>
        <p:xfrm>
          <a:off x="-4252913" y="739775"/>
          <a:ext cx="8051801" cy="1905000"/>
        </p:xfrm>
        <a:graphic>
          <a:graphicData uri="http://schemas.openxmlformats.org/drawingml/2006/table">
            <a:tbl>
              <a:tblPr/>
              <a:tblGrid>
                <a:gridCol w="239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2"/>
                        </a:rPr>
                        <a:t>  </a:t>
                      </a:r>
                      <a:r>
                        <a:rPr kumimoji="0" lang="en-GB" sz="9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    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  </a:t>
                      </a:r>
                      <a:r>
                        <a:rPr kumimoji="0" lang="en-GB" sz="9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  </a:t>
                      </a:r>
                      <a:r>
                        <a:rPr kumimoji="0" lang="en-GB" sz="9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5"/>
                        </a:rPr>
                        <a:t>  </a:t>
                      </a:r>
                      <a:r>
                        <a:rPr kumimoji="0" lang="en-GB" sz="9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376" name="Rectangle 24"/>
          <p:cNvSpPr>
            <a:spLocks noChangeArrowheads="1"/>
          </p:cNvSpPr>
          <p:nvPr/>
        </p:nvSpPr>
        <p:spPr bwMode="auto">
          <a:xfrm>
            <a:off x="179388" y="2636838"/>
            <a:ext cx="7132637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400" i="1">
                <a:solidFill>
                  <a:srgbClr val="959595"/>
                </a:solidFill>
              </a:rPr>
              <a:t>Naši živočichové v glaciálech (zleva mamuti a srstnatý nosorožec, pižmoň</a:t>
            </a:r>
            <a:r>
              <a:rPr lang="cs-CZ" altLang="cs-CZ" sz="2400" i="1">
                <a:solidFill>
                  <a:srgbClr val="959595"/>
                </a:solidFill>
              </a:rPr>
              <a:t>, </a:t>
            </a:r>
            <a:r>
              <a:rPr lang="en-GB" altLang="cs-CZ" sz="2400" i="1">
                <a:solidFill>
                  <a:srgbClr val="959595"/>
                </a:solidFill>
              </a:rPr>
              <a:t>rosomák a lumík) </a:t>
            </a:r>
            <a:r>
              <a:rPr lang="cs-CZ" altLang="cs-CZ" sz="2400" i="1">
                <a:solidFill>
                  <a:srgbClr val="959595"/>
                </a:solidFill>
              </a:rPr>
              <a:t>– ale třeba taky jeskynní lev – takže tu byli i velcí predátoři</a:t>
            </a:r>
            <a:endParaRPr lang="en-GB" altLang="cs-CZ" sz="2400"/>
          </a:p>
        </p:txBody>
      </p:sp>
      <p:graphicFrame>
        <p:nvGraphicFramePr>
          <p:cNvPr id="159787" name="Group 43"/>
          <p:cNvGraphicFramePr>
            <a:graphicFrameLocks noGrp="1"/>
          </p:cNvGraphicFramePr>
          <p:nvPr/>
        </p:nvGraphicFramePr>
        <p:xfrm>
          <a:off x="-4252913" y="4197350"/>
          <a:ext cx="8204201" cy="1920875"/>
        </p:xfrm>
        <a:graphic>
          <a:graphicData uri="http://schemas.openxmlformats.org/drawingml/2006/table">
            <a:tbl>
              <a:tblPr/>
              <a:tblGrid>
                <a:gridCol w="20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20875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6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7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8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382" name="Picture 6" descr="obr/3_51.jpg">
            <a:hlinkClick r:id="rId2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20383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8" descr="obr/3_52.jpg">
            <a:hlinkClick r:id="rId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6613"/>
            <a:ext cx="1133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4" name="Picture 10" descr="obr/3_53.jpg">
            <a:hlinkClick r:id="rId4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36613"/>
            <a:ext cx="175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5" name="Picture 12" descr="obr/3_54.jpg">
            <a:hlinkClick r:id="rId5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836613"/>
            <a:ext cx="16573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Picture 26" descr="obr/3_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21163"/>
            <a:ext cx="17430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7" name="Picture 28" descr="obr/3_7.jpg">
            <a:hlinkClick r:id="rId6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21163"/>
            <a:ext cx="1552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8" name="Picture 30" descr="obr/3_8.jpg">
            <a:hlinkClick r:id="rId7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1714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9" name="Picture 32" descr="obr/3_9.jpg">
            <a:hlinkClick r:id="rId8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292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0" name="Text Box 45"/>
          <p:cNvSpPr txBox="1">
            <a:spLocks noChangeArrowheads="1"/>
          </p:cNvSpPr>
          <p:nvPr/>
        </p:nvSpPr>
        <p:spPr bwMode="auto">
          <a:xfrm>
            <a:off x="539750" y="6092825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http://www.scientica.cz/dvdpg/index.php?oddil=3&amp;cast=mamut</a:t>
            </a:r>
          </a:p>
        </p:txBody>
      </p:sp>
      <p:sp>
        <p:nvSpPr>
          <p:cNvPr id="58391" name="TextBox 1"/>
          <p:cNvSpPr txBox="1">
            <a:spLocks noChangeArrowheads="1"/>
          </p:cNvSpPr>
          <p:nvPr/>
        </p:nvSpPr>
        <p:spPr bwMode="auto">
          <a:xfrm>
            <a:off x="179388" y="252888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Ale byly tady asi i druhy, které dnes považujeme za teplomilné, ale ve skutečnosti nesnášejí zastínění - kavily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41363"/>
            <a:ext cx="11118850" cy="834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88125" y="5013325"/>
            <a:ext cx="32400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>
                    <a:lumMod val="90000"/>
                  </a:schemeClr>
                </a:solidFill>
              </a:rPr>
              <a:t>Kosterní zbytky </a:t>
            </a:r>
            <a:r>
              <a:rPr lang="cs-CZ" dirty="0">
                <a:solidFill>
                  <a:schemeClr val="bg1">
                    <a:lumMod val="90000"/>
                  </a:schemeClr>
                </a:solidFill>
              </a:rPr>
              <a:t>nalezené </a:t>
            </a:r>
            <a:r>
              <a:rPr lang="cs-CZ" dirty="0">
                <a:solidFill>
                  <a:schemeClr val="bg1">
                    <a:lumMod val="90000"/>
                  </a:schemeClr>
                </a:solidFill>
              </a:rPr>
              <a:t>v Koněpruských jeskyních</a:t>
            </a:r>
            <a:endParaRPr lang="en-US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943600" y="762000"/>
            <a:ext cx="2895600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Vegetace </a:t>
            </a:r>
            <a:r>
              <a:rPr lang="cs-CZ" altLang="cs-CZ" sz="2400"/>
              <a:t>severní části Eurasie</a:t>
            </a:r>
            <a:r>
              <a:rPr lang="en-GB" altLang="cs-CZ" sz="2400"/>
              <a:t> v posledním vrcholném glaciálu a dnes.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Organismy se musely vrátit z glaciálních refugií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 Evropě problém - Alpy jdou rovnoběžkovým směrem</a:t>
            </a:r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H="1">
            <a:off x="5029200" y="1752600"/>
            <a:ext cx="990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 flipH="1">
            <a:off x="3708400" y="2324100"/>
            <a:ext cx="2590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56610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Vrcholné interglaciály - převládá listnatý les, někde drobné stepní ostrůvky</a:t>
            </a:r>
            <a:r>
              <a:rPr lang="cs-CZ" altLang="cs-CZ" sz="2400"/>
              <a:t> – bývalo i tepleji a vlhčeji než dnes</a:t>
            </a: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8168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23850" y="5734050"/>
            <a:ext cx="882015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Interstadiály (teplejší období v glaciálu) - převládá lesoste</a:t>
            </a:r>
            <a:r>
              <a:rPr lang="cs-CZ" altLang="cs-CZ" sz="2400"/>
              <a:t>p</a:t>
            </a:r>
            <a:r>
              <a:rPr lang="en-GB" altLang="cs-CZ" sz="2400"/>
              <a:t> a parková tajga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41602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 interglaciály se mění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 smtClean="0"/>
              <a:t>V prvních interglaciálech na začátku čtvrtohor ještě zbytky třetihorní fauny (lesní slon, šavlozubý tygr, </a:t>
            </a:r>
            <a:r>
              <a:rPr lang="cs-CZ" altLang="cs-CZ" sz="2800" dirty="0" err="1" smtClean="0"/>
              <a:t>kočkodanovité</a:t>
            </a:r>
            <a:r>
              <a:rPr lang="cs-CZ" altLang="cs-CZ" sz="2800" dirty="0" smtClean="0"/>
              <a:t> opice), </a:t>
            </a:r>
            <a:r>
              <a:rPr lang="en-US" altLang="cs-CZ" sz="2800" dirty="0" smtClean="0"/>
              <a:t>v dal</a:t>
            </a:r>
            <a:r>
              <a:rPr lang="cs-CZ" altLang="cs-CZ" sz="2800" dirty="0" smtClean="0"/>
              <a:t>ších </a:t>
            </a:r>
            <a:r>
              <a:rPr lang="cs-CZ" altLang="cs-CZ" sz="2800" dirty="0" smtClean="0"/>
              <a:t>trochu jako současný stav, případně mírně „teplomilnější“ </a:t>
            </a:r>
          </a:p>
          <a:p>
            <a:endParaRPr lang="cs-CZ" altLang="cs-CZ" sz="2800" dirty="0" smtClean="0"/>
          </a:p>
          <a:p>
            <a:r>
              <a:rPr lang="cs-CZ" altLang="cs-CZ" sz="2800" dirty="0" smtClean="0"/>
              <a:t>Ale i v posledním interglaciálu i v České kotlině byly třeba teplomilné dřeviny (</a:t>
            </a:r>
            <a:r>
              <a:rPr lang="cs-CZ" altLang="cs-CZ" sz="2800" i="1" dirty="0" err="1" smtClean="0"/>
              <a:t>Celtis</a:t>
            </a:r>
            <a:r>
              <a:rPr lang="cs-CZ" altLang="cs-CZ" sz="2800" i="1" dirty="0" smtClean="0"/>
              <a:t>, Buxus, </a:t>
            </a:r>
            <a:r>
              <a:rPr lang="cs-CZ" altLang="cs-CZ" sz="2800" i="1" dirty="0" err="1" smtClean="0"/>
              <a:t>Thuja</a:t>
            </a:r>
            <a:r>
              <a:rPr lang="cs-CZ" altLang="cs-CZ" sz="2800" dirty="0" smtClean="0"/>
              <a:t>), které dnes známe nejblíže z Mediteránu</a:t>
            </a:r>
          </a:p>
        </p:txBody>
      </p:sp>
    </p:spTree>
    <p:extLst>
      <p:ext uri="{BB962C8B-B14F-4D97-AF65-F5344CB8AC3E}">
        <p14:creationId xmlns:p14="http://schemas.microsoft.com/office/powerpoint/2010/main" val="26899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Glaciální relikty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" y="1735138"/>
            <a:ext cx="8991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cs-CZ" sz="2800" dirty="0" err="1" smtClean="0"/>
              <a:t>Druhy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typic</a:t>
            </a:r>
            <a:r>
              <a:rPr lang="cs-CZ" altLang="cs-CZ" sz="2800" dirty="0" err="1" smtClean="0"/>
              <a:t>ké</a:t>
            </a:r>
            <a:r>
              <a:rPr lang="cs-CZ" altLang="cs-CZ" sz="2800" dirty="0" smtClean="0"/>
              <a:t> pro glaciál, přežívající v interglaciálních podmínkách</a:t>
            </a:r>
            <a:endParaRPr lang="en-US" altLang="cs-CZ" sz="2800" dirty="0" smtClean="0"/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800" dirty="0" err="1" smtClean="0"/>
              <a:t>kontinetální</a:t>
            </a:r>
            <a:r>
              <a:rPr lang="cs-CZ" altLang="cs-CZ" sz="2800" dirty="0" smtClean="0"/>
              <a:t> druhy s těžištěm výskytu ve stepích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zdánliví </a:t>
            </a:r>
            <a:r>
              <a:rPr lang="cs-CZ" altLang="cs-CZ" sz="2400" dirty="0" err="1" smtClean="0"/>
              <a:t>teplomilové</a:t>
            </a:r>
            <a:endParaRPr lang="cs-CZ" altLang="cs-CZ" sz="2400" dirty="0" smtClean="0"/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recentní hlavní areál ve východní Evropě a Střední Asii 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u nás – J. Morava, České Středohoří, J. Slovensko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800" dirty="0" smtClean="0"/>
              <a:t>chladnomilné druhy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dneska v horách 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celkem vlhkomilné (??jak to řešily v glaciálu?? – snad nivy řek apod.)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905000"/>
            <a:ext cx="6627813" cy="4265613"/>
            <a:chOff x="288" y="1200"/>
            <a:chExt cx="4175" cy="2687"/>
          </a:xfrm>
        </p:grpSpPr>
        <p:pic>
          <p:nvPicPr>
            <p:cNvPr id="2665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00"/>
              <a:ext cx="4175" cy="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60" name="Text Box 5"/>
            <p:cNvSpPr txBox="1">
              <a:spLocks noChangeArrowheads="1"/>
            </p:cNvSpPr>
            <p:nvPr/>
          </p:nvSpPr>
          <p:spPr bwMode="auto">
            <a:xfrm>
              <a:off x="3681" y="1251"/>
              <a:ext cx="67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Stipa</a:t>
              </a:r>
            </a:p>
          </p:txBody>
        </p:sp>
      </p:grp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0866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0" y="228600"/>
            <a:ext cx="3979863" cy="6094413"/>
            <a:chOff x="960" y="144"/>
            <a:chExt cx="2507" cy="3839"/>
          </a:xfrm>
        </p:grpSpPr>
        <p:pic>
          <p:nvPicPr>
            <p:cNvPr id="2665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44"/>
              <a:ext cx="2507" cy="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8" name="Text Box 9"/>
            <p:cNvSpPr txBox="1">
              <a:spLocks noChangeArrowheads="1"/>
            </p:cNvSpPr>
            <p:nvPr/>
          </p:nvSpPr>
          <p:spPr bwMode="auto">
            <a:xfrm>
              <a:off x="966" y="192"/>
              <a:ext cx="1439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Ephedra distachya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38400" y="381000"/>
            <a:ext cx="4551363" cy="5789613"/>
            <a:chOff x="1536" y="240"/>
            <a:chExt cx="2867" cy="3647"/>
          </a:xfrm>
        </p:grpSpPr>
        <p:pic>
          <p:nvPicPr>
            <p:cNvPr id="2665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40"/>
              <a:ext cx="2867" cy="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6" name="Text Box 12"/>
            <p:cNvSpPr txBox="1">
              <a:spLocks noChangeArrowheads="1"/>
            </p:cNvSpPr>
            <p:nvPr/>
          </p:nvSpPr>
          <p:spPr bwMode="auto">
            <a:xfrm>
              <a:off x="2256" y="3552"/>
              <a:ext cx="2063" cy="289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Artemisia campestris</a:t>
              </a:r>
            </a:p>
          </p:txBody>
        </p:sp>
      </p:grp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0104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14600" y="304800"/>
            <a:ext cx="4008438" cy="6094413"/>
            <a:chOff x="1584" y="192"/>
            <a:chExt cx="2525" cy="3839"/>
          </a:xfrm>
        </p:grpSpPr>
        <p:pic>
          <p:nvPicPr>
            <p:cNvPr id="26653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92"/>
              <a:ext cx="2525" cy="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4" name="Text Box 16"/>
            <p:cNvSpPr txBox="1">
              <a:spLocks noChangeArrowheads="1"/>
            </p:cNvSpPr>
            <p:nvPr/>
          </p:nvSpPr>
          <p:spPr bwMode="auto">
            <a:xfrm>
              <a:off x="1728" y="3552"/>
              <a:ext cx="225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Koeleria glauca</a:t>
              </a:r>
            </a:p>
          </p:txBody>
        </p:sp>
      </p:grpSp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239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048000" y="228600"/>
            <a:ext cx="3951288" cy="6094413"/>
            <a:chOff x="1920" y="144"/>
            <a:chExt cx="2489" cy="3839"/>
          </a:xfrm>
        </p:grpSpPr>
        <p:pic>
          <p:nvPicPr>
            <p:cNvPr id="26651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44"/>
              <a:ext cx="2489" cy="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2" name="Text Box 20"/>
            <p:cNvSpPr txBox="1">
              <a:spLocks noChangeArrowheads="1"/>
            </p:cNvSpPr>
            <p:nvPr/>
          </p:nvSpPr>
          <p:spPr bwMode="auto">
            <a:xfrm>
              <a:off x="2157" y="3600"/>
              <a:ext cx="191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Campanula sibirica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609600" y="1524000"/>
            <a:ext cx="6665913" cy="4341813"/>
            <a:chOff x="384" y="960"/>
            <a:chExt cx="4199" cy="2735"/>
          </a:xfrm>
        </p:grpSpPr>
        <p:pic>
          <p:nvPicPr>
            <p:cNvPr id="26649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960"/>
              <a:ext cx="4199" cy="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0" name="Text Box 23"/>
            <p:cNvSpPr txBox="1">
              <a:spLocks noChangeArrowheads="1"/>
            </p:cNvSpPr>
            <p:nvPr/>
          </p:nvSpPr>
          <p:spPr bwMode="auto">
            <a:xfrm>
              <a:off x="2352" y="3360"/>
              <a:ext cx="215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Rubus chamaemorus</a:t>
              </a:r>
            </a:p>
          </p:txBody>
        </p:sp>
      </p:grpSp>
      <p:pic>
        <p:nvPicPr>
          <p:cNvPr id="2767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87400"/>
            <a:ext cx="69342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533400" y="685800"/>
            <a:ext cx="7685088" cy="5694363"/>
            <a:chOff x="336" y="432"/>
            <a:chExt cx="4841" cy="3587"/>
          </a:xfrm>
        </p:grpSpPr>
        <p:pic>
          <p:nvPicPr>
            <p:cNvPr id="26647" name="Picture 2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432"/>
              <a:ext cx="4841" cy="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48" name="Text Box 27"/>
            <p:cNvSpPr txBox="1">
              <a:spLocks noChangeArrowheads="1"/>
            </p:cNvSpPr>
            <p:nvPr/>
          </p:nvSpPr>
          <p:spPr bwMode="auto">
            <a:xfrm>
              <a:off x="480" y="3618"/>
              <a:ext cx="2591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Empetrum nigrum</a:t>
              </a:r>
            </a:p>
          </p:txBody>
        </p:sp>
      </p:grpSp>
      <p:pic>
        <p:nvPicPr>
          <p:cNvPr id="27676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6705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381000" y="533400"/>
            <a:ext cx="7770813" cy="5103813"/>
            <a:chOff x="240" y="336"/>
            <a:chExt cx="4895" cy="3215"/>
          </a:xfrm>
        </p:grpSpPr>
        <p:pic>
          <p:nvPicPr>
            <p:cNvPr id="26645" name="Picture 3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36"/>
              <a:ext cx="4895" cy="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46" name="Text Box 31"/>
            <p:cNvSpPr txBox="1">
              <a:spLocks noChangeArrowheads="1"/>
            </p:cNvSpPr>
            <p:nvPr/>
          </p:nvSpPr>
          <p:spPr bwMode="auto">
            <a:xfrm>
              <a:off x="2590" y="3052"/>
              <a:ext cx="240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Salix herbacea</a:t>
              </a:r>
            </a:p>
          </p:txBody>
        </p:sp>
      </p:grpSp>
      <p:pic>
        <p:nvPicPr>
          <p:cNvPr id="27680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962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894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026"/>
          <p:cNvSpPr txBox="1">
            <a:spLocks noChangeArrowheads="1"/>
          </p:cNvSpPr>
          <p:nvPr/>
        </p:nvSpPr>
        <p:spPr bwMode="auto">
          <a:xfrm>
            <a:off x="609600" y="3810000"/>
            <a:ext cx="78486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Pro návrat z glaciálních refugií - důležitá orientace pohoří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Evropa - pohoří jdou rovnoběžkovým směrem - velká překážka pro migraci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Amerika - pohoří jdou poledníkovým směrem - tolik nevadí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6735762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219200" y="2286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Biomy - určené klimatem</a:t>
            </a:r>
            <a:r>
              <a:rPr lang="cs-CZ" altLang="cs-CZ" sz="2400"/>
              <a:t>  (Holridgeuv trojúhelník)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b="1" dirty="0" smtClean="0">
                <a:solidFill>
                  <a:srgbClr val="993300"/>
                </a:solidFill>
              </a:rPr>
              <a:t>Hlavní důsledky čtvrtohorní historie pro přírodu </a:t>
            </a:r>
            <a:r>
              <a:rPr lang="cs-CZ" altLang="cs-CZ" sz="4000" b="1" dirty="0" err="1" smtClean="0">
                <a:solidFill>
                  <a:srgbClr val="993300"/>
                </a:solidFill>
              </a:rPr>
              <a:t>stř</a:t>
            </a:r>
            <a:r>
              <a:rPr lang="cs-CZ" altLang="cs-CZ" sz="4000" b="1" dirty="0" smtClean="0">
                <a:solidFill>
                  <a:srgbClr val="993300"/>
                </a:solidFill>
              </a:rPr>
              <a:t>. Evropy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5257800"/>
          </a:xfrm>
          <a:solidFill>
            <a:srgbClr val="FFFFFF">
              <a:alpha val="70195"/>
            </a:srgbClr>
          </a:solidFill>
        </p:spPr>
        <p:txBody>
          <a:bodyPr>
            <a:normAutofit fontScale="92500"/>
          </a:bodyPr>
          <a:lstStyle/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Absence </a:t>
            </a:r>
            <a:r>
              <a:rPr lang="cs-CZ" altLang="cs-CZ" dirty="0" err="1" smtClean="0"/>
              <a:t>paleoendemitů</a:t>
            </a:r>
            <a:endParaRPr lang="cs-CZ" altLang="cs-CZ" dirty="0" smtClean="0"/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b="1" dirty="0" smtClean="0"/>
              <a:t>Všichni</a:t>
            </a:r>
            <a:r>
              <a:rPr lang="cs-CZ" altLang="cs-CZ" dirty="0" smtClean="0"/>
              <a:t> CE </a:t>
            </a:r>
            <a:r>
              <a:rPr lang="cs-CZ" altLang="cs-CZ" dirty="0" err="1" smtClean="0"/>
              <a:t>endemiti</a:t>
            </a:r>
            <a:r>
              <a:rPr lang="cs-CZ" altLang="cs-CZ" dirty="0" smtClean="0"/>
              <a:t> mladší než Holocén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Nízká druhová bohatost dřevin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Některé lesy velmi druhově chudé (bučiny)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Těžiště diverzity v bezlesí</a:t>
            </a:r>
            <a:endParaRPr lang="cs-CZ" altLang="cs-CZ" dirty="0"/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Často paradoxně biotopy udržované činností člověka (louky aj.)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Rozdílná diverzita rostlin na bazickém a kyselém podloží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Celkem slušná úrodnost půdy v nižších polohách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205951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Holocén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= postglaciál, poslední doba meziledová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Začíná cca 10500 BP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Definitivní oteplení a zvlhčení klimatu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Start kolonizace </a:t>
            </a:r>
            <a:r>
              <a:rPr lang="cs-CZ" altLang="cs-CZ" dirty="0" err="1" smtClean="0"/>
              <a:t>temperátu</a:t>
            </a:r>
            <a:r>
              <a:rPr lang="cs-CZ" altLang="cs-CZ" dirty="0" smtClean="0"/>
              <a:t> náročnějšími druhy</a:t>
            </a:r>
          </a:p>
          <a:p>
            <a:pPr marL="1141413" lvl="2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Expanze lesa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Vliv člověka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err="1" smtClean="0"/>
              <a:t>Mezolitici</a:t>
            </a:r>
            <a:r>
              <a:rPr lang="cs-CZ" altLang="cs-CZ" dirty="0" smtClean="0"/>
              <a:t> (před zemědělstvím)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Od neolitu zemědělství, </a:t>
            </a:r>
            <a:r>
              <a:rPr lang="cs-CZ" altLang="cs-CZ" b="1" dirty="0" smtClean="0"/>
              <a:t>odlesňování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dirty="0" smtClean="0"/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278981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96863"/>
            <a:ext cx="911383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9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1143000"/>
          </a:xfrm>
        </p:spPr>
        <p:txBody>
          <a:bodyPr/>
          <a:lstStyle/>
          <a:p>
            <a:r>
              <a:rPr lang="cs-CZ" altLang="cs-CZ" sz="4000" smtClean="0"/>
              <a:t>Vývoj teploty a vlhkosti za posledních 12 000 let (u nás)</a:t>
            </a:r>
          </a:p>
        </p:txBody>
      </p:sp>
      <p:pic>
        <p:nvPicPr>
          <p:cNvPr id="66563" name="Picture 4" descr="4_8,5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724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372200" y="1988840"/>
            <a:ext cx="2592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obrázku je jako „reference“ rok 2000. Teď by teplota byla vyšší. Nicméně, i proti 2020, </a:t>
            </a:r>
            <a:r>
              <a:rPr lang="cs-CZ" dirty="0" err="1" smtClean="0"/>
              <a:t>Altlantik</a:t>
            </a:r>
            <a:r>
              <a:rPr lang="cs-CZ" dirty="0" smtClean="0"/>
              <a:t> byl teplejší (aspoň u nás). Mluvíme o „</a:t>
            </a:r>
            <a:r>
              <a:rPr lang="cs-CZ" dirty="0" err="1" smtClean="0"/>
              <a:t>Holocene</a:t>
            </a:r>
            <a:r>
              <a:rPr lang="cs-CZ" dirty="0" smtClean="0"/>
              <a:t> </a:t>
            </a:r>
            <a:r>
              <a:rPr lang="cs-CZ" dirty="0" err="1" smtClean="0"/>
              <a:t>climatic</a:t>
            </a:r>
            <a:r>
              <a:rPr lang="cs-CZ" dirty="0" smtClean="0"/>
              <a:t> optimum.“ Určitě teplejší než 19 století, i globálně.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globálních teplot [Wikipedie</a:t>
            </a:r>
            <a:r>
              <a:rPr lang="cs-CZ" dirty="0"/>
              <a:t>]</a:t>
            </a:r>
            <a:endParaRPr lang="en-US" dirty="0"/>
          </a:p>
        </p:txBody>
      </p:sp>
      <p:pic>
        <p:nvPicPr>
          <p:cNvPr id="166914" name="Picture 2" descr="https://upload.wikimedia.org/wikipedia/commons/c/ca/Holocene_Temperature_Varia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2105472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308304" y="2420888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Rozlišuj</a:t>
            </a:r>
          </a:p>
          <a:p>
            <a:endParaRPr lang="cs-CZ" dirty="0"/>
          </a:p>
          <a:p>
            <a:r>
              <a:rPr lang="cs-CZ" dirty="0" smtClean="0"/>
              <a:t>BP –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endParaRPr lang="cs-CZ" dirty="0" smtClean="0"/>
          </a:p>
          <a:p>
            <a:r>
              <a:rPr lang="cs-CZ" dirty="0" smtClean="0"/>
              <a:t>BC – </a:t>
            </a:r>
            <a:r>
              <a:rPr lang="cs-CZ" dirty="0" err="1" smtClean="0"/>
              <a:t>before</a:t>
            </a:r>
            <a:r>
              <a:rPr lang="cs-CZ" dirty="0" smtClean="0"/>
              <a:t>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3obr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545"/>
            <a:ext cx="6771129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Téměř vše, co tady máme, sem muselo doputovat po skončení </a:t>
            </a:r>
            <a:r>
              <a:rPr lang="cs-CZ" altLang="cs-CZ" sz="2400" dirty="0" smtClean="0"/>
              <a:t>posledního glaciálu</a:t>
            </a:r>
            <a:r>
              <a:rPr lang="cs-CZ" altLang="cs-CZ" sz="2400" dirty="0"/>
              <a:t>. Vývoj přírody je neoddělitelný od vlivu člověka. (Trochu problém, když chceme říkat, co je náš původní druh a původní společenstvo.)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76256" y="1917545"/>
            <a:ext cx="2160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Poslední dominanta, která se rozšířila, byl buk – v době pronikání </a:t>
            </a:r>
            <a:r>
              <a:rPr lang="cs-CZ" dirty="0" err="1" smtClean="0"/>
              <a:t>neolitiků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4_11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039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71550" y="476250"/>
            <a:ext cx="626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Osídlená území v neolitu (tedy zhruba atlantik)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Vsuvka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Jak to vypadá ve Střední Evropě dnes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KNI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4" t="-385" b="70493"/>
          <a:stretch>
            <a:fillRect/>
          </a:stretch>
        </p:blipFill>
        <p:spPr bwMode="auto">
          <a:xfrm>
            <a:off x="228600" y="838200"/>
            <a:ext cx="8547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Střední Evropa dnes</a:t>
            </a:r>
          </a:p>
        </p:txBody>
      </p:sp>
      <p:sp>
        <p:nvSpPr>
          <p:cNvPr id="70660" name="TextBox 1"/>
          <p:cNvSpPr txBox="1">
            <a:spLocks noChangeArrowheads="1"/>
          </p:cNvSpPr>
          <p:nvPr/>
        </p:nvSpPr>
        <p:spPr bwMode="auto">
          <a:xfrm>
            <a:off x="1835150" y="5516563"/>
            <a:ext cx="669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Zdroj: Sádlo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Přirozené bezlesí</a:t>
            </a:r>
            <a:endParaRPr lang="cs-CZ" altLang="cs-CZ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7013" cy="44719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cs-CZ" dirty="0" smtClean="0"/>
              <a:t>je </a:t>
            </a:r>
            <a:r>
              <a:rPr lang="en-GB" altLang="cs-CZ" dirty="0" err="1" smtClean="0"/>
              <a:t>relativně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vzácné</a:t>
            </a:r>
            <a:r>
              <a:rPr lang="en-GB" altLang="cs-CZ" dirty="0" smtClean="0"/>
              <a:t>. </a:t>
            </a:r>
            <a:r>
              <a:rPr lang="cs-CZ" altLang="cs-CZ" dirty="0" smtClean="0"/>
              <a:t>Ve střední Evropě hlavně  </a:t>
            </a:r>
            <a:r>
              <a:rPr lang="cs-CZ" altLang="cs-CZ" b="1" dirty="0" smtClean="0"/>
              <a:t>alpinské </a:t>
            </a:r>
            <a:r>
              <a:rPr lang="cs-CZ" altLang="cs-CZ" b="1" dirty="0" err="1" smtClean="0"/>
              <a:t>pralouky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(u nás hlavně Krkonoše, trochu Jeseníky, Šumava nemá dobře vyvinutou alpinskou </a:t>
            </a:r>
            <a:r>
              <a:rPr lang="cs-CZ" altLang="cs-CZ" dirty="0" err="1" smtClean="0"/>
              <a:t>zonu</a:t>
            </a:r>
            <a:r>
              <a:rPr lang="cs-CZ" altLang="cs-CZ" dirty="0" smtClean="0"/>
              <a:t>). Ale Alpy máme blízko.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dirty="0" smtClean="0"/>
              <a:t>Rozlišuj alpinský (nad hranicí lesa) a alpský   (v Alpách)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69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Aby se druh někde vyskytoval, musí se tam dostat (dispersal limitation) a jeho populace musí být schopna na daném místě přežít (omezeno biotickými i abiotickým faktory prostředí).</a:t>
            </a:r>
          </a:p>
        </p:txBody>
      </p:sp>
      <p:pic>
        <p:nvPicPr>
          <p:cNvPr id="20483" name="Picture 3" descr="Bromeliacea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858000" y="2286000"/>
            <a:ext cx="19812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Dispersal limitation: Bromeliaceae jsou </a:t>
            </a:r>
            <a:r>
              <a:rPr lang="cs-CZ" altLang="cs-CZ" sz="2400"/>
              <a:t>(téměř) </a:t>
            </a:r>
            <a:r>
              <a:rPr lang="en-GB" altLang="cs-CZ" sz="2400"/>
              <a:t>vázány na Nový svět, i když podmínky k životu by našly i ve Starém světě.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3"/>
          <p:cNvSpPr txBox="1">
            <a:spLocks noChangeArrowheads="1"/>
          </p:cNvSpPr>
          <p:nvPr/>
        </p:nvSpPr>
        <p:spPr bwMode="auto">
          <a:xfrm>
            <a:off x="503238" y="5667375"/>
            <a:ext cx="8137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dirty="0">
                <a:solidFill>
                  <a:schemeClr val="bg1"/>
                </a:solidFill>
              </a:rPr>
              <a:t>Alpinské trávníky navazují na pásmo kleče, resp. keřových porostů,  u nás skoro výhradně borovice kleč, v Alpách olše zelená a </a:t>
            </a:r>
            <a:r>
              <a:rPr lang="cs-CZ" altLang="en-US" dirty="0" err="1" smtClean="0">
                <a:solidFill>
                  <a:schemeClr val="bg1"/>
                </a:solidFill>
              </a:rPr>
              <a:t>rhododendrony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dirty="0" err="1" smtClean="0"/>
              <a:t>Přirozené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bezlesí</a:t>
            </a:r>
            <a:endParaRPr lang="cs-CZ" altLang="cs-CZ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7013" cy="44719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dirty="0" smtClean="0"/>
              <a:t>Kromě alpinských </a:t>
            </a:r>
            <a:r>
              <a:rPr lang="cs-CZ" altLang="cs-CZ" dirty="0" err="1" smtClean="0"/>
              <a:t>praluk</a:t>
            </a:r>
            <a:r>
              <a:rPr lang="cs-CZ" altLang="cs-CZ" dirty="0" smtClean="0"/>
              <a:t> j</a:t>
            </a:r>
            <a:r>
              <a:rPr lang="en-GB" altLang="cs-CZ" dirty="0" err="1" smtClean="0"/>
              <a:t>en</a:t>
            </a:r>
            <a:r>
              <a:rPr lang="en-GB" altLang="cs-CZ" dirty="0" smtClean="0"/>
              <a:t> </a:t>
            </a:r>
            <a:r>
              <a:rPr lang="cs-CZ" altLang="cs-CZ" dirty="0" smtClean="0"/>
              <a:t>bezlesí </a:t>
            </a:r>
            <a:r>
              <a:rPr lang="en-GB" altLang="cs-CZ" dirty="0" smtClean="0"/>
              <a:t>tam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kde</a:t>
            </a:r>
            <a:r>
              <a:rPr lang="en-GB" altLang="cs-CZ" dirty="0" smtClean="0"/>
              <a:t> </a:t>
            </a:r>
            <a:r>
              <a:rPr lang="en-GB" altLang="cs-CZ" b="1" dirty="0" smtClean="0"/>
              <a:t>je </a:t>
            </a:r>
            <a:r>
              <a:rPr lang="en-GB" altLang="cs-CZ" b="1" dirty="0" err="1" smtClean="0"/>
              <a:t>vody</a:t>
            </a:r>
            <a:r>
              <a:rPr lang="en-GB" altLang="cs-CZ" b="1" dirty="0" smtClean="0"/>
              <a:t> </a:t>
            </a:r>
            <a:r>
              <a:rPr lang="en-GB" altLang="cs-CZ" b="1" dirty="0" err="1" smtClean="0"/>
              <a:t>málo</a:t>
            </a:r>
            <a:r>
              <a:rPr lang="en-GB" altLang="cs-CZ" b="1" dirty="0" smtClean="0"/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skalní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stepi</a:t>
            </a:r>
            <a:r>
              <a:rPr lang="en-GB" altLang="cs-CZ" dirty="0" smtClean="0"/>
              <a:t>, k </a:t>
            </a:r>
            <a:r>
              <a:rPr lang="en-GB" altLang="cs-CZ" dirty="0" err="1" smtClean="0"/>
              <a:t>jihu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obrácené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stráně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na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nejsušších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místech</a:t>
            </a:r>
            <a:r>
              <a:rPr lang="en-GB" altLang="cs-CZ" dirty="0" smtClean="0"/>
              <a:t>), </a:t>
            </a:r>
            <a:r>
              <a:rPr lang="en-GB" altLang="cs-CZ" dirty="0" err="1" smtClean="0"/>
              <a:t>nebo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kde</a:t>
            </a:r>
            <a:r>
              <a:rPr lang="en-GB" altLang="cs-CZ" dirty="0" smtClean="0"/>
              <a:t> je </a:t>
            </a:r>
            <a:r>
              <a:rPr lang="en-GB" altLang="cs-CZ" dirty="0" err="1" smtClean="0"/>
              <a:t>vody</a:t>
            </a:r>
            <a:r>
              <a:rPr lang="en-GB" altLang="cs-CZ" dirty="0" smtClean="0"/>
              <a:t> </a:t>
            </a:r>
            <a:r>
              <a:rPr lang="cs-CZ" altLang="cs-CZ" dirty="0" smtClean="0"/>
              <a:t>moc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rašeliniště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jiné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mokřady</a:t>
            </a:r>
            <a:r>
              <a:rPr lang="en-GB" altLang="cs-CZ" dirty="0" smtClean="0"/>
              <a:t>). </a:t>
            </a:r>
            <a:r>
              <a:rPr lang="en-GB" altLang="cs-CZ" dirty="0" smtClean="0"/>
              <a:t>B</a:t>
            </a:r>
            <a:r>
              <a:rPr lang="cs-CZ" altLang="cs-CZ" dirty="0" err="1" smtClean="0"/>
              <a:t>ývalo</a:t>
            </a:r>
            <a:r>
              <a:rPr lang="cs-CZ" altLang="cs-CZ" dirty="0" smtClean="0"/>
              <a:t> i člověkem neovlivněné b</a:t>
            </a:r>
            <a:r>
              <a:rPr lang="en-GB" altLang="cs-CZ" dirty="0" err="1" smtClean="0"/>
              <a:t>ezlesí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udržované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disturbancemi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lavinové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dráhy</a:t>
            </a:r>
            <a:r>
              <a:rPr lang="en-GB" altLang="cs-CZ" dirty="0" smtClean="0"/>
              <a:t>)</a:t>
            </a:r>
            <a:r>
              <a:rPr lang="cs-CZ" altLang="cs-CZ" dirty="0" smtClean="0"/>
              <a:t>, </a:t>
            </a:r>
            <a:r>
              <a:rPr lang="cs-CZ" altLang="cs-CZ" dirty="0" smtClean="0"/>
              <a:t>bývala </a:t>
            </a:r>
            <a:r>
              <a:rPr lang="cs-CZ" altLang="cs-CZ" dirty="0" smtClean="0"/>
              <a:t>třeba </a:t>
            </a:r>
            <a:r>
              <a:rPr lang="cs-CZ" altLang="cs-CZ" dirty="0" err="1" smtClean="0"/>
              <a:t>sukcesní</a:t>
            </a:r>
            <a:r>
              <a:rPr lang="cs-CZ" altLang="cs-CZ" dirty="0" smtClean="0"/>
              <a:t> stádia na </a:t>
            </a:r>
            <a:r>
              <a:rPr lang="cs-CZ" altLang="cs-CZ" dirty="0" err="1" smtClean="0"/>
              <a:t>zazemňovaných</a:t>
            </a:r>
            <a:r>
              <a:rPr lang="cs-CZ" altLang="cs-CZ" dirty="0" smtClean="0"/>
              <a:t> </a:t>
            </a:r>
            <a:r>
              <a:rPr lang="cs-CZ" altLang="cs-CZ" dirty="0" smtClean="0"/>
              <a:t>slepých ramenech, ale to už je minulost</a:t>
            </a:r>
            <a:r>
              <a:rPr lang="en-GB" altLang="cs-CZ" dirty="0" smtClean="0"/>
              <a:t>.</a:t>
            </a:r>
            <a:r>
              <a:rPr lang="cs-CZ" altLang="cs-CZ" dirty="0" smtClean="0"/>
              <a:t> (Člověk z větší části vyloučil disturbance, které sám nezpůsobuje, jako laviny, dynamiku řek apod.)</a:t>
            </a:r>
            <a:endParaRPr lang="en-GB" altLang="cs-CZ" dirty="0" smtClean="0"/>
          </a:p>
          <a:p>
            <a:pPr>
              <a:lnSpc>
                <a:spcPct val="90000"/>
              </a:lnSpc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rgbClr val="F8F8F8"/>
          </a:solidFill>
        </p:spPr>
        <p:txBody>
          <a:bodyPr/>
          <a:lstStyle/>
          <a:p>
            <a:r>
              <a:rPr lang="cs-CZ" altLang="cs-CZ" sz="2800" smtClean="0"/>
              <a:t>Např. stepní společenstva na jižních svazích Č. Středohoří</a:t>
            </a:r>
            <a:br>
              <a:rPr lang="cs-CZ" altLang="cs-CZ" sz="2800" smtClean="0"/>
            </a:br>
            <a:r>
              <a:rPr lang="cs-CZ" altLang="cs-CZ" sz="2800" smtClean="0"/>
              <a:t>(vyvřeliny, jižní expozice, srážkový stín Krušných hor)</a:t>
            </a:r>
          </a:p>
        </p:txBody>
      </p:sp>
      <p:pic>
        <p:nvPicPr>
          <p:cNvPr id="74755" name="Picture 5" descr="DSCF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6" descr="DSCF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75"/>
            <a:ext cx="29876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DSCF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805363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P1080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0" y="188913"/>
            <a:ext cx="87487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400"/>
              <a:t>Mohelenská hadcová step (jižní expozice, hadec – kytky hořčík potřenujou, ale všeho moc škodí)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Jiné skalní stepi, např.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V Českém krasu (jižní stráně, vápenec)</a:t>
            </a:r>
          </a:p>
          <a:p>
            <a:r>
              <a:rPr lang="cs-CZ" altLang="cs-CZ" smtClean="0"/>
              <a:t>Pálava (jižní stráně, vápenec)</a:t>
            </a:r>
          </a:p>
          <a:p>
            <a:endParaRPr lang="cs-CZ" altLang="cs-CZ" smtClean="0"/>
          </a:p>
          <a:p>
            <a:r>
              <a:rPr lang="cs-CZ" altLang="cs-CZ" smtClean="0"/>
              <a:t>Obvykle se jedná o kombinaci vlivu podloží a jižní expozice (ale i lokální klima – České Středohoří je ve srážkovém stínu Krušných hor)</a:t>
            </a:r>
          </a:p>
          <a:p>
            <a:r>
              <a:rPr lang="cs-CZ" altLang="cs-CZ" smtClean="0"/>
              <a:t>Dnes je rozsah obvykle modifikován lidskou činností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060575"/>
            <a:ext cx="36004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9750"/>
          </a:xfrm>
        </p:spPr>
        <p:txBody>
          <a:bodyPr/>
          <a:lstStyle/>
          <a:p>
            <a:r>
              <a:rPr lang="cs-CZ" altLang="cs-CZ" sz="2800" smtClean="0"/>
              <a:t>„Mokré“  bezlesí</a:t>
            </a:r>
          </a:p>
        </p:txBody>
      </p:sp>
      <p:pic>
        <p:nvPicPr>
          <p:cNvPr id="173060" name="Picture 4" descr="P10901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8964612" cy="6165850"/>
          </a:xfrm>
          <a:prstGeom prst="rect">
            <a:avLst/>
          </a:prstGeom>
          <a:gradFill rotWithShape="1">
            <a:gsLst>
              <a:gs pos="0">
                <a:schemeClr val="bg1">
                  <a:alpha val="24001"/>
                </a:schemeClr>
              </a:gs>
              <a:gs pos="100000">
                <a:schemeClr val="bg1">
                  <a:gamma/>
                  <a:shade val="46275"/>
                  <a:invGamma/>
                  <a:alpha val="23000"/>
                </a:schemeClr>
              </a:gs>
            </a:gsLst>
            <a:lin ang="5400000" scaled="1"/>
          </a:gradFill>
        </p:spPr>
      </p:pic>
      <p:sp>
        <p:nvSpPr>
          <p:cNvPr id="77828" name="Text Box 6"/>
          <p:cNvSpPr txBox="1">
            <a:spLocks noChangeArrowheads="1"/>
          </p:cNvSpPr>
          <p:nvPr/>
        </p:nvSpPr>
        <p:spPr bwMode="auto">
          <a:xfrm>
            <a:off x="574675" y="6003925"/>
            <a:ext cx="8569325" cy="854075"/>
          </a:xfrm>
          <a:prstGeom prst="rect">
            <a:avLst/>
          </a:prstGeom>
          <a:gradFill rotWithShape="1">
            <a:gsLst>
              <a:gs pos="0">
                <a:srgbClr val="F8F8F8">
                  <a:alpha val="71001"/>
                </a:srgbClr>
              </a:gs>
              <a:gs pos="100000">
                <a:srgbClr val="737373">
                  <a:alpha val="74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Rašeliniště  - tohle je Estonsko, ale u nás hory i některé nížší polohy (Třeboňsko)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Řada glaciálních reliktů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Rašeliniště</a:t>
            </a:r>
            <a:endParaRPr lang="en-US" altLang="en-US" smtClean="0"/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V podstatě vznikají hydrickou řadou sukcese při zarůstání mělkých nádrží od konce glaciálu  - krásně ukládají pyl i makrozbytky, dá se v nich „číst“ minulost.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Uvažujeme-li o přirozeném (primárním) bezlesí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Chybí zde řada habitatů, které člověk zlikvidoval – třeba zazemněná ramena řek, zvláště v nížině</a:t>
            </a:r>
          </a:p>
          <a:p>
            <a:r>
              <a:rPr lang="cs-CZ" altLang="cs-CZ" smtClean="0"/>
              <a:t>Byli zde velcí herbivoři, kteří drželi trochu víc les na uzdě  - opakované disturbance</a:t>
            </a:r>
          </a:p>
          <a:p>
            <a:r>
              <a:rPr lang="cs-CZ" altLang="cs-CZ" smtClean="0"/>
              <a:t>Skandinávie (no, není to docela u nás) se vynořuje z vody, a vznikají ranně sukcesní  plochy - bezlesí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KNI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4" t="-385" b="70493"/>
          <a:stretch>
            <a:fillRect/>
          </a:stretch>
        </p:blipFill>
        <p:spPr bwMode="auto">
          <a:xfrm>
            <a:off x="152400" y="609600"/>
            <a:ext cx="8547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Střední Evropa dnes</a:t>
            </a:r>
            <a:r>
              <a:rPr lang="cs-CZ" altLang="cs-CZ" sz="2400"/>
              <a:t> (Sádlo) </a:t>
            </a:r>
            <a:endParaRPr lang="en-GB" altLang="cs-CZ" sz="2400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79388" y="4843463"/>
            <a:ext cx="86868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800" b="1"/>
              <a:t>Půdy odpovídají rostlinným společenstvům (nejen ve stř. Evropě (viz níže), ale i na celé Zemi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 b="1"/>
              <a:t>Půdy: Listnaté lesy: hnědozemě, smrčiny - podzoly, stepi - černozemě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reeform 2"/>
          <p:cNvSpPr>
            <a:spLocks/>
          </p:cNvSpPr>
          <p:nvPr/>
        </p:nvSpPr>
        <p:spPr bwMode="auto">
          <a:xfrm>
            <a:off x="1066800" y="406400"/>
            <a:ext cx="4038600" cy="4165600"/>
          </a:xfrm>
          <a:custGeom>
            <a:avLst/>
            <a:gdLst>
              <a:gd name="T0" fmla="*/ 0 w 2544"/>
              <a:gd name="T1" fmla="*/ 2147483647 h 2624"/>
              <a:gd name="T2" fmla="*/ 2147483647 w 2544"/>
              <a:gd name="T3" fmla="*/ 2147483647 h 2624"/>
              <a:gd name="T4" fmla="*/ 2147483647 w 2544"/>
              <a:gd name="T5" fmla="*/ 2147483647 h 2624"/>
              <a:gd name="T6" fmla="*/ 2147483647 w 2544"/>
              <a:gd name="T7" fmla="*/ 2147483647 h 26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44" h="2624">
                <a:moveTo>
                  <a:pt x="0" y="224"/>
                </a:moveTo>
                <a:cubicBezTo>
                  <a:pt x="120" y="112"/>
                  <a:pt x="240" y="0"/>
                  <a:pt x="528" y="320"/>
                </a:cubicBezTo>
                <a:cubicBezTo>
                  <a:pt x="816" y="640"/>
                  <a:pt x="1392" y="1760"/>
                  <a:pt x="1728" y="2144"/>
                </a:cubicBezTo>
                <a:cubicBezTo>
                  <a:pt x="2064" y="2528"/>
                  <a:pt x="2304" y="2576"/>
                  <a:pt x="2544" y="2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Sněžka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990600" y="1447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1200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600200" y="2362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900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209800" y="3200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600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819400" y="403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300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057400" y="228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alpinské hole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590800" y="1143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kleč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3048000" y="2209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smrčiny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3505200" y="30480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bučiny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267200" y="26670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1200"/>
              <a:t>jedle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4419600" y="33528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1200"/>
              <a:t>jedle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4267200" y="3886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doubravy a dubohabřiny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76200" y="2743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 n.m.</a:t>
            </a:r>
          </a:p>
        </p:txBody>
      </p:sp>
      <p:sp>
        <p:nvSpPr>
          <p:cNvPr id="81936" name="Text Box 17"/>
          <p:cNvSpPr txBox="1">
            <a:spLocks noChangeArrowheads="1"/>
          </p:cNvSpPr>
          <p:nvPr/>
        </p:nvSpPr>
        <p:spPr bwMode="auto">
          <a:xfrm>
            <a:off x="4114800" y="381000"/>
            <a:ext cx="4953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400" b="1"/>
              <a:t>Nejhrubší zjednodušení</a:t>
            </a:r>
            <a:r>
              <a:rPr lang="cs-CZ" altLang="cs-CZ" sz="4400" b="1"/>
              <a:t>!!!</a:t>
            </a:r>
            <a:endParaRPr lang="en-GB" altLang="cs-CZ"/>
          </a:p>
        </p:txBody>
      </p:sp>
      <p:sp>
        <p:nvSpPr>
          <p:cNvPr id="81937" name="Text Box 18"/>
          <p:cNvSpPr txBox="1">
            <a:spLocks noChangeArrowheads="1"/>
          </p:cNvSpPr>
          <p:nvPr/>
        </p:nvSpPr>
        <p:spPr bwMode="auto">
          <a:xfrm>
            <a:off x="539750" y="4868863"/>
            <a:ext cx="842486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Zonace vegetace podle nadmořské výšky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Na Šumavě jsou zony výš než v Krkonoších, v Alpách ještě výš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Lužní lesy jsou v nivách řek – tj. i nízko, ale i ve vyšších polohách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6697662" cy="2305050"/>
          </a:xfrm>
        </p:spPr>
        <p:txBody>
          <a:bodyPr/>
          <a:lstStyle/>
          <a:p>
            <a:r>
              <a:rPr lang="cs-CZ" altLang="cs-CZ" sz="4000" smtClean="0"/>
              <a:t>Světové rozšíření Bromeliaceae</a:t>
            </a:r>
            <a:br>
              <a:rPr lang="cs-CZ" altLang="cs-CZ" sz="4000" smtClean="0"/>
            </a:br>
            <a:r>
              <a:rPr lang="cs-CZ" altLang="cs-CZ" sz="4000" smtClean="0"/>
              <a:t>- vázány na Nový svět, v západní Africe jediný druh</a:t>
            </a:r>
          </a:p>
        </p:txBody>
      </p:sp>
      <p:pic>
        <p:nvPicPr>
          <p:cNvPr id="21507" name="Picture 6" descr="WorldBromeliad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82089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15888"/>
            <a:ext cx="2141537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Druhy dřevin, které netvoří pásma podle nadmořšké výsky, ale jsou často dřevinnými dominantami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cs-CZ" sz="2800" smtClean="0"/>
              <a:t>borovice - písek a pískovec</a:t>
            </a:r>
            <a:r>
              <a:rPr lang="cs-CZ" altLang="cs-CZ" sz="2800" smtClean="0"/>
              <a:t> (na suchu i na mokru, hlavně aby bylo neúživno – světlomilný druh</a:t>
            </a:r>
            <a:r>
              <a:rPr lang="en-GB" altLang="cs-CZ" sz="2800" smtClean="0"/>
              <a:t>; bříza - iniciální sukcese (paseky); vrby (mnoho druhů, nejvíce - podle druhu - břehy, iniciální sukcese)</a:t>
            </a:r>
          </a:p>
          <a:p>
            <a:pPr>
              <a:lnSpc>
                <a:spcPct val="90000"/>
              </a:lnSpc>
            </a:pPr>
            <a:r>
              <a:rPr lang="en-GB" altLang="cs-CZ" sz="2800" smtClean="0"/>
              <a:t>lužní lesy: údolí řek (topol, jilm, ale i duby), údolí potoků (olše)</a:t>
            </a:r>
            <a:r>
              <a:rPr lang="cs-CZ" altLang="cs-CZ" sz="2800" smtClean="0"/>
              <a:t> – pozor, dnešní luhy v nížinách velmi ovlivněny splavováním půdy poté, co se v pahorkatině začalo orat</a:t>
            </a:r>
            <a:endParaRPr lang="en-GB" altLang="cs-CZ" sz="2800" smtClean="0"/>
          </a:p>
          <a:p>
            <a:pPr>
              <a:lnSpc>
                <a:spcPct val="90000"/>
              </a:lnSpc>
            </a:pPr>
            <a:r>
              <a:rPr lang="en-GB" altLang="cs-CZ" sz="2800" smtClean="0"/>
              <a:t>suťové lesy</a:t>
            </a:r>
            <a:r>
              <a:rPr lang="cs-CZ" altLang="cs-CZ" sz="2800" smtClean="0"/>
              <a:t>:</a:t>
            </a:r>
            <a:r>
              <a:rPr lang="en-GB" altLang="cs-CZ" sz="2800" smtClean="0"/>
              <a:t> javor (mléč, klen), lípy</a:t>
            </a:r>
          </a:p>
          <a:p>
            <a:pPr>
              <a:lnSpc>
                <a:spcPct val="90000"/>
              </a:lnSpc>
            </a:pP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Uvědomte si variabilitu přírody dnes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Podobně tomu bylo i v glaciálech a interglaciálech, jen se to teď hůř zjišťuje než současný stav (nejen pylová analýza, ale i </a:t>
            </a:r>
            <a:r>
              <a:rPr lang="cs-CZ" altLang="cs-CZ" dirty="0" err="1" smtClean="0"/>
              <a:t>makrozbytky</a:t>
            </a:r>
            <a:r>
              <a:rPr lang="cs-CZ" altLang="cs-CZ" dirty="0" smtClean="0"/>
              <a:t>)</a:t>
            </a:r>
          </a:p>
          <a:p>
            <a:pPr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Dnes se uvažuje, že mnohá glaciální refugia byla blíže, než v Mediteránu (třeba i dnešní Slovensko, Alpské kotliny</a:t>
            </a:r>
            <a:r>
              <a:rPr lang="cs-CZ" altLang="cs-CZ" dirty="0" smtClean="0"/>
              <a:t>); užití molekulárních metod pro zjišťování, kde byla refugia</a:t>
            </a: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Klima se mění rychleji, než se organismy stačí stěhovat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Vegetace tedy není v „rovnováze“ dané klimatem</a:t>
            </a:r>
          </a:p>
          <a:p>
            <a:r>
              <a:rPr lang="cs-CZ" altLang="cs-CZ" smtClean="0"/>
              <a:t>Navíc člověk od neolitu (a asi i dřív) tu přírodu hodně modifikuje – ekumena</a:t>
            </a:r>
          </a:p>
          <a:p>
            <a:r>
              <a:rPr lang="cs-CZ" altLang="cs-CZ" smtClean="0"/>
              <a:t>Co je to „rekonstrukce přirozené vegetace“???</a:t>
            </a:r>
          </a:p>
          <a:p>
            <a:r>
              <a:rPr lang="cs-CZ" altLang="cs-CZ" smtClean="0"/>
              <a:t>Biologické invaze jako důkaz, že organismy nejsou omezeny jen podmínkami prostředí, ale také je zde „dispersal limitation“</a:t>
            </a:r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mtClean="0"/>
              <a:t>KLIMA</a:t>
            </a:r>
          </a:p>
        </p:txBody>
      </p:sp>
      <p:sp>
        <p:nvSpPr>
          <p:cNvPr id="8601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/>
              <a:t>Základní determinant rozšíření biomů</a:t>
            </a:r>
          </a:p>
        </p:txBody>
      </p:sp>
      <p:sp>
        <p:nvSpPr>
          <p:cNvPr id="86020" name="TextBox 1"/>
          <p:cNvSpPr txBox="1">
            <a:spLocks noChangeArrowheads="1"/>
          </p:cNvSpPr>
          <p:nvPr/>
        </p:nvSpPr>
        <p:spPr bwMode="auto">
          <a:xfrm>
            <a:off x="323850" y="404813"/>
            <a:ext cx="792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A teď, zpátky na celou Zeměkouli - jak je to s tím klimatem?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KLIMA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Abych někde mohl být, musím tam nejen domigrovat, ale i přežít</a:t>
            </a:r>
          </a:p>
          <a:p>
            <a:r>
              <a:rPr lang="cs-CZ" altLang="cs-CZ" smtClean="0"/>
              <a:t>(Případně se v daném klimatu mohu vhodně „dovyvinout“) – viz konvergence pod vlivem podmínek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emper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ainfallGl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90563"/>
            <a:ext cx="6705600" cy="61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136525"/>
            <a:ext cx="91440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/>
              <a:t>Atmospheric circulation: one of the determinants of biome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20494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23812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362200" y="6583363"/>
            <a:ext cx="2052638" cy="2746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200"/>
              <a:t>Dana Ellyn: Monsoon season  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468313" y="0"/>
            <a:ext cx="1527175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Monsoon</a:t>
            </a: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9163"/>
            <a:ext cx="4211637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5508625" y="333375"/>
            <a:ext cx="345598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Monzum – sezonní změny dané různým ohříváním pevniny a moře – pevnina má větší amlitudu teplot (teplejší v létě, chladnější v zimě) – ochlazování stoupajícího vzduchu způsobí kondenzaci a srážky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51054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09950"/>
            <a:ext cx="48768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81000" y="3200400"/>
            <a:ext cx="255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Actual evapotranspiration</a:t>
            </a:r>
            <a:endParaRPr lang="en-GB" altLang="cs-CZ" sz="2400"/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304800" y="6245225"/>
            <a:ext cx="210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Water surplus/deficit</a:t>
            </a:r>
          </a:p>
        </p:txBody>
      </p:sp>
      <p:sp>
        <p:nvSpPr>
          <p:cNvPr id="92166" name="Text Box 7"/>
          <p:cNvSpPr txBox="1">
            <a:spLocks noChangeArrowheads="1"/>
          </p:cNvSpPr>
          <p:nvPr/>
        </p:nvSpPr>
        <p:spPr bwMode="auto">
          <a:xfrm>
            <a:off x="5562600" y="304800"/>
            <a:ext cx="2582863" cy="8223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Potential and actual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evapotranspiration</a:t>
            </a:r>
          </a:p>
        </p:txBody>
      </p:sp>
      <p:pic>
        <p:nvPicPr>
          <p:cNvPr id="92167" name="Picture 9" descr="260px-Surface_water_cycl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27955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Text Box 10"/>
          <p:cNvSpPr txBox="1">
            <a:spLocks noChangeArrowheads="1"/>
          </p:cNvSpPr>
          <p:nvPr/>
        </p:nvSpPr>
        <p:spPr bwMode="auto">
          <a:xfrm>
            <a:off x="4787900" y="5949950"/>
            <a:ext cx="4032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Potential et – kolik by se vypařilo, kdyby bylo dost vody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69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Konvergence: fylogeneticky nepříbuzné typy vypadají velmi podobně, protože žijí v podobném prostředí, byť často </a:t>
            </a:r>
            <a:r>
              <a:rPr lang="cs-CZ" altLang="cs-CZ" sz="2400"/>
              <a:t>na</a:t>
            </a:r>
            <a:r>
              <a:rPr lang="en-GB" altLang="cs-CZ" sz="2400"/>
              <a:t> velmi v</a:t>
            </a:r>
            <a:r>
              <a:rPr lang="cs-CZ" altLang="cs-CZ" sz="2400"/>
              <a:t>z</a:t>
            </a:r>
            <a:r>
              <a:rPr lang="en-GB" altLang="cs-CZ" sz="2400"/>
              <a:t>dálených kontinentech.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57200" y="62484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Cactaceae - Nový svět</a:t>
            </a:r>
            <a:r>
              <a:rPr lang="cs-CZ" altLang="cs-CZ" sz="2400"/>
              <a:t> - </a:t>
            </a:r>
            <a:r>
              <a:rPr lang="cs-CZ" altLang="cs-CZ" sz="2400" i="1"/>
              <a:t>Opuntia</a:t>
            </a:r>
            <a:endParaRPr lang="en-GB" altLang="cs-CZ" sz="2400"/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4648200" y="60960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hlink"/>
                </a:solidFill>
              </a:rPr>
              <a:t>Euphorbiaceae ze Starého světa</a:t>
            </a:r>
            <a:endParaRPr lang="en-GB" altLang="cs-CZ" sz="2400"/>
          </a:p>
        </p:txBody>
      </p:sp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316071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4675"/>
            <a:ext cx="3186113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0"/>
            <a:ext cx="6088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152400" y="4724400"/>
            <a:ext cx="3124200" cy="1920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Actual Evapotranspiration is a good predictor of terrestrial net primary production as it  combines the influences of temperature and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228600"/>
            <a:ext cx="89916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chemeClr val="tx2"/>
                </a:solidFill>
                <a:cs typeface="Times New Roman" panose="02020603050405020304" pitchFamily="18" charset="0"/>
              </a:rPr>
              <a:t>Global NPP - Net Primary Productivity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15000"/>
            <a:ext cx="5562600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68144" y="5805264"/>
            <a:ext cx="327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Souše produkují podstatně víc než oceány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8497888" cy="50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2578100" algn="ctr"/>
                <a:tab pos="3771900" algn="ctr"/>
                <a:tab pos="5029200" algn="ctr"/>
                <a:tab pos="6286500" algn="ctr"/>
                <a:tab pos="7543800" algn="ct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		net PP	Area		biomass	world biomass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u="sng">
                <a:latin typeface="Arial" panose="020B0604020202020204" pitchFamily="34" charset="0"/>
              </a:rPr>
              <a:t>	habitat	g/m</a:t>
            </a:r>
            <a:r>
              <a:rPr lang="en-US" altLang="cs-CZ" sz="1800" u="sng" baseline="30000">
                <a:latin typeface="Arial" panose="020B0604020202020204" pitchFamily="34" charset="0"/>
              </a:rPr>
              <a:t>2</a:t>
            </a:r>
            <a:r>
              <a:rPr lang="en-US" altLang="cs-CZ" sz="1800" u="sng">
                <a:latin typeface="Arial" panose="020B0604020202020204" pitchFamily="34" charset="0"/>
              </a:rPr>
              <a:t>	 (ha x 10</a:t>
            </a:r>
            <a:r>
              <a:rPr lang="en-US" altLang="cs-CZ" sz="1800" u="sng" baseline="30000">
                <a:latin typeface="Arial" panose="020B0604020202020204" pitchFamily="34" charset="0"/>
              </a:rPr>
              <a:t>8</a:t>
            </a:r>
            <a:r>
              <a:rPr lang="en-US" altLang="cs-CZ" sz="1800" u="sng">
                <a:latin typeface="Arial" panose="020B0604020202020204" pitchFamily="34" charset="0"/>
              </a:rPr>
              <a:t>)	 </a:t>
            </a:r>
            <a:r>
              <a:rPr lang="en-US" altLang="cs-CZ" sz="1800">
                <a:latin typeface="Arial" panose="020B0604020202020204" pitchFamily="34" charset="0"/>
              </a:rPr>
              <a:t>World NPP</a:t>
            </a:r>
            <a:r>
              <a:rPr lang="en-US" altLang="cs-CZ" sz="1800" u="sng">
                <a:latin typeface="Arial" panose="020B0604020202020204" pitchFamily="34" charset="0"/>
              </a:rPr>
              <a:t> 	kg/m</a:t>
            </a:r>
            <a:r>
              <a:rPr lang="en-US" altLang="cs-CZ" sz="1800" u="sng" baseline="30000">
                <a:latin typeface="Arial" panose="020B0604020202020204" pitchFamily="34" charset="0"/>
              </a:rPr>
              <a:t>2</a:t>
            </a:r>
            <a:r>
              <a:rPr lang="en-US" altLang="cs-CZ" sz="1800" u="sng">
                <a:latin typeface="Arial" panose="020B0604020202020204" pitchFamily="34" charset="0"/>
              </a:rPr>
              <a:t>	bill. ton</a:t>
            </a:r>
            <a:endParaRPr lang="en-US" altLang="cs-CZ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tropical rain forest	</a:t>
            </a:r>
            <a:r>
              <a:rPr lang="en-US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1800</a:t>
            </a:r>
            <a:r>
              <a:rPr lang="en-US" altLang="cs-CZ" sz="1800">
                <a:latin typeface="Arial" panose="020B0604020202020204" pitchFamily="34" charset="0"/>
              </a:rPr>
              <a:t>	24.5	</a:t>
            </a:r>
            <a:r>
              <a:rPr lang="en-US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44.1</a:t>
            </a:r>
            <a:r>
              <a:rPr lang="en-US" altLang="cs-CZ" sz="1800">
                <a:latin typeface="Arial" panose="020B0604020202020204" pitchFamily="34" charset="0"/>
              </a:rPr>
              <a:t>	</a:t>
            </a:r>
            <a:r>
              <a:rPr lang="en-US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45</a:t>
            </a:r>
            <a:r>
              <a:rPr lang="en-US" altLang="cs-CZ" sz="1800">
                <a:latin typeface="Arial" panose="020B0604020202020204" pitchFamily="34" charset="0"/>
              </a:rPr>
              <a:t>	</a:t>
            </a:r>
            <a:r>
              <a:rPr lang="en-US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765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temperate forest	1250	12.0	15.0	</a:t>
            </a:r>
            <a:r>
              <a:rPr lang="en-US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65</a:t>
            </a:r>
            <a:r>
              <a:rPr lang="en-US" altLang="cs-CZ" sz="1800">
                <a:latin typeface="Arial" panose="020B0604020202020204" pitchFamily="34" charset="0"/>
              </a:rPr>
              <a:t>	</a:t>
            </a:r>
            <a:r>
              <a:rPr lang="en-US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386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savanna	700	15.0	10.5	4	60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temp. grassland	500	9.0	4.5	1.6	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desert	70	18.0	1.3	0.7	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cultivated land	650	14.0	9.1	1	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swamp and marsh	</a:t>
            </a:r>
            <a:r>
              <a:rPr lang="en-US" altLang="cs-CZ" sz="1800" b="1">
                <a:solidFill>
                  <a:srgbClr val="FF3300"/>
                </a:solidFill>
                <a:latin typeface="Arial" panose="020B0604020202020204" pitchFamily="34" charset="0"/>
              </a:rPr>
              <a:t>2500</a:t>
            </a:r>
            <a:r>
              <a:rPr lang="en-US" altLang="cs-CZ" sz="1800">
                <a:latin typeface="Arial" panose="020B0604020202020204" pitchFamily="34" charset="0"/>
              </a:rPr>
              <a:t>	2.0	5.0	15	30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lake and stream	500	2.0	1.0	.02	.05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anose="020B0604020202020204" pitchFamily="34" charset="0"/>
              </a:rPr>
              <a:t>Total Continent	773	149	115.0	12.3	1837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continental shelf	360	26.6	9.6	0.01	0.27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open ocean	125	332	</a:t>
            </a:r>
            <a:r>
              <a:rPr lang="en-US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41.5</a:t>
            </a:r>
            <a:r>
              <a:rPr lang="en-US" altLang="cs-CZ" sz="1800">
                <a:latin typeface="Arial" panose="020B0604020202020204" pitchFamily="34" charset="0"/>
              </a:rPr>
              <a:t>	.003	1.0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algal beds and reefs	</a:t>
            </a:r>
            <a:r>
              <a:rPr lang="en-US" altLang="cs-CZ" sz="1800" b="1">
                <a:solidFill>
                  <a:srgbClr val="FF3300"/>
                </a:solidFill>
                <a:latin typeface="Arial" panose="020B0604020202020204" pitchFamily="34" charset="0"/>
              </a:rPr>
              <a:t>2500</a:t>
            </a:r>
            <a:r>
              <a:rPr lang="en-US" altLang="cs-CZ" sz="1800">
                <a:latin typeface="Arial" panose="020B0604020202020204" pitchFamily="34" charset="0"/>
              </a:rPr>
              <a:t>	0.6	1.6	2	1.2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anose="020B0604020202020204" pitchFamily="34" charset="0"/>
              </a:rPr>
              <a:t>Total Marine	152	361	55.0	0.01	3.9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/>
              <a:t>Primary productivity of world ecosystems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Klima – a jak ho popsat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343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Srážky a teplota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Nejen průměry, ale i extrémy jsou důležité (a různé v různých geografických oblastech)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Další důležité – vzájemný vztah průběhu srážek a teplot – nejčastěji paralelní, ale ne vždy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Walter-ovy klimadiagramy – standardizovaný způsob popisu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Klima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klimadiagramy</a:t>
            </a:r>
            <a:r>
              <a:rPr lang="en-GB" altLang="cs-CZ" sz="2400" dirty="0"/>
              <a:t> </a:t>
            </a:r>
            <a:r>
              <a:rPr lang="en-GB" altLang="cs-CZ" sz="2400" dirty="0" smtClean="0"/>
              <a:t>– </a:t>
            </a:r>
            <a:r>
              <a:rPr lang="cs-CZ" altLang="cs-CZ" sz="2400" dirty="0" smtClean="0"/>
              <a:t>standardní </a:t>
            </a:r>
            <a:r>
              <a:rPr lang="en-GB" altLang="cs-CZ" sz="2400" dirty="0" err="1" smtClean="0"/>
              <a:t>metoda</a:t>
            </a:r>
            <a:r>
              <a:rPr lang="en-GB" altLang="cs-CZ" sz="2400" dirty="0" smtClean="0"/>
              <a:t> </a:t>
            </a:r>
            <a:r>
              <a:rPr lang="en-GB" altLang="cs-CZ" sz="2400" dirty="0" err="1"/>
              <a:t>popisu</a:t>
            </a:r>
            <a:r>
              <a:rPr lang="en-GB" altLang="cs-CZ" sz="2400" dirty="0"/>
              <a:t> </a:t>
            </a:r>
            <a:r>
              <a:rPr lang="en-GB" altLang="cs-CZ" sz="2400" dirty="0" err="1" smtClean="0"/>
              <a:t>klimatu</a:t>
            </a:r>
            <a:r>
              <a:rPr lang="cs-CZ" altLang="cs-CZ" sz="2400" dirty="0" smtClean="0"/>
              <a:t> už mnoho dekád</a:t>
            </a:r>
            <a:endParaRPr lang="en-GB" altLang="cs-CZ" sz="2400" dirty="0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84275"/>
            <a:ext cx="76962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F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5344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Podobné klima lze najít na různých kontinentech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464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324600" y="6858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Klimadiagramy Afriky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252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181600" y="685800"/>
            <a:ext cx="373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Každý biom je charakterizován typickým klimadiagramem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25550"/>
            <a:ext cx="89916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Rozšíření nejdůležitějších biomů světa</a:t>
            </a:r>
            <a:r>
              <a:rPr lang="cs-CZ" altLang="cs-CZ" sz="2400"/>
              <a:t> – jednotlivá zpracování se liší v detailech, ale základní trendy jsou jasné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82105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Příbuzné druhy potom mohou zaujímat velmi rozdílné ekologické niky: příklad epifytické kaktusy v</a:t>
            </a:r>
            <a:r>
              <a:rPr lang="cs-CZ" altLang="cs-CZ" sz="2400"/>
              <a:t> pralese v </a:t>
            </a:r>
            <a:r>
              <a:rPr lang="en-GB" altLang="cs-CZ" sz="2400"/>
              <a:t>Belize</a:t>
            </a:r>
          </a:p>
        </p:txBody>
      </p:sp>
      <p:pic>
        <p:nvPicPr>
          <p:cNvPr id="23555" name="Picture 3" descr="Epifkakt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kaktusynavrskustrom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286000"/>
            <a:ext cx="55118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/>
              <a:t>Biomes and their determinants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79388" y="5876925"/>
            <a:ext cx="8785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Prosím, neplést – tundra = studené bezlesí, tajga – je boreální jehličnatý 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2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8001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42900" y="5733256"/>
            <a:ext cx="8534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Model </a:t>
            </a:r>
            <a:r>
              <a:rPr lang="en-GB" altLang="cs-CZ" sz="2400" dirty="0" err="1"/>
              <a:t>rozšíření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biomů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základě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klimatických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charakteristik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E.O.Box</a:t>
            </a:r>
            <a:r>
              <a:rPr lang="en-GB" altLang="cs-CZ" sz="2400" dirty="0"/>
              <a:t>). </a:t>
            </a:r>
            <a:r>
              <a:rPr lang="en-GB" altLang="cs-CZ" sz="2400" dirty="0" err="1"/>
              <a:t>Lze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predikovat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fyziognomii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nelze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taxonomické</a:t>
            </a:r>
            <a:r>
              <a:rPr lang="en-GB" altLang="cs-CZ" sz="2400" dirty="0"/>
              <a:t> </a:t>
            </a:r>
            <a:r>
              <a:rPr lang="en-GB" altLang="cs-CZ" sz="2400" dirty="0" err="1" smtClean="0"/>
              <a:t>složení</a:t>
            </a:r>
            <a:endParaRPr lang="cs-CZ" altLang="cs-CZ" sz="2400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dirty="0" smtClean="0"/>
              <a:t>Nač může být dobrý line </a:t>
            </a:r>
            <a:r>
              <a:rPr lang="cs-CZ" altLang="cs-CZ" sz="1600" dirty="0" err="1" smtClean="0"/>
              <a:t>printer</a:t>
            </a:r>
            <a:r>
              <a:rPr lang="cs-CZ" altLang="cs-CZ" sz="1600" dirty="0" smtClean="0"/>
              <a:t> </a:t>
            </a:r>
            <a:r>
              <a:rPr lang="cs-CZ" altLang="cs-CZ" sz="1600" dirty="0" smtClean="0">
                <a:sym typeface="Wingdings" panose="05000000000000000000" pitchFamily="2" charset="2"/>
              </a:rPr>
              <a:t></a:t>
            </a:r>
            <a:endParaRPr lang="en-GB" altLang="cs-CZ" sz="1400" dirty="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3048000" y="55626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52400" y="60198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Výrazná korespondence mezi biomy a půdními typy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0" y="2060575"/>
            <a:ext cx="9144000" cy="1138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</a:t>
            </a: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ÁLNÍ DISTRIBUCE</a:t>
            </a:r>
            <a:r>
              <a:rPr lang="en-US" altLang="cs-CZ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5638800" y="4876800"/>
            <a:ext cx="9461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4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7772400" y="4648200"/>
            <a:ext cx="742950" cy="1524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400"/>
              <a:t>                      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5410200" y="5105400"/>
            <a:ext cx="184150" cy="214313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800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6877050" y="0"/>
            <a:ext cx="2266950" cy="1370013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Vždy přepočet na danou plochu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Zde 10000km</a:t>
            </a:r>
            <a:r>
              <a:rPr lang="cs-CZ" altLang="cs-CZ" sz="2400" baseline="30000"/>
              <a:t>2</a:t>
            </a:r>
            <a:endParaRPr lang="cs-CZ" altLang="cs-CZ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3492500" y="3141663"/>
            <a:ext cx="3103563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cs typeface="Times New Roman" panose="02020603050405020304" pitchFamily="18" charset="0"/>
              </a:rPr>
              <a:t>Birds – species richness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563938" y="6400800"/>
            <a:ext cx="366077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cs typeface="Times New Roman" panose="02020603050405020304" pitchFamily="18" charset="0"/>
              </a:rPr>
              <a:t>Mammals – species richness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LatitudeButterf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19700"/>
            <a:ext cx="22098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-92075" y="0"/>
            <a:ext cx="9236075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800"/>
              <a:t>Latitudinal patterns in species richness: peak in the tropics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2133600" y="5791200"/>
            <a:ext cx="4629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Swallowtail butterflies: Papilionidae</a:t>
            </a: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„otakárci“</a:t>
            </a:r>
            <a:endParaRPr lang="en-GB" altLang="cs-CZ" sz="2400"/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6825"/>
            <a:ext cx="19812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63232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4643438" y="549275"/>
            <a:ext cx="4500562" cy="24923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Tropy jako kolébka  (cradle) – nebo muzeum biodiverzity?</a:t>
            </a:r>
            <a:r>
              <a:rPr lang="en-US" altLang="cs-CZ" sz="2800"/>
              <a:t> </a:t>
            </a:r>
            <a:endParaRPr lang="cs-CZ" altLang="cs-CZ" sz="2800"/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16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Nejspíš obojí</a:t>
            </a:r>
            <a:r>
              <a:rPr lang="en-US" altLang="cs-CZ" sz="2800"/>
              <a:t>.</a:t>
            </a:r>
            <a:endParaRPr lang="cs-CZ" altLang="cs-CZ" sz="280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OTT – Out of the tropics</a:t>
            </a:r>
            <a:endParaRPr lang="en-US" altLang="cs-CZ" sz="280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02013"/>
            <a:ext cx="4643437" cy="29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179388" y="0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tropech se vyvinulo více druhů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50825" y="6400800"/>
            <a:ext cx="4033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tropech méně druhů vyhyne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98525"/>
            <a:ext cx="8785225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324600" y="6337300"/>
            <a:ext cx="2819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altLang="cs-CZ" sz="1200"/>
              <a:t>Jonathan Adams,University of Adelaide 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800"/>
              <a:t>Biome distribution has been changing throughout the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17857</TotalTime>
  <Words>3159</Words>
  <Application>Microsoft Office PowerPoint</Application>
  <PresentationFormat>Předvádění na obrazovce (4:3)</PresentationFormat>
  <Paragraphs>346</Paragraphs>
  <Slides>104</Slides>
  <Notes>25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0" baseType="lpstr">
      <vt:lpstr>Times New Roman</vt:lpstr>
      <vt:lpstr>Arial</vt:lpstr>
      <vt:lpstr>Microsoft YaHei</vt:lpstr>
      <vt:lpstr>Segoe UI</vt:lpstr>
      <vt:lpstr>Výchozí návrh</vt:lpstr>
      <vt:lpstr>obrázek Microsoft Word</vt:lpstr>
      <vt:lpstr>Rozšíření organismů na Zemi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Světové rozšíření Bromeliaceae - vázány na Nový svět, v západní Africe jediný druh</vt:lpstr>
      <vt:lpstr>Prezentace aplikace PowerPoint</vt:lpstr>
      <vt:lpstr>Prezentace aplikace PowerPoint</vt:lpstr>
      <vt:lpstr>Prezentace aplikace PowerPoint</vt:lpstr>
      <vt:lpstr>Rozlišuj</vt:lpstr>
      <vt:lpstr>Vývoj Země – časové jednotky není čas tady probírat vývoj Země, to bude v jiných přednáškách, tady jen tolik, co potřebujeme ke biogeografii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Organismy „gondwanského“ původu – dnes na řadě původně gondwanských míst vytlačeny laurasijsou biotou – ale přežívají na řadě míst Gondwany, která se od sebe velmi vzdálila typicky pabuk neboli bukovec - Nothofagus</vt:lpstr>
      <vt:lpstr>Proteaceae</vt:lpstr>
      <vt:lpstr>Prezentace aplikace PowerPoint</vt:lpstr>
      <vt:lpstr>Vačnatci (marsupials) – na řadě míst je placentálové vykonkurovali</vt:lpstr>
      <vt:lpstr>Wallaceova linie – odděluje faunu asijskou od směsi asijské a australské – pravděpodobně souvisí i se zaledněním - kam mohla zvířata migrovat při poklesu hladiny moří v glaciálu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Charakteristika čtvrtohor (poslední necelé dva miliony let)</vt:lpstr>
      <vt:lpstr>Metody I – datování </vt:lpstr>
      <vt:lpstr>Metody II - prostředí</vt:lpstr>
      <vt:lpstr>Metody III – živá příroda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 interglaciály se mění</vt:lpstr>
      <vt:lpstr>Glaciální relikty</vt:lpstr>
      <vt:lpstr>Prezentace aplikace PowerPoint</vt:lpstr>
      <vt:lpstr>Hlavní důsledky čtvrtohorní historie pro přírodu stř. Evropy</vt:lpstr>
      <vt:lpstr>Holocén</vt:lpstr>
      <vt:lpstr>Prezentace aplikace PowerPoint</vt:lpstr>
      <vt:lpstr>Vývoj teploty a vlhkosti za posledních 12 000 let (u nás)</vt:lpstr>
      <vt:lpstr>Rekonstrukce globálních teplot [Wikipedie]</vt:lpstr>
      <vt:lpstr>Prezentace aplikace PowerPoint</vt:lpstr>
      <vt:lpstr>Prezentace aplikace PowerPoint</vt:lpstr>
      <vt:lpstr>Vsuvka</vt:lpstr>
      <vt:lpstr>Prezentace aplikace PowerPoint</vt:lpstr>
      <vt:lpstr>Přirozené bezlesí</vt:lpstr>
      <vt:lpstr>Prezentace aplikace PowerPoint</vt:lpstr>
      <vt:lpstr>Přirozené bezlesí</vt:lpstr>
      <vt:lpstr>Např. stepní společenstva na jižních svazích Č. Středohoří (vyvřeliny, jižní expozice, srážkový stín Krušných hor)</vt:lpstr>
      <vt:lpstr>Prezentace aplikace PowerPoint</vt:lpstr>
      <vt:lpstr>Jiné skalní stepi, např.</vt:lpstr>
      <vt:lpstr>„Mokré“  bezlesí</vt:lpstr>
      <vt:lpstr>Rašeliniště</vt:lpstr>
      <vt:lpstr>Uvažujeme-li o přirozeném (primárním) bezlesí</vt:lpstr>
      <vt:lpstr>Prezentace aplikace PowerPoint</vt:lpstr>
      <vt:lpstr>Prezentace aplikace PowerPoint</vt:lpstr>
      <vt:lpstr>Druhy dřevin, které netvoří pásma podle nadmořšké výsky, ale jsou často dřevinnými dominantami</vt:lpstr>
      <vt:lpstr>Uvědomte si variabilitu přírody dnes</vt:lpstr>
      <vt:lpstr>Klima se mění rychleji, než se organismy stačí stěhovat</vt:lpstr>
      <vt:lpstr>KLIMA</vt:lpstr>
      <vt:lpstr>KLIMA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Klima – a jak ho popsat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Rozšíření organismů na Zemi</dc:title>
  <dc:creator>Jan Leps</dc:creator>
  <cp:lastModifiedBy>Jan Lepš</cp:lastModifiedBy>
  <cp:revision>95</cp:revision>
  <dcterms:created xsi:type="dcterms:W3CDTF">2004-11-04T21:19:39Z</dcterms:created>
  <dcterms:modified xsi:type="dcterms:W3CDTF">2023-11-10T10:27:00Z</dcterms:modified>
</cp:coreProperties>
</file>