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9"/>
  </p:notesMasterIdLst>
  <p:sldIdLst>
    <p:sldId id="507" r:id="rId2"/>
    <p:sldId id="494" r:id="rId3"/>
    <p:sldId id="482" r:id="rId4"/>
    <p:sldId id="493" r:id="rId5"/>
    <p:sldId id="485" r:id="rId6"/>
    <p:sldId id="496" r:id="rId7"/>
    <p:sldId id="498" r:id="rId8"/>
    <p:sldId id="534" r:id="rId9"/>
    <p:sldId id="535" r:id="rId10"/>
    <p:sldId id="502" r:id="rId11"/>
    <p:sldId id="503" r:id="rId12"/>
    <p:sldId id="504" r:id="rId13"/>
    <p:sldId id="505" r:id="rId14"/>
    <p:sldId id="536" r:id="rId15"/>
    <p:sldId id="539" r:id="rId16"/>
    <p:sldId id="495" r:id="rId17"/>
    <p:sldId id="519" r:id="rId18"/>
    <p:sldId id="521" r:id="rId19"/>
    <p:sldId id="522" r:id="rId20"/>
    <p:sldId id="499" r:id="rId21"/>
    <p:sldId id="526" r:id="rId22"/>
    <p:sldId id="501" r:id="rId23"/>
    <p:sldId id="497" r:id="rId24"/>
    <p:sldId id="527" r:id="rId25"/>
    <p:sldId id="486" r:id="rId26"/>
    <p:sldId id="487" r:id="rId27"/>
    <p:sldId id="500" r:id="rId28"/>
    <p:sldId id="488" r:id="rId29"/>
    <p:sldId id="489" r:id="rId30"/>
    <p:sldId id="490" r:id="rId31"/>
    <p:sldId id="395" r:id="rId32"/>
    <p:sldId id="524" r:id="rId33"/>
    <p:sldId id="525" r:id="rId34"/>
    <p:sldId id="532" r:id="rId35"/>
    <p:sldId id="533" r:id="rId36"/>
    <p:sldId id="537" r:id="rId37"/>
    <p:sldId id="538" r:id="rId38"/>
    <p:sldId id="506" r:id="rId39"/>
    <p:sldId id="479" r:id="rId40"/>
    <p:sldId id="478" r:id="rId41"/>
    <p:sldId id="481" r:id="rId42"/>
    <p:sldId id="509" r:id="rId43"/>
    <p:sldId id="523" r:id="rId44"/>
    <p:sldId id="453" r:id="rId45"/>
    <p:sldId id="426" r:id="rId46"/>
    <p:sldId id="450" r:id="rId47"/>
    <p:sldId id="390" r:id="rId48"/>
    <p:sldId id="451" r:id="rId49"/>
    <p:sldId id="474" r:id="rId50"/>
    <p:sldId id="516" r:id="rId51"/>
    <p:sldId id="475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2" r:id="rId60"/>
    <p:sldId id="463" r:id="rId61"/>
    <p:sldId id="464" r:id="rId62"/>
    <p:sldId id="465" r:id="rId63"/>
    <p:sldId id="467" r:id="rId64"/>
    <p:sldId id="530" r:id="rId65"/>
    <p:sldId id="531" r:id="rId66"/>
    <p:sldId id="483" r:id="rId67"/>
    <p:sldId id="484" r:id="rId68"/>
    <p:sldId id="468" r:id="rId69"/>
    <p:sldId id="529" r:id="rId70"/>
    <p:sldId id="517" r:id="rId71"/>
    <p:sldId id="510" r:id="rId72"/>
    <p:sldId id="515" r:id="rId73"/>
    <p:sldId id="511" r:id="rId74"/>
    <p:sldId id="512" r:id="rId75"/>
    <p:sldId id="513" r:id="rId76"/>
    <p:sldId id="514" r:id="rId77"/>
    <p:sldId id="518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3300"/>
    <a:srgbClr val="FF66FF"/>
    <a:srgbClr val="FFFF00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83" d="100"/>
          <a:sy n="83" d="100"/>
        </p:scale>
        <p:origin x="1289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53FA6EA-9990-43AE-B014-DF37A5F06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74DD49-41B7-4064-814E-851FAC4343F9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BD72D09-C1CC-41C5-BE2C-A59A4C91A779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8C21AE-F96B-44B4-A34E-81382644C172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C3D590-ACC3-4573-A0A4-E16817B291F0}" type="slidenum">
              <a:rPr lang="en-US" altLang="en-US" sz="1200"/>
              <a:pPr/>
              <a:t>44</a:t>
            </a:fld>
            <a:endParaRPr lang="en-US" alt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234F0C-FB08-45B6-9F01-EE11CCD90B23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18C579-C263-4694-B076-E9B943CACBD4}" type="slidenum">
              <a:rPr lang="en-US" altLang="en-US" sz="1200"/>
              <a:pPr/>
              <a:t>46</a:t>
            </a:fld>
            <a:endParaRPr lang="en-US" alt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5814D2-E3FA-4D64-9A44-C7D7B4FCE901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4F7F7E-AAE9-4D81-AE82-1BE5B5C9DF67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497ABE-BBAC-4E61-853E-45E421C768A7}" type="slidenum">
              <a:rPr lang="en-US" altLang="en-US" sz="1200"/>
              <a:pPr/>
              <a:t>49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105454-99F5-45E3-8DE3-35CA2A8F085C}" type="slidenum">
              <a:rPr lang="en-US" altLang="en-US" sz="1200"/>
              <a:pPr/>
              <a:t>51</a:t>
            </a:fld>
            <a:endParaRPr lang="en-US" alt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4F0499-CF30-4754-BDFE-E6C5595DDFCF}" type="slidenum">
              <a:rPr lang="en-US" altLang="en-US" sz="1200"/>
              <a:pPr/>
              <a:t>52</a:t>
            </a:fld>
            <a:endParaRPr lang="en-US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649006-E532-4426-990F-FDE421ECE358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8E3AC7-25CA-4AEC-8E0A-9C906FB07AE1}" type="slidenum">
              <a:rPr lang="en-US" altLang="en-US" sz="1200"/>
              <a:pPr/>
              <a:t>53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4B02FD-F580-4B60-97F4-B77172663ADD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500DD7-E78F-4BA7-8E57-97C92723CB15}" type="slidenum">
              <a:rPr lang="en-US" altLang="en-US" sz="1200"/>
              <a:pPr/>
              <a:t>55</a:t>
            </a:fld>
            <a:endParaRPr lang="en-US" alt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B5BE5E-A8A3-48EF-A24F-C383AA431C2D}" type="slidenum">
              <a:rPr lang="en-US" altLang="en-US" sz="1200"/>
              <a:pPr/>
              <a:t>56</a:t>
            </a:fld>
            <a:endParaRPr lang="en-US" alt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5FBD449-EF27-4548-BF21-F4B76563A072}" type="slidenum">
              <a:rPr lang="en-US" altLang="en-US" sz="1200"/>
              <a:pPr/>
              <a:t>57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87615B-44F9-4A70-A935-EFA534C1E25B}" type="slidenum">
              <a:rPr lang="en-US" altLang="en-US" sz="1200"/>
              <a:pPr/>
              <a:t>58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7C00A5-1B6E-4725-8048-1B763F036D59}" type="slidenum">
              <a:rPr lang="en-US" altLang="en-US" sz="1200"/>
              <a:pPr/>
              <a:t>59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B074CA-6ACA-447D-B16D-7AEA945D12FC}" type="slidenum">
              <a:rPr lang="en-US" altLang="en-US" sz="1200"/>
              <a:pPr/>
              <a:t>60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358A63-5BD9-4585-87FB-54A4A3CA5318}" type="slidenum">
              <a:rPr lang="en-US" altLang="en-US" sz="1200"/>
              <a:pPr/>
              <a:t>61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C8EA3D5-0527-456F-8D6A-409853C0E268}" type="slidenum">
              <a:rPr lang="en-US" altLang="en-US" sz="1200"/>
              <a:pPr/>
              <a:t>62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5F66DF-B5E9-4741-B1D6-C2D019AD43A7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906828-CC90-4638-959D-87B24300364B}" type="slidenum">
              <a:rPr lang="en-US" altLang="en-US" sz="1200"/>
              <a:pPr/>
              <a:t>63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1307C6-C902-4068-B6F1-B3C435311E2E}" type="slidenum">
              <a:rPr lang="en-US" altLang="en-US" sz="1200"/>
              <a:pPr/>
              <a:t>68</a:t>
            </a:fld>
            <a:endParaRPr lang="en-US" alt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F09E13-F6BA-45FF-A34E-984ACE0A6A84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DB76EE0-DC74-41B4-B5A3-93BC76C95FC8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8438922-D866-4E5C-8BFC-3D78DD84521A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27E65B-6DDF-40B0-8AE2-BC33AD2BBF36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1A0A24-E2F4-4C12-9DEC-69E648654654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DE43F2-F191-48CC-9759-4F8C62B0E935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CFC14-6AA0-4153-8939-42FD64B82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167C1-A8E2-4C34-8552-B6EBF42E3D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96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FEC18-8172-40AB-9597-90350DD00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20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5517A-33F3-4F88-B0F8-BDA7BEF81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88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BBCC8-1D32-43E5-8E58-DECCA043A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7C12-DA06-4EA2-B7AF-B75610C2B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06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0EE8B-2210-4DBF-A845-764616021B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81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57383-4F06-4C9C-A735-60BEFC2C5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6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E1DC6-9441-4145-8BB8-E34DF556E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01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BB91A-CEBB-4639-8A77-1C1A16F2A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993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A9929-5AAA-439A-928E-EA716E9F36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3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7C2AA-10D3-4B0C-8C4F-43DD373E4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9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3C1A-6A88-4CD1-AE33-28D0F1A4A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70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D75E0A3-84C6-458F-926D-BCBD7E9C9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ber.webz.cz/www_ocean/index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iodidac.bio.uottawa.ca/Thumbnails/showimage.cfm?File_name=Anth100p&amp;File_type=gi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hyperlink" Target="http://biodidac.bio.uottawa.ca/Thumbnails/showimage.cfm?File_name=Anth091p&amp;File_type=gif" TargetMode="External"/><Relationship Id="rId7" Type="http://schemas.openxmlformats.org/officeDocument/2006/relationships/hyperlink" Target="http://biodidac.bio.uottawa.ca/Thumbnails/showimage.cfm?File_name=ANTH040P&amp;File_type=GI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://biodidac.bio.uottawa.ca/Thumbnails/showimage.cfm?File_name=ANTH036P&amp;File_type=GIF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hyperlink" Target="http://biodidac.bio.uottawa.ca/Thumbnails/showimage.cfm?File_name=ANTH007P&amp;File_type=GIF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smtClean="0"/>
              <a:t>Vodní ekosystémy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mtClean="0"/>
              <a:t>Sladkovodní a slanovodní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4388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7164388" y="476250"/>
            <a:ext cx="1979612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Vodní ekosystém je těsně propojen s přilehlým mokřadem a terestrickým ekosystémem. Probíhá látková výměna a tok energie.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7019925" y="4941888"/>
            <a:ext cx="1873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Prach et al.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7164388" cy="6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7235825" y="404813"/>
            <a:ext cx="1908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Zonace ve sladkovodní nádrži.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7235825" y="3644900"/>
            <a:ext cx="1657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Prach et al.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Pokud je vytvořen epilimnion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mtClean="0"/>
              <a:t>Je míchání vody omezené jen na něj</a:t>
            </a:r>
          </a:p>
          <a:p>
            <a:pPr>
              <a:lnSpc>
                <a:spcPct val="90000"/>
              </a:lnSpc>
            </a:pPr>
            <a:endParaRPr lang="cs-CZ" altLang="en-US" smtClean="0"/>
          </a:p>
          <a:p>
            <a:pPr>
              <a:lnSpc>
                <a:spcPct val="90000"/>
              </a:lnSpc>
            </a:pPr>
            <a:r>
              <a:rPr lang="cs-CZ" altLang="en-US" smtClean="0"/>
              <a:t>V temperátu dvakrát ročně (jaro, podzim) teplota při povrchu dosáhne 4</a:t>
            </a:r>
            <a:r>
              <a:rPr lang="en-US" altLang="en-US" smtClean="0">
                <a:cs typeface="Times New Roman" panose="02020603050405020304" pitchFamily="18" charset="0"/>
              </a:rPr>
              <a:t>°</a:t>
            </a:r>
            <a:r>
              <a:rPr lang="cs-CZ" altLang="en-US" smtClean="0">
                <a:cs typeface="Times New Roman" panose="02020603050405020304" pitchFamily="18" charset="0"/>
              </a:rPr>
              <a:t>C a celý sloupec má přibližně stejnou teplotu – to umožní míchání vody v celé nádrži – zvláště v mělkých nádržích – důležité pro živiny</a:t>
            </a:r>
            <a:endParaRPr lang="en-US" altLang="en-US" smtClean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cs-CZ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0638"/>
            <a:ext cx="7772400" cy="1143000"/>
          </a:xfrm>
        </p:spPr>
        <p:txBody>
          <a:bodyPr/>
          <a:lstStyle/>
          <a:p>
            <a:r>
              <a:rPr lang="cs-CZ" altLang="en-US" smtClean="0"/>
              <a:t>V Čechách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7772400" cy="4114800"/>
          </a:xfrm>
        </p:spPr>
        <p:txBody>
          <a:bodyPr/>
          <a:lstStyle/>
          <a:p>
            <a:r>
              <a:rPr lang="cs-CZ" altLang="en-US" smtClean="0"/>
              <a:t>Máme jezer málo, ale za to hodně rybníků – ty jsou často staletí staré (Rožmberk byl postaven 1590, ale říká se, že první rybníky od 12. století) a také údolních nádrží, pro rekreaci populární zatopené lomy, pískovny etc.</a:t>
            </a:r>
          </a:p>
          <a:p>
            <a:r>
              <a:rPr lang="cs-CZ" altLang="en-US" smtClean="0"/>
              <a:t>Odkaliště</a:t>
            </a:r>
          </a:p>
          <a:p>
            <a:r>
              <a:rPr lang="cs-CZ" altLang="en-US" smtClean="0"/>
              <a:t>Tradice české hydrobiologie – do značné míry spojena s trvalými a dlouholetými pozorováními na přehradách Slapy a Římov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350696" cy="1143000"/>
          </a:xfrm>
        </p:spPr>
        <p:txBody>
          <a:bodyPr/>
          <a:lstStyle/>
          <a:p>
            <a:r>
              <a:rPr lang="cs-CZ" dirty="0" smtClean="0"/>
              <a:t>Problémy rybníků (a často i přehrad) – proč se často nemůžeme v rybníce vykoupat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Produkční rybníky pro ryby – produkce ryb „potřebuje“ přihnojování nebo přikrmování (nebo obojí) -&gt; eutrofizace (ale ta může být i z polí) – voda s vegetačním zákalem</a:t>
            </a:r>
          </a:p>
          <a:p>
            <a:r>
              <a:rPr lang="cs-CZ" dirty="0" smtClean="0"/>
              <a:t>Co je vodní květ – rozdíly mezi sinicemi a řasami – proč vadí?</a:t>
            </a:r>
          </a:p>
          <a:p>
            <a:r>
              <a:rPr lang="cs-CZ" dirty="0" smtClean="0"/>
              <a:t>Klauzy pro nadržení vody – většinou v horách, nebývají produkční –&gt; lepší pro koupání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22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7186" y="60991"/>
            <a:ext cx="7772400" cy="1143000"/>
          </a:xfrm>
        </p:spPr>
        <p:txBody>
          <a:bodyPr/>
          <a:lstStyle/>
          <a:p>
            <a:r>
              <a:rPr lang="cs-CZ" dirty="0" smtClean="0"/>
              <a:t>Vodní květ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6282"/>
            <a:ext cx="7575623" cy="568171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668344" y="599239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Foto O. Lepšová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06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Řeky a potoky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mtClean="0"/>
              <a:t>Často typická zonace řek</a:t>
            </a:r>
          </a:p>
          <a:p>
            <a:r>
              <a:rPr lang="cs-CZ" altLang="en-US" smtClean="0"/>
              <a:t>Horní tok – bývá nejchladnější, nejrychleji proudící (obojí přispívá k dobrému zásobení kyslíkem)</a:t>
            </a:r>
          </a:p>
          <a:p>
            <a:r>
              <a:rPr lang="cs-CZ" altLang="en-US" smtClean="0"/>
              <a:t>Dolní tok pomalejší, často teplejší (zásobení kyslíkem bývá často problém), blíží se často svými charakteristikami jezeru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Říční kontinuum a spirální koloběh</a:t>
            </a:r>
            <a:r>
              <a:rPr lang="cs-CZ" altLang="en-US" sz="4000" smtClean="0"/>
              <a:t/>
            </a:r>
            <a:br>
              <a:rPr lang="cs-CZ" altLang="en-US" sz="4000" smtClean="0"/>
            </a:br>
            <a:r>
              <a:rPr lang="cs-CZ" altLang="en-US" sz="4000" smtClean="0"/>
              <a:t>(podle Z. Brandla)</a:t>
            </a:r>
            <a:r>
              <a:rPr lang="en-US" altLang="en-US" sz="3200" smtClean="0"/>
              <a:t>: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smtClean="0"/>
              <a:t>látkový koloběh</a:t>
            </a:r>
            <a:r>
              <a:rPr lang="en-US" altLang="en-US" sz="2800" smtClean="0"/>
              <a:t>: spirální = proudem unášené prvky a sloučeniny vstupují do těl organismů a do sedimentů a v nich se dočasně zastavují na místě, po čase se opět uvolní a pokračují po proudu </a:t>
            </a:r>
            <a:endParaRPr lang="cs-CZ" altLang="en-US" sz="2800" smtClean="0"/>
          </a:p>
          <a:p>
            <a:r>
              <a:rPr lang="en-US" altLang="en-US" sz="2800" b="1" smtClean="0"/>
              <a:t>teorie říčního kontinua</a:t>
            </a:r>
            <a:r>
              <a:rPr lang="en-US" altLang="en-US" sz="2800" smtClean="0"/>
              <a:t>: spirální koloběh vytváří z říční sítě (tok a jeho přítoky) povodí jeden produkční celek = kontinuum. Látky v něm putují po proudu, ale jejich jednotlivá kvanta se mohou různě dlouho „zastavit“ v tělech organismů nebo v říčních sedimentech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Říční kontinuum: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v podélném profilu toku další úseky (dolní tok) jsou formovány přísunem z horního toku </a:t>
            </a:r>
            <a:endParaRPr lang="cs-CZ" altLang="en-US" smtClean="0"/>
          </a:p>
          <a:p>
            <a:r>
              <a:rPr lang="en-US" altLang="en-US" smtClean="0"/>
              <a:t>zároveň se v podélném profilu plynule mění společenstvo organismů (mění se rychlost proudění, velikost toku, velikost unášených částic, fyzikální a chemické podmínky, potravní základna)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Říční kontinuum: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• </a:t>
            </a:r>
            <a:r>
              <a:rPr lang="en-US" altLang="en-US" b="1" smtClean="0"/>
              <a:t>Horní tok</a:t>
            </a:r>
            <a:r>
              <a:rPr lang="en-US" altLang="en-US" smtClean="0"/>
              <a:t>: velký spád, torrentilní úseky, velká rychlost proudění, erose, kolísavý průtok, dost kyslíku, teplota spíše nízká a denně kolísající, typické druhy organismů,</a:t>
            </a:r>
            <a:endParaRPr lang="cs-CZ" altLang="en-US" smtClean="0"/>
          </a:p>
          <a:p>
            <a:r>
              <a:rPr lang="en-US" altLang="en-US" smtClean="0"/>
              <a:t> přísun allochtonního materiálu: rostlinná hmota z opadu v okolních terrestrických biotopech (listí, jehličí), za deště mnoho spláchnutých terrestrických bezobratlých, značná velikost unášených částic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Voda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smtClean="0"/>
              <a:t>Slaná (moře a oceány, slané jezero – Kaspické, Aralské [dokud existuje]); nejslanější je Mrtvé moře</a:t>
            </a:r>
          </a:p>
          <a:p>
            <a:endParaRPr lang="cs-CZ" altLang="en-US" dirty="0" smtClean="0"/>
          </a:p>
          <a:p>
            <a:r>
              <a:rPr lang="cs-CZ" altLang="en-US" dirty="0" smtClean="0"/>
              <a:t>Sladká  - stojatá (jezera) a tekoucí (potoky a řeky)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771775" y="5949950"/>
            <a:ext cx="637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0" y="5157788"/>
            <a:ext cx="9144000" cy="1370012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87843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/>
              <a:t>Ve vodním sloupci se udrží jen aktivně se pohybující (a velké) organismy – určitě ne řasy nebo zooplankton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/>
              <a:t>Hodně kyslíku umožní život rychle se pohybujícím rybám (třeba pstruh)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2771775" y="5949950"/>
            <a:ext cx="637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57734" name="Text Box 6"/>
          <p:cNvSpPr txBox="1">
            <a:spLocks noChangeArrowheads="1"/>
          </p:cNvSpPr>
          <p:nvPr/>
        </p:nvSpPr>
        <p:spPr bwMode="auto">
          <a:xfrm>
            <a:off x="0" y="5157788"/>
            <a:ext cx="9144000" cy="1200150"/>
          </a:xfrm>
          <a:prstGeom prst="rect">
            <a:avLst/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87843"/>
                  <a:invGamma/>
                  <a:alpha val="48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dirty="0"/>
              <a:t>Co ale ty ryby, případně jiní konzumenti (hmyz, korýši) žerou? Tady (skoro) žádná primární produkce, která by je nasytila, není. - </a:t>
            </a:r>
            <a:r>
              <a:rPr lang="cs-CZ" altLang="en-US" dirty="0">
                <a:solidFill>
                  <a:srgbClr val="FFFF00"/>
                </a:solidFill>
              </a:rPr>
              <a:t>Jsou závislí na přísunu alochtonního (tj. z břehů) organického materiálu.</a:t>
            </a: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 smtClean="0"/>
              <a:t>Kdo (z benthosu) má výhodu z proudící vody? Studie z novozélandských řek</a:t>
            </a:r>
          </a:p>
        </p:txBody>
      </p:sp>
      <p:pic>
        <p:nvPicPr>
          <p:cNvPr id="23555" name="Picture 6" descr="04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88201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395288" y="23495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Malí, sploštělí či proudnicovití, a s vysokou mobilitou imág</a:t>
            </a:r>
          </a:p>
        </p:txBody>
      </p:sp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250825" y="5949950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Intenzita disturbance měřena pomocí pohybu obarvených kamenů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Říční kontinuum:</a:t>
            </a:r>
            <a:endParaRPr lang="cs-CZ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sz="2800" smtClean="0"/>
              <a:t> </a:t>
            </a:r>
            <a:r>
              <a:rPr lang="en-US" altLang="en-US" sz="2800" b="1" smtClean="0"/>
              <a:t>Dolní tok</a:t>
            </a:r>
            <a:r>
              <a:rPr lang="en-US" altLang="en-US" sz="2800" smtClean="0"/>
              <a:t>: spád malý, proudění laminární, rychlost proudu malá (žije i plankton – i primární produkce), sedimentují i jemné částice, teplota dle roční doby - během dne stálá, kyslíkové poměry proměnlivé, vegetace i kořenující, nárosty řas, benthos v bahnitých nebo písečných sedimentech, ryby</a:t>
            </a:r>
            <a:endParaRPr lang="cs-CZ" altLang="en-US" sz="2800" smtClean="0"/>
          </a:p>
          <a:p>
            <a:pPr marL="0" indent="0">
              <a:buFontTx/>
              <a:buNone/>
            </a:pPr>
            <a:r>
              <a:rPr lang="cs-CZ" altLang="en-US" sz="2800" smtClean="0"/>
              <a:t>Podoba dolního toku a stojatých vod</a:t>
            </a:r>
          </a:p>
          <a:p>
            <a:pPr marL="0" indent="0">
              <a:buFontTx/>
              <a:buNone/>
            </a:pPr>
            <a:r>
              <a:rPr lang="cs-CZ" altLang="en-US" sz="2800" smtClean="0"/>
              <a:t>Mrtvá ramena, tůně – typy stojatých vod, v </a:t>
            </a:r>
            <a:r>
              <a:rPr lang="cs-CZ" altLang="en-US" sz="2800" b="1" smtClean="0"/>
              <a:t>nivě </a:t>
            </a:r>
            <a:r>
              <a:rPr lang="cs-CZ" altLang="en-US" sz="2800" smtClean="0"/>
              <a:t>řeky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endParaRPr lang="cs-CZ" altLang="en-US" sz="28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78812" cy="1143000"/>
          </a:xfrm>
        </p:spPr>
        <p:txBody>
          <a:bodyPr/>
          <a:lstStyle/>
          <a:p>
            <a:r>
              <a:rPr lang="cs-CZ" altLang="en-US" smtClean="0"/>
              <a:t>Pásma řek podle převládajících ryb (tzv. rybí pásma)</a:t>
            </a:r>
            <a:endParaRPr lang="en-US" altLang="en-US" smtClean="0"/>
          </a:p>
        </p:txBody>
      </p:sp>
      <p:pic>
        <p:nvPicPr>
          <p:cNvPr id="25603" name="Picture 2" descr="http://images.slideplayer.cz/12/3968743/slides/slide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03363"/>
            <a:ext cx="6696075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250825" y="6524625"/>
            <a:ext cx="864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http://images.slideplayer.cz/12/3968743/slides/slide_8.jpg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-31750"/>
            <a:ext cx="109093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68313" y="5805488"/>
            <a:ext cx="8280400" cy="9540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bg2"/>
                </a:solidFill>
              </a:rPr>
              <a:t>Large river phenomenon: extinct and forgotten in Europe</a:t>
            </a:r>
            <a:r>
              <a:rPr lang="cs-CZ" altLang="en-US" sz="2800">
                <a:solidFill>
                  <a:schemeClr val="bg2"/>
                </a:solidFill>
              </a:rPr>
              <a:t>; byli jste v deltě Dunaje?</a:t>
            </a:r>
            <a:endParaRPr lang="en-GB" altLang="en-US" sz="2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836276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 smtClean="0"/>
              <a:t>Jezera a do jisté míry i říční systémy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mtClean="0"/>
              <a:t>Jsou vlastně také „habitaty ostrovního typu“, tj. vodní organismy mohou mít problém dostat se z jednoho jezera do druhého (dispersal limitation)</a:t>
            </a:r>
          </a:p>
          <a:p>
            <a:pPr>
              <a:lnSpc>
                <a:spcPct val="90000"/>
              </a:lnSpc>
            </a:pPr>
            <a:r>
              <a:rPr lang="cs-CZ" altLang="en-US" sz="2400" smtClean="0"/>
              <a:t>Nově napouštěné přehrady jako ideální studijní objekt pro migraci</a:t>
            </a:r>
          </a:p>
          <a:p>
            <a:pPr>
              <a:lnSpc>
                <a:spcPct val="90000"/>
              </a:lnSpc>
            </a:pPr>
            <a:r>
              <a:rPr lang="cs-CZ" altLang="en-US" smtClean="0"/>
              <a:t>Ale je občas obtížné dostat se i z jednoho říčního systému do druhého</a:t>
            </a:r>
          </a:p>
          <a:p>
            <a:pPr>
              <a:lnSpc>
                <a:spcPct val="90000"/>
              </a:lnSpc>
            </a:pPr>
            <a:r>
              <a:rPr lang="cs-CZ" altLang="en-US" smtClean="0"/>
              <a:t>Typické příklady radiační speciace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Lake fishes: species richness and endemism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0688"/>
            <a:ext cx="8458200" cy="1143000"/>
          </a:xfrm>
        </p:spPr>
        <p:txBody>
          <a:bodyPr/>
          <a:lstStyle/>
          <a:p>
            <a:r>
              <a:rPr lang="cs-CZ" altLang="en-US" dirty="0" smtClean="0"/>
              <a:t>Teplotní anomálie vody</a:t>
            </a:r>
            <a:br>
              <a:rPr lang="cs-CZ" altLang="en-US" dirty="0" smtClean="0"/>
            </a:br>
            <a:r>
              <a:rPr lang="cs-CZ" altLang="en-US" dirty="0" smtClean="0"/>
              <a:t>extrémně důležité pro život na Zemi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smtClean="0"/>
              <a:t>Voda je nejtěžší při 4</a:t>
            </a:r>
            <a:r>
              <a:rPr lang="en-US" altLang="en-US" dirty="0" smtClean="0">
                <a:cs typeface="Times New Roman" panose="02020603050405020304" pitchFamily="18" charset="0"/>
              </a:rPr>
              <a:t>°</a:t>
            </a:r>
            <a:r>
              <a:rPr lang="cs-CZ" altLang="en-US" dirty="0" smtClean="0">
                <a:cs typeface="Times New Roman" panose="02020603050405020304" pitchFamily="18" charset="0"/>
              </a:rPr>
              <a:t>C</a:t>
            </a:r>
          </a:p>
          <a:p>
            <a:r>
              <a:rPr lang="cs-CZ" altLang="en-US" dirty="0" smtClean="0">
                <a:cs typeface="Times New Roman" panose="02020603050405020304" pitchFamily="18" charset="0"/>
              </a:rPr>
              <a:t>Proto zůstává u dna voda 4 </a:t>
            </a:r>
            <a:r>
              <a:rPr lang="en-US" altLang="en-US" dirty="0" smtClean="0">
                <a:cs typeface="Times New Roman" panose="02020603050405020304" pitchFamily="18" charset="0"/>
              </a:rPr>
              <a:t>°</a:t>
            </a:r>
            <a:r>
              <a:rPr lang="cs-CZ" altLang="en-US" dirty="0" smtClean="0">
                <a:cs typeface="Times New Roman" panose="02020603050405020304" pitchFamily="18" charset="0"/>
              </a:rPr>
              <a:t>C teplá</a:t>
            </a:r>
          </a:p>
          <a:p>
            <a:r>
              <a:rPr lang="cs-CZ" altLang="en-US" dirty="0" smtClean="0">
                <a:cs typeface="Times New Roman" panose="02020603050405020304" pitchFamily="18" charset="0"/>
              </a:rPr>
              <a:t>Míchání vody v </a:t>
            </a:r>
            <a:r>
              <a:rPr lang="cs-CZ" altLang="en-US" dirty="0" err="1" smtClean="0">
                <a:cs typeface="Times New Roman" panose="02020603050405020304" pitchFamily="18" charset="0"/>
              </a:rPr>
              <a:t>temperátu</a:t>
            </a:r>
            <a:r>
              <a:rPr lang="cs-CZ" altLang="en-US" dirty="0" smtClean="0">
                <a:cs typeface="Times New Roman" panose="02020603050405020304" pitchFamily="18" charset="0"/>
              </a:rPr>
              <a:t>  - viz dále</a:t>
            </a:r>
          </a:p>
          <a:p>
            <a:pPr>
              <a:buFontTx/>
              <a:buNone/>
            </a:pPr>
            <a:r>
              <a:rPr lang="cs-CZ" altLang="en-US" dirty="0" smtClean="0">
                <a:cs typeface="Times New Roman" panose="02020603050405020304" pitchFamily="18" charset="0"/>
              </a:rPr>
              <a:t>Voda při hladině bývá teplejší (u nás v létě) nebo studenější – u nás v zimě</a:t>
            </a:r>
            <a:endParaRPr lang="en-US" altLang="en-US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2563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419475" y="136525"/>
            <a:ext cx="5724525" cy="10064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More that 1,000 species, or &gt;10% of global diversity of freshwater fishes, evolved in Victoria and Malawi lakes during the past 1 million years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542088" y="6450013"/>
            <a:ext cx="2198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Allender et al.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dirty="0" smtClean="0">
                <a:solidFill>
                  <a:srgbClr val="FFFF00"/>
                </a:solidFill>
              </a:rPr>
              <a:t>Slané vody – Moře, oceány, slaná jezera</a:t>
            </a:r>
          </a:p>
        </p:txBody>
      </p:sp>
      <p:sp>
        <p:nvSpPr>
          <p:cNvPr id="3789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8893175" cy="1752600"/>
          </a:xfrm>
        </p:spPr>
        <p:txBody>
          <a:bodyPr/>
          <a:lstStyle/>
          <a:p>
            <a:r>
              <a:rPr lang="cs-CZ" altLang="en-US" smtClean="0">
                <a:solidFill>
                  <a:srgbClr val="FFFF00"/>
                </a:solidFill>
              </a:rPr>
              <a:t>Dobrá stránka</a:t>
            </a:r>
          </a:p>
          <a:p>
            <a:r>
              <a:rPr lang="cs-CZ" altLang="en-US" smtClean="0">
                <a:solidFill>
                  <a:srgbClr val="FFFF00"/>
                </a:solidFill>
                <a:hlinkClick r:id="rId3"/>
              </a:rPr>
              <a:t>http://www.herber.webz.cz/www_ocean/index.html</a:t>
            </a:r>
            <a:endParaRPr lang="cs-CZ" altLang="en-US" smtClean="0">
              <a:solidFill>
                <a:srgbClr val="FFFF00"/>
              </a:solidFill>
            </a:endParaRPr>
          </a:p>
          <a:p>
            <a:r>
              <a:rPr lang="cs-CZ" altLang="en-US" smtClean="0">
                <a:solidFill>
                  <a:srgbClr val="FFFF00"/>
                </a:solidFill>
              </a:rPr>
              <a:t>Obecně o oceánech v češtině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 smtClean="0"/>
              <a:t>Extrémní slanost (a tím i hustota) Mrtvého moře</a:t>
            </a:r>
          </a:p>
        </p:txBody>
      </p:sp>
      <p:pic>
        <p:nvPicPr>
          <p:cNvPr id="39939" name="Picture 9" descr="2094680-Floating-in-the-Dead-Se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338"/>
            <a:ext cx="41021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09750"/>
            <a:ext cx="52482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1"/>
          <p:cNvSpPr>
            <a:spLocks noChangeArrowheads="1"/>
          </p:cNvSpPr>
          <p:nvPr/>
        </p:nvSpPr>
        <p:spPr bwMode="auto">
          <a:xfrm>
            <a:off x="-36513" y="4279900"/>
            <a:ext cx="4572001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Podíl soli v některých mořích</a:t>
            </a:r>
            <a:r>
              <a:rPr lang="en-US" altLang="en-US" sz="2400"/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Mrtvé moře - 330 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Rudé moře - 42 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Středozemní moře - 38 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Černé moře - 19 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Baltské moře - 4 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50825" y="2636838"/>
            <a:ext cx="4103688" cy="1143000"/>
          </a:xfrm>
        </p:spPr>
        <p:txBody>
          <a:bodyPr/>
          <a:lstStyle/>
          <a:p>
            <a:r>
              <a:rPr lang="cs-CZ" altLang="en-US" smtClean="0"/>
              <a:t>Mrtvé moře vysychá – pokles hladiny ca 1m/rok  – už jsou to dvě oddělená jezera</a:t>
            </a:r>
            <a:endParaRPr lang="en-US" altLang="en-US" smtClean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9" t="8720" r="49022" b="27020"/>
          <a:stretch>
            <a:fillRect/>
          </a:stretch>
        </p:blipFill>
        <p:spPr bwMode="auto">
          <a:xfrm>
            <a:off x="4356100" y="171450"/>
            <a:ext cx="4778375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Aralské jezero – v podstatě zmizelo </a:t>
            </a:r>
            <a:r>
              <a:rPr lang="cs-CZ" dirty="0" smtClean="0"/>
              <a:t>obrázek </a:t>
            </a:r>
            <a:r>
              <a:rPr lang="cs-CZ" dirty="0" smtClean="0"/>
              <a:t>1989-2014 </a:t>
            </a:r>
            <a:br>
              <a:rPr lang="cs-CZ" dirty="0" smtClean="0"/>
            </a:br>
            <a:r>
              <a:rPr lang="cs-CZ" sz="1200" dirty="0" smtClean="0"/>
              <a:t>By NASA. </a:t>
            </a:r>
            <a:r>
              <a:rPr lang="cs-CZ" sz="1200" dirty="0" err="1" smtClean="0"/>
              <a:t>Collage</a:t>
            </a:r>
            <a:r>
              <a:rPr lang="cs-CZ" sz="1200" dirty="0" smtClean="0"/>
              <a:t> by </a:t>
            </a:r>
            <a:r>
              <a:rPr lang="cs-CZ" sz="1200" dirty="0" err="1" smtClean="0"/>
              <a:t>Producercunningham</a:t>
            </a:r>
            <a:r>
              <a:rPr lang="cs-CZ" sz="1200" dirty="0" smtClean="0"/>
              <a:t>. - 1989: </a:t>
            </a:r>
            <a:r>
              <a:rPr lang="cs-CZ" sz="1200" dirty="0" err="1" smtClean="0"/>
              <a:t>aral</a:t>
            </a:r>
            <a:r>
              <a:rPr lang="cs-CZ" sz="1200" dirty="0" smtClean="0"/>
              <a:t> </a:t>
            </a:r>
            <a:r>
              <a:rPr lang="cs-CZ" sz="1200" dirty="0" err="1" smtClean="0"/>
              <a:t>sea</a:t>
            </a:r>
            <a:r>
              <a:rPr lang="cs-CZ" sz="1200" dirty="0" smtClean="0"/>
              <a:t> 1989 250mFile:Aralsea tmo 2014231 lrg.jpg, Public </a:t>
            </a:r>
            <a:r>
              <a:rPr lang="cs-CZ" sz="1200" dirty="0" err="1" smtClean="0"/>
              <a:t>Domain</a:t>
            </a:r>
            <a:r>
              <a:rPr lang="cs-CZ" sz="1200" dirty="0" smtClean="0"/>
              <a:t>, https://commons.wikimedia.org/w/index.php?curid=35813435</a:t>
            </a:r>
            <a:endParaRPr lang="en-US" sz="1200" dirty="0"/>
          </a:p>
        </p:txBody>
      </p:sp>
      <p:pic>
        <p:nvPicPr>
          <p:cNvPr id="122882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64904"/>
            <a:ext cx="484316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290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Mořský ekosystém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31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643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7308850" y="2492375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Prach et al. 2009</a:t>
            </a:r>
          </a:p>
        </p:txBody>
      </p:sp>
      <p:cxnSp>
        <p:nvCxnSpPr>
          <p:cNvPr id="44036" name="Straight Arrow Connector 2"/>
          <p:cNvCxnSpPr>
            <a:cxnSpLocks noChangeShapeType="1"/>
          </p:cNvCxnSpPr>
          <p:nvPr/>
        </p:nvCxnSpPr>
        <p:spPr bwMode="auto">
          <a:xfrm flipV="1">
            <a:off x="395288" y="1125538"/>
            <a:ext cx="504825" cy="503237"/>
          </a:xfrm>
          <a:prstGeom prst="straightConnector1">
            <a:avLst/>
          </a:prstGeom>
          <a:noFill/>
          <a:ln w="9525" algn="ctr">
            <a:solidFill>
              <a:schemeClr val="bg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37" name="TextBox 3"/>
          <p:cNvSpPr txBox="1">
            <a:spLocks noChangeArrowheads="1"/>
          </p:cNvSpPr>
          <p:nvPr/>
        </p:nvSpPr>
        <p:spPr bwMode="auto">
          <a:xfrm>
            <a:off x="0" y="1628775"/>
            <a:ext cx="158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>
                <a:solidFill>
                  <a:schemeClr val="bg2"/>
                </a:solidFill>
              </a:rPr>
              <a:t>Intertidal zone</a:t>
            </a:r>
            <a:endParaRPr lang="en-US" altLang="en-US" sz="18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0"/>
            <a:ext cx="7451725" cy="6781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z="4000" smtClean="0"/>
              <a:t>Další důležité fyzikálně-chemické vlastnosti vody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mtClean="0"/>
              <a:t>Rozpustnost plynů (např. O</a:t>
            </a:r>
            <a:r>
              <a:rPr lang="cs-CZ" altLang="en-US" baseline="-25000" smtClean="0"/>
              <a:t>2</a:t>
            </a:r>
            <a:r>
              <a:rPr lang="cs-CZ" altLang="en-US" smtClean="0"/>
              <a:t>, CO</a:t>
            </a:r>
            <a:r>
              <a:rPr lang="cs-CZ" altLang="en-US" baseline="-25000" smtClean="0"/>
              <a:t>2</a:t>
            </a:r>
            <a:r>
              <a:rPr lang="cs-CZ" altLang="en-US" smtClean="0"/>
              <a:t>) klesá s teplotou</a:t>
            </a:r>
          </a:p>
          <a:p>
            <a:pPr>
              <a:lnSpc>
                <a:spcPct val="90000"/>
              </a:lnSpc>
            </a:pPr>
            <a:r>
              <a:rPr lang="cs-CZ" altLang="en-US" smtClean="0"/>
              <a:t>Velká viskozita – řada organismů ji není schopná překonat, tudíž je proudem unášena</a:t>
            </a:r>
          </a:p>
          <a:p>
            <a:pPr>
              <a:lnSpc>
                <a:spcPct val="90000"/>
              </a:lnSpc>
            </a:pPr>
            <a:r>
              <a:rPr lang="cs-CZ" altLang="en-US" smtClean="0"/>
              <a:t>Velká tepelná kapacita – pomalejší tepelná dynamika než vzduch, slouží jako „zásobník tepla“ – blízkost masy vod tlumí i tepelné výkyvy v okolí</a:t>
            </a:r>
          </a:p>
          <a:p>
            <a:pPr>
              <a:lnSpc>
                <a:spcPct val="90000"/>
              </a:lnSpc>
            </a:pPr>
            <a:r>
              <a:rPr lang="cs-CZ" altLang="en-US" smtClean="0"/>
              <a:t>Větší tepelná vodivost než vzduch (proto je nám ve vodě víc zima)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0"/>
            <a:ext cx="6048375" cy="2628900"/>
          </a:xfrm>
          <a:noFill/>
        </p:spPr>
      </p:pic>
      <p:pic>
        <p:nvPicPr>
          <p:cNvPr id="4710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441575"/>
            <a:ext cx="6192838" cy="4416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Oceanic thermohaline circulation</a:t>
            </a:r>
            <a:r>
              <a:rPr lang="cs-CZ" altLang="en-US">
                <a:solidFill>
                  <a:schemeClr val="bg1"/>
                </a:solidFill>
              </a:rPr>
              <a:t> (THC)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705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Co pohání THC?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400" smtClean="0"/>
              <a:t>Studená voda je těžší (tj. má větší hustotu) než teplá voda</a:t>
            </a:r>
          </a:p>
          <a:p>
            <a:pPr>
              <a:lnSpc>
                <a:spcPct val="90000"/>
              </a:lnSpc>
            </a:pPr>
            <a:r>
              <a:rPr lang="cs-CZ" altLang="en-US" sz="2400" smtClean="0"/>
              <a:t>Čím je voda slanější, tím je těžší</a:t>
            </a:r>
          </a:p>
          <a:p>
            <a:pPr>
              <a:lnSpc>
                <a:spcPct val="90000"/>
              </a:lnSpc>
            </a:pPr>
            <a:r>
              <a:rPr lang="cs-CZ" altLang="en-US" sz="2400" smtClean="0"/>
              <a:t>Těžší voda klesá ke dnu</a:t>
            </a:r>
          </a:p>
          <a:p>
            <a:pPr>
              <a:lnSpc>
                <a:spcPct val="90000"/>
              </a:lnSpc>
            </a:pPr>
            <a:r>
              <a:rPr lang="cs-CZ" altLang="en-US" sz="2400" smtClean="0"/>
              <a:t>Při povrchu ženou masy vody větry</a:t>
            </a:r>
          </a:p>
          <a:p>
            <a:pPr>
              <a:lnSpc>
                <a:spcPct val="90000"/>
              </a:lnSpc>
            </a:pPr>
            <a:endParaRPr lang="cs-CZ" altLang="en-US" sz="2400" smtClean="0"/>
          </a:p>
          <a:p>
            <a:pPr>
              <a:lnSpc>
                <a:spcPct val="90000"/>
              </a:lnSpc>
            </a:pPr>
            <a:r>
              <a:rPr lang="cs-CZ" altLang="en-US" sz="2400" smtClean="0"/>
              <a:t>Kde je voda při povrchu trvale teplá, tvoří lehkou „pokličku“ – minerální látky ze dna se nedostanou na povrch – proto jsou tropické vody obecně živinami chudé a mají nízkou produkci</a:t>
            </a:r>
          </a:p>
          <a:p>
            <a:pPr>
              <a:lnSpc>
                <a:spcPct val="90000"/>
              </a:lnSpc>
            </a:pPr>
            <a:r>
              <a:rPr lang="cs-CZ" altLang="en-US" sz="2400" smtClean="0"/>
              <a:t>Význam „upwelling“ pro živiny a pro produkci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Oceanic thermohaline circulation</a:t>
            </a:r>
            <a:r>
              <a:rPr lang="cs-CZ" altLang="en-US">
                <a:solidFill>
                  <a:schemeClr val="bg1"/>
                </a:solidFill>
              </a:rPr>
              <a:t> (THC)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705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05500" cy="4083050"/>
          </a:xfrm>
          <a:noFill/>
        </p:spPr>
      </p:pic>
      <p:pic>
        <p:nvPicPr>
          <p:cNvPr id="5427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14763"/>
            <a:ext cx="4140200" cy="3043237"/>
          </a:xfrm>
          <a:noFill/>
        </p:spPr>
      </p:pic>
      <p:sp>
        <p:nvSpPr>
          <p:cNvPr id="54276" name="Text Box 14"/>
          <p:cNvSpPr txBox="1">
            <a:spLocks noChangeArrowheads="1"/>
          </p:cNvSpPr>
          <p:nvPr/>
        </p:nvSpPr>
        <p:spPr bwMode="auto">
          <a:xfrm>
            <a:off x="5880100" y="1609725"/>
            <a:ext cx="3365500" cy="52641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Surface temperature (SST),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oxygen and nitrate in oceans: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no place ideal for life</a:t>
            </a:r>
            <a:r>
              <a:rPr lang="cs-CZ" altLang="en-US" sz="2800">
                <a:solidFill>
                  <a:schemeClr val="bg2"/>
                </a:solidFill>
              </a:rPr>
              <a:t> –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chemeClr val="bg2"/>
                </a:solidFill>
              </a:rPr>
              <a:t>kde je dost kyslíku, případně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chemeClr val="bg2"/>
                </a:solidFill>
              </a:rPr>
              <a:t> dusíku, je zima,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800">
                <a:solidFill>
                  <a:schemeClr val="bg2"/>
                </a:solidFill>
              </a:rPr>
              <a:t>kde je teplo, je málo kyslíku etc</a:t>
            </a:r>
            <a:endParaRPr lang="en-US" altLang="en-US" sz="2800">
              <a:solidFill>
                <a:schemeClr val="bg2"/>
              </a:solidFill>
            </a:endParaRPr>
          </a:p>
        </p:txBody>
      </p:sp>
      <p:sp>
        <p:nvSpPr>
          <p:cNvPr id="54277" name="Text Box 15"/>
          <p:cNvSpPr txBox="1">
            <a:spLocks noChangeArrowheads="1"/>
          </p:cNvSpPr>
          <p:nvPr/>
        </p:nvSpPr>
        <p:spPr bwMode="auto">
          <a:xfrm>
            <a:off x="6084888" y="1989138"/>
            <a:ext cx="230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4278" name="Text Box 16"/>
          <p:cNvSpPr txBox="1">
            <a:spLocks noChangeArrowheads="1"/>
          </p:cNvSpPr>
          <p:nvPr/>
        </p:nvSpPr>
        <p:spPr bwMode="auto">
          <a:xfrm>
            <a:off x="5956300" y="33338"/>
            <a:ext cx="31321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Rozpustnost plynů klesá s teplotou – hodně teplé vody mají málo kyslíku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144000" cy="4605338"/>
          </a:xfrm>
          <a:noFill/>
        </p:spPr>
      </p:pic>
      <p:sp>
        <p:nvSpPr>
          <p:cNvPr id="56323" name="Text Box 17"/>
          <p:cNvSpPr txBox="1">
            <a:spLocks noChangeArrowheads="1"/>
          </p:cNvSpPr>
          <p:nvPr/>
        </p:nvSpPr>
        <p:spPr bwMode="auto">
          <a:xfrm>
            <a:off x="2700338" y="6400800"/>
            <a:ext cx="6443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Satellite image of phytoplankton bloom occurring from iron addition by the SOIREE expedition. The arced distribution is due to oceanic currents</a:t>
            </a:r>
          </a:p>
        </p:txBody>
      </p:sp>
      <p:sp>
        <p:nvSpPr>
          <p:cNvPr id="56324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Chlorophyll concentration in oceans </a:t>
            </a:r>
          </a:p>
        </p:txBody>
      </p:sp>
      <p:pic>
        <p:nvPicPr>
          <p:cNvPr id="56325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84775"/>
            <a:ext cx="2627313" cy="1673225"/>
          </a:xfrm>
        </p:spPr>
      </p:pic>
      <p:sp>
        <p:nvSpPr>
          <p:cNvPr id="56326" name="Text Box 19"/>
          <p:cNvSpPr txBox="1">
            <a:spLocks noChangeArrowheads="1"/>
          </p:cNvSpPr>
          <p:nvPr/>
        </p:nvSpPr>
        <p:spPr bwMode="auto">
          <a:xfrm>
            <a:off x="2916238" y="5589588"/>
            <a:ext cx="6081712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Is iron the limiting factor for tropical ocean life?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3325" y="1720850"/>
            <a:ext cx="5400675" cy="5137150"/>
          </a:xfrm>
        </p:spPr>
      </p:pic>
      <p:pic>
        <p:nvPicPr>
          <p:cNvPr id="58371" name="Picture 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0713"/>
            <a:ext cx="3708400" cy="2790825"/>
          </a:xfrm>
          <a:noFill/>
        </p:spPr>
      </p:pic>
      <p:sp>
        <p:nvSpPr>
          <p:cNvPr id="58372" name="Text Box 19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Food webs in oceans: inverted biomass pyramids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8893175" cy="661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051050" y="0"/>
            <a:ext cx="4386263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Biodiversity distribution in oceans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523288" y="0"/>
            <a:ext cx="730250" cy="4000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chemeClr val="bg2"/>
                </a:solidFill>
              </a:rPr>
              <a:t>Ryby</a:t>
            </a:r>
            <a:endParaRPr lang="en-US" altLang="en-US" sz="2000">
              <a:solidFill>
                <a:schemeClr val="bg2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297863" y="1773238"/>
            <a:ext cx="838200" cy="4000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chemeClr val="bg2"/>
                </a:solidFill>
              </a:rPr>
              <a:t>Koráli</a:t>
            </a:r>
            <a:endParaRPr lang="en-US" altLang="en-US" sz="2000">
              <a:solidFill>
                <a:schemeClr val="bg2"/>
              </a:solidFill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340725" y="3357563"/>
            <a:ext cx="582613" cy="4000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chemeClr val="bg2"/>
                </a:solidFill>
              </a:rPr>
              <a:t>Plži</a:t>
            </a:r>
            <a:endParaRPr lang="en-US" altLang="en-US" sz="2000">
              <a:solidFill>
                <a:schemeClr val="bg2"/>
              </a:solidFill>
            </a:endParaRP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885113" y="5084763"/>
            <a:ext cx="1250950" cy="7080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Lobsters</a:t>
            </a:r>
            <a:endParaRPr lang="cs-CZ" altLang="en-US" sz="20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000">
                <a:solidFill>
                  <a:schemeClr val="bg2"/>
                </a:solidFill>
              </a:rPr>
              <a:t>Humrovití</a:t>
            </a:r>
            <a:endParaRPr lang="en-US" altLang="en-US" sz="20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5876925"/>
            <a:ext cx="2771775" cy="981075"/>
          </a:xfrm>
          <a:noFill/>
        </p:spPr>
      </p:pic>
      <p:pic>
        <p:nvPicPr>
          <p:cNvPr id="6246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6308725"/>
            <a:ext cx="1362075" cy="141288"/>
          </a:xfrm>
          <a:noFill/>
        </p:spPr>
      </p:pic>
      <p:pic>
        <p:nvPicPr>
          <p:cNvPr id="62468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6457950"/>
            <a:ext cx="1381125" cy="400050"/>
          </a:xfrm>
          <a:noFill/>
        </p:spPr>
      </p:pic>
      <p:pic>
        <p:nvPicPr>
          <p:cNvPr id="62469" name="Picture 1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692150"/>
            <a:ext cx="3384550" cy="2995613"/>
          </a:xfrm>
          <a:noFill/>
        </p:spPr>
      </p:pic>
      <p:pic>
        <p:nvPicPr>
          <p:cNvPr id="6247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099050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020888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Text Box 19"/>
          <p:cNvSpPr txBox="1">
            <a:spLocks noChangeArrowheads="1"/>
          </p:cNvSpPr>
          <p:nvPr/>
        </p:nvSpPr>
        <p:spPr bwMode="auto">
          <a:xfrm>
            <a:off x="0" y="136525"/>
            <a:ext cx="91440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Density and decline of fish predators in oceans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677025"/>
            <a:ext cx="2295525" cy="180975"/>
          </a:xfrm>
          <a:noFill/>
        </p:spPr>
      </p:pic>
      <p:pic>
        <p:nvPicPr>
          <p:cNvPr id="64515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6373813"/>
            <a:ext cx="1439862" cy="484187"/>
          </a:xfrm>
          <a:noFill/>
        </p:spPr>
      </p:pic>
      <p:pic>
        <p:nvPicPr>
          <p:cNvPr id="6451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9144000" cy="5570538"/>
          </a:xfrm>
          <a:noFill/>
        </p:spPr>
      </p:pic>
      <p:pic>
        <p:nvPicPr>
          <p:cNvPr id="6451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5905500"/>
            <a:ext cx="3563937" cy="952500"/>
          </a:xfrm>
          <a:noFill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0" y="65088"/>
            <a:ext cx="9144000" cy="5794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Ocean exploitation: collapsing fisheries </a:t>
            </a:r>
          </a:p>
        </p:txBody>
      </p:sp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1187450" y="1989138"/>
            <a:ext cx="282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Fish species richness: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5840413" y="908050"/>
            <a:ext cx="3303587" cy="7016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annual collapsed fisheries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in </a:t>
            </a:r>
            <a:r>
              <a:rPr lang="en-US" altLang="en-US" sz="2000">
                <a:solidFill>
                  <a:srgbClr val="FF3300"/>
                </a:solidFill>
              </a:rPr>
              <a:t>high</a:t>
            </a:r>
            <a:r>
              <a:rPr lang="en-US" altLang="en-US" sz="2000"/>
              <a:t> and </a:t>
            </a:r>
            <a:r>
              <a:rPr lang="en-US" altLang="en-US" sz="2000">
                <a:solidFill>
                  <a:schemeClr val="accent2"/>
                </a:solidFill>
              </a:rPr>
              <a:t>low</a:t>
            </a:r>
            <a:r>
              <a:rPr lang="en-US" altLang="en-US" sz="2000"/>
              <a:t> diversity areas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6732588" y="4365625"/>
            <a:ext cx="1468437" cy="10064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cumulative collapsed fisheries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420938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SLADKOVODNÍ JEZERA  A ŘEKY</a:t>
            </a:r>
            <a:endParaRPr lang="en-US" alt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052513"/>
            <a:ext cx="3959225" cy="1143000"/>
          </a:xfrm>
        </p:spPr>
        <p:txBody>
          <a:bodyPr/>
          <a:lstStyle/>
          <a:p>
            <a:r>
              <a:rPr lang="cs-CZ" altLang="en-US" sz="4000" smtClean="0"/>
              <a:t>Tuňáci – skupina velmi chutná a tudíž velmi ohrožená rybolovem</a:t>
            </a:r>
          </a:p>
        </p:txBody>
      </p:sp>
      <p:pic>
        <p:nvPicPr>
          <p:cNvPr id="66563" name="Picture 5" descr="tuna_chart@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79763"/>
            <a:ext cx="540067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7" descr="A big bluefin tu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2862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5651500" y="4724400"/>
            <a:ext cx="3097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http://afishblog.com/?tag=bluefin-tuna&amp;paged=2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9144000" cy="5229225"/>
          </a:xfrm>
          <a:noFill/>
        </p:spPr>
      </p:pic>
      <p:sp>
        <p:nvSpPr>
          <p:cNvPr id="67587" name="Text Box 9"/>
          <p:cNvSpPr txBox="1">
            <a:spLocks noChangeArrowheads="1"/>
          </p:cNvSpPr>
          <p:nvPr/>
        </p:nvSpPr>
        <p:spPr bwMode="auto">
          <a:xfrm>
            <a:off x="0" y="65088"/>
            <a:ext cx="9144000" cy="5794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Ocean exploitation: the rise of aquaculture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25654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Ekologie korálových útesů</a:t>
            </a:r>
            <a:endParaRPr lang="en-US" altLang="en-US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0" y="6302375"/>
            <a:ext cx="7475538" cy="5794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2"/>
                </a:solidFill>
              </a:rPr>
              <a:t>Coral reefs: 25% of total marine biodiversity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photo M. Janda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7235825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6035675"/>
            <a:ext cx="2987675" cy="8302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chemeClr val="bg2"/>
                </a:solidFill>
              </a:rPr>
              <a:t>Delty velkých řek nejsou příznivé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932363" y="0"/>
            <a:ext cx="4211637" cy="35401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Conditions required by coral reefs: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2"/>
                </a:solidFill>
              </a:rPr>
              <a:t> high temperature (&gt;14 </a:t>
            </a:r>
            <a:r>
              <a:rPr lang="en-US" altLang="en-US" sz="2800" baseline="30000">
                <a:solidFill>
                  <a:schemeClr val="bg2"/>
                </a:solidFill>
              </a:rPr>
              <a:t>o</a:t>
            </a:r>
            <a:r>
              <a:rPr lang="en-US" altLang="en-US" sz="2800">
                <a:solidFill>
                  <a:schemeClr val="bg2"/>
                </a:solidFill>
              </a:rPr>
              <a:t>C)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2"/>
                </a:solidFill>
              </a:rPr>
              <a:t> substrate in euphotic zone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2"/>
                </a:solidFill>
              </a:rPr>
              <a:t> low nutrient concentration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2"/>
                </a:solidFill>
              </a:rPr>
              <a:t> HCO</a:t>
            </a:r>
            <a:r>
              <a:rPr lang="en-US" altLang="en-US" sz="2800" baseline="-25000">
                <a:solidFill>
                  <a:schemeClr val="bg2"/>
                </a:solidFill>
              </a:rPr>
              <a:t>3</a:t>
            </a:r>
            <a:r>
              <a:rPr lang="en-US" altLang="en-US" sz="2800">
                <a:solidFill>
                  <a:schemeClr val="bg2"/>
                </a:solidFill>
              </a:rPr>
              <a:t> available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solidFill>
                  <a:schemeClr val="bg2"/>
                </a:solidFill>
              </a:rPr>
              <a:t> low turbidity</a:t>
            </a:r>
            <a:r>
              <a:rPr lang="cs-CZ" altLang="en-US" sz="2800">
                <a:solidFill>
                  <a:schemeClr val="bg2"/>
                </a:solidFill>
              </a:rPr>
              <a:t> („jen malé zakalení“)</a:t>
            </a:r>
            <a:r>
              <a:rPr lang="en-US" altLang="en-US" sz="2800">
                <a:solidFill>
                  <a:schemeClr val="bg2"/>
                </a:solidFill>
              </a:rPr>
              <a:t> &amp; sedimentation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7092950" y="3081338"/>
            <a:ext cx="193675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76263" y="549275"/>
            <a:ext cx="7772400" cy="6477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3600">
                <a:solidFill>
                  <a:schemeClr val="bg2"/>
                </a:solidFill>
              </a:rPr>
              <a:t>Ekologie korálů</a:t>
            </a:r>
            <a:endParaRPr lang="en-US" altLang="en-US" sz="3600">
              <a:solidFill>
                <a:schemeClr val="bg2"/>
              </a:soli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827088" y="1341438"/>
            <a:ext cx="7270750" cy="158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/>
              <a:t>Koráli patří mezi žahavce – jsou tedy </a:t>
            </a:r>
            <a:r>
              <a:rPr lang="cs-CZ" altLang="en-US" sz="1800" b="1"/>
              <a:t>heterotrofové</a:t>
            </a:r>
            <a:r>
              <a:rPr lang="cs-CZ" altLang="en-US" sz="1800"/>
              <a:t>; Polypy - </a:t>
            </a:r>
            <a:r>
              <a:rPr lang="en-US" altLang="en-US" sz="1800"/>
              <a:t> </a:t>
            </a:r>
            <a:r>
              <a:rPr lang="en-US" altLang="en-US" sz="1800" b="1"/>
              <a:t>skeleton</a:t>
            </a:r>
            <a:r>
              <a:rPr lang="cs-CZ" altLang="en-US" sz="1800" b="1"/>
              <a:t> z vápence</a:t>
            </a:r>
            <a:endParaRPr lang="en-US" altLang="en-US" sz="1800" b="1"/>
          </a:p>
          <a:p>
            <a:r>
              <a:rPr lang="cs-CZ" altLang="en-US" sz="1800"/>
              <a:t>Jsou koloniální</a:t>
            </a:r>
            <a:r>
              <a:rPr lang="en-US" altLang="en-US" sz="1800"/>
              <a:t> </a:t>
            </a:r>
            <a:r>
              <a:rPr lang="cs-CZ" altLang="en-US" sz="1800"/>
              <a:t>– jedna větev korálu – miliony polypů</a:t>
            </a:r>
            <a:endParaRPr lang="en-US" altLang="en-US" sz="1800"/>
          </a:p>
          <a:p>
            <a:r>
              <a:rPr lang="cs-CZ" altLang="en-US" sz="1800"/>
              <a:t>Žijí symbioticky s obrněnkami („řasy“ - </a:t>
            </a:r>
            <a:r>
              <a:rPr lang="cs-CZ" altLang="en-US" sz="1400"/>
              <a:t>Dinophyta, též Dinozoa nebo Dinoflagellata, angl. Dinoflagellates)</a:t>
            </a:r>
            <a:r>
              <a:rPr lang="cs-CZ" altLang="en-US" sz="2000"/>
              <a:t>  - které fotosyntetizují, a tak jim poskytují až 90% organické hmoty</a:t>
            </a:r>
            <a:r>
              <a:rPr lang="cs-CZ" altLang="en-US" sz="1400"/>
              <a:t> (pozn. „řasy“ -  Mají chloroplasty, získané sekundární nebo terciární endosymbiosou)</a:t>
            </a:r>
            <a:endParaRPr lang="en-US" altLang="en-US" sz="1200"/>
          </a:p>
          <a:p>
            <a:pPr>
              <a:buFontTx/>
              <a:buNone/>
            </a:pPr>
            <a:endParaRPr lang="en-US" altLang="en-US" sz="1400"/>
          </a:p>
        </p:txBody>
      </p:sp>
      <p:pic>
        <p:nvPicPr>
          <p:cNvPr id="75780" name="Picture 4" descr="[Image, BIODIDAC, Anth100p.gif Cnidaria Anthozoa Flower coral, Picture taken at night showing the polyps extended and feeding. Saba. Description en anglais seulement. Désolé !&lt;br&gt;Flower coral, Picture taken at night showing the polyps extended and feeding. Saba.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2363"/>
            <a:ext cx="4859338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05175"/>
            <a:ext cx="40671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[Image, BIODIDAC, Anth091p.gif Cnidaria Anthozoa Star coral with the picture taken at night showing the polyps extended for feeding, Saba. Description en anglais seulement. Désolé !&lt;br&gt;Star coral with the picture taken at night showing the polyps extended for feeding, Saba.]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356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[Image, BIODIDAC, ANTH036P.GIF Cnidaria Anthozoa Fan coral. Gorgone]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[Image, BIODIDAC, ANTH040P.GIF Cnidaria Anthozoa Brain coral. Corail cerveau]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5"/>
            <a:ext cx="42862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[Image, BIODIDAC, ANTH007P.GIF Cnidaria Anthozoa Mushroom coral shell Squelette d'un corail (forme champignon)]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414713"/>
            <a:ext cx="3851275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211638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14020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99573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1692275" y="1916113"/>
            <a:ext cx="80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atoll 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6300788" y="476250"/>
            <a:ext cx="1620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barrier reef 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1187450" y="476250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fringing reef 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Main stages in reef development</a:t>
            </a:r>
          </a:p>
        </p:txBody>
      </p:sp>
      <p:pic>
        <p:nvPicPr>
          <p:cNvPr id="79881" name="Picture 9" descr="Aereal view of coral reef st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060575"/>
            <a:ext cx="4246562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10" descr="tuanake_ato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19538"/>
            <a:ext cx="38512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11" descr="T044158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5219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925"/>
            <a:ext cx="91440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0" y="280988"/>
            <a:ext cx="9144000" cy="519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Madang lagoon (New Guinea): coral barrier next to mainland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619250" y="1268413"/>
            <a:ext cx="49244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700 spp. </a:t>
            </a:r>
            <a:r>
              <a:rPr lang="cs-CZ" altLang="en-US" sz="2400"/>
              <a:t>ryby</a:t>
            </a:r>
            <a:r>
              <a:rPr lang="en-US" altLang="en-US" sz="2400"/>
              <a:t>, 800 spp. </a:t>
            </a:r>
            <a:r>
              <a:rPr lang="cs-CZ" altLang="en-US" sz="2400"/>
              <a:t>nahožábří</a:t>
            </a:r>
            <a:r>
              <a:rPr lang="en-US" altLang="en-US" sz="2400"/>
              <a:t>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31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00750"/>
            <a:ext cx="846296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87313" y="65088"/>
            <a:ext cx="9056687" cy="519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Variable coral morphology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cs-CZ" altLang="en-US" dirty="0" smtClean="0"/>
              <a:t>Stojaté vody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52513"/>
            <a:ext cx="9036496" cy="4114800"/>
          </a:xfrm>
        </p:spPr>
        <p:txBody>
          <a:bodyPr/>
          <a:lstStyle/>
          <a:p>
            <a:r>
              <a:rPr lang="cs-CZ" altLang="en-US" sz="2800" dirty="0" smtClean="0"/>
              <a:t>Člověk je často využívá – a proto je i vytváří</a:t>
            </a:r>
          </a:p>
          <a:p>
            <a:r>
              <a:rPr lang="cs-CZ" altLang="en-US" sz="2800" dirty="0" smtClean="0"/>
              <a:t>U nás (ČR) převažují umělé nádrže – ať už rybníky (většinou relativně mělké), nebo velké údolní nádrže (relativně nové)</a:t>
            </a:r>
          </a:p>
          <a:p>
            <a:r>
              <a:rPr lang="cs-CZ" altLang="en-US" sz="2800" dirty="0" smtClean="0"/>
              <a:t>„Jezera“ po těžbě – důlní, pískovny (i zde probíhá sukcese)</a:t>
            </a:r>
          </a:p>
          <a:p>
            <a:r>
              <a:rPr lang="cs-CZ" altLang="en-US" sz="2800" dirty="0" smtClean="0"/>
              <a:t>Přirozená jezera ve </a:t>
            </a:r>
            <a:r>
              <a:rPr lang="cs-CZ" altLang="en-US" sz="2800" dirty="0" err="1" smtClean="0"/>
              <a:t>stř</a:t>
            </a:r>
            <a:r>
              <a:rPr lang="cs-CZ" altLang="en-US" sz="2800" dirty="0" smtClean="0"/>
              <a:t>. Evropě jsou často ledovcového původu (v horách)</a:t>
            </a:r>
          </a:p>
          <a:p>
            <a:r>
              <a:rPr lang="cs-CZ" altLang="en-US" sz="2800" dirty="0" smtClean="0"/>
              <a:t>Mělká jezera v nížinách ČR vysušena a přeměněna v pole (</a:t>
            </a:r>
            <a:r>
              <a:rPr lang="cs-CZ" altLang="en-US" sz="2800" dirty="0" err="1" smtClean="0"/>
              <a:t>Kobylské</a:t>
            </a:r>
            <a:r>
              <a:rPr lang="cs-CZ" altLang="en-US" sz="2800" dirty="0" smtClean="0"/>
              <a:t> jezero, mírně brakické [„slané“]), ale jinde ve </a:t>
            </a:r>
            <a:r>
              <a:rPr lang="cs-CZ" altLang="en-US" sz="2800" dirty="0" err="1" smtClean="0"/>
              <a:t>Stř</a:t>
            </a:r>
            <a:r>
              <a:rPr lang="cs-CZ" altLang="en-US" sz="2800" dirty="0" smtClean="0"/>
              <a:t>. Evropě jsou velká</a:t>
            </a:r>
            <a:r>
              <a:rPr lang="en-US" altLang="en-US" sz="2800" dirty="0" smtClean="0"/>
              <a:t> n</a:t>
            </a:r>
            <a:r>
              <a:rPr lang="cs-CZ" altLang="en-US" sz="2800" dirty="0" err="1" smtClean="0"/>
              <a:t>ížiná</a:t>
            </a:r>
            <a:r>
              <a:rPr lang="cs-CZ" altLang="en-US" sz="2800" dirty="0" smtClean="0"/>
              <a:t> jezera „fungující“ – Neziderské, Balaton</a:t>
            </a:r>
          </a:p>
          <a:p>
            <a:r>
              <a:rPr lang="cs-CZ" altLang="en-US" sz="2800" dirty="0" smtClean="0"/>
              <a:t>Slepá a mrtvá ramena řek; jezírka v rašeliništích</a:t>
            </a:r>
          </a:p>
          <a:p>
            <a:endParaRPr lang="cs-CZ" altLang="en-US" sz="2800" dirty="0" smtClean="0"/>
          </a:p>
          <a:p>
            <a:endParaRPr lang="cs-CZ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</a:rPr>
              <a:t>photo M. Janda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6400800"/>
            <a:ext cx="35687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'black corals' r. </a:t>
            </a:r>
            <a:r>
              <a:rPr lang="en-US" altLang="en-US" sz="2400" i="1">
                <a:solidFill>
                  <a:schemeClr val="bg2"/>
                </a:solidFill>
              </a:rPr>
              <a:t>Cirripathes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</a:rPr>
              <a:t>photo M. Janda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6400800"/>
            <a:ext cx="31718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'soft corals' </a:t>
            </a:r>
            <a:r>
              <a:rPr lang="en-US" altLang="en-US" sz="2400" i="1">
                <a:solidFill>
                  <a:schemeClr val="bg2"/>
                </a:solidFill>
              </a:rPr>
              <a:t>Sarcophyton</a:t>
            </a:r>
            <a:endParaRPr lang="en-US" altLang="en-US" sz="2400">
              <a:solidFill>
                <a:schemeClr val="bg2"/>
              </a:solidFill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</a:rPr>
              <a:t>photo M. Janda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0" y="0"/>
            <a:ext cx="21209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corals </a:t>
            </a:r>
            <a:r>
              <a:rPr lang="en-US" altLang="en-US" sz="2400" i="1">
                <a:solidFill>
                  <a:schemeClr val="bg2"/>
                </a:solidFill>
              </a:rPr>
              <a:t>Sinularia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543800" y="6491288"/>
            <a:ext cx="1600200" cy="3667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2"/>
                </a:solidFill>
              </a:rPr>
              <a:t>photo M. Janda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0" y="6400800"/>
            <a:ext cx="607695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Sponges</a:t>
            </a:r>
            <a:r>
              <a:rPr lang="cs-CZ" altLang="en-US" sz="2400">
                <a:solidFill>
                  <a:schemeClr val="bg2"/>
                </a:solidFill>
              </a:rPr>
              <a:t> – tj. houby (Porifera, NIKOLIV Fungi)</a:t>
            </a:r>
            <a:endParaRPr lang="en-US" altLang="en-US" sz="240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2413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7350125" cy="55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755650" y="5805488"/>
            <a:ext cx="7777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I ten Nemo se tam najde</a:t>
            </a:r>
            <a:endParaRPr lang="en-US" altLang="en-US" sz="2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 smtClean="0"/>
          </a:p>
        </p:txBody>
      </p:sp>
      <p:sp>
        <p:nvSpPr>
          <p:cNvPr id="96259" name="Rectangle 3" descr="1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6260" name="Rectangle 5"/>
          <p:cNvSpPr>
            <a:spLocks noChangeArrowheads="1"/>
          </p:cNvSpPr>
          <p:nvPr/>
        </p:nvSpPr>
        <p:spPr bwMode="auto">
          <a:xfrm>
            <a:off x="7072313" y="0"/>
            <a:ext cx="20716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photo M. Janda</a:t>
            </a: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en-US" smtClean="0"/>
          </a:p>
        </p:txBody>
      </p:sp>
      <p:sp>
        <p:nvSpPr>
          <p:cNvPr id="97283" name="Rectangle 3" descr="1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7072313" y="6400800"/>
            <a:ext cx="207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photo M. Janda</a:t>
            </a: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5%20nudibra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-171450"/>
            <a:ext cx="33845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photo_3f7316285ae6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070100"/>
            <a:ext cx="3168651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Glauc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060575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 descr="Nudibran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3168651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4397375"/>
            <a:ext cx="3419476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371975"/>
            <a:ext cx="2735262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12" name="Picture 8" descr="Nudibran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365625"/>
            <a:ext cx="4248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9" descr="Yellow%20Nudibranch%20we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90738"/>
            <a:ext cx="34925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0" descr="nudibran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242888"/>
            <a:ext cx="3492500" cy="235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TextBox 1"/>
          <p:cNvSpPr txBox="1">
            <a:spLocks noChangeArrowheads="1"/>
          </p:cNvSpPr>
          <p:nvPr/>
        </p:nvSpPr>
        <p:spPr bwMode="auto">
          <a:xfrm>
            <a:off x="5921375" y="6567488"/>
            <a:ext cx="370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Nahožábří korálových útesů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Pozor – rozlišuj rozšíření korálů a korálových útesů</a:t>
            </a:r>
            <a:endParaRPr lang="en-US" altLang="en-US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Někteří koráli žijí i mimo korálové útesy (aby tvořili útesy, musí jich být hodně)</a:t>
            </a:r>
          </a:p>
          <a:p>
            <a:endParaRPr lang="cs-CZ" altLang="en-US" smtClean="0"/>
          </a:p>
          <a:p>
            <a:r>
              <a:rPr lang="cs-CZ" altLang="en-US" smtClean="0"/>
              <a:t>Např. Ve Středozemním moři najdeme korály, ale korálové útesy tam nejsou</a:t>
            </a:r>
            <a:endParaRPr lang="en-US" altLang="en-US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1110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798638" y="6400800"/>
            <a:ext cx="7345362" cy="457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Typické jezero ledovcového původu v Alpách (Taury)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smtClean="0"/>
              <a:t>A teď se přesuneme od rovníku </a:t>
            </a:r>
            <a:br>
              <a:rPr lang="cs-CZ" altLang="en-US" smtClean="0"/>
            </a:br>
            <a:r>
              <a:rPr lang="cs-CZ" altLang="en-US" smtClean="0"/>
              <a:t>(víceméně) k pólům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Kelp forest – kelpové lesy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mtClean="0"/>
              <a:t>Tvořeny velkými řasami (chaluhami) – řád Laminariales </a:t>
            </a:r>
          </a:p>
          <a:p>
            <a:endParaRPr lang="cs-CZ" altLang="en-US" smtClean="0"/>
          </a:p>
          <a:p>
            <a:r>
              <a:rPr lang="cs-CZ" altLang="en-US" smtClean="0"/>
              <a:t>Téměř výlučně v temperátních a polárních mořích</a:t>
            </a:r>
          </a:p>
        </p:txBody>
      </p:sp>
      <p:pic>
        <p:nvPicPr>
          <p:cNvPr id="102404" name="Picture 4" descr="kelp_forest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05300"/>
            <a:ext cx="3810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179388" y="4652963"/>
            <a:ext cx="864235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1800"/>
              <a:t>The distribution of </a:t>
            </a:r>
            <a:r>
              <a:rPr lang="cs-CZ" altLang="en-US" sz="1800" i="1"/>
              <a:t>Laminaria</a:t>
            </a:r>
            <a:r>
              <a:rPr lang="cs-CZ" altLang="en-US" sz="1800"/>
              <a:t> (L), </a:t>
            </a:r>
            <a:r>
              <a:rPr lang="cs-CZ" altLang="en-US" sz="1800" i="1"/>
              <a:t>Macrocystis </a:t>
            </a:r>
            <a:r>
              <a:rPr lang="cs-CZ" altLang="en-US" sz="1800"/>
              <a:t>(M) and </a:t>
            </a:r>
            <a:r>
              <a:rPr lang="cs-CZ" altLang="en-US" sz="1800" i="1"/>
              <a:t>Eklonia</a:t>
            </a:r>
            <a:r>
              <a:rPr lang="cs-CZ" altLang="en-US" sz="1800"/>
              <a:t> (E) in quantities sufficient for exploitation. The 20 °C isotherms are for summer in the northern and southern hemispheres, respectively. (Mann, 1973; after Chapman, 1960).</a:t>
            </a:r>
            <a:r>
              <a:rPr lang="cs-CZ" altLang="en-US" sz="240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en-US" sz="2000"/>
              <a:t>http://www.icsu-scope.org/downloadpubs/scope13/chapter10.html</a:t>
            </a:r>
          </a:p>
        </p:txBody>
      </p:sp>
      <p:pic>
        <p:nvPicPr>
          <p:cNvPr id="103427" name="Picture 6" descr="FigKe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20713"/>
            <a:ext cx="6265862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DSCF0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900113" y="188913"/>
            <a:ext cx="741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2"/>
                </a:solidFill>
              </a:rPr>
              <a:t>Pobřeží Norska – při odlivu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DSC_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5"/>
          <p:cNvSpPr txBox="1">
            <a:spLocks noChangeArrowheads="1"/>
          </p:cNvSpPr>
          <p:nvPr/>
        </p:nvSpPr>
        <p:spPr bwMode="auto">
          <a:xfrm>
            <a:off x="323850" y="0"/>
            <a:ext cx="5040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DSC_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SC_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Kelp forests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mtClean="0"/>
              <a:t>Oblíbené místo pro studium „top-down“ controly</a:t>
            </a:r>
          </a:p>
          <a:p>
            <a:r>
              <a:rPr lang="cs-CZ" altLang="en-US" smtClean="0"/>
              <a:t>Při odstranění predátorů (např. i přelovením) může dojít k přemnožení herbivorů, kteří potom decimují porosty řas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6732588" y="6165850"/>
            <a:ext cx="2601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FFFF00"/>
                </a:solidFill>
              </a:rPr>
              <a:t>Pískovna Cep</a:t>
            </a:r>
            <a:endParaRPr lang="en-US" alt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5003800" y="6092825"/>
            <a:ext cx="3671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Zatopený lom na Ostravsku</a:t>
            </a:r>
            <a:endParaRPr lang="en-US" altLang="en-US"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.po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20789</TotalTime>
  <Words>1872</Words>
  <Application>Microsoft Office PowerPoint</Application>
  <PresentationFormat>Předvádění na obrazovce (4:3)</PresentationFormat>
  <Paragraphs>222</Paragraphs>
  <Slides>77</Slides>
  <Notes>31</Notes>
  <HiddenSlides>1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0" baseType="lpstr">
      <vt:lpstr>Arial</vt:lpstr>
      <vt:lpstr>Times New Roman</vt:lpstr>
      <vt:lpstr>Blank Presentation</vt:lpstr>
      <vt:lpstr>Vodní ekosystémy</vt:lpstr>
      <vt:lpstr>Voda </vt:lpstr>
      <vt:lpstr>Teplotní anomálie vody extrémně důležité pro život na Zemi</vt:lpstr>
      <vt:lpstr>Další důležité fyzikálně-chemické vlastnosti vody</vt:lpstr>
      <vt:lpstr>Prezentace aplikace PowerPoint</vt:lpstr>
      <vt:lpstr>Stojaté vody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Pokud je vytvořen epilimnion</vt:lpstr>
      <vt:lpstr>V Čechách</vt:lpstr>
      <vt:lpstr>Problémy rybníků (a často i přehrad) – proč se často nemůžeme v rybníce vykoupat</vt:lpstr>
      <vt:lpstr>Vodní květ</vt:lpstr>
      <vt:lpstr>Řeky a potoky</vt:lpstr>
      <vt:lpstr>Říční kontinuum a spirální koloběh (podle Z. Brandla):</vt:lpstr>
      <vt:lpstr>Říční kontinuum:</vt:lpstr>
      <vt:lpstr>Říční kontinuum:</vt:lpstr>
      <vt:lpstr>Prezentace aplikace PowerPoint</vt:lpstr>
      <vt:lpstr>Prezentace aplikace PowerPoint</vt:lpstr>
      <vt:lpstr>Kdo (z benthosu) má výhodu z proudící vody? Studie z novozélandských řek</vt:lpstr>
      <vt:lpstr>Říční kontinuum:</vt:lpstr>
      <vt:lpstr>Pásma řek podle převládajících ryb (tzv. rybí pásma)</vt:lpstr>
      <vt:lpstr>Prezentace aplikace PowerPoint</vt:lpstr>
      <vt:lpstr>Prezentace aplikace PowerPoint</vt:lpstr>
      <vt:lpstr>Jezera a do jisté míry i říční systémy </vt:lpstr>
      <vt:lpstr>Prezentace aplikace PowerPoint</vt:lpstr>
      <vt:lpstr>Prezentace aplikace PowerPoint</vt:lpstr>
      <vt:lpstr>Prezentace aplikace PowerPoint</vt:lpstr>
      <vt:lpstr>Slané vody – Moře, oceány, slaná jezera</vt:lpstr>
      <vt:lpstr>Extrémní slanost (a tím i hustota) Mrtvého moře</vt:lpstr>
      <vt:lpstr>Prezentace aplikace PowerPoint</vt:lpstr>
      <vt:lpstr>Mrtvé moře vysychá – pokles hladiny ca 1m/rok  – už jsou to dvě oddělená jezera</vt:lpstr>
      <vt:lpstr>Prezentace aplikace PowerPoint</vt:lpstr>
      <vt:lpstr>Aralské jezero – v podstatě zmizelo obrázek 1989-2014  By NASA. Collage by Producercunningham. - 1989: aral sea 1989 250mFile:Aralsea tmo 2014231 lrg.jpg, Public Domain, https://commons.wikimedia.org/w/index.php?curid=35813435</vt:lpstr>
      <vt:lpstr>Mořský ekosystém</vt:lpstr>
      <vt:lpstr>Prezentace aplikace PowerPoint</vt:lpstr>
      <vt:lpstr>Prezentace aplikace PowerPoint</vt:lpstr>
      <vt:lpstr>Prezentace aplikace PowerPoint</vt:lpstr>
      <vt:lpstr>Prezentace aplikace PowerPoint</vt:lpstr>
      <vt:lpstr>Co pohání THC?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Tuňáci – skupina velmi chutná a tudíž velmi ohrožená rybolovem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Pozor – rozlišuj rozšíření korálů a korálových útesů</vt:lpstr>
      <vt:lpstr>A teď se přesuneme od rovníku  (víceméně) k pólům</vt:lpstr>
      <vt:lpstr>Kelp forest – kelpové lesy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Kelp forests</vt:lpstr>
    </vt:vector>
  </TitlesOfParts>
  <Company>Mangi Makarangi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Vojtech Novotny</dc:creator>
  <cp:lastModifiedBy>Jan Lepš</cp:lastModifiedBy>
  <cp:revision>89</cp:revision>
  <dcterms:created xsi:type="dcterms:W3CDTF">2005-03-07T09:47:37Z</dcterms:created>
  <dcterms:modified xsi:type="dcterms:W3CDTF">2023-11-10T12:16:34Z</dcterms:modified>
</cp:coreProperties>
</file>