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306" r:id="rId4"/>
    <p:sldId id="307" r:id="rId5"/>
    <p:sldId id="258" r:id="rId6"/>
    <p:sldId id="308" r:id="rId7"/>
    <p:sldId id="260" r:id="rId8"/>
    <p:sldId id="263" r:id="rId9"/>
    <p:sldId id="296" r:id="rId10"/>
    <p:sldId id="300" r:id="rId11"/>
    <p:sldId id="297" r:id="rId12"/>
    <p:sldId id="299" r:id="rId13"/>
    <p:sldId id="312" r:id="rId14"/>
    <p:sldId id="298" r:id="rId15"/>
    <p:sldId id="313" r:id="rId16"/>
    <p:sldId id="314" r:id="rId17"/>
    <p:sldId id="315" r:id="rId18"/>
    <p:sldId id="261" r:id="rId19"/>
    <p:sldId id="262" r:id="rId20"/>
    <p:sldId id="264" r:id="rId21"/>
    <p:sldId id="268" r:id="rId22"/>
    <p:sldId id="265" r:id="rId23"/>
    <p:sldId id="266" r:id="rId24"/>
    <p:sldId id="267" r:id="rId25"/>
    <p:sldId id="303" r:id="rId26"/>
    <p:sldId id="305" r:id="rId27"/>
    <p:sldId id="304" r:id="rId28"/>
    <p:sldId id="273" r:id="rId29"/>
    <p:sldId id="269" r:id="rId30"/>
    <p:sldId id="270" r:id="rId31"/>
    <p:sldId id="319" r:id="rId32"/>
    <p:sldId id="320" r:id="rId33"/>
    <p:sldId id="274" r:id="rId34"/>
    <p:sldId id="271" r:id="rId35"/>
    <p:sldId id="275" r:id="rId36"/>
    <p:sldId id="272" r:id="rId37"/>
    <p:sldId id="259" r:id="rId38"/>
    <p:sldId id="276" r:id="rId39"/>
    <p:sldId id="278" r:id="rId40"/>
    <p:sldId id="281" r:id="rId41"/>
    <p:sldId id="279" r:id="rId42"/>
    <p:sldId id="282" r:id="rId43"/>
    <p:sldId id="280" r:id="rId44"/>
    <p:sldId id="283" r:id="rId45"/>
    <p:sldId id="284" r:id="rId46"/>
    <p:sldId id="277" r:id="rId47"/>
    <p:sldId id="302" r:id="rId48"/>
    <p:sldId id="286" r:id="rId49"/>
    <p:sldId id="285" r:id="rId50"/>
    <p:sldId id="287" r:id="rId51"/>
    <p:sldId id="289" r:id="rId52"/>
    <p:sldId id="293" r:id="rId53"/>
    <p:sldId id="301" r:id="rId54"/>
    <p:sldId id="290" r:id="rId55"/>
    <p:sldId id="309" r:id="rId56"/>
    <p:sldId id="317" r:id="rId57"/>
    <p:sldId id="316" r:id="rId58"/>
    <p:sldId id="318" r:id="rId59"/>
    <p:sldId id="310" r:id="rId60"/>
    <p:sldId id="311" r:id="rId6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C1C13-A629-4E92-BB62-BE9733AD983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7104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A362A-AD85-45BB-9CD3-36B4A81F2CE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2540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98BD37-2943-408A-BEE9-70438FBB176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8022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A70AE-D2D5-4337-BBB0-86F6E00FA79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1404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1F334-D266-4DCA-961D-6254E3BA929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9584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987F7-5774-427B-93B5-EF70988A753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506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4DB9B-1150-469B-B126-077F58524FD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4660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20EDE-77CF-4848-9378-D3A8017F0BA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8837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738109-3029-402C-90FD-13F628751FC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192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0C383-92A2-4883-BEA3-12F4A9A3002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3416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71A28-79BE-4E0D-A12E-AB1691DF392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1641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C1E050-9C94-48A1-86DB-99B5F5C7C719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z="7200" smtClean="0"/>
              <a:t>Sukcese</a:t>
            </a:r>
            <a:endParaRPr lang="en-GB" altLang="cs-CZ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cs-CZ" smtClean="0"/>
              <a:t>(doslova následnost, po sobě [v </a:t>
            </a:r>
            <a:r>
              <a:rPr lang="cs-CZ" altLang="cs-CZ" smtClean="0"/>
              <a:t>čase</a:t>
            </a:r>
            <a:r>
              <a:rPr lang="en-GB" altLang="cs-CZ" smtClean="0"/>
              <a:t>] následující populace nebo skupiny populací)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1026"/>
          <p:cNvSpPr>
            <a:spLocks noChangeShapeType="1"/>
          </p:cNvSpPr>
          <p:nvPr/>
        </p:nvSpPr>
        <p:spPr bwMode="auto">
          <a:xfrm>
            <a:off x="3492500" y="2997200"/>
            <a:ext cx="2447925" cy="15843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 smtClean="0"/>
              <a:t>Velmi důležitou součástí </a:t>
            </a:r>
            <a:endParaRPr lang="en-US" altLang="en-US" dirty="0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719336" y="1781022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en-US" dirty="0" smtClean="0"/>
              <a:t>primární sukcese je vývoj </a:t>
            </a:r>
          </a:p>
          <a:p>
            <a:pPr marL="0" indent="0">
              <a:buFontTx/>
              <a:buNone/>
            </a:pPr>
            <a:r>
              <a:rPr lang="cs-CZ" altLang="en-US" sz="4000" b="1" dirty="0" smtClean="0"/>
              <a:t>půdního profilu</a:t>
            </a:r>
          </a:p>
          <a:p>
            <a:pPr marL="0" indent="0">
              <a:buFontTx/>
              <a:buNone/>
            </a:pPr>
            <a:r>
              <a:rPr lang="cs-CZ" altLang="en-US" dirty="0" smtClean="0"/>
              <a:t>Čím hlubší půdní profil, tím je vegetace méně závislá na podloží (např. kyselé vs. zásadité horniny)</a:t>
            </a:r>
          </a:p>
          <a:p>
            <a:pPr marL="0" indent="0">
              <a:buFontTx/>
              <a:buNone/>
            </a:pPr>
            <a:r>
              <a:rPr lang="cs-CZ" altLang="en-US" sz="2800" dirty="0" smtClean="0"/>
              <a:t>Hlubší půdní profil obvykle znamená lepší podmínky pro druhy – facilitace</a:t>
            </a:r>
          </a:p>
          <a:p>
            <a:pPr marL="0" indent="0">
              <a:buFontTx/>
              <a:buNone/>
            </a:pPr>
            <a:r>
              <a:rPr lang="cs-CZ" altLang="en-US" sz="2800" dirty="0"/>
              <a:t>	</a:t>
            </a:r>
            <a:r>
              <a:rPr lang="cs-CZ" altLang="en-US" sz="2000" dirty="0" smtClean="0"/>
              <a:t>- ale pozor – </a:t>
            </a:r>
            <a:r>
              <a:rPr lang="cs-CZ" altLang="en-US" sz="2000" dirty="0" err="1" smtClean="0"/>
              <a:t>Casuarina</a:t>
            </a:r>
            <a:r>
              <a:rPr lang="cs-CZ" altLang="en-US" sz="2000" dirty="0" smtClean="0"/>
              <a:t> obohatí půdu dusíkem (přes 	aktinomycety, což jsou bakterie), což je </a:t>
            </a:r>
            <a:r>
              <a:rPr lang="cs-CZ" altLang="en-US" sz="2000" dirty="0" err="1" smtClean="0"/>
              <a:t>facilizace</a:t>
            </a:r>
            <a:r>
              <a:rPr lang="cs-CZ" altLang="en-US" sz="2000" dirty="0" smtClean="0"/>
              <a:t>, ale 	semenáčům dalších druhů bude konkurovat - inhibice</a:t>
            </a:r>
            <a:endParaRPr lang="en-US" alt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773238"/>
            <a:ext cx="677545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250825" y="836613"/>
            <a:ext cx="864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Polštářovité rostliny si drží mikroklima i půdu v polštáři a tak se vyrovnávají s tefrou (=sopečný popel) </a:t>
            </a:r>
            <a:r>
              <a:rPr lang="cs-CZ" altLang="en-US" sz="2400" i="1"/>
              <a:t>Saponaria sicula </a:t>
            </a:r>
            <a:r>
              <a:rPr lang="cs-CZ" altLang="en-US" sz="2400"/>
              <a:t>na Etně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82423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-9525" y="5595938"/>
            <a:ext cx="91440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 dirty="0"/>
              <a:t>Nicméně vítr stále </a:t>
            </a:r>
            <a:r>
              <a:rPr lang="cs-CZ" altLang="en-US" sz="2000" dirty="0" err="1"/>
              <a:t>tefru</a:t>
            </a:r>
            <a:r>
              <a:rPr lang="cs-CZ" altLang="en-US" sz="2000" dirty="0"/>
              <a:t> převívá, a tím brzdí sukcesi </a:t>
            </a:r>
            <a:r>
              <a:rPr lang="cs-CZ" altLang="en-US" sz="2000" dirty="0" err="1"/>
              <a:t>resp</a:t>
            </a:r>
            <a:r>
              <a:rPr lang="cs-CZ" altLang="en-US" sz="2000" dirty="0"/>
              <a:t> ji vrací zpátky k iniciálním stádiím – zde to vypadá, že se jedná o facilitaci – jiné druhy jsou převážně v polštářích </a:t>
            </a:r>
            <a:r>
              <a:rPr lang="cs-CZ" altLang="en-US" sz="2000" i="1" dirty="0" err="1" smtClean="0"/>
              <a:t>Saponaria</a:t>
            </a:r>
            <a:r>
              <a:rPr lang="cs-CZ" altLang="en-US" sz="2000" i="1" dirty="0" smtClean="0"/>
              <a:t> – </a:t>
            </a:r>
            <a:r>
              <a:rPr lang="cs-CZ" altLang="en-US" sz="2000" dirty="0" smtClean="0"/>
              <a:t>ale ne všechny polštářovité druhy jsou </a:t>
            </a:r>
            <a:r>
              <a:rPr lang="cs-CZ" altLang="en-US" sz="2000" dirty="0" err="1" smtClean="0"/>
              <a:t>facilitátoři</a:t>
            </a: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611188" y="1052513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Pico del Teide (Tenerife)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066800" y="3810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Mt. St. Helen (USA)</a:t>
            </a:r>
          </a:p>
        </p:txBody>
      </p:sp>
      <p:pic>
        <p:nvPicPr>
          <p:cNvPr id="15363" name="Picture 3" descr="MtStHe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1713"/>
            <a:ext cx="79248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tStHelencelk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98513"/>
            <a:ext cx="8001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8138864" cy="5029200"/>
          </a:xfrm>
        </p:spPr>
        <p:txBody>
          <a:bodyPr/>
          <a:lstStyle/>
          <a:p>
            <a:pPr algn="l"/>
            <a:r>
              <a:rPr lang="cs-CZ" altLang="cs-CZ" sz="4000" dirty="0" smtClean="0">
                <a:solidFill>
                  <a:schemeClr val="tx1"/>
                </a:solidFill>
              </a:rPr>
              <a:t>Autotrofní (-</a:t>
            </a:r>
            <a:r>
              <a:rPr lang="en-US" altLang="cs-CZ" sz="4000" dirty="0" smtClean="0">
                <a:solidFill>
                  <a:schemeClr val="tx1"/>
                </a:solidFill>
              </a:rPr>
              <a:t>&gt; </a:t>
            </a:r>
            <a:r>
              <a:rPr lang="en-US" altLang="cs-CZ" sz="4000" dirty="0" err="1" smtClean="0">
                <a:solidFill>
                  <a:schemeClr val="tx1"/>
                </a:solidFill>
              </a:rPr>
              <a:t>ke</a:t>
            </a:r>
            <a:r>
              <a:rPr lang="en-US" altLang="cs-CZ" sz="4000" dirty="0" smtClean="0">
                <a:solidFill>
                  <a:schemeClr val="tx1"/>
                </a:solidFill>
              </a:rPr>
              <a:t> </a:t>
            </a:r>
            <a:r>
              <a:rPr lang="en-US" altLang="cs-CZ" sz="4000" dirty="0" err="1" smtClean="0">
                <a:solidFill>
                  <a:schemeClr val="tx1"/>
                </a:solidFill>
              </a:rPr>
              <a:t>klimaxu</a:t>
            </a:r>
            <a:r>
              <a:rPr lang="en-US" altLang="cs-CZ" sz="4000" dirty="0" smtClean="0">
                <a:solidFill>
                  <a:schemeClr val="tx1"/>
                </a:solidFill>
              </a:rPr>
              <a:t>), </a:t>
            </a:r>
            <a:r>
              <a:rPr lang="en-US" altLang="cs-CZ" sz="4000" dirty="0" err="1" smtClean="0">
                <a:solidFill>
                  <a:schemeClr val="tx1"/>
                </a:solidFill>
              </a:rPr>
              <a:t>heterotrofn</a:t>
            </a:r>
            <a:r>
              <a:rPr lang="cs-CZ" altLang="cs-CZ" sz="4000" dirty="0" smtClean="0">
                <a:solidFill>
                  <a:schemeClr val="tx1"/>
                </a:solidFill>
              </a:rPr>
              <a:t>í</a:t>
            </a:r>
            <a:r>
              <a:rPr lang="en-US" altLang="cs-CZ" sz="4000" dirty="0" smtClean="0">
                <a:solidFill>
                  <a:schemeClr val="tx1"/>
                </a:solidFill>
              </a:rPr>
              <a:t> </a:t>
            </a:r>
            <a:r>
              <a:rPr lang="en-US" altLang="cs-CZ" sz="4000" dirty="0" err="1" smtClean="0">
                <a:solidFill>
                  <a:schemeClr val="tx1"/>
                </a:solidFill>
              </a:rPr>
              <a:t>sukcese</a:t>
            </a:r>
            <a:r>
              <a:rPr lang="en-US" altLang="cs-CZ" sz="4000" dirty="0" smtClean="0">
                <a:solidFill>
                  <a:schemeClr val="tx1"/>
                </a:solidFill>
              </a:rPr>
              <a:t> (-&gt; </a:t>
            </a:r>
            <a:r>
              <a:rPr lang="cs-CZ" altLang="cs-CZ" sz="4000" dirty="0" smtClean="0">
                <a:solidFill>
                  <a:schemeClr val="tx1"/>
                </a:solidFill>
              </a:rPr>
              <a:t>k</a:t>
            </a:r>
            <a:r>
              <a:rPr lang="cs-CZ" altLang="cs-CZ" sz="6000" dirty="0" smtClean="0">
                <a:solidFill>
                  <a:schemeClr val="tx1"/>
                </a:solidFill>
              </a:rPr>
              <a:t> </a:t>
            </a:r>
            <a:r>
              <a:rPr lang="cs-CZ" altLang="cs-CZ" sz="4000" dirty="0" smtClean="0">
                <a:solidFill>
                  <a:schemeClr val="tx1"/>
                </a:solidFill>
              </a:rPr>
              <a:t>rozložení substrátu).</a:t>
            </a:r>
            <a:br>
              <a:rPr lang="cs-CZ" altLang="cs-CZ" sz="4000" dirty="0" smtClean="0">
                <a:solidFill>
                  <a:schemeClr val="tx1"/>
                </a:solidFill>
              </a:rPr>
            </a:br>
            <a:r>
              <a:rPr lang="cs-CZ" altLang="cs-CZ" sz="4000" dirty="0" smtClean="0">
                <a:solidFill>
                  <a:schemeClr val="tx1"/>
                </a:solidFill>
              </a:rPr>
              <a:t/>
            </a:r>
            <a:br>
              <a:rPr lang="cs-CZ" altLang="cs-CZ" sz="4000" dirty="0" smtClean="0">
                <a:solidFill>
                  <a:schemeClr val="tx1"/>
                </a:solidFill>
              </a:rPr>
            </a:br>
            <a:r>
              <a:rPr lang="cs-CZ" altLang="cs-CZ" sz="4000" dirty="0" smtClean="0">
                <a:solidFill>
                  <a:schemeClr val="tx1"/>
                </a:solidFill>
              </a:rPr>
              <a:t>Příklady heterotrofní sukcese: na tlejícím dřevě, na mrtvolce, na výkalu.</a:t>
            </a:r>
            <a:br>
              <a:rPr lang="cs-CZ" altLang="cs-CZ" sz="4000" dirty="0" smtClean="0">
                <a:solidFill>
                  <a:schemeClr val="tx1"/>
                </a:solidFill>
              </a:rPr>
            </a:br>
            <a:r>
              <a:rPr lang="cs-CZ" altLang="cs-CZ" sz="4000" dirty="0" smtClean="0">
                <a:solidFill>
                  <a:schemeClr val="tx1"/>
                </a:solidFill>
              </a:rPr>
              <a:t/>
            </a:r>
            <a:br>
              <a:rPr lang="cs-CZ" altLang="cs-CZ" sz="4000" dirty="0" smtClean="0">
                <a:solidFill>
                  <a:schemeClr val="tx1"/>
                </a:solidFill>
              </a:rPr>
            </a:br>
            <a:r>
              <a:rPr lang="cs-CZ" altLang="cs-CZ" sz="4000" dirty="0" smtClean="0">
                <a:solidFill>
                  <a:schemeClr val="tx1"/>
                </a:solidFill>
              </a:rPr>
              <a:t>Obvykle se sukcesí míní autotrofní sukcese, naopak, hydrobiologové užívají termín „sezónní sukcese“ pro sezónní dynamiku</a:t>
            </a:r>
            <a:br>
              <a:rPr lang="cs-CZ" altLang="cs-CZ" sz="4000" dirty="0" smtClean="0">
                <a:solidFill>
                  <a:schemeClr val="tx1"/>
                </a:solidFill>
              </a:rPr>
            </a:br>
            <a:endParaRPr lang="en-GB" altLang="cs-CZ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tStHelensTyph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27163"/>
            <a:ext cx="61722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9388" y="5734050"/>
            <a:ext cx="8785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Výbuch sopky a následné sesuvy půdy zapříčinily i vznik nových jezer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tStHelenjezeroakme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4196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MtStHelenjenshore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0"/>
            <a:ext cx="5181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57200" y="3886200"/>
            <a:ext cx="2895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 v</a:t>
            </a:r>
            <a:r>
              <a:rPr lang="cs-CZ" altLang="cs-CZ" sz="2400"/>
              <a:t>ýbuch sopky nemusí vždy zničit vše - tzn. že sukcese pak nezačíná „z ničeho“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SHJ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8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MSHPumicePlLupi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44196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105400" y="609600"/>
            <a:ext cx="35814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Lupinus (fixace N) 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Zase typ facilitace – už bude dusíku dost, druhy s vyšším vzrůstem </a:t>
            </a:r>
            <a:r>
              <a:rPr lang="cs-CZ" altLang="cs-CZ" sz="2400" i="1"/>
              <a:t>Lupinus </a:t>
            </a:r>
            <a:r>
              <a:rPr lang="cs-CZ" altLang="cs-CZ" sz="2400"/>
              <a:t>přerostou – tam už to bude hlavně kompetice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Lasen (Kalifornie)</a:t>
            </a:r>
          </a:p>
        </p:txBody>
      </p:sp>
      <p:pic>
        <p:nvPicPr>
          <p:cNvPr id="20483" name="Picture 3" descr="Lasenzdal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7274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Lasenvrch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"/>
            <a:ext cx="47244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Lasenkou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48768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asens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2370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Lasenpresjez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1195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6624637" cy="576262"/>
          </a:xfrm>
        </p:spPr>
        <p:txBody>
          <a:bodyPr/>
          <a:lstStyle/>
          <a:p>
            <a:r>
              <a:rPr lang="cs-CZ" altLang="cs-CZ" sz="4000" smtClean="0"/>
              <a:t>Ejafjallajökull (Island)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6"/>
          <a:stretch>
            <a:fillRect/>
          </a:stretch>
        </p:blipFill>
        <p:spPr bwMode="auto">
          <a:xfrm>
            <a:off x="0" y="1409700"/>
            <a:ext cx="9144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63" y="-95250"/>
            <a:ext cx="10601326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1143000"/>
          </a:xfrm>
        </p:spPr>
        <p:txBody>
          <a:bodyPr/>
          <a:lstStyle/>
          <a:p>
            <a:r>
              <a:rPr lang="cs-CZ" altLang="cs-CZ" sz="4000" smtClean="0"/>
              <a:t>Stávající vegetace zasypaná tefrou 8km od kráteru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89088"/>
            <a:ext cx="7920038" cy="526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050"/>
          <p:cNvSpPr txBox="1">
            <a:spLocks noChangeArrowheads="1"/>
          </p:cNvSpPr>
          <p:nvPr/>
        </p:nvSpPr>
        <p:spPr bwMode="auto">
          <a:xfrm>
            <a:off x="76200" y="152400"/>
            <a:ext cx="89154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Typické sukcesní řady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PRIMÁRNÍ SUKCESE		SEKUNDÁRNÍ SUKCESE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surová mateční hornina			půdní profil vyvinut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nepřítomnost diaspor			diaspory přítomny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nové vulkanické ostrovy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vulkány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po ledovcích</a:t>
            </a: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písečné duny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náplavy řek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lavinové dráhy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po lesních požárech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paseky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	opuštěná pole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85800" y="3048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Kavkaz</a:t>
            </a:r>
          </a:p>
        </p:txBody>
      </p:sp>
      <p:pic>
        <p:nvPicPr>
          <p:cNvPr id="26627" name="Picture 3" descr="LedovcovyudolipodElbrus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3251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eloledovcepodElbrus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43434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eloLedovnceKavk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924175"/>
            <a:ext cx="23701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179388" y="5876925"/>
            <a:ext cx="5329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Ledovce (v průměru) celosvětově ustupují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solidFill>
                  <a:schemeClr val="tx1"/>
                </a:solidFill>
                <a:latin typeface="Arial" panose="020B0604020202020204" pitchFamily="34" charset="0"/>
              </a:rPr>
              <a:t>Co způsobuje sukcesní vývoj?</a:t>
            </a:r>
            <a:br>
              <a:rPr lang="cs-CZ" altLang="cs-CZ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altLang="cs-CZ" sz="2000" smtClean="0">
                <a:latin typeface="Arial" panose="020B0604020202020204" pitchFamily="34" charset="0"/>
              </a:rPr>
              <a:t>Tři předpoklady sukcesního vývoje (Connel and Slatyer)</a:t>
            </a:r>
            <a:r>
              <a:rPr lang="cs-CZ" altLang="cs-CZ" smtClean="0">
                <a:latin typeface="Arial" panose="020B0604020202020204" pitchFamily="34" charset="0"/>
              </a:rPr>
              <a:t/>
            </a:r>
            <a:br>
              <a:rPr lang="cs-CZ" altLang="cs-CZ" smtClean="0">
                <a:latin typeface="Arial" panose="020B0604020202020204" pitchFamily="34" charset="0"/>
              </a:rPr>
            </a:br>
            <a:endParaRPr lang="en-GB" altLang="cs-CZ" smtClean="0">
              <a:latin typeface="Arial" panose="020B060402020202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000" smtClean="0">
                <a:latin typeface="Arial" panose="020B0604020202020204" pitchFamily="34" charset="0"/>
              </a:rPr>
              <a:t>Kompetice o zdroje je obecným jevem ve všech rostlinných společenstvech, i když zdroje a intenzita kompetičních interakcí se mohou měnit v průběhu času a lišit mezi jednotlivými společenstvy.</a:t>
            </a:r>
          </a:p>
          <a:p>
            <a:r>
              <a:rPr lang="cs-CZ" altLang="cs-CZ" sz="2000" smtClean="0">
                <a:latin typeface="Arial" panose="020B0604020202020204" pitchFamily="34" charset="0"/>
              </a:rPr>
              <a:t>Rostliny mění své prostředí takovým způsobem, že se mění relativní dostupnost zdrojů, a tím i kriteria pro úspěch v kompetici.</a:t>
            </a:r>
          </a:p>
          <a:p>
            <a:r>
              <a:rPr lang="cs-CZ" altLang="cs-CZ" sz="2000" smtClean="0">
                <a:latin typeface="Arial" panose="020B0604020202020204" pitchFamily="34" charset="0"/>
              </a:rPr>
              <a:t>Fyziologická a energetická omezení neumožňují, aby se kterýkoliv druh stal nejlepším kompetitorem, bez ohledu na okolní podmínky. Důsledkem těchto omezení je negativní korelace určitých skupin charakteristik druhů, a to tak, že různé druhy jsou nejlepšími kompetitory v různých typech prostředí </a:t>
            </a:r>
            <a:r>
              <a:rPr lang="cs-CZ" altLang="cs-CZ" sz="2000" b="1" smtClean="0">
                <a:latin typeface="Arial" panose="020B0604020202020204" pitchFamily="34" charset="0"/>
              </a:rPr>
              <a:t>(princip trade-off.)</a:t>
            </a:r>
            <a:endParaRPr lang="en-GB" altLang="cs-CZ" sz="2000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utoUpdateAnimBg="0"/>
      <p:bldP spid="5427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enecio candoleanus na Elbru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3914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85800" y="5334000"/>
            <a:ext cx="784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Senecio candoleanus - </a:t>
            </a:r>
            <a:r>
              <a:rPr lang="en-GB" altLang="cs-CZ" sz="2400"/>
              <a:t>potřebuje jak dobrou schopnost šíření, tak být schopen vydržet těžké podmínky  - trade</a:t>
            </a:r>
            <a:r>
              <a:rPr lang="cs-CZ" altLang="cs-CZ" sz="2400"/>
              <a:t>-</a:t>
            </a:r>
            <a:r>
              <a:rPr lang="en-GB" altLang="cs-CZ" sz="2400"/>
              <a:t>off - je konkurenčně slabý v příznivém prostředí</a:t>
            </a:r>
            <a:endParaRPr lang="en-GB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1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" y="1700808"/>
            <a:ext cx="91317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2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154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Typické sukcesní řady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PRIMÁRNÍ SUKCESE		SEKUNDÁRNÍ SUKCESE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surová mateční hornina			půdní profil vyvinut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nepřítomnost diaspor			diaspory přítomny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nové vulkanické ostrovy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vulkány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po ledovcích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písečné duny</a:t>
            </a: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náplavy řek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lavinové dráhy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po lesních požárech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paseky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	opuštěná pole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isecne duny Kalifor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3152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62000" y="5562600"/>
            <a:ext cx="7467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při návátí písku putují obvykle i diaspory</a:t>
            </a:r>
            <a:r>
              <a:rPr lang="cs-CZ" altLang="cs-CZ" sz="2400"/>
              <a:t> – písek (zvlášť pohyblivý) není ideální místo pro život rostlin – chybí voda, živiny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154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Typické sukcesní řady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PRIMÁRNÍ SUKCESE		SEKUNDÁRNÍ SUKCESE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surová mateční hornina			půdní profil vyvinut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nepřítomnost diaspor			diaspory přítomny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nové vulkanické ostrovy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vulkány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po ledovcích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písečné duny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náplavy řek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lavinové dráhy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po lesních požárech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paseky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	opuštěná pole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95325" y="115888"/>
            <a:ext cx="7905750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Sukcese na náplavech řeky Geog-Čaj (východní Kavkaz)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Chronosekvence - porovnání různě starých stádií</a:t>
            </a:r>
            <a:r>
              <a:rPr lang="cs-CZ" altLang="cs-CZ" sz="2400"/>
              <a:t> – </a:t>
            </a:r>
            <a:r>
              <a:rPr lang="cs-CZ" altLang="cs-CZ" sz="2400" i="1"/>
              <a:t>space for time substitution</a:t>
            </a:r>
            <a:endParaRPr lang="en-GB" altLang="cs-CZ" sz="2400"/>
          </a:p>
        </p:txBody>
      </p:sp>
      <p:pic>
        <p:nvPicPr>
          <p:cNvPr id="31747" name="Picture 3" descr="Geogcajcelk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5943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Line 4"/>
          <p:cNvSpPr>
            <a:spLocks noChangeShapeType="1"/>
          </p:cNvSpPr>
          <p:nvPr/>
        </p:nvSpPr>
        <p:spPr bwMode="auto">
          <a:xfrm flipH="1" flipV="1">
            <a:off x="3429000" y="4876800"/>
            <a:ext cx="990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2057400" y="4800600"/>
            <a:ext cx="609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1143000" y="4648200"/>
            <a:ext cx="1219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352800" y="63246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mladé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447800" y="6096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starší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28600" y="5715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nejstarší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5105400" y="4038600"/>
            <a:ext cx="3733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Diversita - nejvyšší ve středních stádiích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Biomasa stoupá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Počet individuí klesá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5105400" y="533400"/>
            <a:ext cx="38100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H.r. - </a:t>
            </a:r>
            <a:r>
              <a:rPr lang="en-GB" altLang="cs-CZ" sz="2400" i="1"/>
              <a:t>Hypophae ramnoides</a:t>
            </a:r>
            <a:r>
              <a:rPr lang="en-GB" altLang="cs-CZ" sz="2400"/>
              <a:t> - opět má fixátory dusíku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F.o.- klimaxová dřevina </a:t>
            </a:r>
            <a:r>
              <a:rPr lang="en-GB" altLang="cs-CZ" sz="2400" i="1"/>
              <a:t>Fagus orientalis - </a:t>
            </a:r>
            <a:r>
              <a:rPr lang="en-GB" altLang="cs-CZ" sz="2400"/>
              <a:t>buk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5099050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eogcajmla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3434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28600" y="3124200"/>
            <a:ext cx="601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nejmladší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anemochorní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vrby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za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anemochorii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platí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semena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nejsou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schopna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uchycení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konkurenčních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podmínkách</a:t>
            </a:r>
            <a:endParaRPr lang="en-GB" altLang="cs-CZ" sz="2400" dirty="0"/>
          </a:p>
        </p:txBody>
      </p:sp>
      <p:pic>
        <p:nvPicPr>
          <p:cNvPr id="22533" name="Picture 5" descr="Geogcajrannevr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3776663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Geogcaj strednista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25511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Geogcajstred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5941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283968" y="4470400"/>
            <a:ext cx="216693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200" i="1" dirty="0" err="1"/>
              <a:t>Hypophae</a:t>
            </a:r>
            <a:r>
              <a:rPr lang="en-GB" altLang="cs-CZ" sz="2200" i="1" dirty="0"/>
              <a:t> </a:t>
            </a:r>
            <a:r>
              <a:rPr lang="en-GB" altLang="cs-CZ" sz="2200" i="1" dirty="0" err="1"/>
              <a:t>rhamnoides</a:t>
            </a:r>
            <a:r>
              <a:rPr lang="en-GB" altLang="cs-CZ" sz="2200" i="1" dirty="0"/>
              <a:t> - </a:t>
            </a:r>
            <a:r>
              <a:rPr lang="en-GB" altLang="cs-CZ" sz="2200" dirty="0" err="1"/>
              <a:t>má</a:t>
            </a:r>
            <a:r>
              <a:rPr lang="en-GB" altLang="cs-CZ" sz="2200" dirty="0"/>
              <a:t> </a:t>
            </a:r>
            <a:r>
              <a:rPr lang="en-GB" altLang="cs-CZ" sz="2200" dirty="0" err="1"/>
              <a:t>fixátory</a:t>
            </a:r>
            <a:r>
              <a:rPr lang="en-GB" altLang="cs-CZ" sz="2200" dirty="0"/>
              <a:t> </a:t>
            </a:r>
            <a:r>
              <a:rPr lang="en-GB" altLang="cs-CZ" sz="2200" dirty="0" err="1" smtClean="0"/>
              <a:t>dusíku</a:t>
            </a:r>
            <a:r>
              <a:rPr lang="cs-CZ" altLang="cs-CZ" sz="2200" dirty="0" smtClean="0"/>
              <a:t> a semena roznášejí ptáci – je tam nějaká facilitace?</a:t>
            </a:r>
            <a:endParaRPr lang="en-GB" alt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utoUpdateAnimBg="0"/>
      <p:bldP spid="225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154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Typické sukcesní řady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PRIMÁRNÍ SUKCESE		SEKUNDÁRNÍ SUKCESE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surová mateční hornina			půdní profil vyvinut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nepřítomnost diaspor			diaspory přítomny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nové vulkanické ostrovy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vulkány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po ledovcích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písečné duny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náplavy řek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lavinové dráhy</a:t>
            </a: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po lesních požárech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paseky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	opuštěná pole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Facilitace a inhibice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Facilitace – ten kdo prijde dřív připravuje cestu těm, co jdou po něm</a:t>
            </a:r>
          </a:p>
          <a:p>
            <a:pPr>
              <a:defRPr/>
            </a:pPr>
            <a:r>
              <a:rPr lang="cs-CZ" altLang="cs-CZ" dirty="0" smtClean="0"/>
              <a:t>Inhibice – ten kdo přijde dřív zabere prostor a brání těm, co jdou po něm</a:t>
            </a:r>
          </a:p>
          <a:p>
            <a:pPr>
              <a:defRPr/>
            </a:pPr>
            <a:r>
              <a:rPr lang="cs-CZ" altLang="cs-CZ" dirty="0" smtClean="0"/>
              <a:t>Jako krajní modely sukcesního vývoje</a:t>
            </a:r>
          </a:p>
          <a:p>
            <a:pPr>
              <a:defRPr/>
            </a:pPr>
            <a:r>
              <a:rPr lang="cs-CZ" altLang="cs-CZ" dirty="0" smtClean="0"/>
              <a:t>Jejich zastoupení je různé v různých typech sukcese, obvykle se prolínají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26" descr="VlivlavinElb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3400425"/>
            <a:ext cx="3703637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27" descr="KonecLavinovkyuElbru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7912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Line 1029"/>
          <p:cNvSpPr>
            <a:spLocks noChangeShapeType="1"/>
          </p:cNvSpPr>
          <p:nvPr/>
        </p:nvSpPr>
        <p:spPr bwMode="auto">
          <a:xfrm>
            <a:off x="2057400" y="1524000"/>
            <a:ext cx="28956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Line 1030"/>
          <p:cNvSpPr>
            <a:spLocks noChangeShapeType="1"/>
          </p:cNvSpPr>
          <p:nvPr/>
        </p:nvSpPr>
        <p:spPr bwMode="auto">
          <a:xfrm flipH="1" flipV="1">
            <a:off x="4953000" y="1828800"/>
            <a:ext cx="2286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Text Box 1031"/>
          <p:cNvSpPr txBox="1">
            <a:spLocks noChangeArrowheads="1"/>
          </p:cNvSpPr>
          <p:nvPr/>
        </p:nvSpPr>
        <p:spPr bwMode="auto">
          <a:xfrm>
            <a:off x="6896100" y="1828800"/>
            <a:ext cx="2209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dobře viditelná hranice stadií</a:t>
            </a:r>
          </a:p>
        </p:txBody>
      </p:sp>
      <p:sp>
        <p:nvSpPr>
          <p:cNvPr id="35847" name="Text Box 1032"/>
          <p:cNvSpPr txBox="1">
            <a:spLocks noChangeArrowheads="1"/>
          </p:cNvSpPr>
          <p:nvPr/>
        </p:nvSpPr>
        <p:spPr bwMode="auto">
          <a:xfrm>
            <a:off x="990600" y="4572000"/>
            <a:ext cx="403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sukcese také často nez</a:t>
            </a:r>
            <a:r>
              <a:rPr lang="cs-CZ" altLang="cs-CZ" sz="2400"/>
              <a:t>a</a:t>
            </a:r>
            <a:r>
              <a:rPr lang="en-GB" altLang="cs-CZ" sz="2400"/>
              <a:t>číná od začátku</a:t>
            </a:r>
          </a:p>
        </p:txBody>
      </p:sp>
      <p:sp>
        <p:nvSpPr>
          <p:cNvPr id="35848" name="Text Box 1033"/>
          <p:cNvSpPr txBox="1">
            <a:spLocks noChangeArrowheads="1"/>
          </p:cNvSpPr>
          <p:nvPr/>
        </p:nvSpPr>
        <p:spPr bwMode="auto">
          <a:xfrm>
            <a:off x="0" y="5486400"/>
            <a:ext cx="518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schopnost</a:t>
            </a:r>
            <a:r>
              <a:rPr lang="en-GB" altLang="cs-CZ" sz="2400" dirty="0"/>
              <a:t> se </a:t>
            </a:r>
            <a:r>
              <a:rPr lang="en-GB" altLang="cs-CZ" sz="2400" dirty="0" err="1" smtClean="0"/>
              <a:t>ohnout</a:t>
            </a:r>
            <a:r>
              <a:rPr lang="en-GB" altLang="cs-CZ" sz="2400" dirty="0" smtClean="0"/>
              <a:t> </a:t>
            </a:r>
            <a:r>
              <a:rPr lang="en-GB" altLang="cs-CZ" sz="2400" dirty="0"/>
              <a:t>-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lavinové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dráze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výhoda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po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pádu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laviny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nezačíná</a:t>
            </a:r>
            <a:r>
              <a:rPr lang="en-GB" altLang="cs-CZ" sz="2400" dirty="0"/>
              <a:t> od </a:t>
            </a:r>
            <a:r>
              <a:rPr lang="en-GB" altLang="cs-CZ" sz="2400" dirty="0" err="1"/>
              <a:t>nuly</a:t>
            </a:r>
            <a:r>
              <a:rPr lang="en-GB" altLang="cs-CZ" sz="2400" dirty="0"/>
              <a:t> - ale </a:t>
            </a:r>
            <a:r>
              <a:rPr lang="en-GB" altLang="cs-CZ" sz="2400" dirty="0" err="1"/>
              <a:t>platí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omezením</a:t>
            </a:r>
            <a:r>
              <a:rPr lang="en-GB" altLang="cs-CZ" sz="2400" dirty="0"/>
              <a:t> max. DBH</a:t>
            </a:r>
          </a:p>
        </p:txBody>
      </p:sp>
      <p:sp>
        <p:nvSpPr>
          <p:cNvPr id="35849" name="TextBox 1"/>
          <p:cNvSpPr txBox="1">
            <a:spLocks noChangeArrowheads="1"/>
          </p:cNvSpPr>
          <p:nvPr/>
        </p:nvSpPr>
        <p:spPr bwMode="auto">
          <a:xfrm>
            <a:off x="6096000" y="228600"/>
            <a:ext cx="27892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b="1"/>
              <a:t>Kavkaz pod Elbrusem</a:t>
            </a:r>
            <a:endParaRPr lang="en-US" altLang="en-US" b="1"/>
          </a:p>
        </p:txBody>
      </p:sp>
      <p:sp>
        <p:nvSpPr>
          <p:cNvPr id="35850" name="TextBox 2"/>
          <p:cNvSpPr txBox="1">
            <a:spLocks noChangeArrowheads="1"/>
          </p:cNvSpPr>
          <p:nvPr/>
        </p:nvSpPr>
        <p:spPr bwMode="auto">
          <a:xfrm>
            <a:off x="5440363" y="5741988"/>
            <a:ext cx="4011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 dirty="0" err="1" smtClean="0"/>
              <a:t>Trade-off</a:t>
            </a:r>
            <a:endParaRPr lang="cs-CZ" altLang="en-US" sz="2400" b="1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 dirty="0" err="1" smtClean="0"/>
              <a:t>Pinus</a:t>
            </a:r>
            <a:r>
              <a:rPr lang="cs-CZ" altLang="en-US" sz="2400" i="1" dirty="0" smtClean="0"/>
              <a:t> </a:t>
            </a:r>
            <a:r>
              <a:rPr lang="cs-CZ" altLang="en-US" sz="2400" i="1" dirty="0" err="1"/>
              <a:t>hamata</a:t>
            </a:r>
            <a:r>
              <a:rPr lang="cs-CZ" altLang="en-US" sz="2400" i="1" dirty="0"/>
              <a:t> </a:t>
            </a:r>
            <a:r>
              <a:rPr lang="cs-CZ" altLang="en-US" sz="2400" dirty="0"/>
              <a:t>se neohne, </a:t>
            </a:r>
            <a:r>
              <a:rPr lang="cs-CZ" altLang="en-US" sz="2400" i="1" dirty="0" err="1"/>
              <a:t>Betula</a:t>
            </a:r>
            <a:r>
              <a:rPr lang="cs-CZ" altLang="en-US" sz="2400" i="1" dirty="0"/>
              <a:t> </a:t>
            </a:r>
            <a:r>
              <a:rPr lang="cs-CZ" altLang="en-US" sz="2400" i="1" dirty="0" err="1"/>
              <a:t>litvinovii</a:t>
            </a:r>
            <a:r>
              <a:rPr lang="cs-CZ" altLang="en-US" sz="2400" i="1" dirty="0"/>
              <a:t> </a:t>
            </a:r>
            <a:r>
              <a:rPr lang="cs-CZ" altLang="en-US" sz="2400" dirty="0"/>
              <a:t>ano</a:t>
            </a:r>
            <a:endParaRPr lang="en-US" alt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154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Typické sukcesní řady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PRIMÁRNÍ SUKCESE		SEKUNDÁRNÍ SUKCESE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surová mateční hornina			půdní profil vyvinut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nepřítomnost diaspor			diaspory přítomny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nové vulkanické ostrovy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vulkány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po ledovcích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písečné duny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náplavy řek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lavinové dráhy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po lesních požárech</a:t>
            </a: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paseky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	opuštěná pole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henKalifor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5607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Po ohni Kalifor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33909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57200" y="5791200"/>
            <a:ext cx="8001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Jak vyjít s ohněm - dvě “strategie” - vydržet, nebo být schopen rychle obsadit prostor po ohni. Vliv ohně podle typu a intenzity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026"/>
          <p:cNvSpPr txBox="1">
            <a:spLocks noChangeArrowheads="1"/>
          </p:cNvSpPr>
          <p:nvPr/>
        </p:nvSpPr>
        <p:spPr bwMode="auto">
          <a:xfrm>
            <a:off x="76200" y="152400"/>
            <a:ext cx="89154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Typické sukcesní řady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PRIMÁRNÍ SUKCESE		SEKUNDÁRNÍ SUKCESE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surová mateční hornina			půdní profil vyvinut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nepřítomnost diaspor			diaspory přítomny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nové vulkanické ostrovy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vulkány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po ledovcích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písečné duny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náplavy řek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lavinové dráhy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po lesních požárech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paseky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	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opuštěná pole</a:t>
            </a: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OF-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OFX1sJulc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38100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457200" y="33528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1. rok</a:t>
            </a:r>
          </a:p>
        </p:txBody>
      </p:sp>
      <p:pic>
        <p:nvPicPr>
          <p:cNvPr id="39941" name="Picture 6" descr="OFx1druhrok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2800"/>
            <a:ext cx="46482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6248400" y="28194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2. rok</a:t>
            </a:r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76200" y="228600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Úhory v Českém krasu (kombinace stálých ploch a chronosekvence)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X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602038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X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359727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066800" y="3048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8 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X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148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8" descr="X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540385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9" descr="X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26085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5867400" y="37338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50 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Jak studovat sukcesi? </a:t>
            </a:r>
            <a:br>
              <a:rPr lang="en-GB" altLang="cs-CZ" smtClean="0"/>
            </a:br>
            <a:r>
              <a:rPr lang="en-GB" altLang="cs-CZ" smtClean="0"/>
              <a:t>(trv</a:t>
            </a:r>
            <a:r>
              <a:rPr lang="cs-CZ" altLang="cs-CZ" smtClean="0"/>
              <a:t>á</a:t>
            </a:r>
            <a:r>
              <a:rPr lang="en-GB" altLang="cs-CZ" smtClean="0"/>
              <a:t> moc dlouho</a:t>
            </a:r>
            <a:r>
              <a:rPr lang="cs-CZ" altLang="cs-CZ" smtClean="0"/>
              <a:t>)</a:t>
            </a:r>
            <a:endParaRPr lang="en-GB" altLang="cs-CZ" smtClean="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33400" y="2133600"/>
            <a:ext cx="83058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1. Chronosekvence (space for time substitution) - nebezpečí špatné interpretace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2. Trvalé plochy (ale kdo má tak dlouho čekat?)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3. Je-li možné, pak zkombinuj - sleduj chronosekvenci po delší dobu (např. 5 let)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990600" y="50292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1295400" y="52578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3200400" y="58674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3505200" y="60960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7086600" y="63246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7391400" y="655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990600" y="4572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0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3124200" y="5410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8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7010400" y="58674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20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2514600" y="5029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5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4724400" y="5791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12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8458200" y="6248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solidFill>
                  <a:schemeClr val="tx1"/>
                </a:solidFill>
                <a:latin typeface="Arial" panose="020B0604020202020204" pitchFamily="34" charset="0"/>
              </a:rPr>
              <a:t>Takže znovu: Co způsobuje sukcesní vývoj?</a:t>
            </a:r>
            <a:br>
              <a:rPr lang="cs-CZ" altLang="cs-CZ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altLang="cs-CZ" sz="2000" smtClean="0">
                <a:latin typeface="Arial" panose="020B0604020202020204" pitchFamily="34" charset="0"/>
              </a:rPr>
              <a:t>Tři předpoklady sukcesního vývoje</a:t>
            </a:r>
            <a:r>
              <a:rPr lang="cs-CZ" altLang="cs-CZ" smtClean="0">
                <a:latin typeface="Arial" panose="020B0604020202020204" pitchFamily="34" charset="0"/>
              </a:rPr>
              <a:t/>
            </a:r>
            <a:br>
              <a:rPr lang="cs-CZ" altLang="cs-CZ" smtClean="0">
                <a:latin typeface="Arial" panose="020B0604020202020204" pitchFamily="34" charset="0"/>
              </a:rPr>
            </a:br>
            <a:endParaRPr lang="en-GB" altLang="cs-CZ" smtClean="0">
              <a:latin typeface="Arial" panose="020B060402020202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000" smtClean="0">
                <a:latin typeface="Arial" panose="020B0604020202020204" pitchFamily="34" charset="0"/>
              </a:rPr>
              <a:t>Kompetice o zdroje je obecným jevem ve všech rostlinných společenstvech, i když zdroje a intenzita kompetičních interakcí se mohou měnit v průběhu času a lišit mezi jednotlivými společenstvy.</a:t>
            </a:r>
          </a:p>
          <a:p>
            <a:r>
              <a:rPr lang="cs-CZ" altLang="cs-CZ" sz="2000" smtClean="0">
                <a:latin typeface="Arial" panose="020B0604020202020204" pitchFamily="34" charset="0"/>
              </a:rPr>
              <a:t>Rostliny mění své prostředí takovým způsobem, že se mění relativní dostupnost zdrojů, a tím i kriteria pro úspěch v kompetici.</a:t>
            </a:r>
          </a:p>
          <a:p>
            <a:r>
              <a:rPr lang="cs-CZ" altLang="cs-CZ" sz="2000" smtClean="0">
                <a:latin typeface="Arial" panose="020B0604020202020204" pitchFamily="34" charset="0"/>
              </a:rPr>
              <a:t>Fyziologická a energetická omezení neumožňují, aby se kterýkoliv druh stal nejlepším kompetitorem, bez ohledu na okolní podmínky. Důsledkem těchto omezení je negativní korelace určitých skupin charakteristik druhů, a to tak, že různé druhy jsou nejlepšími kompetitory v různých typech prostředí </a:t>
            </a:r>
            <a:r>
              <a:rPr lang="cs-CZ" altLang="cs-CZ" sz="2000" b="1" smtClean="0">
                <a:latin typeface="Arial" panose="020B0604020202020204" pitchFamily="34" charset="0"/>
              </a:rPr>
              <a:t>(princip trade-off.)</a:t>
            </a:r>
            <a:endParaRPr lang="en-GB" altLang="cs-CZ" sz="2000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1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5715000" y="1219200"/>
            <a:ext cx="22860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 průběhu sukcese se mění (často predikovatelným způsobem) složení převládajících životních forem, životních strategií, ale často i druhová bohatost a ekosystémové charakteristiky</a:t>
            </a:r>
            <a:endParaRPr lang="en-GB" altLang="cs-CZ" sz="2400"/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39957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15400" cy="729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Autotrofní sukcese (nejčastěji myslíme, když řekneme sukcese)  Typické sukcesní řady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PRIMÁRNÍ SUKCESE		SEKUNDÁRNÍ SUKCESE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surová mateční hornina			půdní profil vyvinut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nepřítomnost diaspor			diaspory přítomny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nové vulkanické ostrovy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vulkány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po ledovcích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písečné duny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náplavy řek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lavinové dráhy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po lesních požárech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paseky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	opuštěná pole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z="2400" smtClean="0"/>
              <a:t>Ranně sukcesní druhy musí mít schopnost se na místo dostat, pozdně sukcesní druhy se na něm musí udržet</a:t>
            </a:r>
            <a:endParaRPr lang="en-GB" altLang="cs-CZ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Ranně sukcesní - spíše r-strategové: hodně malých semen, banka semen v půdě (často dormance jako způsob “cesty časem”), nebo anemochorie</a:t>
            </a:r>
          </a:p>
          <a:p>
            <a:r>
              <a:rPr lang="en-GB" altLang="cs-CZ" smtClean="0"/>
              <a:t>Pozdně sukcesní - spíše K-strategové (málo velkých semen, schopnost fotosyntézy i při nižší hladině světla)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01675"/>
            <a:ext cx="78486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066800" y="55626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Změny Grimovských strategií v sukcesi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b="1" smtClean="0"/>
              <a:t>Klimax</a:t>
            </a:r>
            <a:r>
              <a:rPr lang="en-GB" altLang="cs-CZ" smtClean="0"/>
              <a:t> jako závěrečné stadium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7772400" cy="4114800"/>
          </a:xfrm>
        </p:spPr>
        <p:txBody>
          <a:bodyPr/>
          <a:lstStyle/>
          <a:p>
            <a:r>
              <a:rPr lang="en-GB" altLang="cs-CZ" sz="2800" dirty="0" smtClean="0"/>
              <a:t>Je </a:t>
            </a:r>
            <a:r>
              <a:rPr lang="en-GB" altLang="cs-CZ" sz="2800" dirty="0" err="1" smtClean="0"/>
              <a:t>společenstvo</a:t>
            </a:r>
            <a:r>
              <a:rPr lang="en-GB" altLang="cs-CZ" sz="2800" dirty="0" smtClean="0"/>
              <a:t>, </a:t>
            </a:r>
            <a:r>
              <a:rPr lang="en-GB" altLang="cs-CZ" sz="2800" dirty="0" err="1" smtClean="0"/>
              <a:t>které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už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ze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dále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nemění</a:t>
            </a:r>
            <a:r>
              <a:rPr lang="en-GB" altLang="cs-CZ" sz="2800" dirty="0" smtClean="0"/>
              <a:t> - </a:t>
            </a:r>
            <a:r>
              <a:rPr lang="en-GB" altLang="cs-CZ" sz="2800" dirty="0" err="1" smtClean="0"/>
              <a:t>závislost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na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měřítcích</a:t>
            </a:r>
            <a:r>
              <a:rPr lang="en-GB" altLang="cs-CZ" sz="2800" dirty="0" smtClean="0"/>
              <a:t> (</a:t>
            </a:r>
            <a:r>
              <a:rPr lang="en-GB" altLang="cs-CZ" sz="2800" dirty="0" err="1" smtClean="0"/>
              <a:t>časových</a:t>
            </a:r>
            <a:r>
              <a:rPr lang="en-GB" altLang="cs-CZ" sz="2800" dirty="0" smtClean="0"/>
              <a:t> - </a:t>
            </a:r>
            <a:r>
              <a:rPr lang="en-GB" altLang="cs-CZ" sz="2800" dirty="0" err="1" smtClean="0"/>
              <a:t>sekulární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změny</a:t>
            </a:r>
            <a:r>
              <a:rPr lang="en-GB" altLang="cs-CZ" sz="2800" dirty="0" smtClean="0"/>
              <a:t> v </a:t>
            </a:r>
            <a:r>
              <a:rPr lang="en-GB" altLang="cs-CZ" sz="2800" dirty="0" err="1" smtClean="0"/>
              <a:t>důsledku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změn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klimatu</a:t>
            </a:r>
            <a:r>
              <a:rPr lang="en-GB" altLang="cs-CZ" sz="2800" dirty="0" smtClean="0"/>
              <a:t>), </a:t>
            </a:r>
            <a:r>
              <a:rPr lang="en-GB" altLang="cs-CZ" sz="2800" dirty="0" err="1" smtClean="0"/>
              <a:t>prostorových</a:t>
            </a:r>
            <a:r>
              <a:rPr lang="en-GB" altLang="cs-CZ" sz="2800" dirty="0" smtClean="0"/>
              <a:t> (</a:t>
            </a:r>
            <a:r>
              <a:rPr lang="en-GB" altLang="cs-CZ" sz="2800" dirty="0" err="1" smtClean="0"/>
              <a:t>na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malé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ploše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probíhá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cyklické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změny</a:t>
            </a:r>
            <a:r>
              <a:rPr lang="en-GB" altLang="cs-CZ" sz="2800" dirty="0" smtClean="0"/>
              <a:t> - “gap dynamics”)</a:t>
            </a:r>
          </a:p>
          <a:p>
            <a:r>
              <a:rPr lang="en-GB" altLang="cs-CZ" sz="2800" dirty="0" smtClean="0"/>
              <a:t>Je </a:t>
            </a:r>
            <a:r>
              <a:rPr lang="en-GB" altLang="cs-CZ" sz="2800" dirty="0" err="1" smtClean="0"/>
              <a:t>otázkou</a:t>
            </a:r>
            <a:r>
              <a:rPr lang="en-GB" altLang="cs-CZ" sz="2800" dirty="0" smtClean="0"/>
              <a:t>, do </a:t>
            </a:r>
            <a:r>
              <a:rPr lang="en-GB" altLang="cs-CZ" sz="2800" dirty="0" err="1" smtClean="0"/>
              <a:t>jaké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míry</a:t>
            </a:r>
            <a:r>
              <a:rPr lang="en-GB" altLang="cs-CZ" sz="2800" dirty="0" smtClean="0"/>
              <a:t> je </a:t>
            </a:r>
            <a:r>
              <a:rPr lang="en-GB" altLang="cs-CZ" sz="2800" dirty="0" err="1" smtClean="0"/>
              <a:t>klimax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závislý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jen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na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klimatu</a:t>
            </a:r>
            <a:r>
              <a:rPr lang="en-GB" altLang="cs-CZ" sz="2800" dirty="0" smtClean="0"/>
              <a:t> a do </a:t>
            </a:r>
            <a:r>
              <a:rPr lang="en-GB" altLang="cs-CZ" sz="2800" dirty="0" err="1" smtClean="0"/>
              <a:t>jaké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míry</a:t>
            </a:r>
            <a:r>
              <a:rPr lang="en-GB" altLang="cs-CZ" sz="2800" dirty="0" smtClean="0"/>
              <a:t> je </a:t>
            </a:r>
            <a:r>
              <a:rPr lang="en-GB" altLang="cs-CZ" sz="2800" dirty="0" err="1" smtClean="0"/>
              <a:t>půdně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ovlivněn</a:t>
            </a:r>
            <a:r>
              <a:rPr lang="en-GB" altLang="cs-CZ" sz="2800" dirty="0" smtClean="0"/>
              <a:t> (</a:t>
            </a:r>
            <a:r>
              <a:rPr lang="en-GB" altLang="cs-CZ" sz="2800" dirty="0" err="1" smtClean="0"/>
              <a:t>edafický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klimax</a:t>
            </a:r>
            <a:r>
              <a:rPr lang="en-GB" altLang="cs-CZ" sz="2800" dirty="0" smtClean="0"/>
              <a:t>)</a:t>
            </a:r>
            <a:r>
              <a:rPr lang="cs-CZ" altLang="cs-CZ" sz="2800" dirty="0" smtClean="0"/>
              <a:t> – </a:t>
            </a:r>
            <a:r>
              <a:rPr lang="cs-CZ" altLang="cs-CZ" sz="2800" dirty="0" err="1" smtClean="0"/>
              <a:t>monoklimaxová</a:t>
            </a:r>
            <a:r>
              <a:rPr lang="cs-CZ" altLang="cs-CZ" sz="2800" dirty="0" smtClean="0"/>
              <a:t> vs. </a:t>
            </a:r>
            <a:r>
              <a:rPr lang="cs-CZ" altLang="cs-CZ" sz="2800" dirty="0" err="1" smtClean="0"/>
              <a:t>polyklimaxová</a:t>
            </a:r>
            <a:r>
              <a:rPr lang="cs-CZ" altLang="cs-CZ" sz="2800" dirty="0" smtClean="0"/>
              <a:t> teorie</a:t>
            </a:r>
          </a:p>
          <a:p>
            <a:r>
              <a:rPr lang="cs-CZ" altLang="cs-CZ" sz="2800" dirty="0" smtClean="0"/>
              <a:t>Otázkou je, do jaké míry je „klimax“ určován disturbancemi, pastvou atd. </a:t>
            </a:r>
            <a:r>
              <a:rPr lang="cs-CZ" altLang="cs-CZ" sz="2800" dirty="0"/>
              <a:t> </a:t>
            </a:r>
            <a:endParaRPr lang="en-GB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dirty="0" err="1" smtClean="0"/>
              <a:t>Klimax</a:t>
            </a:r>
            <a:endParaRPr lang="en-GB" altLang="cs-CZ" dirty="0" smtClean="0"/>
          </a:p>
        </p:txBody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dirty="0" err="1" smtClean="0"/>
              <a:t>Podle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teorie</a:t>
            </a:r>
            <a:r>
              <a:rPr lang="en-GB" altLang="cs-CZ" dirty="0" smtClean="0"/>
              <a:t> - </a:t>
            </a:r>
            <a:r>
              <a:rPr lang="en-GB" altLang="cs-CZ" dirty="0" err="1" smtClean="0"/>
              <a:t>dále</a:t>
            </a:r>
            <a:r>
              <a:rPr lang="en-GB" altLang="cs-CZ" dirty="0" smtClean="0"/>
              <a:t> se </a:t>
            </a:r>
            <a:r>
              <a:rPr lang="en-GB" altLang="cs-CZ" dirty="0" err="1" smtClean="0"/>
              <a:t>nemění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produkce</a:t>
            </a:r>
            <a:r>
              <a:rPr lang="en-GB" altLang="cs-CZ" dirty="0" smtClean="0"/>
              <a:t> se </a:t>
            </a:r>
            <a:r>
              <a:rPr lang="en-GB" altLang="cs-CZ" dirty="0" err="1" smtClean="0"/>
              <a:t>rovná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rozkladu</a:t>
            </a:r>
            <a:endParaRPr lang="en-GB" altLang="cs-CZ" dirty="0" smtClean="0"/>
          </a:p>
          <a:p>
            <a:r>
              <a:rPr lang="en-GB" altLang="cs-CZ" dirty="0" smtClean="0"/>
              <a:t>V </a:t>
            </a:r>
            <a:r>
              <a:rPr lang="en-GB" altLang="cs-CZ" dirty="0" err="1" smtClean="0"/>
              <a:t>průběhu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sukcese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dochází</a:t>
            </a:r>
            <a:r>
              <a:rPr lang="en-GB" altLang="cs-CZ" dirty="0" smtClean="0"/>
              <a:t> k </a:t>
            </a:r>
            <a:r>
              <a:rPr lang="en-GB" altLang="cs-CZ" dirty="0" err="1" smtClean="0"/>
              <a:t>uzavírání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koloběhů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živin</a:t>
            </a:r>
            <a:endParaRPr lang="cs-CZ" altLang="cs-CZ" dirty="0" smtClean="0"/>
          </a:p>
          <a:p>
            <a:r>
              <a:rPr lang="cs-CZ" altLang="cs-CZ" dirty="0" smtClean="0"/>
              <a:t>Obvykle předpokládáme, že u nás je na většině území klimaxem les – ale jak je to ovlivněno tím, že jsme si </a:t>
            </a:r>
            <a:r>
              <a:rPr lang="cs-CZ" altLang="cs-CZ" smtClean="0"/>
              <a:t>v postglaciálu </a:t>
            </a:r>
            <a:r>
              <a:rPr lang="cs-CZ" altLang="cs-CZ" dirty="0" smtClean="0"/>
              <a:t>vymlátili velké </a:t>
            </a:r>
            <a:r>
              <a:rPr lang="cs-CZ" altLang="cs-CZ" dirty="0" err="1" smtClean="0"/>
              <a:t>herbivory</a:t>
            </a:r>
            <a:r>
              <a:rPr lang="cs-CZ" altLang="cs-CZ" dirty="0" smtClean="0"/>
              <a:t>?</a:t>
            </a:r>
            <a:endParaRPr lang="en-GB" altLang="cs-CZ" dirty="0" smtClean="0"/>
          </a:p>
          <a:p>
            <a:endParaRPr lang="en-GB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989138"/>
            <a:ext cx="8640763" cy="2608262"/>
          </a:xfrm>
        </p:spPr>
        <p:txBody>
          <a:bodyPr/>
          <a:lstStyle/>
          <a:p>
            <a:r>
              <a:rPr lang="en-GB" altLang="cs-CZ" dirty="0" err="1" smtClean="0"/>
              <a:t>Prakticky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všechna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společenstva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která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kolem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sebe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vidíte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jsou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blokovaná</a:t>
            </a:r>
            <a:r>
              <a:rPr lang="en-GB" altLang="cs-CZ" dirty="0" smtClean="0"/>
              <a:t>) </a:t>
            </a:r>
            <a:r>
              <a:rPr lang="en-GB" altLang="cs-CZ" dirty="0" err="1" smtClean="0"/>
              <a:t>sukcesní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stádia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např</a:t>
            </a:r>
            <a:r>
              <a:rPr lang="en-GB" altLang="cs-CZ" dirty="0" smtClean="0"/>
              <a:t>. </a:t>
            </a:r>
            <a:r>
              <a:rPr lang="en-GB" altLang="cs-CZ" dirty="0" err="1" smtClean="0"/>
              <a:t>všechny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louky</a:t>
            </a:r>
            <a:r>
              <a:rPr lang="en-GB" altLang="cs-CZ" dirty="0" smtClean="0"/>
              <a:t>).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 smtClean="0"/>
              <a:t>Problém pro ochranu přírody – rezervace neklimaxových společenstev musí mít nějaký „management“ (speciálně platí pro luční společenstva)</a:t>
            </a:r>
            <a:r>
              <a:rPr lang="en-GB" altLang="cs-CZ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Sukcese na postindustriálních stanovištích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23850" y="1981200"/>
            <a:ext cx="8640763" cy="4114800"/>
          </a:xfrm>
        </p:spPr>
        <p:txBody>
          <a:bodyPr/>
          <a:lstStyle/>
          <a:p>
            <a:r>
              <a:rPr lang="cs-CZ" altLang="cs-CZ" dirty="0" smtClean="0"/>
              <a:t>Výsypky (po těžbě surovin)</a:t>
            </a:r>
          </a:p>
          <a:p>
            <a:r>
              <a:rPr lang="cs-CZ" altLang="cs-CZ" dirty="0" smtClean="0"/>
              <a:t>Opuštěné lomy</a:t>
            </a:r>
          </a:p>
          <a:p>
            <a:r>
              <a:rPr lang="cs-CZ" altLang="cs-CZ" dirty="0" smtClean="0"/>
              <a:t>Opuštěné pískovny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(Všechny tyto případy by se daly zařadit pod primární sukcesi)</a:t>
            </a:r>
          </a:p>
          <a:p>
            <a:r>
              <a:rPr lang="cs-CZ" altLang="cs-CZ" dirty="0" smtClean="0"/>
              <a:t>Velmi často jsou </a:t>
            </a:r>
            <a:r>
              <a:rPr lang="cs-CZ" altLang="cs-CZ" dirty="0" err="1" smtClean="0"/>
              <a:t>ranná</a:t>
            </a:r>
            <a:r>
              <a:rPr lang="cs-CZ" altLang="cs-CZ" dirty="0" smtClean="0"/>
              <a:t> stádia ochranářsky cenná – ale ne všechna!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323850" y="6308725"/>
            <a:ext cx="5040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chemeClr val="bg1"/>
                </a:solidFill>
              </a:rPr>
              <a:t>Pískovna Cep I</a:t>
            </a:r>
            <a:endParaRPr lang="en-US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179388" y="6092825"/>
            <a:ext cx="7345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>
                <a:solidFill>
                  <a:schemeClr val="bg1"/>
                </a:solidFill>
              </a:rPr>
              <a:t>Lycopodiella inundata </a:t>
            </a:r>
            <a:r>
              <a:rPr lang="cs-CZ" altLang="en-US" sz="2400">
                <a:solidFill>
                  <a:schemeClr val="bg1"/>
                </a:solidFill>
              </a:rPr>
              <a:t>na Cepu</a:t>
            </a:r>
            <a:endParaRPr lang="en-US" altLang="en-US" sz="24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suspa\Documents\obr2022\Karlstejnrijen\DSCN1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Ekologie obnovy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(Restoration ecology)</a:t>
            </a:r>
          </a:p>
          <a:p>
            <a:r>
              <a:rPr lang="cs-CZ" altLang="cs-CZ" smtClean="0"/>
              <a:t>Využití sukcese – obnova přirozených a přírodě blízkých stanovišť</a:t>
            </a:r>
          </a:p>
          <a:p>
            <a:r>
              <a:rPr lang="cs-CZ" altLang="cs-CZ" smtClean="0"/>
              <a:t>Řízená sukcese</a:t>
            </a:r>
          </a:p>
          <a:p>
            <a:r>
              <a:rPr lang="cs-CZ" altLang="cs-CZ" smtClean="0"/>
              <a:t>Využití v ochraně přírody – (</a:t>
            </a:r>
            <a:r>
              <a:rPr lang="cs-CZ" altLang="cs-CZ" b="1" smtClean="0"/>
              <a:t>některá) </a:t>
            </a:r>
            <a:r>
              <a:rPr lang="cs-CZ" altLang="cs-CZ" smtClean="0"/>
              <a:t>ranně sukcesní stádia hostí často druhy, které se již v krajině (téměř) nevyskytují – vymizely totiž jejich habitaty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gos_ga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44688"/>
            <a:ext cx="453707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611188" y="5589588"/>
            <a:ext cx="4537075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Surtsey – u JZ okraje Islandu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/>
              <a:t>http://ex-maulana.blogspot.com/2011/06/surtsey.html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539750" y="404813"/>
            <a:ext cx="835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Těch není zas tak úplně moc</a:t>
            </a:r>
          </a:p>
        </p:txBody>
      </p:sp>
      <p:sp>
        <p:nvSpPr>
          <p:cNvPr id="7173" name="AutoShape 9" descr="2Q=="/>
          <p:cNvSpPr>
            <a:spLocks noChangeAspect="1" noChangeArrowheads="1"/>
          </p:cNvSpPr>
          <p:nvPr/>
        </p:nvSpPr>
        <p:spPr bwMode="auto">
          <a:xfrm>
            <a:off x="3295650" y="2533650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174" name="AutoShape 11" descr="2Q=="/>
          <p:cNvSpPr>
            <a:spLocks noChangeAspect="1" noChangeArrowheads="1"/>
          </p:cNvSpPr>
          <p:nvPr/>
        </p:nvSpPr>
        <p:spPr bwMode="auto">
          <a:xfrm>
            <a:off x="3295650" y="2533650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7175" name="Picture 13" descr="map_Krakat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4941888"/>
            <a:ext cx="1911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5" descr="Krakatoa Island, Indone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4176712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16"/>
          <p:cNvSpPr txBox="1">
            <a:spLocks noChangeArrowheads="1"/>
          </p:cNvSpPr>
          <p:nvPr/>
        </p:nvSpPr>
        <p:spPr bwMode="auto">
          <a:xfrm>
            <a:off x="4859338" y="5229225"/>
            <a:ext cx="2089150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Krakatoa – U ostrova Java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/>
              <a:t>http://www.hbci.com/~wenonah/history/535ad.htm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Proč mají biologové rádi vojenské prostory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Různá </a:t>
            </a:r>
            <a:r>
              <a:rPr lang="cs-CZ" altLang="cs-CZ" dirty="0" err="1" smtClean="0"/>
              <a:t>sukcesní</a:t>
            </a:r>
            <a:r>
              <a:rPr lang="cs-CZ" altLang="cs-CZ" dirty="0" smtClean="0"/>
              <a:t> stádia po různých disturbancích – a často nepřehnojená krajina</a:t>
            </a:r>
          </a:p>
          <a:p>
            <a:r>
              <a:rPr lang="cs-CZ" altLang="cs-CZ" dirty="0" smtClean="0"/>
              <a:t>Opět, často hostí druhy, které jsou v okolní krajině vzácné – jde často o blokovaná </a:t>
            </a:r>
            <a:r>
              <a:rPr lang="cs-CZ" altLang="cs-CZ" dirty="0" err="1" smtClean="0"/>
              <a:t>sukcesní</a:t>
            </a:r>
            <a:r>
              <a:rPr lang="cs-CZ" altLang="cs-CZ" dirty="0" smtClean="0"/>
              <a:t> stádia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154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Typické sukcesní řady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PRIMÁRNÍ SUKCESE		SEKUNDÁRNÍ SUKCESE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surová mateční hornina			půdní profil vyvinut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nepřítomnost diaspor			diaspory přítomny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nové vulkanické ostrovy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vulkány</a:t>
            </a: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po ledovcích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písečné duny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náplavy řek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lavinové dráhy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po lesních požárech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paseky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							opuštěná pole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371600" y="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Manam, Papua Nová Guinea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1899</Words>
  <Application>Microsoft Office PowerPoint</Application>
  <PresentationFormat>Předvádění na obrazovce (4:3)</PresentationFormat>
  <Paragraphs>244</Paragraphs>
  <Slides>60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3" baseType="lpstr">
      <vt:lpstr>Arial</vt:lpstr>
      <vt:lpstr>Times New Roman</vt:lpstr>
      <vt:lpstr>Default Design</vt:lpstr>
      <vt:lpstr>Sukcese</vt:lpstr>
      <vt:lpstr>Autotrofní (-&gt; ke klimaxu), heterotrofní sukcese (-&gt; k rozložení substrátu).  Příklady heterotrofní sukcese: na tlejícím dřevě, na mrtvolce, na výkalu.  Obvykle se sukcesí míní autotrofní sukcese, naopak, hydrobiologové užívají termín „sezónní sukcese“ pro sezónní dynamiku </vt:lpstr>
      <vt:lpstr>Co způsobuje sukcesní vývoj? Tři předpoklady sukcesního vývoje (Connel and Slatyer) </vt:lpstr>
      <vt:lpstr>Facilitace a inhibice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Velmi důležitou součástí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Ejafjallajökull (Island)</vt:lpstr>
      <vt:lpstr>Prezentace aplikace PowerPoint</vt:lpstr>
      <vt:lpstr>Stávající vegetace zasypaná tefrou 8km od kráteru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studovat sukcesi?  (trvá moc dlouho)</vt:lpstr>
      <vt:lpstr>Takže znovu: Co způsobuje sukcesní vývoj? Tři předpoklady sukcesního vývoje </vt:lpstr>
      <vt:lpstr>Prezentace aplikace PowerPoint</vt:lpstr>
      <vt:lpstr>Ranně sukcesní druhy musí mít schopnost se na místo dostat, pozdně sukcesní druhy se na něm musí udržet</vt:lpstr>
      <vt:lpstr>Prezentace aplikace PowerPoint</vt:lpstr>
      <vt:lpstr>Klimax jako závěrečné stadium </vt:lpstr>
      <vt:lpstr>Klimax</vt:lpstr>
      <vt:lpstr>Prakticky všechna společenstva, která kolem sebe vidíte, jsou (blokovaná) sukcesní stádia (např. všechny louky).  Problém pro ochranu přírody – rezervace neklimaxových společenstev musí mít nějaký „management“ (speciálně platí pro luční společenstva) </vt:lpstr>
      <vt:lpstr>Sukcese na postindustriálních stanovištích</vt:lpstr>
      <vt:lpstr>Prezentace aplikace PowerPoint</vt:lpstr>
      <vt:lpstr>Prezentace aplikace PowerPoint</vt:lpstr>
      <vt:lpstr>Prezentace aplikace PowerPoint</vt:lpstr>
      <vt:lpstr>Ekologie obnovy</vt:lpstr>
      <vt:lpstr>Proč mají biologové rádi vojenské prostory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Sukcese</dc:title>
  <dc:creator>Jan Leps</dc:creator>
  <cp:lastModifiedBy>Jan Lepš</cp:lastModifiedBy>
  <cp:revision>37</cp:revision>
  <dcterms:created xsi:type="dcterms:W3CDTF">2003-11-29T08:51:34Z</dcterms:created>
  <dcterms:modified xsi:type="dcterms:W3CDTF">2023-11-02T11:40:14Z</dcterms:modified>
</cp:coreProperties>
</file>