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1"/>
  </p:notesMasterIdLst>
  <p:sldIdLst>
    <p:sldId id="314" r:id="rId2"/>
    <p:sldId id="256" r:id="rId3"/>
    <p:sldId id="292" r:id="rId4"/>
    <p:sldId id="299" r:id="rId5"/>
    <p:sldId id="257" r:id="rId6"/>
    <p:sldId id="285" r:id="rId7"/>
    <p:sldId id="318" r:id="rId8"/>
    <p:sldId id="274" r:id="rId9"/>
    <p:sldId id="275" r:id="rId10"/>
    <p:sldId id="320" r:id="rId11"/>
    <p:sldId id="319" r:id="rId12"/>
    <p:sldId id="317" r:id="rId13"/>
    <p:sldId id="258" r:id="rId14"/>
    <p:sldId id="278" r:id="rId15"/>
    <p:sldId id="282" r:id="rId16"/>
    <p:sldId id="283" r:id="rId17"/>
    <p:sldId id="284" r:id="rId18"/>
    <p:sldId id="279" r:id="rId19"/>
    <p:sldId id="273" r:id="rId20"/>
    <p:sldId id="259" r:id="rId21"/>
    <p:sldId id="300" r:id="rId22"/>
    <p:sldId id="280" r:id="rId23"/>
    <p:sldId id="286" r:id="rId24"/>
    <p:sldId id="287" r:id="rId25"/>
    <p:sldId id="308" r:id="rId26"/>
    <p:sldId id="316" r:id="rId27"/>
    <p:sldId id="321" r:id="rId28"/>
    <p:sldId id="323" r:id="rId29"/>
    <p:sldId id="288" r:id="rId30"/>
    <p:sldId id="289" r:id="rId31"/>
    <p:sldId id="262" r:id="rId32"/>
    <p:sldId id="263" r:id="rId33"/>
    <p:sldId id="264" r:id="rId34"/>
    <p:sldId id="265" r:id="rId35"/>
    <p:sldId id="266" r:id="rId36"/>
    <p:sldId id="267" r:id="rId37"/>
    <p:sldId id="268" r:id="rId38"/>
    <p:sldId id="270" r:id="rId39"/>
    <p:sldId id="272" r:id="rId40"/>
    <p:sldId id="290" r:id="rId41"/>
    <p:sldId id="291" r:id="rId42"/>
    <p:sldId id="269" r:id="rId43"/>
    <p:sldId id="271" r:id="rId44"/>
    <p:sldId id="293" r:id="rId45"/>
    <p:sldId id="294" r:id="rId46"/>
    <p:sldId id="322" r:id="rId47"/>
    <p:sldId id="295" r:id="rId48"/>
    <p:sldId id="296" r:id="rId49"/>
    <p:sldId id="297" r:id="rId50"/>
    <p:sldId id="301" r:id="rId51"/>
    <p:sldId id="310" r:id="rId52"/>
    <p:sldId id="302" r:id="rId53"/>
    <p:sldId id="315" r:id="rId54"/>
    <p:sldId id="303" r:id="rId55"/>
    <p:sldId id="304" r:id="rId56"/>
    <p:sldId id="305" r:id="rId57"/>
    <p:sldId id="309" r:id="rId58"/>
    <p:sldId id="311" r:id="rId59"/>
    <p:sldId id="313" r:id="rId60"/>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958D361-4A65-49A2-A180-AD64E967EBC5}" type="datetimeFigureOut">
              <a:rPr lang="cs-CZ"/>
              <a:pPr>
                <a:defRPr/>
              </a:pPr>
              <a:t>12.2.2023</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cs-CZ"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50040CB-9FF6-4FEC-8782-24D117589589}" type="slidenum">
              <a:rPr lang="cs-CZ"/>
              <a:pPr>
                <a:defRPr/>
              </a:pPr>
              <a:t>‹#›</a:t>
            </a:fld>
            <a:endParaRPr lang="cs-CZ"/>
          </a:p>
        </p:txBody>
      </p:sp>
    </p:spTree>
    <p:extLst>
      <p:ext uri="{BB962C8B-B14F-4D97-AF65-F5344CB8AC3E}">
        <p14:creationId xmlns:p14="http://schemas.microsoft.com/office/powerpoint/2010/main" val="3814501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93613B-FEA6-44D1-A9AF-0FE8A5DB1716}" type="slidenum">
              <a:rPr lang="cs-CZ" altLang="en-US" sz="1200" smtClean="0"/>
              <a:pPr/>
              <a:t>49</a:t>
            </a:fld>
            <a:endParaRPr lang="cs-CZ"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C4D9CDCA-75C1-420B-B968-1872EF0BA8FC}" type="slidenum">
              <a:rPr lang="en-GB" altLang="cs-CZ"/>
              <a:pPr>
                <a:defRPr/>
              </a:pPr>
              <a:t>‹#›</a:t>
            </a:fld>
            <a:endParaRPr lang="en-GB" altLang="cs-CZ"/>
          </a:p>
        </p:txBody>
      </p:sp>
    </p:spTree>
    <p:extLst>
      <p:ext uri="{BB962C8B-B14F-4D97-AF65-F5344CB8AC3E}">
        <p14:creationId xmlns:p14="http://schemas.microsoft.com/office/powerpoint/2010/main" val="148046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622584A4-2320-4634-AA9E-620F57E59280}" type="slidenum">
              <a:rPr lang="en-GB" altLang="cs-CZ"/>
              <a:pPr>
                <a:defRPr/>
              </a:pPr>
              <a:t>‹#›</a:t>
            </a:fld>
            <a:endParaRPr lang="en-GB" altLang="cs-CZ"/>
          </a:p>
        </p:txBody>
      </p:sp>
    </p:spTree>
    <p:extLst>
      <p:ext uri="{BB962C8B-B14F-4D97-AF65-F5344CB8AC3E}">
        <p14:creationId xmlns:p14="http://schemas.microsoft.com/office/powerpoint/2010/main" val="3540332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418F3221-99AA-4CB8-A6FB-C9718E839A7E}" type="slidenum">
              <a:rPr lang="en-GB" altLang="cs-CZ"/>
              <a:pPr>
                <a:defRPr/>
              </a:pPr>
              <a:t>‹#›</a:t>
            </a:fld>
            <a:endParaRPr lang="en-GB" altLang="cs-CZ"/>
          </a:p>
        </p:txBody>
      </p:sp>
    </p:spTree>
    <p:extLst>
      <p:ext uri="{BB962C8B-B14F-4D97-AF65-F5344CB8AC3E}">
        <p14:creationId xmlns:p14="http://schemas.microsoft.com/office/powerpoint/2010/main" val="119860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75136982-7B5F-4E83-9C96-6275ED69ADCC}" type="slidenum">
              <a:rPr lang="en-GB" altLang="cs-CZ"/>
              <a:pPr>
                <a:defRPr/>
              </a:pPr>
              <a:t>‹#›</a:t>
            </a:fld>
            <a:endParaRPr lang="en-GB" altLang="cs-CZ"/>
          </a:p>
        </p:txBody>
      </p:sp>
    </p:spTree>
    <p:extLst>
      <p:ext uri="{BB962C8B-B14F-4D97-AF65-F5344CB8AC3E}">
        <p14:creationId xmlns:p14="http://schemas.microsoft.com/office/powerpoint/2010/main" val="413568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29C97195-995E-4FCD-96F1-275D669A7912}" type="slidenum">
              <a:rPr lang="en-GB" altLang="cs-CZ"/>
              <a:pPr>
                <a:defRPr/>
              </a:pPr>
              <a:t>‹#›</a:t>
            </a:fld>
            <a:endParaRPr lang="en-GB" altLang="cs-CZ"/>
          </a:p>
        </p:txBody>
      </p:sp>
    </p:spTree>
    <p:extLst>
      <p:ext uri="{BB962C8B-B14F-4D97-AF65-F5344CB8AC3E}">
        <p14:creationId xmlns:p14="http://schemas.microsoft.com/office/powerpoint/2010/main" val="7168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p:cNvSpPr>
            <a:spLocks noGrp="1" noChangeArrowheads="1"/>
          </p:cNvSpPr>
          <p:nvPr>
            <p:ph type="sldNum" sz="quarter" idx="12"/>
          </p:nvPr>
        </p:nvSpPr>
        <p:spPr>
          <a:ln/>
        </p:spPr>
        <p:txBody>
          <a:bodyPr/>
          <a:lstStyle>
            <a:lvl1pPr>
              <a:defRPr/>
            </a:lvl1pPr>
          </a:lstStyle>
          <a:p>
            <a:pPr>
              <a:defRPr/>
            </a:pPr>
            <a:fld id="{BAD599FE-C50E-426A-A4B4-E7A6E4955297}" type="slidenum">
              <a:rPr lang="en-GB" altLang="cs-CZ"/>
              <a:pPr>
                <a:defRPr/>
              </a:pPr>
              <a:t>‹#›</a:t>
            </a:fld>
            <a:endParaRPr lang="en-GB" altLang="cs-CZ"/>
          </a:p>
        </p:txBody>
      </p:sp>
    </p:spTree>
    <p:extLst>
      <p:ext uri="{BB962C8B-B14F-4D97-AF65-F5344CB8AC3E}">
        <p14:creationId xmlns:p14="http://schemas.microsoft.com/office/powerpoint/2010/main" val="423591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9" name="Rectangle 6"/>
          <p:cNvSpPr>
            <a:spLocks noGrp="1" noChangeArrowheads="1"/>
          </p:cNvSpPr>
          <p:nvPr>
            <p:ph type="sldNum" sz="quarter" idx="12"/>
          </p:nvPr>
        </p:nvSpPr>
        <p:spPr>
          <a:ln/>
        </p:spPr>
        <p:txBody>
          <a:bodyPr/>
          <a:lstStyle>
            <a:lvl1pPr>
              <a:defRPr/>
            </a:lvl1pPr>
          </a:lstStyle>
          <a:p>
            <a:pPr>
              <a:defRPr/>
            </a:pPr>
            <a:fld id="{9DFCA72E-531E-4661-B717-A44E53E5794F}" type="slidenum">
              <a:rPr lang="en-GB" altLang="cs-CZ"/>
              <a:pPr>
                <a:defRPr/>
              </a:pPr>
              <a:t>‹#›</a:t>
            </a:fld>
            <a:endParaRPr lang="en-GB" altLang="cs-CZ"/>
          </a:p>
        </p:txBody>
      </p:sp>
    </p:spTree>
    <p:extLst>
      <p:ext uri="{BB962C8B-B14F-4D97-AF65-F5344CB8AC3E}">
        <p14:creationId xmlns:p14="http://schemas.microsoft.com/office/powerpoint/2010/main" val="121484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5" name="Rectangle 6"/>
          <p:cNvSpPr>
            <a:spLocks noGrp="1" noChangeArrowheads="1"/>
          </p:cNvSpPr>
          <p:nvPr>
            <p:ph type="sldNum" sz="quarter" idx="12"/>
          </p:nvPr>
        </p:nvSpPr>
        <p:spPr>
          <a:ln/>
        </p:spPr>
        <p:txBody>
          <a:bodyPr/>
          <a:lstStyle>
            <a:lvl1pPr>
              <a:defRPr/>
            </a:lvl1pPr>
          </a:lstStyle>
          <a:p>
            <a:pPr>
              <a:defRPr/>
            </a:pPr>
            <a:fld id="{5C4B9CF7-431A-4104-B558-AA93C4AF787F}" type="slidenum">
              <a:rPr lang="en-GB" altLang="cs-CZ"/>
              <a:pPr>
                <a:defRPr/>
              </a:pPr>
              <a:t>‹#›</a:t>
            </a:fld>
            <a:endParaRPr lang="en-GB" altLang="cs-CZ"/>
          </a:p>
        </p:txBody>
      </p:sp>
    </p:spTree>
    <p:extLst>
      <p:ext uri="{BB962C8B-B14F-4D97-AF65-F5344CB8AC3E}">
        <p14:creationId xmlns:p14="http://schemas.microsoft.com/office/powerpoint/2010/main" val="73552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4" name="Rectangle 6"/>
          <p:cNvSpPr>
            <a:spLocks noGrp="1" noChangeArrowheads="1"/>
          </p:cNvSpPr>
          <p:nvPr>
            <p:ph type="sldNum" sz="quarter" idx="12"/>
          </p:nvPr>
        </p:nvSpPr>
        <p:spPr>
          <a:ln/>
        </p:spPr>
        <p:txBody>
          <a:bodyPr/>
          <a:lstStyle>
            <a:lvl1pPr>
              <a:defRPr/>
            </a:lvl1pPr>
          </a:lstStyle>
          <a:p>
            <a:pPr>
              <a:defRPr/>
            </a:pPr>
            <a:fld id="{C9D13646-3E68-43D2-9191-867BB3261F1D}" type="slidenum">
              <a:rPr lang="en-GB" altLang="cs-CZ"/>
              <a:pPr>
                <a:defRPr/>
              </a:pPr>
              <a:t>‹#›</a:t>
            </a:fld>
            <a:endParaRPr lang="en-GB" altLang="cs-CZ"/>
          </a:p>
        </p:txBody>
      </p:sp>
    </p:spTree>
    <p:extLst>
      <p:ext uri="{BB962C8B-B14F-4D97-AF65-F5344CB8AC3E}">
        <p14:creationId xmlns:p14="http://schemas.microsoft.com/office/powerpoint/2010/main" val="226781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p:cNvSpPr>
            <a:spLocks noGrp="1" noChangeArrowheads="1"/>
          </p:cNvSpPr>
          <p:nvPr>
            <p:ph type="sldNum" sz="quarter" idx="12"/>
          </p:nvPr>
        </p:nvSpPr>
        <p:spPr>
          <a:ln/>
        </p:spPr>
        <p:txBody>
          <a:bodyPr/>
          <a:lstStyle>
            <a:lvl1pPr>
              <a:defRPr/>
            </a:lvl1pPr>
          </a:lstStyle>
          <a:p>
            <a:pPr>
              <a:defRPr/>
            </a:pPr>
            <a:fld id="{E685552D-9FB1-433B-AD62-953B6D6CB392}" type="slidenum">
              <a:rPr lang="en-GB" altLang="cs-CZ"/>
              <a:pPr>
                <a:defRPr/>
              </a:pPr>
              <a:t>‹#›</a:t>
            </a:fld>
            <a:endParaRPr lang="en-GB" altLang="cs-CZ"/>
          </a:p>
        </p:txBody>
      </p:sp>
    </p:spTree>
    <p:extLst>
      <p:ext uri="{BB962C8B-B14F-4D97-AF65-F5344CB8AC3E}">
        <p14:creationId xmlns:p14="http://schemas.microsoft.com/office/powerpoint/2010/main" val="112245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p:cNvSpPr>
            <a:spLocks noGrp="1" noChangeArrowheads="1"/>
          </p:cNvSpPr>
          <p:nvPr>
            <p:ph type="sldNum" sz="quarter" idx="12"/>
          </p:nvPr>
        </p:nvSpPr>
        <p:spPr>
          <a:ln/>
        </p:spPr>
        <p:txBody>
          <a:bodyPr/>
          <a:lstStyle>
            <a:lvl1pPr>
              <a:defRPr/>
            </a:lvl1pPr>
          </a:lstStyle>
          <a:p>
            <a:pPr>
              <a:defRPr/>
            </a:pPr>
            <a:fld id="{CBEDEA06-34A8-45DF-8700-C9563115399D}" type="slidenum">
              <a:rPr lang="en-GB" altLang="cs-CZ"/>
              <a:pPr>
                <a:defRPr/>
              </a:pPr>
              <a:t>‹#›</a:t>
            </a:fld>
            <a:endParaRPr lang="en-GB" altLang="cs-CZ"/>
          </a:p>
        </p:txBody>
      </p:sp>
    </p:spTree>
    <p:extLst>
      <p:ext uri="{BB962C8B-B14F-4D97-AF65-F5344CB8AC3E}">
        <p14:creationId xmlns:p14="http://schemas.microsoft.com/office/powerpoint/2010/main" val="33021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smtClean="0"/>
              <a:t>Klepnutím lze upravit styl předlohy nadpisů.</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Klepnutím lze upravit styly předlohy textu</a:t>
            </a:r>
          </a:p>
          <a:p>
            <a:pPr lvl="1"/>
            <a:r>
              <a:rPr lang="en-GB" altLang="cs-CZ" smtClean="0"/>
              <a:t>Druhá úroveň</a:t>
            </a:r>
          </a:p>
          <a:p>
            <a:pPr lvl="2"/>
            <a:r>
              <a:rPr lang="en-GB" altLang="cs-CZ" smtClean="0"/>
              <a:t>Třetí úroveň</a:t>
            </a:r>
          </a:p>
          <a:p>
            <a:pPr lvl="3"/>
            <a:r>
              <a:rPr lang="en-GB" altLang="cs-CZ" smtClean="0"/>
              <a:t>Čtvrtá úroveň</a:t>
            </a:r>
          </a:p>
          <a:p>
            <a:pPr lvl="4"/>
            <a:r>
              <a:rPr lang="en-GB" altLang="cs-CZ" smtClean="0"/>
              <a:t>Pátá úroveň</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ltLang="cs-CZ"/>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ltLang="cs-CZ"/>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4401946-ABAF-405F-940B-86A61CF9916C}" type="slidenum">
              <a:rPr lang="en-GB" altLang="cs-CZ"/>
              <a:pPr>
                <a:defRPr/>
              </a:pPr>
              <a:t>‹#›</a:t>
            </a:fld>
            <a:endParaRPr lang="en-GB"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1.png"/><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2.png"/><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3.png"/><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Microsoft_Excel_97-2003_Worksheet2.xls"/><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12.bin"/><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oleObject" Target="../embeddings/oleObject14.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17.emf"/><Relationship Id="rId5" Type="http://schemas.openxmlformats.org/officeDocument/2006/relationships/oleObject" Target="../embeddings/oleObject16.bin"/><Relationship Id="rId4" Type="http://schemas.openxmlformats.org/officeDocument/2006/relationships/image" Target="../media/image4.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17.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18.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20.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6.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altLang="en-US" dirty="0" smtClean="0"/>
              <a:t>Population variability in space and time</a:t>
            </a:r>
          </a:p>
        </p:txBody>
      </p:sp>
      <p:sp>
        <p:nvSpPr>
          <p:cNvPr id="2051" name="Content Placeholder 2"/>
          <p:cNvSpPr>
            <a:spLocks noGrp="1"/>
          </p:cNvSpPr>
          <p:nvPr>
            <p:ph idx="1"/>
          </p:nvPr>
        </p:nvSpPr>
        <p:spPr/>
        <p:txBody>
          <a:bodyPr/>
          <a:lstStyle/>
          <a:p>
            <a:r>
              <a:rPr lang="cs-CZ" altLang="en-US" dirty="0" err="1" smtClean="0"/>
              <a:t>Spatial</a:t>
            </a:r>
            <a:r>
              <a:rPr lang="cs-CZ" altLang="en-US" dirty="0" smtClean="0"/>
              <a:t> </a:t>
            </a:r>
            <a:r>
              <a:rPr lang="cs-CZ" altLang="en-US" dirty="0" err="1" smtClean="0"/>
              <a:t>pattern</a:t>
            </a:r>
            <a:endParaRPr lang="cs-CZ" altLang="en-US" dirty="0" smtClean="0"/>
          </a:p>
          <a:p>
            <a:endParaRPr lang="cs-CZ" altLang="en-US" dirty="0" smtClean="0"/>
          </a:p>
          <a:p>
            <a:r>
              <a:rPr lang="cs-CZ" altLang="en-US" dirty="0" err="1" smtClean="0"/>
              <a:t>Temporal</a:t>
            </a:r>
            <a:r>
              <a:rPr lang="cs-CZ" altLang="en-US" dirty="0" smtClean="0"/>
              <a:t> variability</a:t>
            </a: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tLang="cs-CZ" dirty="0" smtClean="0"/>
              <a:t>Poisson distribution</a:t>
            </a:r>
          </a:p>
        </p:txBody>
      </p:sp>
      <p:graphicFrame>
        <p:nvGraphicFramePr>
          <p:cNvPr id="12291" name="Object 140"/>
          <p:cNvGraphicFramePr>
            <a:graphicFrameLocks noChangeAspect="1"/>
          </p:cNvGraphicFramePr>
          <p:nvPr/>
        </p:nvGraphicFramePr>
        <p:xfrm>
          <a:off x="2133600" y="2017713"/>
          <a:ext cx="4572000" cy="1639887"/>
        </p:xfrm>
        <a:graphic>
          <a:graphicData uri="http://schemas.openxmlformats.org/presentationml/2006/ole">
            <mc:AlternateContent xmlns:mc="http://schemas.openxmlformats.org/markup-compatibility/2006">
              <mc:Choice xmlns:v="urn:schemas-microsoft-com:vml" Requires="v">
                <p:oleObj spid="_x0000_s57365" name="Rovnice" r:id="rId3" imgW="1168400" imgH="419100" progId="Equation.3">
                  <p:embed/>
                </p:oleObj>
              </mc:Choice>
              <mc:Fallback>
                <p:oleObj name="Rovnice" r:id="rId3" imgW="1168400" imgH="419100" progId="Equation.3">
                  <p:embed/>
                  <p:pic>
                    <p:nvPicPr>
                      <p:cNvPr id="12291" name="Object 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017713"/>
                        <a:ext cx="4572000"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Text Box 141"/>
          <p:cNvSpPr txBox="1">
            <a:spLocks noChangeArrowheads="1"/>
          </p:cNvSpPr>
          <p:nvPr/>
        </p:nvSpPr>
        <p:spPr bwMode="auto">
          <a:xfrm>
            <a:off x="1752600" y="41148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Both, mean and variance = </a:t>
            </a:r>
            <a:r>
              <a:rPr lang="en-GB" altLang="cs-CZ" sz="2400" dirty="0"/>
              <a:t>λ</a:t>
            </a:r>
          </a:p>
        </p:txBody>
      </p:sp>
    </p:spTree>
    <p:extLst>
      <p:ext uri="{BB962C8B-B14F-4D97-AF65-F5344CB8AC3E}">
        <p14:creationId xmlns:p14="http://schemas.microsoft.com/office/powerpoint/2010/main" val="600251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To do the comparison with Poisson distribution</a:t>
            </a:r>
            <a:endParaRPr lang="en-US" dirty="0"/>
          </a:p>
        </p:txBody>
      </p:sp>
      <p:sp>
        <p:nvSpPr>
          <p:cNvPr id="3" name="TextovéPole 2"/>
          <p:cNvSpPr txBox="1"/>
          <p:nvPr/>
        </p:nvSpPr>
        <p:spPr>
          <a:xfrm>
            <a:off x="685800" y="2438400"/>
            <a:ext cx="7848600" cy="2123658"/>
          </a:xfrm>
          <a:prstGeom prst="rect">
            <a:avLst/>
          </a:prstGeom>
          <a:noFill/>
        </p:spPr>
        <p:txBody>
          <a:bodyPr wrap="square" rtlCol="0">
            <a:spAutoFit/>
          </a:bodyPr>
          <a:lstStyle/>
          <a:p>
            <a:pPr algn="ctr"/>
            <a:r>
              <a:rPr lang="en-US" sz="4400" dirty="0" smtClean="0"/>
              <a:t>I need counts of individuals in sampling units (either natural, or artificial)</a:t>
            </a:r>
            <a:endParaRPr lang="en-US" sz="4400" dirty="0"/>
          </a:p>
        </p:txBody>
      </p:sp>
    </p:spTree>
    <p:extLst>
      <p:ext uri="{BB962C8B-B14F-4D97-AF65-F5344CB8AC3E}">
        <p14:creationId xmlns:p14="http://schemas.microsoft.com/office/powerpoint/2010/main" val="3815026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0" y="4652963"/>
            <a:ext cx="9144000" cy="2205037"/>
          </a:xfrm>
        </p:spPr>
        <p:txBody>
          <a:bodyPr/>
          <a:lstStyle/>
          <a:p>
            <a:pPr>
              <a:lnSpc>
                <a:spcPct val="90000"/>
              </a:lnSpc>
            </a:pPr>
            <a:r>
              <a:rPr lang="en-US" altLang="cs-CZ" sz="2400" dirty="0" smtClean="0"/>
              <a:t>Locate quadrats over the space of interest </a:t>
            </a:r>
            <a:r>
              <a:rPr lang="cs-CZ" altLang="cs-CZ" sz="2400" dirty="0" smtClean="0"/>
              <a:t>(</a:t>
            </a:r>
            <a:r>
              <a:rPr lang="en-US" altLang="cs-CZ" sz="2400" dirty="0" smtClean="0"/>
              <a:t>randomly or regular grid</a:t>
            </a:r>
            <a:r>
              <a:rPr lang="cs-CZ" altLang="cs-CZ" sz="2400" dirty="0" smtClean="0"/>
              <a:t>)</a:t>
            </a:r>
            <a:r>
              <a:rPr lang="en-US" altLang="cs-CZ" sz="2400" dirty="0" smtClean="0"/>
              <a:t> and count the inflorescences in each unit</a:t>
            </a:r>
            <a:endParaRPr lang="cs-CZ" altLang="cs-CZ" sz="2400" dirty="0" smtClean="0"/>
          </a:p>
          <a:p>
            <a:pPr>
              <a:lnSpc>
                <a:spcPct val="90000"/>
              </a:lnSpc>
            </a:pPr>
            <a:r>
              <a:rPr lang="en-US" altLang="cs-CZ" sz="2400" dirty="0" smtClean="0"/>
              <a:t>Calculate mean and variance. For the Poisson distribution, the values should be the same.</a:t>
            </a:r>
            <a:endParaRPr lang="en-GB" altLang="cs-CZ" sz="2400" dirty="0" smtClean="0"/>
          </a:p>
        </p:txBody>
      </p:sp>
      <p:pic>
        <p:nvPicPr>
          <p:cNvPr id="28676" name="Picture 4" descr="sedmik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484313"/>
            <a:ext cx="40671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sedmik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484313"/>
            <a:ext cx="40624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sedmik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484313"/>
            <a:ext cx="40624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609600" y="228600"/>
            <a:ext cx="7315200" cy="461665"/>
          </a:xfrm>
          <a:prstGeom prst="rect">
            <a:avLst/>
          </a:prstGeom>
          <a:noFill/>
        </p:spPr>
        <p:txBody>
          <a:bodyPr wrap="square" rtlCol="0">
            <a:spAutoFit/>
          </a:bodyPr>
          <a:lstStyle/>
          <a:p>
            <a:pPr algn="ctr"/>
            <a:r>
              <a:rPr lang="en-US" dirty="0" smtClean="0"/>
              <a:t>In continuous space</a:t>
            </a:r>
            <a:endParaRPr lang="en-US" dirty="0"/>
          </a:p>
        </p:txBody>
      </p:sp>
      <p:sp>
        <p:nvSpPr>
          <p:cNvPr id="3" name="TextovéPole 2"/>
          <p:cNvSpPr txBox="1"/>
          <p:nvPr/>
        </p:nvSpPr>
        <p:spPr>
          <a:xfrm>
            <a:off x="381000" y="762000"/>
            <a:ext cx="7924800" cy="830997"/>
          </a:xfrm>
          <a:prstGeom prst="rect">
            <a:avLst/>
          </a:prstGeom>
          <a:noFill/>
        </p:spPr>
        <p:txBody>
          <a:bodyPr wrap="square" rtlCol="0">
            <a:spAutoFit/>
          </a:bodyPr>
          <a:lstStyle/>
          <a:p>
            <a:r>
              <a:rPr lang="en-US" altLang="cs-CZ" dirty="0"/>
              <a:t>Are the inflorescences located randomly</a:t>
            </a:r>
            <a:r>
              <a:rPr lang="cs-CZ" altLang="cs-CZ" dirty="0"/>
              <a:t>?</a:t>
            </a:r>
          </a:p>
          <a:p>
            <a:endParaRPr lang="en-US" dirty="0"/>
          </a:p>
        </p:txBody>
      </p:sp>
    </p:spTree>
    <p:extLst>
      <p:ext uri="{BB962C8B-B14F-4D97-AF65-F5344CB8AC3E}">
        <p14:creationId xmlns:p14="http://schemas.microsoft.com/office/powerpoint/2010/main" val="362841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ox(in)">
                                      <p:cBhvr>
                                        <p:cTn id="7" dur="500"/>
                                        <p:tgtEl>
                                          <p:spTgt spid="28676"/>
                                        </p:tgtEl>
                                      </p:cBhvr>
                                    </p:animEffect>
                                  </p:childTnLst>
                                  <p:subTnLst>
                                    <p:set>
                                      <p:cBhvr override="childStyle">
                                        <p:cTn dur="1" fill="hold" display="0" masterRel="nextClick" afterEffect="1"/>
                                        <p:tgtEl>
                                          <p:spTgt spid="28676"/>
                                        </p:tgtEl>
                                        <p:attrNameLst>
                                          <p:attrName>style.visibility</p:attrName>
                                        </p:attrNameLst>
                                      </p:cBhvr>
                                      <p:to>
                                        <p:strVal val="hidden"/>
                                      </p:to>
                                    </p:set>
                                  </p:subTnLst>
                                </p:cTn>
                              </p:par>
                              <p:par>
                                <p:cTn id="8" presetID="1" presetClass="entr" presetSubtype="0" fill="hold" grpId="0" nodeType="withEffect">
                                  <p:stCondLst>
                                    <p:cond delay="0"/>
                                  </p:stCondLst>
                                  <p:childTnLst>
                                    <p:set>
                                      <p:cBhvr>
                                        <p:cTn id="9" dur="1" fill="hold">
                                          <p:stCondLst>
                                            <p:cond delay="0"/>
                                          </p:stCondLst>
                                        </p:cTn>
                                        <p:tgtEl>
                                          <p:spTgt spid="2867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8675">
                                            <p:txEl>
                                              <p:pRg st="0" end="0"/>
                                            </p:txEl>
                                          </p:spTgt>
                                        </p:tgtEl>
                                        <p:attrNameLst>
                                          <p:attrName>ppt_c</p:attrName>
                                        </p:attrNameLst>
                                      </p:cBhvr>
                                      <p:to>
                                        <a:schemeClr val="bg2"/>
                                      </p:to>
                                    </p:animClr>
                                  </p:subTnLst>
                                </p:cTn>
                              </p:par>
                              <p:par>
                                <p:cTn id="10" presetID="1" presetClass="entr" presetSubtype="0" fill="hold" nodeType="withEffect">
                                  <p:stCondLst>
                                    <p:cond delay="0"/>
                                  </p:stCondLst>
                                  <p:childTnLst>
                                    <p:set>
                                      <p:cBhvr>
                                        <p:cTn id="11" dur="1" fill="hold">
                                          <p:stCondLst>
                                            <p:cond delay="0"/>
                                          </p:stCondLst>
                                        </p:cTn>
                                        <p:tgtEl>
                                          <p:spTgt spid="28677"/>
                                        </p:tgtEl>
                                        <p:attrNameLst>
                                          <p:attrName>style.visibility</p:attrName>
                                        </p:attrNameLst>
                                      </p:cBhvr>
                                      <p:to>
                                        <p:strVal val="visible"/>
                                      </p:to>
                                    </p:set>
                                  </p:childTnLst>
                                  <p:subTnLst>
                                    <p:set>
                                      <p:cBhvr override="childStyle">
                                        <p:cTn dur="1" fill="hold" display="0" masterRel="nextClick" afterEffect="1"/>
                                        <p:tgtEl>
                                          <p:spTgt spid="28677"/>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675">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57200" y="457200"/>
            <a:ext cx="784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Basic analysis is the same, whether the units are natural or defined by a researcher </a:t>
            </a:r>
            <a:endParaRPr lang="en-GB" altLang="cs-CZ" sz="2400" dirty="0"/>
          </a:p>
        </p:txBody>
      </p:sp>
      <mc:AlternateContent xmlns:mc="http://schemas.openxmlformats.org/markup-compatibility/2006" xmlns:a14="http://schemas.microsoft.com/office/drawing/2010/main">
        <mc:Choice Requires="a14">
          <p:sp>
            <p:nvSpPr>
              <p:cNvPr id="8195" name="Text Box 3"/>
              <p:cNvSpPr txBox="1">
                <a:spLocks noChangeArrowheads="1"/>
              </p:cNvSpPr>
              <p:nvPr/>
            </p:nvSpPr>
            <p:spPr bwMode="auto">
              <a:xfrm>
                <a:off x="533400" y="2133600"/>
                <a:ext cx="6934200" cy="47089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I have counts of individuals in units, i.e. </a:t>
                </a:r>
                <a:endParaRPr lang="en-GB" altLang="cs-CZ" sz="2400" dirty="0"/>
              </a:p>
              <a:p>
                <a:pPr>
                  <a:spcBef>
                    <a:spcPct val="50000"/>
                  </a:spcBef>
                  <a:buFontTx/>
                  <a:buNone/>
                </a:pPr>
                <a:r>
                  <a:rPr lang="en-GB" altLang="cs-CZ" sz="2400" dirty="0"/>
                  <a:t>x</a:t>
                </a:r>
                <a:r>
                  <a:rPr lang="en-GB" altLang="cs-CZ" sz="2400" baseline="-25000" dirty="0"/>
                  <a:t>1</a:t>
                </a:r>
                <a:r>
                  <a:rPr lang="en-GB" altLang="cs-CZ" sz="2400" dirty="0"/>
                  <a:t>, x</a:t>
                </a:r>
                <a:r>
                  <a:rPr lang="en-GB" altLang="cs-CZ" sz="2400" baseline="-25000" dirty="0"/>
                  <a:t>2</a:t>
                </a:r>
                <a:r>
                  <a:rPr lang="en-GB" altLang="cs-CZ" sz="2400" dirty="0"/>
                  <a:t>, x</a:t>
                </a:r>
                <a:r>
                  <a:rPr lang="en-GB" altLang="cs-CZ" sz="2400" baseline="-25000" dirty="0"/>
                  <a:t>3, ..</a:t>
                </a:r>
                <a:r>
                  <a:rPr lang="en-GB" altLang="cs-CZ" sz="2400" dirty="0"/>
                  <a:t> </a:t>
                </a:r>
                <a:r>
                  <a:rPr lang="en-GB" altLang="cs-CZ" sz="2400" dirty="0" smtClean="0"/>
                  <a:t>Etc.. </a:t>
                </a:r>
                <a:endParaRPr lang="en-GB" altLang="cs-CZ" sz="2400" dirty="0"/>
              </a:p>
              <a:p>
                <a:pPr>
                  <a:spcBef>
                    <a:spcPct val="50000"/>
                  </a:spcBef>
                  <a:buFontTx/>
                  <a:buNone/>
                </a:pPr>
                <a:r>
                  <a:rPr lang="en-GB" altLang="cs-CZ" sz="2400" dirty="0" smtClean="0"/>
                  <a:t>In the case of random </a:t>
                </a:r>
                <a:r>
                  <a:rPr lang="en-GB" altLang="cs-CZ" sz="2400" b="1" dirty="0" smtClean="0"/>
                  <a:t>spatial pattern </a:t>
                </a:r>
                <a:r>
                  <a:rPr lang="en-GB" altLang="cs-CZ" sz="2400" dirty="0" smtClean="0"/>
                  <a:t>of individuals, the </a:t>
                </a:r>
                <a:r>
                  <a:rPr lang="en-GB" altLang="cs-CZ" sz="2400" b="1" dirty="0" smtClean="0"/>
                  <a:t>counts</a:t>
                </a:r>
                <a:r>
                  <a:rPr lang="en-GB" altLang="cs-CZ" sz="2400" dirty="0" smtClean="0"/>
                  <a:t> of individuals have the </a:t>
                </a:r>
                <a:r>
                  <a:rPr lang="en-GB" altLang="cs-CZ" sz="2400" b="1" dirty="0" smtClean="0"/>
                  <a:t>Poisson distribution, </a:t>
                </a:r>
                <a:r>
                  <a:rPr lang="en-GB" altLang="cs-CZ" sz="2400" dirty="0" smtClean="0"/>
                  <a:t>for </a:t>
                </a:r>
                <a:r>
                  <a:rPr lang="en-US" altLang="cs-CZ" sz="2400" dirty="0" smtClean="0"/>
                  <a:t>mean =  </a:t>
                </a:r>
                <a:r>
                  <a:rPr lang="en-US" altLang="cs-CZ" sz="2400" dirty="0" err="1" smtClean="0"/>
                  <a:t>var</a:t>
                </a:r>
                <a:r>
                  <a:rPr lang="en-US" altLang="cs-CZ" sz="2400" dirty="0" smtClean="0"/>
                  <a:t> = </a:t>
                </a:r>
                <a:r>
                  <a:rPr lang="en-GB" altLang="cs-CZ" sz="2400" b="1" dirty="0"/>
                  <a:t>λ</a:t>
                </a:r>
                <a:endParaRPr lang="en-GB" altLang="cs-CZ" sz="2400" dirty="0"/>
              </a:p>
              <a:p>
                <a:pPr>
                  <a:spcBef>
                    <a:spcPct val="50000"/>
                  </a:spcBef>
                  <a:buFontTx/>
                  <a:buNone/>
                </a:pPr>
                <a:r>
                  <a:rPr lang="en-GB" altLang="cs-CZ" sz="2400" dirty="0" smtClean="0"/>
                  <a:t>Mean and </a:t>
                </a:r>
                <a14:m>
                  <m:oMath xmlns:m="http://schemas.openxmlformats.org/officeDocument/2006/math">
                    <m:bar>
                      <m:barPr>
                        <m:pos m:val="top"/>
                        <m:ctrlPr>
                          <a:rPr lang="en-GB" altLang="cs-CZ" sz="2400" i="1" smtClean="0">
                            <a:latin typeface="Cambria Math"/>
                          </a:rPr>
                        </m:ctrlPr>
                      </m:barPr>
                      <m:e>
                        <m:r>
                          <a:rPr lang="cs-CZ" altLang="cs-CZ" sz="2400" b="0" i="1" smtClean="0">
                            <a:latin typeface="Cambria Math" panose="02040503050406030204" pitchFamily="18" charset="0"/>
                          </a:rPr>
                          <m:t>𝑥</m:t>
                        </m:r>
                      </m:e>
                    </m:bar>
                    <m:r>
                      <a:rPr lang="cs-CZ" altLang="cs-CZ" sz="2400" i="1" smtClean="0">
                        <a:latin typeface="Cambria Math" panose="02040503050406030204" pitchFamily="18" charset="0"/>
                      </a:rPr>
                      <m:t> </m:t>
                    </m:r>
                  </m:oMath>
                </a14:m>
                <a:r>
                  <a:rPr lang="cs-CZ" altLang="cs-CZ" sz="2400" dirty="0" err="1" smtClean="0"/>
                  <a:t>is</a:t>
                </a:r>
                <a:r>
                  <a:rPr lang="cs-CZ" altLang="cs-CZ" sz="2400" dirty="0" smtClean="0"/>
                  <a:t> </a:t>
                </a:r>
                <a:r>
                  <a:rPr lang="cs-CZ" altLang="cs-CZ" sz="2400" dirty="0" err="1" smtClean="0"/>
                  <a:t>the</a:t>
                </a:r>
                <a:r>
                  <a:rPr lang="cs-CZ" altLang="cs-CZ" sz="2400" dirty="0" smtClean="0"/>
                  <a:t> </a:t>
                </a:r>
                <a:r>
                  <a:rPr lang="cs-CZ" altLang="cs-CZ" sz="2400" dirty="0" err="1" smtClean="0"/>
                  <a:t>same</a:t>
                </a:r>
                <a:r>
                  <a:rPr lang="cs-CZ" altLang="cs-CZ" sz="2400" dirty="0" smtClean="0"/>
                  <a:t>, </a:t>
                </a:r>
                <a:r>
                  <a:rPr lang="cs-CZ" altLang="cs-CZ" sz="2400" dirty="0" err="1" smtClean="0"/>
                  <a:t>similarly</a:t>
                </a:r>
                <a:r>
                  <a:rPr lang="cs-CZ" altLang="cs-CZ" sz="2400" dirty="0" smtClean="0"/>
                  <a:t>,</a:t>
                </a:r>
                <a:r>
                  <a:rPr lang="cs-CZ" altLang="cs-CZ" sz="2400" dirty="0"/>
                  <a:t> s</a:t>
                </a:r>
                <a:r>
                  <a:rPr lang="cs-CZ" altLang="cs-CZ" sz="2400" baseline="30000" dirty="0"/>
                  <a:t>2</a:t>
                </a:r>
                <a:r>
                  <a:rPr lang="cs-CZ" altLang="cs-CZ" sz="2400" dirty="0" smtClean="0"/>
                  <a:t> and var </a:t>
                </a:r>
                <a:r>
                  <a:rPr lang="cs-CZ" altLang="cs-CZ" sz="2400" dirty="0" err="1" smtClean="0"/>
                  <a:t>is</a:t>
                </a:r>
                <a:r>
                  <a:rPr lang="cs-CZ" altLang="cs-CZ" sz="2400" dirty="0" smtClean="0"/>
                  <a:t> </a:t>
                </a:r>
                <a:r>
                  <a:rPr lang="cs-CZ" altLang="cs-CZ" sz="2400" dirty="0" err="1" smtClean="0"/>
                  <a:t>the</a:t>
                </a:r>
                <a:r>
                  <a:rPr lang="cs-CZ" altLang="cs-CZ" sz="2400" dirty="0" smtClean="0"/>
                  <a:t> </a:t>
                </a:r>
                <a:r>
                  <a:rPr lang="cs-CZ" altLang="cs-CZ" sz="2400" dirty="0" err="1" smtClean="0"/>
                  <a:t>same</a:t>
                </a:r>
                <a:endParaRPr lang="en-GB" altLang="cs-CZ" sz="2400" dirty="0"/>
              </a:p>
              <a:p>
                <a:pPr>
                  <a:spcBef>
                    <a:spcPct val="50000"/>
                  </a:spcBef>
                  <a:buFontTx/>
                  <a:buNone/>
                </a:pPr>
                <a:r>
                  <a:rPr lang="en-GB" altLang="cs-CZ" sz="2400" dirty="0" smtClean="0"/>
                  <a:t>Variance/mean ratio as in index of clumping (aggregation)</a:t>
                </a:r>
                <a:endParaRPr lang="en-GB" altLang="cs-CZ" sz="2400" dirty="0"/>
              </a:p>
              <a:p>
                <a:pPr>
                  <a:spcBef>
                    <a:spcPct val="50000"/>
                  </a:spcBef>
                  <a:buFontTx/>
                  <a:buNone/>
                </a:pPr>
                <a:r>
                  <a:rPr lang="en-GB" altLang="cs-CZ" sz="2400" dirty="0"/>
                  <a:t>(v</a:t>
                </a:r>
                <a:r>
                  <a:rPr lang="cs-CZ" altLang="cs-CZ" sz="2400" dirty="0"/>
                  <a:t>ar</a:t>
                </a:r>
                <a:r>
                  <a:rPr lang="en-GB" altLang="cs-CZ" sz="2400" dirty="0"/>
                  <a:t>/</a:t>
                </a:r>
                <a14:m>
                  <m:oMath xmlns:m="http://schemas.openxmlformats.org/officeDocument/2006/math">
                    <m:bar>
                      <m:barPr>
                        <m:pos m:val="top"/>
                        <m:ctrlPr>
                          <a:rPr lang="en-GB" altLang="cs-CZ" sz="2400" i="1">
                            <a:latin typeface="Cambria Math"/>
                          </a:rPr>
                        </m:ctrlPr>
                      </m:barPr>
                      <m:e>
                        <m:r>
                          <a:rPr lang="cs-CZ" altLang="cs-CZ" sz="2400" i="1">
                            <a:latin typeface="Cambria Math" panose="02040503050406030204" pitchFamily="18" charset="0"/>
                          </a:rPr>
                          <m:t>𝑥</m:t>
                        </m:r>
                      </m:e>
                    </m:bar>
                  </m:oMath>
                </a14:m>
                <a:r>
                  <a:rPr lang="cs-CZ" altLang="cs-CZ" sz="2400" dirty="0" smtClean="0"/>
                  <a:t> </a:t>
                </a:r>
                <a:r>
                  <a:rPr lang="en-GB" altLang="cs-CZ" sz="2400" dirty="0" smtClean="0"/>
                  <a:t>&lt;</a:t>
                </a:r>
                <a:r>
                  <a:rPr lang="en-GB" altLang="cs-CZ" sz="2400" dirty="0"/>
                  <a:t>1 - </a:t>
                </a:r>
                <a:r>
                  <a:rPr lang="en-GB" altLang="cs-CZ" sz="2400" dirty="0" smtClean="0"/>
                  <a:t>regularity, </a:t>
                </a:r>
                <a:r>
                  <a:rPr lang="en-GB" altLang="cs-CZ" sz="2400" dirty="0"/>
                  <a:t>v</a:t>
                </a:r>
                <a:r>
                  <a:rPr lang="cs-CZ" altLang="cs-CZ" sz="2400" dirty="0"/>
                  <a:t>ar</a:t>
                </a:r>
                <a:r>
                  <a:rPr lang="en-GB" altLang="cs-CZ" sz="2400" dirty="0"/>
                  <a:t>/</a:t>
                </a:r>
                <a14:m>
                  <m:oMath xmlns:m="http://schemas.openxmlformats.org/officeDocument/2006/math">
                    <m:bar>
                      <m:barPr>
                        <m:pos m:val="top"/>
                        <m:ctrlPr>
                          <a:rPr lang="en-GB" altLang="cs-CZ" sz="2400" i="1">
                            <a:latin typeface="Cambria Math"/>
                          </a:rPr>
                        </m:ctrlPr>
                      </m:barPr>
                      <m:e>
                        <m:r>
                          <a:rPr lang="cs-CZ" altLang="cs-CZ" sz="2400" i="1">
                            <a:latin typeface="Cambria Math" panose="02040503050406030204" pitchFamily="18" charset="0"/>
                          </a:rPr>
                          <m:t>𝑥</m:t>
                        </m:r>
                      </m:e>
                    </m:bar>
                    <m:r>
                      <a:rPr lang="cs-CZ" altLang="cs-CZ" sz="2400" b="0" i="1" smtClean="0">
                        <a:latin typeface="Cambria Math" panose="02040503050406030204" pitchFamily="18" charset="0"/>
                      </a:rPr>
                      <m:t> </m:t>
                    </m:r>
                  </m:oMath>
                </a14:m>
                <a:r>
                  <a:rPr lang="en-GB" altLang="cs-CZ" sz="2400" dirty="0"/>
                  <a:t>&gt;1 </a:t>
                </a:r>
                <a:r>
                  <a:rPr lang="en-GB" altLang="cs-CZ" sz="2400" dirty="0" smtClean="0"/>
                  <a:t>aggregation)</a:t>
                </a:r>
                <a:r>
                  <a:rPr lang="cs-CZ" altLang="cs-CZ" sz="2400" dirty="0" smtClean="0"/>
                  <a:t> </a:t>
                </a:r>
                <a:endParaRPr lang="en-GB" altLang="cs-CZ" sz="2400" dirty="0"/>
              </a:p>
            </p:txBody>
          </p:sp>
        </mc:Choice>
        <mc:Fallback xmlns="">
          <p:sp>
            <p:nvSpPr>
              <p:cNvPr id="8195" name="Text Box 3"/>
              <p:cNvSpPr txBox="1">
                <a:spLocks noRot="1" noChangeAspect="1" noMove="1" noResize="1" noEditPoints="1" noAdjustHandles="1" noChangeArrowheads="1" noChangeShapeType="1" noTextEdit="1"/>
              </p:cNvSpPr>
              <p:nvPr/>
            </p:nvSpPr>
            <p:spPr bwMode="auto">
              <a:xfrm>
                <a:off x="533400" y="2133600"/>
                <a:ext cx="6934200" cy="4708981"/>
              </a:xfrm>
              <a:prstGeom prst="rect">
                <a:avLst/>
              </a:prstGeom>
              <a:blipFill>
                <a:blip r:embed="rId2"/>
                <a:stretch>
                  <a:fillRect l="-1407" t="-1036" b="-20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685800" y="76200"/>
          <a:ext cx="7467600" cy="5289550"/>
        </p:xfrm>
        <a:graphic>
          <a:graphicData uri="http://schemas.openxmlformats.org/presentationml/2006/ole">
            <mc:AlternateContent xmlns:mc="http://schemas.openxmlformats.org/markup-compatibility/2006">
              <mc:Choice xmlns:v="urn:schemas-microsoft-com:vml" Requires="v">
                <p:oleObj spid="_x0000_s13346" name="dokument" r:id="rId3" imgW="5748528" imgH="4073652" progId="Word.Document.8">
                  <p:embed/>
                </p:oleObj>
              </mc:Choice>
              <mc:Fallback>
                <p:oleObj name="dokument" r:id="rId3" imgW="5748528" imgH="4073652"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6200"/>
                        <a:ext cx="7467600" cy="528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ext Box 3"/>
          <p:cNvSpPr txBox="1">
            <a:spLocks noChangeArrowheads="1"/>
          </p:cNvSpPr>
          <p:nvPr/>
        </p:nvSpPr>
        <p:spPr bwMode="auto">
          <a:xfrm>
            <a:off x="762000" y="5562600"/>
            <a:ext cx="7772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Poisson distribution is positively skewed, skewness decreases with increasing λ. For large λ Poisson distribution approaches normal distribution.</a:t>
            </a:r>
            <a:endParaRPr lang="en-GB" altLang="cs-CZ"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ltLang="cs-CZ" dirty="0" smtClean="0"/>
              <a:t>If the individuals have random spatial pattern</a:t>
            </a:r>
          </a:p>
        </p:txBody>
      </p:sp>
      <p:graphicFrame>
        <p:nvGraphicFramePr>
          <p:cNvPr id="15363" name="Object 3"/>
          <p:cNvGraphicFramePr>
            <a:graphicFrameLocks noChangeAspect="1"/>
          </p:cNvGraphicFramePr>
          <p:nvPr/>
        </p:nvGraphicFramePr>
        <p:xfrm>
          <a:off x="698500" y="1905000"/>
          <a:ext cx="3873500" cy="4648200"/>
        </p:xfrm>
        <a:graphic>
          <a:graphicData uri="http://schemas.openxmlformats.org/presentationml/2006/ole">
            <mc:AlternateContent xmlns:mc="http://schemas.openxmlformats.org/markup-compatibility/2006">
              <mc:Choice xmlns:v="urn:schemas-microsoft-com:vml" Requires="v">
                <p:oleObj spid="_x0000_s15403" name="dokument" r:id="rId3" imgW="6051804" imgH="2321052" progId="Word.Document.8">
                  <p:embed/>
                </p:oleObj>
              </mc:Choice>
              <mc:Fallback>
                <p:oleObj name="dokument" r:id="rId3" imgW="6051804" imgH="2321052"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24762" r="51428" b="25465"/>
                      <a:stretch>
                        <a:fillRect/>
                      </a:stretch>
                    </p:blipFill>
                    <p:spPr bwMode="auto">
                      <a:xfrm>
                        <a:off x="698500" y="1905000"/>
                        <a:ext cx="38735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Rectangle 4"/>
          <p:cNvSpPr>
            <a:spLocks noChangeArrowheads="1"/>
          </p:cNvSpPr>
          <p:nvPr/>
        </p:nvSpPr>
        <p:spPr bwMode="auto">
          <a:xfrm>
            <a:off x="3429000" y="3276600"/>
            <a:ext cx="609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5365" name="Rectangle 5"/>
          <p:cNvSpPr>
            <a:spLocks noChangeArrowheads="1"/>
          </p:cNvSpPr>
          <p:nvPr/>
        </p:nvSpPr>
        <p:spPr bwMode="auto">
          <a:xfrm>
            <a:off x="2590800" y="4495800"/>
            <a:ext cx="609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5366" name="Rectangle 6"/>
          <p:cNvSpPr>
            <a:spLocks noChangeArrowheads="1"/>
          </p:cNvSpPr>
          <p:nvPr/>
        </p:nvSpPr>
        <p:spPr bwMode="auto">
          <a:xfrm>
            <a:off x="2514600" y="3048000"/>
            <a:ext cx="609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5367" name="Rectangle 7"/>
          <p:cNvSpPr>
            <a:spLocks noChangeArrowheads="1"/>
          </p:cNvSpPr>
          <p:nvPr/>
        </p:nvSpPr>
        <p:spPr bwMode="auto">
          <a:xfrm>
            <a:off x="1295400" y="3962400"/>
            <a:ext cx="609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5368" name="Rectangle 8"/>
          <p:cNvSpPr>
            <a:spLocks noChangeArrowheads="1"/>
          </p:cNvSpPr>
          <p:nvPr/>
        </p:nvSpPr>
        <p:spPr bwMode="auto">
          <a:xfrm>
            <a:off x="1447800" y="2743200"/>
            <a:ext cx="609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5369" name="Text Box 9"/>
          <p:cNvSpPr txBox="1">
            <a:spLocks noChangeArrowheads="1"/>
          </p:cNvSpPr>
          <p:nvPr/>
        </p:nvSpPr>
        <p:spPr bwMode="auto">
          <a:xfrm>
            <a:off x="4572000" y="2105025"/>
            <a:ext cx="419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b="1" dirty="0" smtClean="0"/>
              <a:t>Counts of individuals in quadrats have Poisson distribution</a:t>
            </a:r>
            <a:endParaRPr lang="en-GB" altLang="cs-CZ" sz="2400" dirty="0"/>
          </a:p>
        </p:txBody>
      </p:sp>
      <p:sp>
        <p:nvSpPr>
          <p:cNvPr id="15370" name="Text Box 12"/>
          <p:cNvSpPr txBox="1">
            <a:spLocks noChangeArrowheads="1"/>
          </p:cNvSpPr>
          <p:nvPr/>
        </p:nvSpPr>
        <p:spPr bwMode="auto">
          <a:xfrm>
            <a:off x="4572000" y="4724400"/>
            <a:ext cx="441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Presence of an individual in a unit does not change the chance that I will find another </a:t>
            </a:r>
            <a:r>
              <a:rPr lang="en-GB" altLang="cs-CZ" sz="2400" dirty="0" smtClean="0"/>
              <a:t>individual</a:t>
            </a:r>
            <a:r>
              <a:rPr lang="en-GB" altLang="cs-CZ" sz="2400" dirty="0" smtClean="0"/>
              <a:t> </a:t>
            </a:r>
            <a:r>
              <a:rPr lang="en-GB" altLang="cs-CZ" sz="2400" dirty="0" smtClean="0"/>
              <a:t>there</a:t>
            </a:r>
          </a:p>
        </p:txBody>
      </p:sp>
      <p:sp>
        <p:nvSpPr>
          <p:cNvPr id="2" name="TextBox 1"/>
          <p:cNvSpPr txBox="1">
            <a:spLocks noRot="1" noChangeAspect="1" noMove="1" noResize="1" noEditPoints="1" noAdjustHandles="1" noChangeArrowheads="1" noChangeShapeType="1" noTextEdit="1"/>
          </p:cNvSpPr>
          <p:nvPr/>
        </p:nvSpPr>
        <p:spPr>
          <a:xfrm>
            <a:off x="4876800" y="3657600"/>
            <a:ext cx="3429000" cy="769441"/>
          </a:xfrm>
          <a:prstGeom prst="rect">
            <a:avLst/>
          </a:prstGeom>
          <a:blipFill rotWithShape="1">
            <a:blip r:embed="rId5"/>
            <a:stretch>
              <a:fillRect/>
            </a:stretch>
          </a:blipFill>
        </p:spPr>
        <p:txBody>
          <a:bodyPr/>
          <a:lstStyle/>
          <a:p>
            <a:r>
              <a:rPr lang="en-US">
                <a:no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ltLang="cs-CZ" dirty="0" smtClean="0"/>
              <a:t>Aggregated, clumped spatial pattern</a:t>
            </a:r>
          </a:p>
        </p:txBody>
      </p:sp>
      <p:graphicFrame>
        <p:nvGraphicFramePr>
          <p:cNvPr id="16387" name="Object 3"/>
          <p:cNvGraphicFramePr>
            <a:graphicFrameLocks noChangeAspect="1"/>
          </p:cNvGraphicFramePr>
          <p:nvPr/>
        </p:nvGraphicFramePr>
        <p:xfrm>
          <a:off x="800100" y="2133600"/>
          <a:ext cx="3771900" cy="4191000"/>
        </p:xfrm>
        <a:graphic>
          <a:graphicData uri="http://schemas.openxmlformats.org/presentationml/2006/ole">
            <mc:AlternateContent xmlns:mc="http://schemas.openxmlformats.org/markup-compatibility/2006">
              <mc:Choice xmlns:v="urn:schemas-microsoft-com:vml" Requires="v">
                <p:oleObj spid="_x0000_s16429" name="dokument" r:id="rId3" imgW="6051804" imgH="2321052" progId="Word.Document.8">
                  <p:embed/>
                </p:oleObj>
              </mc:Choice>
              <mc:Fallback>
                <p:oleObj name="dokument" r:id="rId3" imgW="6051804" imgH="2321052"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r="74286" b="25465"/>
                      <a:stretch>
                        <a:fillRect/>
                      </a:stretch>
                    </p:blipFill>
                    <p:spPr bwMode="auto">
                      <a:xfrm>
                        <a:off x="800100" y="2133600"/>
                        <a:ext cx="37719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Rectangle 6"/>
          <p:cNvSpPr>
            <a:spLocks noChangeArrowheads="1"/>
          </p:cNvSpPr>
          <p:nvPr/>
        </p:nvSpPr>
        <p:spPr bwMode="auto">
          <a:xfrm>
            <a:off x="3048000" y="3657600"/>
            <a:ext cx="609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6389" name="Rectangle 9"/>
          <p:cNvSpPr>
            <a:spLocks noChangeArrowheads="1"/>
          </p:cNvSpPr>
          <p:nvPr/>
        </p:nvSpPr>
        <p:spPr bwMode="auto">
          <a:xfrm>
            <a:off x="3352800" y="4724400"/>
            <a:ext cx="609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6390" name="Rectangle 10"/>
          <p:cNvSpPr>
            <a:spLocks noChangeArrowheads="1"/>
          </p:cNvSpPr>
          <p:nvPr/>
        </p:nvSpPr>
        <p:spPr bwMode="auto">
          <a:xfrm>
            <a:off x="2209800" y="4724400"/>
            <a:ext cx="609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6391" name="Rectangle 11"/>
          <p:cNvSpPr>
            <a:spLocks noChangeArrowheads="1"/>
          </p:cNvSpPr>
          <p:nvPr/>
        </p:nvSpPr>
        <p:spPr bwMode="auto">
          <a:xfrm>
            <a:off x="1600200" y="3886200"/>
            <a:ext cx="609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6392" name="Rectangle 12"/>
          <p:cNvSpPr>
            <a:spLocks noChangeArrowheads="1"/>
          </p:cNvSpPr>
          <p:nvPr/>
        </p:nvSpPr>
        <p:spPr bwMode="auto">
          <a:xfrm>
            <a:off x="1447800" y="2971800"/>
            <a:ext cx="609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6393" name="Text Box 14"/>
          <p:cNvSpPr txBox="1">
            <a:spLocks noChangeArrowheads="1"/>
          </p:cNvSpPr>
          <p:nvPr/>
        </p:nvSpPr>
        <p:spPr bwMode="auto">
          <a:xfrm>
            <a:off x="4800600" y="2286000"/>
            <a:ext cx="381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b="1" dirty="0" smtClean="0"/>
              <a:t>Counts of individuals in quadrat: </a:t>
            </a:r>
            <a:r>
              <a:rPr lang="en-GB" altLang="cs-CZ" sz="2400" dirty="0" smtClean="0"/>
              <a:t> </a:t>
            </a:r>
            <a:endParaRPr lang="en-GB" altLang="cs-CZ" sz="2400" dirty="0"/>
          </a:p>
        </p:txBody>
      </p:sp>
      <p:sp>
        <p:nvSpPr>
          <p:cNvPr id="16394" name="Text Box 15"/>
          <p:cNvSpPr txBox="1">
            <a:spLocks noChangeArrowheads="1"/>
          </p:cNvSpPr>
          <p:nvPr/>
        </p:nvSpPr>
        <p:spPr bwMode="auto">
          <a:xfrm>
            <a:off x="4343400" y="4419600"/>
            <a:ext cx="46482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cs-CZ" sz="2400" dirty="0" smtClean="0"/>
              <a:t>Presence of an individual in a unit increases the chance that I will find another</a:t>
            </a:r>
            <a:endParaRPr lang="cs-CZ" altLang="cs-CZ" sz="2400" dirty="0"/>
          </a:p>
          <a:p>
            <a:pPr>
              <a:spcBef>
                <a:spcPct val="50000"/>
              </a:spcBef>
              <a:buFontTx/>
              <a:buNone/>
            </a:pPr>
            <a:r>
              <a:rPr lang="en-US" altLang="cs-CZ" sz="2400" dirty="0" smtClean="0"/>
              <a:t>Note the potential effect of quadrat size</a:t>
            </a:r>
            <a:endParaRPr lang="en-GB" altLang="cs-CZ" sz="2400" dirty="0"/>
          </a:p>
        </p:txBody>
      </p:sp>
      <p:sp>
        <p:nvSpPr>
          <p:cNvPr id="13" name="TextBox 12"/>
          <p:cNvSpPr txBox="1">
            <a:spLocks noRot="1" noChangeAspect="1" noMove="1" noResize="1" noEditPoints="1" noAdjustHandles="1" noChangeArrowheads="1" noChangeShapeType="1" noTextEdit="1"/>
          </p:cNvSpPr>
          <p:nvPr/>
        </p:nvSpPr>
        <p:spPr>
          <a:xfrm>
            <a:off x="4876800" y="3657600"/>
            <a:ext cx="3429000" cy="769441"/>
          </a:xfrm>
          <a:prstGeom prst="rect">
            <a:avLst/>
          </a:prstGeom>
          <a:blipFill rotWithShape="1">
            <a:blip r:embed="rId5"/>
            <a:stretch>
              <a:fillRect/>
            </a:stretch>
          </a:blipFill>
        </p:spPr>
        <p:txBody>
          <a:bodyPr/>
          <a:lstStyle/>
          <a:p>
            <a:r>
              <a:rPr lang="en-US">
                <a:no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cs-CZ" dirty="0" smtClean="0"/>
              <a:t>Tendency to regularity, regular</a:t>
            </a:r>
          </a:p>
        </p:txBody>
      </p:sp>
      <p:graphicFrame>
        <p:nvGraphicFramePr>
          <p:cNvPr id="17411" name="Object 3"/>
          <p:cNvGraphicFramePr>
            <a:graphicFrameLocks noChangeAspect="1"/>
          </p:cNvGraphicFramePr>
          <p:nvPr/>
        </p:nvGraphicFramePr>
        <p:xfrm>
          <a:off x="0" y="2238375"/>
          <a:ext cx="7086600" cy="3673475"/>
        </p:xfrm>
        <a:graphic>
          <a:graphicData uri="http://schemas.openxmlformats.org/presentationml/2006/ole">
            <mc:AlternateContent xmlns:mc="http://schemas.openxmlformats.org/markup-compatibility/2006">
              <mc:Choice xmlns:v="urn:schemas-microsoft-com:vml" Requires="v">
                <p:oleObj spid="_x0000_s17455" name="dokument" r:id="rId3" imgW="6051804" imgH="2321052" progId="Word.Document.8">
                  <p:embed/>
                </p:oleObj>
              </mc:Choice>
              <mc:Fallback>
                <p:oleObj name="dokument" r:id="rId3" imgW="6051804" imgH="2321052"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48572" b="30435"/>
                      <a:stretch>
                        <a:fillRect/>
                      </a:stretch>
                    </p:blipFill>
                    <p:spPr bwMode="auto">
                      <a:xfrm>
                        <a:off x="0" y="2238375"/>
                        <a:ext cx="7086600"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2" name="Rectangle 4"/>
          <p:cNvSpPr>
            <a:spLocks noChangeArrowheads="1"/>
          </p:cNvSpPr>
          <p:nvPr/>
        </p:nvSpPr>
        <p:spPr bwMode="auto">
          <a:xfrm>
            <a:off x="5562600" y="39624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7413" name="Rectangle 5"/>
          <p:cNvSpPr>
            <a:spLocks noChangeArrowheads="1"/>
          </p:cNvSpPr>
          <p:nvPr/>
        </p:nvSpPr>
        <p:spPr bwMode="auto">
          <a:xfrm>
            <a:off x="4876800" y="4572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7414" name="Rectangle 6"/>
          <p:cNvSpPr>
            <a:spLocks noChangeArrowheads="1"/>
          </p:cNvSpPr>
          <p:nvPr/>
        </p:nvSpPr>
        <p:spPr bwMode="auto">
          <a:xfrm>
            <a:off x="4800600" y="35052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7415" name="Rectangle 7"/>
          <p:cNvSpPr>
            <a:spLocks noChangeArrowheads="1"/>
          </p:cNvSpPr>
          <p:nvPr/>
        </p:nvSpPr>
        <p:spPr bwMode="auto">
          <a:xfrm>
            <a:off x="3962400" y="41148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7416" name="Rectangle 8"/>
          <p:cNvSpPr>
            <a:spLocks noChangeArrowheads="1"/>
          </p:cNvSpPr>
          <p:nvPr/>
        </p:nvSpPr>
        <p:spPr bwMode="auto">
          <a:xfrm>
            <a:off x="3962400" y="3048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7417" name="Rectangle 9"/>
          <p:cNvSpPr>
            <a:spLocks noChangeArrowheads="1"/>
          </p:cNvSpPr>
          <p:nvPr/>
        </p:nvSpPr>
        <p:spPr bwMode="auto">
          <a:xfrm>
            <a:off x="2209800" y="3810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7418" name="Rectangle 10"/>
          <p:cNvSpPr>
            <a:spLocks noChangeArrowheads="1"/>
          </p:cNvSpPr>
          <p:nvPr/>
        </p:nvSpPr>
        <p:spPr bwMode="auto">
          <a:xfrm>
            <a:off x="1752600" y="32004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7419" name="Rectangle 11"/>
          <p:cNvSpPr>
            <a:spLocks noChangeArrowheads="1"/>
          </p:cNvSpPr>
          <p:nvPr/>
        </p:nvSpPr>
        <p:spPr bwMode="auto">
          <a:xfrm>
            <a:off x="1676400" y="44958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7420" name="Rectangle 12"/>
          <p:cNvSpPr>
            <a:spLocks noChangeArrowheads="1"/>
          </p:cNvSpPr>
          <p:nvPr/>
        </p:nvSpPr>
        <p:spPr bwMode="auto">
          <a:xfrm>
            <a:off x="762000" y="38862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7421" name="Rectangle 13"/>
          <p:cNvSpPr>
            <a:spLocks noChangeArrowheads="1"/>
          </p:cNvSpPr>
          <p:nvPr/>
        </p:nvSpPr>
        <p:spPr bwMode="auto">
          <a:xfrm>
            <a:off x="685800" y="29718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17422" name="Text Box 15"/>
          <p:cNvSpPr txBox="1">
            <a:spLocks noChangeArrowheads="1"/>
          </p:cNvSpPr>
          <p:nvPr/>
        </p:nvSpPr>
        <p:spPr bwMode="auto">
          <a:xfrm>
            <a:off x="6400800" y="4191000"/>
            <a:ext cx="2743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Presence of an individual decreases the chance that I will find another one</a:t>
            </a:r>
            <a:endParaRPr lang="en-GB" altLang="cs-CZ" sz="2400" dirty="0"/>
          </a:p>
        </p:txBody>
      </p:sp>
      <p:sp>
        <p:nvSpPr>
          <p:cNvPr id="16" name="TextBox 15"/>
          <p:cNvSpPr txBox="1">
            <a:spLocks noRot="1" noChangeAspect="1" noMove="1" noResize="1" noEditPoints="1" noAdjustHandles="1" noChangeArrowheads="1" noChangeShapeType="1" noTextEdit="1"/>
          </p:cNvSpPr>
          <p:nvPr/>
        </p:nvSpPr>
        <p:spPr>
          <a:xfrm>
            <a:off x="5943600" y="3228975"/>
            <a:ext cx="3429000" cy="769441"/>
          </a:xfrm>
          <a:prstGeom prst="rect">
            <a:avLst/>
          </a:prstGeom>
          <a:blipFill rotWithShape="1">
            <a:blip r:embed="rId5"/>
            <a:stretch>
              <a:fillRect/>
            </a:stretch>
          </a:blipFill>
        </p:spPr>
        <p:txBody>
          <a:bodyPr/>
          <a:lstStyle/>
          <a:p>
            <a:r>
              <a:rPr lang="en-US">
                <a:no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8434" name="Rectangle 2"/>
              <p:cNvSpPr>
                <a:spLocks noGrp="1" noChangeArrowheads="1"/>
              </p:cNvSpPr>
              <p:nvPr>
                <p:ph type="title"/>
              </p:nvPr>
            </p:nvSpPr>
            <p:spPr>
              <a:xfrm>
                <a:off x="685800" y="609600"/>
                <a:ext cx="7924800" cy="1676400"/>
              </a:xfrm>
            </p:spPr>
            <p:txBody>
              <a:bodyPr/>
              <a:lstStyle/>
              <a:p>
                <a:r>
                  <a:rPr lang="en-GB" altLang="cs-CZ" dirty="0" smtClean="0"/>
                  <a:t>You </a:t>
                </a:r>
                <a:r>
                  <a:rPr lang="en-GB" altLang="cs-CZ" dirty="0" smtClean="0"/>
                  <a:t>will get never exactly</a:t>
                </a:r>
                <a:r>
                  <a:rPr lang="en-GB" altLang="cs-CZ" i="1" dirty="0" smtClean="0"/>
                  <a:t/>
                </a:r>
                <a:br>
                  <a:rPr lang="en-GB" altLang="cs-CZ" i="1" dirty="0" smtClean="0"/>
                </a:br>
                <a:r>
                  <a:rPr lang="en-GB" altLang="cs-CZ" i="1" dirty="0" err="1" smtClean="0"/>
                  <a:t>var</a:t>
                </a:r>
                <a:r>
                  <a:rPr lang="en-GB" altLang="cs-CZ" i="1" dirty="0" smtClean="0"/>
                  <a:t> = </a:t>
                </a:r>
                <a14:m>
                  <m:oMath xmlns:m="http://schemas.openxmlformats.org/officeDocument/2006/math">
                    <m:bar>
                      <m:barPr>
                        <m:pos m:val="top"/>
                        <m:ctrlPr>
                          <a:rPr lang="en-GB" altLang="cs-CZ" i="1">
                            <a:latin typeface="Cambria Math"/>
                          </a:rPr>
                        </m:ctrlPr>
                      </m:barPr>
                      <m:e>
                        <m:r>
                          <a:rPr lang="cs-CZ" altLang="cs-CZ" i="1">
                            <a:latin typeface="Cambria Math" panose="02040503050406030204" pitchFamily="18" charset="0"/>
                          </a:rPr>
                          <m:t>𝑥</m:t>
                        </m:r>
                      </m:e>
                    </m:bar>
                  </m:oMath>
                </a14:m>
                <a:r>
                  <a:rPr lang="en-GB" altLang="cs-CZ" i="1" dirty="0" smtClean="0"/>
                  <a:t> </a:t>
                </a:r>
                <a:br>
                  <a:rPr lang="en-GB" altLang="cs-CZ" i="1" dirty="0" smtClean="0"/>
                </a:br>
                <a:r>
                  <a:rPr lang="en-GB" altLang="cs-CZ" dirty="0" smtClean="0"/>
                  <a:t>How large difference matters?</a:t>
                </a:r>
                <a:r>
                  <a:rPr lang="en-GB" altLang="cs-CZ" i="1" dirty="0" smtClean="0"/>
                  <a:t/>
                </a:r>
                <a:br>
                  <a:rPr lang="en-GB" altLang="cs-CZ" i="1" dirty="0" smtClean="0"/>
                </a:br>
                <a:r>
                  <a:rPr lang="en-GB" altLang="cs-CZ" i="1" dirty="0" smtClean="0"/>
                  <a:t> </a:t>
                </a:r>
              </a:p>
            </p:txBody>
          </p:sp>
        </mc:Choice>
        <mc:Fallback>
          <p:sp>
            <p:nvSpPr>
              <p:cNvPr id="18434" name="Rectangle 2"/>
              <p:cNvSpPr>
                <a:spLocks noGrp="1" noRot="1" noChangeAspect="1" noMove="1" noResize="1" noEditPoints="1" noAdjustHandles="1" noChangeArrowheads="1" noChangeShapeType="1" noTextEdit="1"/>
              </p:cNvSpPr>
              <p:nvPr>
                <p:ph type="title"/>
              </p:nvPr>
            </p:nvSpPr>
            <p:spPr>
              <a:xfrm>
                <a:off x="685800" y="609600"/>
                <a:ext cx="7924800" cy="1676400"/>
              </a:xfrm>
              <a:blipFill rotWithShape="1">
                <a:blip r:embed="rId2"/>
                <a:stretch>
                  <a:fillRect t="-39636" b="-10545"/>
                </a:stretch>
              </a:blipFill>
            </p:spPr>
            <p:txBody>
              <a:bodyPr/>
              <a:lstStyle/>
              <a:p>
                <a:r>
                  <a:rPr lang="en-US">
                    <a:noFill/>
                  </a:rPr>
                  <a:t> </a:t>
                </a:r>
              </a:p>
            </p:txBody>
          </p:sp>
        </mc:Fallback>
      </mc:AlternateContent>
      <p:sp>
        <p:nvSpPr>
          <p:cNvPr id="18435" name="Text Box 3"/>
          <p:cNvSpPr txBox="1">
            <a:spLocks noChangeArrowheads="1"/>
          </p:cNvSpPr>
          <p:nvPr/>
        </p:nvSpPr>
        <p:spPr bwMode="auto">
          <a:xfrm>
            <a:off x="228600" y="2514600"/>
            <a:ext cx="8001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a:t>1. </a:t>
            </a:r>
            <a:r>
              <a:rPr lang="en-US" altLang="cs-CZ" sz="2400" dirty="0" smtClean="0"/>
              <a:t>Classical goodness of fit tests </a:t>
            </a:r>
            <a:r>
              <a:rPr lang="cs-CZ" altLang="cs-CZ" sz="2400" dirty="0" smtClean="0"/>
              <a:t>(</a:t>
            </a:r>
            <a:r>
              <a:rPr lang="cs-CZ" altLang="cs-CZ" sz="2400" dirty="0" smtClean="0">
                <a:sym typeface="Symbol" pitchFamily="18" charset="2"/>
              </a:rPr>
              <a:t></a:t>
            </a:r>
            <a:r>
              <a:rPr lang="cs-CZ" altLang="cs-CZ" sz="2400" baseline="30000" dirty="0"/>
              <a:t>2</a:t>
            </a:r>
            <a:r>
              <a:rPr lang="cs-CZ" altLang="cs-CZ" sz="2400" dirty="0"/>
              <a:t> </a:t>
            </a:r>
            <a:r>
              <a:rPr lang="cs-CZ" altLang="cs-CZ" sz="2400" dirty="0" smtClean="0"/>
              <a:t>–</a:t>
            </a:r>
            <a:r>
              <a:rPr lang="en-US" altLang="cs-CZ" sz="2400" dirty="0" smtClean="0"/>
              <a:t> </a:t>
            </a:r>
            <a:r>
              <a:rPr lang="cs-CZ" altLang="cs-CZ" sz="2400" dirty="0" smtClean="0"/>
              <a:t>test</a:t>
            </a:r>
            <a:r>
              <a:rPr lang="cs-CZ" altLang="cs-CZ" sz="2400" dirty="0"/>
              <a:t>, </a:t>
            </a:r>
            <a:r>
              <a:rPr lang="cs-CZ" altLang="cs-CZ" sz="2400" dirty="0" err="1"/>
              <a:t>Kolmogorov-Smirnov</a:t>
            </a:r>
            <a:r>
              <a:rPr lang="cs-CZ" altLang="cs-CZ" sz="2400" dirty="0" smtClean="0"/>
              <a:t>)</a:t>
            </a:r>
            <a:r>
              <a:rPr lang="en-US" altLang="cs-CZ" sz="2400" dirty="0" smtClean="0"/>
              <a:t> </a:t>
            </a:r>
            <a:r>
              <a:rPr lang="cs-CZ" altLang="cs-CZ" sz="2400" dirty="0" smtClean="0"/>
              <a:t> </a:t>
            </a:r>
            <a:endParaRPr lang="en-GB" altLang="cs-CZ" sz="2400" dirty="0"/>
          </a:p>
          <a:p>
            <a:pPr>
              <a:spcBef>
                <a:spcPct val="50000"/>
              </a:spcBef>
              <a:buFontTx/>
              <a:buNone/>
            </a:pPr>
            <a:endParaRPr lang="cs-CZ" altLang="cs-CZ" sz="2400" dirty="0"/>
          </a:p>
          <a:p>
            <a:pPr>
              <a:spcBef>
                <a:spcPct val="50000"/>
              </a:spcBef>
              <a:buFontTx/>
              <a:buNone/>
            </a:pPr>
            <a:r>
              <a:rPr lang="en-GB" altLang="cs-CZ" sz="2400" dirty="0"/>
              <a:t>2</a:t>
            </a:r>
            <a:r>
              <a:rPr lang="en-GB" altLang="cs-CZ" sz="2400" dirty="0" smtClean="0"/>
              <a:t>.</a:t>
            </a:r>
            <a:r>
              <a:rPr lang="cs-CZ" altLang="cs-CZ" sz="2400" dirty="0" smtClean="0"/>
              <a:t>	</a:t>
            </a:r>
          </a:p>
          <a:p>
            <a:pPr>
              <a:spcBef>
                <a:spcPct val="50000"/>
              </a:spcBef>
              <a:buFontTx/>
              <a:buNone/>
            </a:pPr>
            <a:endParaRPr lang="en-GB" altLang="cs-CZ" sz="2400" dirty="0"/>
          </a:p>
        </p:txBody>
      </p:sp>
      <p:sp>
        <p:nvSpPr>
          <p:cNvPr id="18436" name="Text Box 5"/>
          <p:cNvSpPr txBox="1">
            <a:spLocks noChangeArrowheads="1"/>
          </p:cNvSpPr>
          <p:nvPr/>
        </p:nvSpPr>
        <p:spPr bwMode="auto">
          <a:xfrm>
            <a:off x="457200" y="4953000"/>
            <a:ext cx="7848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cs-CZ" altLang="cs-CZ" sz="2400" dirty="0"/>
          </a:p>
          <a:p>
            <a:pPr>
              <a:spcBef>
                <a:spcPct val="50000"/>
              </a:spcBef>
              <a:buFontTx/>
              <a:buNone/>
            </a:pPr>
            <a:r>
              <a:rPr lang="en-US" altLang="cs-CZ" sz="2400" dirty="0" smtClean="0">
                <a:sym typeface="Symbol" pitchFamily="18" charset="2"/>
              </a:rPr>
              <a:t>has roughly </a:t>
            </a:r>
            <a:r>
              <a:rPr lang="cs-CZ" altLang="cs-CZ" sz="2400" dirty="0" smtClean="0">
                <a:sym typeface="Symbol" pitchFamily="18" charset="2"/>
              </a:rPr>
              <a:t></a:t>
            </a:r>
            <a:r>
              <a:rPr lang="cs-CZ" altLang="cs-CZ" sz="2400" baseline="30000" dirty="0"/>
              <a:t>2</a:t>
            </a:r>
            <a:r>
              <a:rPr lang="cs-CZ" altLang="cs-CZ" sz="2400" dirty="0"/>
              <a:t> </a:t>
            </a:r>
            <a:r>
              <a:rPr lang="en-US" altLang="cs-CZ" sz="2400" dirty="0" smtClean="0"/>
              <a:t>distribution with</a:t>
            </a:r>
            <a:r>
              <a:rPr lang="cs-CZ" altLang="cs-CZ" sz="2400" dirty="0"/>
              <a:t> </a:t>
            </a:r>
            <a:r>
              <a:rPr lang="en-US" altLang="cs-CZ" sz="2400" dirty="0" err="1" smtClean="0"/>
              <a:t>df</a:t>
            </a:r>
            <a:r>
              <a:rPr lang="en-US" altLang="cs-CZ" sz="2400" dirty="0" smtClean="0"/>
              <a:t> = </a:t>
            </a:r>
            <a:r>
              <a:rPr lang="cs-CZ" altLang="cs-CZ" sz="2400" i="1" dirty="0" smtClean="0"/>
              <a:t>n-1</a:t>
            </a:r>
            <a:r>
              <a:rPr lang="cs-CZ" altLang="cs-CZ" sz="2400" dirty="0" smtClean="0"/>
              <a:t> </a:t>
            </a:r>
            <a:r>
              <a:rPr lang="en-US" altLang="cs-CZ" sz="2400" dirty="0" smtClean="0"/>
              <a:t>in the case</a:t>
            </a:r>
            <a:r>
              <a:rPr lang="cs-CZ" altLang="cs-CZ" sz="2400" dirty="0" smtClean="0"/>
              <a:t>, </a:t>
            </a:r>
            <a:r>
              <a:rPr lang="cs-CZ" altLang="cs-CZ" sz="2400" dirty="0" err="1" smtClean="0"/>
              <a:t>when</a:t>
            </a:r>
            <a:r>
              <a:rPr lang="cs-CZ" altLang="cs-CZ" sz="2400" dirty="0" smtClean="0"/>
              <a:t> </a:t>
            </a:r>
            <a:r>
              <a:rPr lang="cs-CZ" altLang="cs-CZ" sz="2400" dirty="0" err="1" smtClean="0"/>
              <a:t>the</a:t>
            </a:r>
            <a:r>
              <a:rPr lang="cs-CZ" altLang="cs-CZ" sz="2400" dirty="0" smtClean="0"/>
              <a:t> </a:t>
            </a:r>
            <a:r>
              <a:rPr lang="cs-CZ" altLang="cs-CZ" sz="2400" dirty="0" err="1" smtClean="0"/>
              <a:t>null</a:t>
            </a:r>
            <a:r>
              <a:rPr lang="cs-CZ" altLang="cs-CZ" sz="2400" dirty="0" smtClean="0"/>
              <a:t> </a:t>
            </a:r>
            <a:r>
              <a:rPr lang="cs-CZ" altLang="cs-CZ" sz="2400" dirty="0" err="1" smtClean="0"/>
              <a:t>hypothesis</a:t>
            </a:r>
            <a:r>
              <a:rPr lang="en-US" altLang="cs-CZ" sz="2400" dirty="0" smtClean="0"/>
              <a:t> of Poisson distribution</a:t>
            </a:r>
            <a:r>
              <a:rPr lang="cs-CZ" altLang="cs-CZ" sz="2400" dirty="0" smtClean="0"/>
              <a:t> </a:t>
            </a:r>
            <a:r>
              <a:rPr lang="cs-CZ" altLang="cs-CZ" sz="2400" dirty="0" err="1" smtClean="0"/>
              <a:t>is</a:t>
            </a:r>
            <a:r>
              <a:rPr lang="cs-CZ" altLang="cs-CZ" sz="2400" dirty="0" smtClean="0"/>
              <a:t> </a:t>
            </a:r>
            <a:r>
              <a:rPr lang="cs-CZ" altLang="cs-CZ" sz="2400" dirty="0" err="1" smtClean="0"/>
              <a:t>true</a:t>
            </a:r>
            <a:r>
              <a:rPr lang="cs-CZ" altLang="cs-CZ" sz="2400" dirty="0" smtClean="0"/>
              <a:t>.</a:t>
            </a:r>
            <a:endParaRPr lang="en-GB" altLang="cs-CZ" sz="2400" dirty="0"/>
          </a:p>
        </p:txBody>
      </p:sp>
      <p:sp>
        <p:nvSpPr>
          <p:cNvPr id="2" name="TextBox 1"/>
          <p:cNvSpPr txBox="1">
            <a:spLocks noRot="1" noChangeAspect="1" noMove="1" noResize="1" noEditPoints="1" noAdjustHandles="1" noChangeArrowheads="1" noChangeShapeType="1" noTextEdit="1"/>
          </p:cNvSpPr>
          <p:nvPr/>
        </p:nvSpPr>
        <p:spPr>
          <a:xfrm>
            <a:off x="838200" y="3819880"/>
            <a:ext cx="3924300" cy="1253100"/>
          </a:xfrm>
          <a:prstGeom prst="rect">
            <a:avLst/>
          </a:prstGeom>
          <a:blipFill rotWithShape="1">
            <a:blip r:embed="rId3"/>
            <a:stretch>
              <a:fillRect/>
            </a:stretch>
          </a:blipFill>
        </p:spPr>
        <p:txBody>
          <a:bodyPr/>
          <a:lstStyle/>
          <a:p>
            <a:r>
              <a:rPr lang="en-US">
                <a:no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cs-CZ" altLang="en-US" dirty="0" err="1" smtClean="0"/>
              <a:t>Null</a:t>
            </a:r>
            <a:r>
              <a:rPr lang="cs-CZ" altLang="en-US" dirty="0" smtClean="0"/>
              <a:t> model </a:t>
            </a:r>
            <a:r>
              <a:rPr lang="cs-CZ" altLang="en-US" dirty="0" err="1" smtClean="0"/>
              <a:t>is</a:t>
            </a:r>
            <a:r>
              <a:rPr lang="cs-CZ" altLang="en-US" dirty="0" smtClean="0"/>
              <a:t> not </a:t>
            </a:r>
            <a:r>
              <a:rPr lang="cs-CZ" altLang="en-US" dirty="0" err="1" smtClean="0"/>
              <a:t>realistic</a:t>
            </a:r>
            <a:r>
              <a:rPr lang="cs-CZ" altLang="en-US" dirty="0" smtClean="0"/>
              <a:t>, </a:t>
            </a:r>
            <a:r>
              <a:rPr lang="cs-CZ" altLang="en-US" dirty="0" err="1" smtClean="0"/>
              <a:t>its</a:t>
            </a:r>
            <a:r>
              <a:rPr lang="cs-CZ" altLang="en-US" dirty="0" smtClean="0"/>
              <a:t> </a:t>
            </a:r>
            <a:r>
              <a:rPr lang="cs-CZ" altLang="en-US" dirty="0" err="1" smtClean="0"/>
              <a:t>rejection</a:t>
            </a:r>
            <a:r>
              <a:rPr lang="cs-CZ" altLang="en-US" dirty="0" smtClean="0"/>
              <a:t> </a:t>
            </a:r>
            <a:r>
              <a:rPr lang="cs-CZ" altLang="en-US" dirty="0" err="1" smtClean="0"/>
              <a:t>is</a:t>
            </a:r>
            <a:r>
              <a:rPr lang="cs-CZ" altLang="en-US" dirty="0" smtClean="0"/>
              <a:t> </a:t>
            </a:r>
            <a:r>
              <a:rPr lang="cs-CZ" altLang="en-US" dirty="0" err="1" smtClean="0"/>
              <a:t>often</a:t>
            </a:r>
            <a:r>
              <a:rPr lang="cs-CZ" altLang="en-US" dirty="0" smtClean="0"/>
              <a:t> just a formality </a:t>
            </a:r>
          </a:p>
        </p:txBody>
      </p:sp>
      <p:sp>
        <p:nvSpPr>
          <p:cNvPr id="19459" name="Content Placeholder 1"/>
          <p:cNvSpPr>
            <a:spLocks noGrp="1"/>
          </p:cNvSpPr>
          <p:nvPr>
            <p:ph idx="1"/>
          </p:nvPr>
        </p:nvSpPr>
        <p:spPr/>
        <p:txBody>
          <a:bodyPr/>
          <a:lstStyle/>
          <a:p>
            <a:r>
              <a:rPr lang="cs-CZ" altLang="en-US" dirty="0" smtClean="0"/>
              <a:t>I </a:t>
            </a:r>
            <a:r>
              <a:rPr lang="cs-CZ" altLang="en-US" dirty="0" err="1" smtClean="0"/>
              <a:t>need</a:t>
            </a:r>
            <a:r>
              <a:rPr lang="cs-CZ" altLang="en-US" dirty="0" smtClean="0"/>
              <a:t> a </a:t>
            </a:r>
            <a:r>
              <a:rPr lang="cs-CZ" altLang="en-US" dirty="0" err="1" smtClean="0"/>
              <a:t>measure</a:t>
            </a:r>
            <a:r>
              <a:rPr lang="cs-CZ" altLang="en-US" dirty="0" smtClean="0"/>
              <a:t> </a:t>
            </a:r>
            <a:r>
              <a:rPr lang="cs-CZ" altLang="en-US" dirty="0" err="1" smtClean="0"/>
              <a:t>of</a:t>
            </a:r>
            <a:r>
              <a:rPr lang="cs-CZ" altLang="en-US" dirty="0" smtClean="0"/>
              <a:t> intensity </a:t>
            </a:r>
            <a:r>
              <a:rPr lang="cs-CZ" altLang="en-US" dirty="0" err="1" smtClean="0"/>
              <a:t>of</a:t>
            </a:r>
            <a:r>
              <a:rPr lang="cs-CZ" altLang="en-US" dirty="0" smtClean="0"/>
              <a:t> </a:t>
            </a:r>
            <a:r>
              <a:rPr lang="cs-CZ" altLang="en-US" dirty="0" err="1" smtClean="0"/>
              <a:t>clumping</a:t>
            </a:r>
            <a:r>
              <a:rPr lang="cs-CZ" altLang="en-US" dirty="0" smtClean="0"/>
              <a:t> (</a:t>
            </a:r>
            <a:r>
              <a:rPr lang="cs-CZ" altLang="en-US" dirty="0" err="1" smtClean="0"/>
              <a:t>of</a:t>
            </a:r>
            <a:r>
              <a:rPr lang="cs-CZ" altLang="en-US" dirty="0" smtClean="0"/>
              <a:t> </a:t>
            </a:r>
            <a:r>
              <a:rPr lang="cs-CZ" altLang="en-US" dirty="0" err="1" smtClean="0"/>
              <a:t>aggregation</a:t>
            </a:r>
            <a:r>
              <a:rPr lang="cs-CZ" altLang="en-US" dirty="0" smtClean="0"/>
              <a:t>, </a:t>
            </a:r>
            <a:r>
              <a:rPr lang="cs-CZ" altLang="en-US" dirty="0" err="1" smtClean="0"/>
              <a:t>of</a:t>
            </a:r>
            <a:r>
              <a:rPr lang="cs-CZ" altLang="en-US" dirty="0" smtClean="0"/>
              <a:t> </a:t>
            </a:r>
            <a:r>
              <a:rPr lang="cs-CZ" altLang="en-US" dirty="0" err="1" smtClean="0"/>
              <a:t>patchiness</a:t>
            </a:r>
            <a:r>
              <a:rPr lang="cs-CZ" altLang="en-US" dirty="0" smtClean="0"/>
              <a:t>)</a:t>
            </a:r>
          </a:p>
          <a:p>
            <a:r>
              <a:rPr lang="cs-CZ" altLang="en-US" dirty="0" err="1" smtClean="0"/>
              <a:t>The</a:t>
            </a:r>
            <a:r>
              <a:rPr lang="cs-CZ" altLang="en-US" dirty="0" smtClean="0"/>
              <a:t> most </a:t>
            </a:r>
            <a:r>
              <a:rPr lang="cs-CZ" altLang="en-US" dirty="0" err="1" smtClean="0"/>
              <a:t>popular</a:t>
            </a:r>
            <a:r>
              <a:rPr lang="cs-CZ" altLang="en-US" dirty="0" smtClean="0"/>
              <a:t> </a:t>
            </a:r>
            <a:r>
              <a:rPr lang="cs-CZ" altLang="en-US" dirty="0" err="1" smtClean="0"/>
              <a:t>one</a:t>
            </a:r>
            <a:r>
              <a:rPr lang="cs-CZ" altLang="en-US" dirty="0" smtClean="0"/>
              <a:t>, </a:t>
            </a:r>
            <a:r>
              <a:rPr lang="cs-CZ" altLang="en-US" dirty="0" err="1" smtClean="0"/>
              <a:t>variance:mean</a:t>
            </a:r>
            <a:r>
              <a:rPr lang="cs-CZ" altLang="en-US" dirty="0" smtClean="0"/>
              <a:t> ratio </a:t>
            </a:r>
            <a:r>
              <a:rPr lang="cs-CZ" altLang="en-US" dirty="0" err="1" smtClean="0"/>
              <a:t>is</a:t>
            </a:r>
            <a:r>
              <a:rPr lang="cs-CZ" altLang="en-US" dirty="0" smtClean="0"/>
              <a:t> not </a:t>
            </a:r>
            <a:r>
              <a:rPr lang="cs-CZ" altLang="en-US" dirty="0" err="1" smtClean="0"/>
              <a:t>ideal</a:t>
            </a:r>
            <a:r>
              <a:rPr lang="cs-CZ" altLang="en-US" dirty="0" smtClean="0"/>
              <a:t>, </a:t>
            </a:r>
            <a:r>
              <a:rPr lang="cs-CZ" altLang="en-US" dirty="0" err="1" smtClean="0"/>
              <a:t>because</a:t>
            </a:r>
            <a:r>
              <a:rPr lang="cs-CZ" altLang="en-US" dirty="0" smtClean="0"/>
              <a:t> </a:t>
            </a:r>
            <a:r>
              <a:rPr lang="cs-CZ" altLang="en-US" dirty="0" err="1" smtClean="0"/>
              <a:t>its</a:t>
            </a:r>
            <a:r>
              <a:rPr lang="cs-CZ" altLang="en-US" dirty="0" smtClean="0"/>
              <a:t> maximum </a:t>
            </a:r>
            <a:r>
              <a:rPr lang="cs-CZ" altLang="en-US" dirty="0" err="1" smtClean="0"/>
              <a:t>value</a:t>
            </a:r>
            <a:r>
              <a:rPr lang="cs-CZ" altLang="en-US" dirty="0" smtClean="0"/>
              <a:t> </a:t>
            </a:r>
            <a:r>
              <a:rPr lang="cs-CZ" altLang="en-US" dirty="0" err="1" smtClean="0"/>
              <a:t>is</a:t>
            </a:r>
            <a:r>
              <a:rPr lang="cs-CZ" altLang="en-US" dirty="0" smtClean="0"/>
              <a:t> </a:t>
            </a:r>
            <a:r>
              <a:rPr lang="cs-CZ" altLang="en-US" dirty="0" err="1" smtClean="0"/>
              <a:t>positively</a:t>
            </a:r>
            <a:r>
              <a:rPr lang="cs-CZ" altLang="en-US" dirty="0" smtClean="0"/>
              <a:t> </a:t>
            </a:r>
            <a:r>
              <a:rPr lang="cs-CZ" altLang="en-US" dirty="0" err="1" smtClean="0"/>
              <a:t>dependent</a:t>
            </a:r>
            <a:r>
              <a:rPr lang="cs-CZ" altLang="en-US" dirty="0" smtClean="0"/>
              <a:t> on </a:t>
            </a:r>
            <a:r>
              <a:rPr lang="cs-CZ" altLang="en-US" dirty="0" err="1" smtClean="0"/>
              <a:t>density</a:t>
            </a:r>
            <a:r>
              <a:rPr lang="cs-CZ" altLang="en-US" dirty="0" smtClean="0"/>
              <a:t>, and </a:t>
            </a:r>
            <a:r>
              <a:rPr lang="cs-CZ" altLang="en-US" dirty="0" err="1" smtClean="0"/>
              <a:t>its</a:t>
            </a:r>
            <a:r>
              <a:rPr lang="cs-CZ" altLang="en-US" dirty="0" smtClean="0"/>
              <a:t> </a:t>
            </a:r>
            <a:r>
              <a:rPr lang="cs-CZ" altLang="en-US" dirty="0" err="1" smtClean="0"/>
              <a:t>value</a:t>
            </a:r>
            <a:r>
              <a:rPr lang="cs-CZ" altLang="en-US" dirty="0" smtClean="0"/>
              <a:t> </a:t>
            </a:r>
            <a:r>
              <a:rPr lang="cs-CZ" altLang="en-US" dirty="0" err="1" smtClean="0"/>
              <a:t>decreases</a:t>
            </a:r>
            <a:r>
              <a:rPr lang="cs-CZ" altLang="en-US" dirty="0" smtClean="0"/>
              <a:t> </a:t>
            </a:r>
            <a:r>
              <a:rPr lang="cs-CZ" altLang="en-US" dirty="0" err="1" smtClean="0"/>
              <a:t>if</a:t>
            </a:r>
            <a:r>
              <a:rPr lang="cs-CZ" altLang="en-US" dirty="0" smtClean="0"/>
              <a:t> </a:t>
            </a:r>
            <a:r>
              <a:rPr lang="cs-CZ" altLang="en-US" dirty="0" err="1" smtClean="0"/>
              <a:t>the</a:t>
            </a:r>
            <a:r>
              <a:rPr lang="cs-CZ" altLang="en-US" dirty="0" smtClean="0"/>
              <a:t> </a:t>
            </a:r>
            <a:r>
              <a:rPr lang="cs-CZ" altLang="en-US" dirty="0" err="1" smtClean="0"/>
              <a:t>individuals</a:t>
            </a:r>
            <a:r>
              <a:rPr lang="cs-CZ" altLang="en-US" dirty="0" smtClean="0"/>
              <a:t> </a:t>
            </a:r>
            <a:r>
              <a:rPr lang="cs-CZ" altLang="en-US" dirty="0" err="1" smtClean="0"/>
              <a:t>die</a:t>
            </a:r>
            <a:r>
              <a:rPr lang="cs-CZ" altLang="en-US" dirty="0" smtClean="0"/>
              <a:t> </a:t>
            </a:r>
            <a:r>
              <a:rPr lang="cs-CZ" altLang="en-US" dirty="0" err="1" smtClean="0"/>
              <a:t>randomly</a:t>
            </a:r>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r>
              <a:rPr lang="en-US" altLang="cs-CZ" dirty="0" smtClean="0"/>
              <a:t>Spatial pattern</a:t>
            </a:r>
            <a:r>
              <a:rPr lang="cs-CZ" altLang="cs-CZ" dirty="0" smtClean="0"/>
              <a:t/>
            </a:r>
            <a:br>
              <a:rPr lang="cs-CZ" altLang="cs-CZ" dirty="0" smtClean="0"/>
            </a:br>
            <a:r>
              <a:rPr lang="cs-CZ" altLang="cs-CZ" dirty="0" smtClean="0"/>
              <a:t/>
            </a:r>
            <a:br>
              <a:rPr lang="cs-CZ" altLang="cs-CZ" dirty="0" smtClean="0"/>
            </a:br>
            <a:r>
              <a:rPr lang="en-US" altLang="cs-CZ" dirty="0" smtClean="0"/>
              <a:t>why it is useful to care</a:t>
            </a:r>
            <a:endParaRPr lang="en-GB" altLang="cs-CZ"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609600"/>
            <a:ext cx="7696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Lloyd </a:t>
            </a:r>
            <a:r>
              <a:rPr lang="en-GB" altLang="cs-CZ" sz="2400" dirty="0"/>
              <a:t>index</a:t>
            </a:r>
            <a:r>
              <a:rPr lang="cs-CZ" altLang="cs-CZ" sz="2400" dirty="0"/>
              <a:t> </a:t>
            </a:r>
            <a:r>
              <a:rPr lang="cs-CZ" altLang="cs-CZ" sz="2400" dirty="0" smtClean="0"/>
              <a:t>– </a:t>
            </a:r>
            <a:r>
              <a:rPr lang="cs-CZ" altLang="cs-CZ" sz="2400" dirty="0" err="1" smtClean="0"/>
              <a:t>does</a:t>
            </a:r>
            <a:r>
              <a:rPr lang="cs-CZ" altLang="cs-CZ" sz="2400" dirty="0" smtClean="0"/>
              <a:t> not </a:t>
            </a:r>
            <a:r>
              <a:rPr lang="cs-CZ" altLang="cs-CZ" sz="2400" dirty="0" err="1" smtClean="0"/>
              <a:t>change</a:t>
            </a:r>
            <a:r>
              <a:rPr lang="cs-CZ" altLang="cs-CZ" sz="2400" dirty="0" smtClean="0"/>
              <a:t> </a:t>
            </a:r>
            <a:r>
              <a:rPr lang="cs-CZ" altLang="cs-CZ" sz="2400" dirty="0" err="1" smtClean="0"/>
              <a:t>its</a:t>
            </a:r>
            <a:r>
              <a:rPr lang="cs-CZ" altLang="cs-CZ" sz="2400" dirty="0" smtClean="0"/>
              <a:t> </a:t>
            </a:r>
            <a:r>
              <a:rPr lang="cs-CZ" altLang="cs-CZ" sz="2400" dirty="0" err="1" smtClean="0"/>
              <a:t>value</a:t>
            </a:r>
            <a:r>
              <a:rPr lang="cs-CZ" altLang="cs-CZ" sz="2400" dirty="0" smtClean="0"/>
              <a:t>, </a:t>
            </a:r>
            <a:r>
              <a:rPr lang="cs-CZ" altLang="cs-CZ" sz="2400" dirty="0" err="1" smtClean="0"/>
              <a:t>if</a:t>
            </a:r>
            <a:r>
              <a:rPr lang="cs-CZ" altLang="cs-CZ" sz="2400" dirty="0" smtClean="0"/>
              <a:t> </a:t>
            </a:r>
            <a:r>
              <a:rPr lang="cs-CZ" altLang="cs-CZ" sz="2400" dirty="0" err="1" smtClean="0"/>
              <a:t>the</a:t>
            </a:r>
            <a:r>
              <a:rPr lang="cs-CZ" altLang="cs-CZ" sz="2400" dirty="0" smtClean="0"/>
              <a:t> </a:t>
            </a:r>
            <a:r>
              <a:rPr lang="cs-CZ" altLang="cs-CZ" sz="2400" dirty="0" err="1" smtClean="0"/>
              <a:t>individuals</a:t>
            </a:r>
            <a:r>
              <a:rPr lang="cs-CZ" altLang="cs-CZ" sz="2400" dirty="0" smtClean="0"/>
              <a:t> </a:t>
            </a:r>
            <a:r>
              <a:rPr lang="cs-CZ" altLang="cs-CZ" sz="2400" dirty="0" err="1" smtClean="0"/>
              <a:t>die</a:t>
            </a:r>
            <a:r>
              <a:rPr lang="cs-CZ" altLang="cs-CZ" sz="2400" dirty="0" smtClean="0"/>
              <a:t> </a:t>
            </a:r>
            <a:r>
              <a:rPr lang="cs-CZ" altLang="cs-CZ" sz="2400" dirty="0" err="1" smtClean="0"/>
              <a:t>randomly</a:t>
            </a:r>
            <a:endParaRPr lang="en-GB" altLang="cs-CZ" sz="2400" dirty="0"/>
          </a:p>
          <a:p>
            <a:pPr>
              <a:spcBef>
                <a:spcPct val="50000"/>
              </a:spcBef>
              <a:buFontTx/>
              <a:buNone/>
            </a:pPr>
            <a:endParaRPr lang="en-GB" altLang="cs-CZ" sz="2400" dirty="0"/>
          </a:p>
          <a:p>
            <a:pPr>
              <a:spcBef>
                <a:spcPct val="50000"/>
              </a:spcBef>
              <a:buFontTx/>
              <a:buNone/>
            </a:pPr>
            <a:r>
              <a:rPr lang="en-GB" altLang="cs-CZ" sz="2400" dirty="0"/>
              <a:t> </a:t>
            </a:r>
          </a:p>
        </p:txBody>
      </p:sp>
      <p:graphicFrame>
        <p:nvGraphicFramePr>
          <p:cNvPr id="20483" name="Object 3"/>
          <p:cNvGraphicFramePr>
            <a:graphicFrameLocks noChangeAspect="1"/>
          </p:cNvGraphicFramePr>
          <p:nvPr/>
        </p:nvGraphicFramePr>
        <p:xfrm>
          <a:off x="685800" y="1863725"/>
          <a:ext cx="5715000" cy="1938338"/>
        </p:xfrm>
        <a:graphic>
          <a:graphicData uri="http://schemas.openxmlformats.org/presentationml/2006/ole">
            <mc:AlternateContent xmlns:mc="http://schemas.openxmlformats.org/markup-compatibility/2006">
              <mc:Choice xmlns:v="urn:schemas-microsoft-com:vml" Requires="v">
                <p:oleObj spid="_x0000_s20516" name="Rovnice" r:id="rId3" imgW="1155700" imgH="393700" progId="Equation.3">
                  <p:embed/>
                </p:oleObj>
              </mc:Choice>
              <mc:Fallback>
                <p:oleObj name="Rovnice" r:id="rId3" imgW="1155700" imgH="3937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863725"/>
                        <a:ext cx="5715000" cy="193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4" name="Text Box 4"/>
          <p:cNvSpPr txBox="1">
            <a:spLocks noChangeArrowheads="1"/>
          </p:cNvSpPr>
          <p:nvPr/>
        </p:nvSpPr>
        <p:spPr bwMode="auto">
          <a:xfrm>
            <a:off x="914400" y="4267200"/>
            <a:ext cx="784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cs-CZ" altLang="cs-CZ" sz="2400" dirty="0" smtClean="0"/>
              <a:t>Useful for density detection of density </a:t>
            </a:r>
            <a:r>
              <a:rPr lang="en-US" altLang="cs-CZ" sz="2400" dirty="0" smtClean="0"/>
              <a:t>d</a:t>
            </a:r>
            <a:r>
              <a:rPr lang="cs-CZ" altLang="cs-CZ" sz="2400" dirty="0" smtClean="0"/>
              <a:t>ependence </a:t>
            </a:r>
            <a:r>
              <a:rPr lang="cs-CZ" altLang="cs-CZ" sz="2400" dirty="0" smtClean="0"/>
              <a:t>in repeated observations, </a:t>
            </a:r>
            <a:r>
              <a:rPr lang="cs-CZ" altLang="cs-CZ" sz="2400" dirty="0" smtClean="0"/>
              <a:t>o</a:t>
            </a:r>
            <a:r>
              <a:rPr lang="en-US" altLang="cs-CZ" sz="2400" dirty="0" smtClean="0"/>
              <a:t>r</a:t>
            </a:r>
            <a:r>
              <a:rPr lang="cs-CZ" altLang="cs-CZ" sz="2400" dirty="0" smtClean="0"/>
              <a:t> </a:t>
            </a:r>
            <a:r>
              <a:rPr lang="cs-CZ" altLang="cs-CZ" sz="2400" dirty="0" smtClean="0"/>
              <a:t>for comparison of clumping of populations differing in their density</a:t>
            </a:r>
            <a:endParaRPr lang="en-GB" altLang="cs-CZ"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cs-CZ" altLang="en-US" dirty="0" err="1" smtClean="0"/>
              <a:t>Nevertheless</a:t>
            </a:r>
            <a:r>
              <a:rPr lang="cs-CZ" altLang="en-US" dirty="0" smtClean="0"/>
              <a:t>, instant </a:t>
            </a:r>
            <a:r>
              <a:rPr lang="cs-CZ" altLang="en-US" dirty="0" err="1" smtClean="0"/>
              <a:t>value</a:t>
            </a:r>
            <a:r>
              <a:rPr lang="cs-CZ" altLang="en-US" dirty="0" smtClean="0"/>
              <a:t> </a:t>
            </a:r>
            <a:r>
              <a:rPr lang="cs-CZ" altLang="en-US" dirty="0" err="1" smtClean="0"/>
              <a:t>does</a:t>
            </a:r>
            <a:r>
              <a:rPr lang="cs-CZ" altLang="en-US" dirty="0" smtClean="0"/>
              <a:t> not </a:t>
            </a:r>
            <a:r>
              <a:rPr lang="cs-CZ" altLang="en-US" dirty="0" err="1" smtClean="0"/>
              <a:t>tall</a:t>
            </a:r>
            <a:r>
              <a:rPr lang="cs-CZ" altLang="en-US" dirty="0" smtClean="0"/>
              <a:t> </a:t>
            </a:r>
            <a:r>
              <a:rPr lang="cs-CZ" altLang="en-US" dirty="0" err="1" smtClean="0"/>
              <a:t>too</a:t>
            </a:r>
            <a:r>
              <a:rPr lang="cs-CZ" altLang="en-US" dirty="0" smtClean="0"/>
              <a:t> much</a:t>
            </a:r>
            <a:endParaRPr lang="en-US" altLang="en-US" dirty="0" smtClean="0"/>
          </a:p>
        </p:txBody>
      </p:sp>
      <p:sp>
        <p:nvSpPr>
          <p:cNvPr id="21507" name="Content Placeholder 2"/>
          <p:cNvSpPr>
            <a:spLocks noGrp="1"/>
          </p:cNvSpPr>
          <p:nvPr>
            <p:ph idx="1"/>
          </p:nvPr>
        </p:nvSpPr>
        <p:spPr/>
        <p:txBody>
          <a:bodyPr/>
          <a:lstStyle/>
          <a:p>
            <a:r>
              <a:rPr lang="cs-CZ" altLang="en-US" dirty="0" err="1" smtClean="0"/>
              <a:t>Changes</a:t>
            </a:r>
            <a:r>
              <a:rPr lang="cs-CZ" altLang="en-US" dirty="0" smtClean="0"/>
              <a:t> in </a:t>
            </a:r>
            <a:r>
              <a:rPr lang="cs-CZ" altLang="en-US" dirty="0" err="1" smtClean="0"/>
              <a:t>time</a:t>
            </a:r>
            <a:r>
              <a:rPr lang="cs-CZ" altLang="en-US" dirty="0" smtClean="0"/>
              <a:t> are more </a:t>
            </a:r>
            <a:r>
              <a:rPr lang="cs-CZ" altLang="en-US" dirty="0" err="1" smtClean="0"/>
              <a:t>useful</a:t>
            </a:r>
            <a:endParaRPr lang="cs-CZ" altLang="en-US" dirty="0" smtClean="0"/>
          </a:p>
          <a:p>
            <a:endParaRPr lang="cs-CZ" altLang="en-US" dirty="0" smtClean="0"/>
          </a:p>
          <a:p>
            <a:r>
              <a:rPr lang="cs-CZ" altLang="en-US" dirty="0" err="1" smtClean="0"/>
              <a:t>Perhaps</a:t>
            </a:r>
            <a:r>
              <a:rPr lang="cs-CZ" altLang="en-US" dirty="0" smtClean="0"/>
              <a:t> </a:t>
            </a:r>
            <a:r>
              <a:rPr lang="cs-CZ" altLang="en-US" dirty="0" err="1" smtClean="0"/>
              <a:t>also</a:t>
            </a:r>
            <a:r>
              <a:rPr lang="cs-CZ" altLang="en-US" dirty="0" smtClean="0"/>
              <a:t> </a:t>
            </a:r>
            <a:r>
              <a:rPr lang="cs-CZ" altLang="en-US" dirty="0" err="1" smtClean="0"/>
              <a:t>comparison</a:t>
            </a:r>
            <a:r>
              <a:rPr lang="cs-CZ" altLang="en-US" dirty="0" smtClean="0"/>
              <a:t> in </a:t>
            </a:r>
            <a:r>
              <a:rPr lang="cs-CZ" altLang="en-US" dirty="0" err="1" smtClean="0"/>
              <a:t>space</a:t>
            </a:r>
            <a:r>
              <a:rPr lang="cs-CZ" altLang="en-US" dirty="0" smtClean="0"/>
              <a:t> (and </a:t>
            </a:r>
            <a:r>
              <a:rPr lang="cs-CZ" altLang="en-US" dirty="0" err="1" smtClean="0"/>
              <a:t>time</a:t>
            </a:r>
            <a:r>
              <a:rPr lang="cs-CZ" altLang="en-US" dirty="0"/>
              <a:t>)</a:t>
            </a:r>
            <a:endParaRPr lang="cs-CZ" altLang="en-US" dirty="0" smtClean="0"/>
          </a:p>
          <a:p>
            <a:endParaRPr lang="cs-CZ" altLang="en-US" dirty="0" smtClean="0"/>
          </a:p>
          <a:p>
            <a:r>
              <a:rPr lang="cs-CZ" altLang="en-US" dirty="0" err="1" smtClean="0"/>
              <a:t>For</a:t>
            </a:r>
            <a:r>
              <a:rPr lang="cs-CZ" altLang="en-US" dirty="0" smtClean="0"/>
              <a:t> </a:t>
            </a:r>
            <a:r>
              <a:rPr lang="cs-CZ" altLang="en-US" dirty="0" err="1" smtClean="0"/>
              <a:t>changes</a:t>
            </a:r>
            <a:r>
              <a:rPr lang="cs-CZ" altLang="en-US" dirty="0" smtClean="0"/>
              <a:t> in </a:t>
            </a:r>
            <a:r>
              <a:rPr lang="cs-CZ" altLang="en-US" dirty="0" err="1" smtClean="0"/>
              <a:t>time</a:t>
            </a:r>
            <a:r>
              <a:rPr lang="cs-CZ" altLang="en-US" dirty="0" smtClean="0"/>
              <a:t>, permanent </a:t>
            </a:r>
            <a:r>
              <a:rPr lang="cs-CZ" altLang="en-US" dirty="0" err="1" smtClean="0"/>
              <a:t>plots</a:t>
            </a:r>
            <a:r>
              <a:rPr lang="cs-CZ" altLang="en-US" dirty="0" smtClean="0"/>
              <a:t> are </a:t>
            </a:r>
            <a:r>
              <a:rPr lang="cs-CZ" altLang="en-US" dirty="0" err="1" smtClean="0"/>
              <a:t>optimal</a:t>
            </a:r>
            <a:endParaRPr lang="en-US" alt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cs-CZ" altLang="en-US" dirty="0" err="1" smtClean="0"/>
              <a:t>Causes</a:t>
            </a:r>
            <a:r>
              <a:rPr lang="cs-CZ" altLang="en-US" dirty="0" smtClean="0"/>
              <a:t> </a:t>
            </a:r>
            <a:r>
              <a:rPr lang="cs-CZ" altLang="en-US" dirty="0" err="1" smtClean="0"/>
              <a:t>of</a:t>
            </a:r>
            <a:r>
              <a:rPr lang="cs-CZ" altLang="en-US" dirty="0" smtClean="0"/>
              <a:t> </a:t>
            </a:r>
            <a:r>
              <a:rPr lang="en-US" altLang="en-US" dirty="0" smtClean="0"/>
              <a:t>aggregation (clumping)</a:t>
            </a:r>
            <a:endParaRPr lang="cs-CZ" altLang="en-US" dirty="0" smtClean="0"/>
          </a:p>
        </p:txBody>
      </p:sp>
      <p:sp>
        <p:nvSpPr>
          <p:cNvPr id="3" name="Content Placeholder 2"/>
          <p:cNvSpPr>
            <a:spLocks noGrp="1"/>
          </p:cNvSpPr>
          <p:nvPr>
            <p:ph idx="1"/>
          </p:nvPr>
        </p:nvSpPr>
        <p:spPr/>
        <p:txBody>
          <a:bodyPr/>
          <a:lstStyle/>
          <a:p>
            <a:r>
              <a:rPr lang="en-US" altLang="en-US" sz="2800" dirty="0" smtClean="0"/>
              <a:t>Environmental heterogeneity (higher density in spots with </a:t>
            </a:r>
            <a:r>
              <a:rPr lang="en-US" altLang="en-US" sz="2800" dirty="0" err="1" smtClean="0"/>
              <a:t>favourable</a:t>
            </a:r>
            <a:r>
              <a:rPr lang="en-US" altLang="en-US" sz="2800" dirty="0" smtClean="0"/>
              <a:t> conditions [sometimes legacy of </a:t>
            </a:r>
            <a:r>
              <a:rPr lang="en-US" altLang="en-US" sz="2800" dirty="0" err="1" smtClean="0"/>
              <a:t>favourable</a:t>
            </a:r>
            <a:r>
              <a:rPr lang="en-US" altLang="en-US" sz="2800" dirty="0" smtClean="0"/>
              <a:t> spots for establishment])</a:t>
            </a:r>
          </a:p>
          <a:p>
            <a:r>
              <a:rPr lang="en-US" altLang="en-US" sz="2800" dirty="0" smtClean="0"/>
              <a:t>Dispersal – Individuals / seeds do not travel independently, but in clusters (and more so in the case of clonal spreading)</a:t>
            </a:r>
          </a:p>
          <a:p>
            <a:r>
              <a:rPr lang="en-US" altLang="en-US" sz="2800" dirty="0" smtClean="0"/>
              <a:t>Positive relationships among individuals (nurse plants – presence increases the chance to establish / survive)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Causes of regularity</a:t>
            </a:r>
            <a:endParaRPr lang="cs-CZ" altLang="en-US" dirty="0" smtClean="0"/>
          </a:p>
        </p:txBody>
      </p:sp>
      <p:sp>
        <p:nvSpPr>
          <p:cNvPr id="3" name="Content Placeholder 2"/>
          <p:cNvSpPr>
            <a:spLocks noGrp="1"/>
          </p:cNvSpPr>
          <p:nvPr>
            <p:ph idx="1"/>
          </p:nvPr>
        </p:nvSpPr>
        <p:spPr/>
        <p:txBody>
          <a:bodyPr/>
          <a:lstStyle/>
          <a:p>
            <a:r>
              <a:rPr lang="en-US" altLang="en-US" dirty="0" smtClean="0"/>
              <a:t>Negative density dependence – local density decreases the probability of establishment or survival</a:t>
            </a:r>
          </a:p>
          <a:p>
            <a:r>
              <a:rPr lang="en-US" altLang="en-US" dirty="0" smtClean="0"/>
              <a:t>In parasitology (aggregation of parasites on host individuals) – the most infested host </a:t>
            </a:r>
            <a:r>
              <a:rPr lang="en-US" altLang="en-US" dirty="0" smtClean="0"/>
              <a:t>does not </a:t>
            </a:r>
            <a:r>
              <a:rPr lang="en-US" altLang="en-US" dirty="0" smtClean="0"/>
              <a:t>survive (and with them their parasites)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Consequences of aggregation /  regularity</a:t>
            </a:r>
            <a:endParaRPr lang="cs-CZ" altLang="en-US" dirty="0" smtClean="0"/>
          </a:p>
        </p:txBody>
      </p:sp>
      <p:sp>
        <p:nvSpPr>
          <p:cNvPr id="24579" name="Content Placeholder 2"/>
          <p:cNvSpPr>
            <a:spLocks noGrp="1"/>
          </p:cNvSpPr>
          <p:nvPr>
            <p:ph idx="1"/>
          </p:nvPr>
        </p:nvSpPr>
        <p:spPr>
          <a:xfrm>
            <a:off x="685800" y="1981200"/>
            <a:ext cx="8001000" cy="4114800"/>
          </a:xfrm>
        </p:spPr>
        <p:txBody>
          <a:bodyPr/>
          <a:lstStyle/>
          <a:p>
            <a:r>
              <a:rPr lang="en-US" altLang="en-US" dirty="0" smtClean="0"/>
              <a:t>Aggregation increases and regularity decreases the intensity of competition (among </a:t>
            </a:r>
            <a:r>
              <a:rPr lang="en-US" altLang="en-US" dirty="0" err="1" smtClean="0"/>
              <a:t>neighbours</a:t>
            </a:r>
            <a:r>
              <a:rPr lang="en-US" altLang="en-US" dirty="0" smtClean="0"/>
              <a:t>) (both in continuous space and </a:t>
            </a:r>
            <a:r>
              <a:rPr lang="en-US" altLang="en-US" dirty="0" smtClean="0"/>
              <a:t>in natural </a:t>
            </a:r>
            <a:r>
              <a:rPr lang="en-US" altLang="en-US" dirty="0" smtClean="0"/>
              <a:t>units).  Typically in orchards etc. / ideal is hexangular grid</a:t>
            </a:r>
          </a:p>
          <a:p>
            <a:r>
              <a:rPr lang="en-US" altLang="en-US" dirty="0" smtClean="0"/>
              <a:t>In multispecies community – intraspecific clumping leads to increase of intraspecific and decrease of interspecific competition.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Practical consequences</a:t>
            </a:r>
          </a:p>
        </p:txBody>
      </p:sp>
      <p:sp>
        <p:nvSpPr>
          <p:cNvPr id="25603" name="Content Placeholder 2"/>
          <p:cNvSpPr>
            <a:spLocks noGrp="1"/>
          </p:cNvSpPr>
          <p:nvPr>
            <p:ph idx="1"/>
          </p:nvPr>
        </p:nvSpPr>
        <p:spPr/>
        <p:txBody>
          <a:bodyPr/>
          <a:lstStyle/>
          <a:p>
            <a:r>
              <a:rPr lang="en-US" altLang="en-US" dirty="0" smtClean="0"/>
              <a:t>Classical competition experiments overestimate the effects of weeds on crops because</a:t>
            </a:r>
            <a:endParaRPr lang="cs-CZ" altLang="en-US" dirty="0" smtClean="0"/>
          </a:p>
          <a:p>
            <a:r>
              <a:rPr lang="en-US" altLang="en-US" dirty="0" smtClean="0"/>
              <a:t>In experiments, the weed are sown randomly, or planted in regular design</a:t>
            </a:r>
            <a:endParaRPr lang="cs-CZ" altLang="en-US" dirty="0" smtClean="0"/>
          </a:p>
          <a:p>
            <a:r>
              <a:rPr lang="en-US" altLang="en-US" dirty="0" smtClean="0"/>
              <a:t>In real field, they are clumped</a:t>
            </a:r>
            <a:r>
              <a:rPr lang="cs-CZ" altLang="en-US" dirty="0" smtClean="0"/>
              <a:t>, a</a:t>
            </a:r>
            <a:r>
              <a:rPr lang="en-US" altLang="en-US" dirty="0" err="1" smtClean="0"/>
              <a:t>nd</a:t>
            </a:r>
            <a:r>
              <a:rPr lang="en-US" altLang="en-US" dirty="0" smtClean="0"/>
              <a:t> thus the intraspecific competition is higher (weed individuals compete among themselves) and smaller interspecific (i.e. effect on the crop).</a:t>
            </a:r>
            <a:r>
              <a:rPr lang="cs-CZ" altLang="en-US" dirty="0" smtClean="0"/>
              <a:t> </a:t>
            </a:r>
            <a:endParaRPr lang="en-US" alt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proof</a:t>
            </a:r>
            <a:endParaRPr lang="en-US" dirty="0"/>
          </a:p>
        </p:txBody>
      </p:sp>
      <p:sp>
        <p:nvSpPr>
          <p:cNvPr id="3" name="Content Placeholder 2"/>
          <p:cNvSpPr>
            <a:spLocks noGrp="1"/>
          </p:cNvSpPr>
          <p:nvPr>
            <p:ph idx="1"/>
          </p:nvPr>
        </p:nvSpPr>
        <p:spPr/>
        <p:txBody>
          <a:bodyPr/>
          <a:lstStyle/>
          <a:p>
            <a:r>
              <a:rPr lang="en-US" dirty="0" err="1"/>
              <a:t>Lamošová</a:t>
            </a:r>
            <a:r>
              <a:rPr lang="en-US" dirty="0"/>
              <a:t>, T., </a:t>
            </a:r>
            <a:r>
              <a:rPr lang="en-US" dirty="0" err="1"/>
              <a:t>Doležal</a:t>
            </a:r>
            <a:r>
              <a:rPr lang="en-US" dirty="0"/>
              <a:t>, J., Lanta, V., &amp; </a:t>
            </a:r>
            <a:r>
              <a:rPr lang="en-US" dirty="0" err="1"/>
              <a:t>Lepš</a:t>
            </a:r>
            <a:r>
              <a:rPr lang="en-US" dirty="0"/>
              <a:t>, J. (2010). Spatial pattern affects diversity–productivity relationships in experimental meadow communities. </a:t>
            </a:r>
            <a:r>
              <a:rPr lang="en-US" i="1" dirty="0" err="1"/>
              <a:t>Acta</a:t>
            </a:r>
            <a:r>
              <a:rPr lang="en-US" i="1" dirty="0"/>
              <a:t> </a:t>
            </a:r>
            <a:r>
              <a:rPr lang="cs-CZ" i="1" dirty="0" err="1"/>
              <a:t>O</a:t>
            </a:r>
            <a:r>
              <a:rPr lang="en-US" i="1" dirty="0" err="1" smtClean="0"/>
              <a:t>ecologica</a:t>
            </a:r>
            <a:r>
              <a:rPr lang="en-US" dirty="0"/>
              <a:t>, </a:t>
            </a:r>
            <a:r>
              <a:rPr lang="en-US" i="1" dirty="0"/>
              <a:t>36</a:t>
            </a:r>
            <a:r>
              <a:rPr lang="en-US" dirty="0"/>
              <a:t>(3), 325-332.</a:t>
            </a:r>
          </a:p>
        </p:txBody>
      </p:sp>
    </p:spTree>
    <p:extLst>
      <p:ext uri="{BB962C8B-B14F-4D97-AF65-F5344CB8AC3E}">
        <p14:creationId xmlns:p14="http://schemas.microsoft.com/office/powerpoint/2010/main" val="2910067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extLst>
              <p:ext uri="{D42A27DB-BD31-4B8C-83A1-F6EECF244321}">
                <p14:modId xmlns:p14="http://schemas.microsoft.com/office/powerpoint/2010/main" val="3050337185"/>
              </p:ext>
            </p:extLst>
          </p:nvPr>
        </p:nvGraphicFramePr>
        <p:xfrm>
          <a:off x="533400" y="1133268"/>
          <a:ext cx="3970671" cy="3962400"/>
        </p:xfrm>
        <a:graphic>
          <a:graphicData uri="http://schemas.openxmlformats.org/presentationml/2006/ole">
            <mc:AlternateContent xmlns:mc="http://schemas.openxmlformats.org/markup-compatibility/2006">
              <mc:Choice xmlns:v="urn:schemas-microsoft-com:vml" Requires="v">
                <p:oleObj spid="_x0000_s58428" name="Worksheet" r:id="rId3" imgW="3017825" imgH="3010286" progId="Excel.Sheet.8">
                  <p:embed/>
                </p:oleObj>
              </mc:Choice>
              <mc:Fallback>
                <p:oleObj name="Worksheet" r:id="rId3" imgW="3017825" imgH="3010286" progId="Excel.Sheet.8">
                  <p:embed/>
                  <p:pic>
                    <p:nvPicPr>
                      <p:cNvPr id="71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33268"/>
                        <a:ext cx="3970671" cy="3962400"/>
                      </a:xfrm>
                      <a:prstGeom prst="rect">
                        <a:avLst/>
                      </a:prstGeom>
                      <a:noFill/>
                      <a:ln>
                        <a:noFill/>
                      </a:ln>
                      <a:effectLst/>
                      <a:extLst/>
                    </p:spPr>
                  </p:pic>
                </p:oleObj>
              </mc:Fallback>
            </mc:AlternateContent>
          </a:graphicData>
        </a:graphic>
      </p:graphicFrame>
      <p:sp>
        <p:nvSpPr>
          <p:cNvPr id="7173" name="Text Box 7"/>
          <p:cNvSpPr txBox="1">
            <a:spLocks noChangeArrowheads="1"/>
          </p:cNvSpPr>
          <p:nvPr/>
        </p:nvSpPr>
        <p:spPr bwMode="auto">
          <a:xfrm>
            <a:off x="114300" y="111919"/>
            <a:ext cx="8724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Weed – crop competition experiments and reality [exaggerated]</a:t>
            </a:r>
            <a:endParaRPr lang="en-GB" altLang="cs-CZ" sz="2400" dirty="0"/>
          </a:p>
        </p:txBody>
      </p:sp>
      <p:sp>
        <p:nvSpPr>
          <p:cNvPr id="7174" name="Text Box 8"/>
          <p:cNvSpPr txBox="1">
            <a:spLocks noChangeArrowheads="1"/>
          </p:cNvSpPr>
          <p:nvPr/>
        </p:nvSpPr>
        <p:spPr bwMode="auto">
          <a:xfrm>
            <a:off x="5486400" y="569119"/>
            <a:ext cx="2819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Experiment</a:t>
            </a:r>
            <a:endParaRPr lang="en-GB" altLang="cs-CZ" sz="2400" dirty="0"/>
          </a:p>
        </p:txBody>
      </p:sp>
      <p:graphicFrame>
        <p:nvGraphicFramePr>
          <p:cNvPr id="2" name="Object 1"/>
          <p:cNvGraphicFramePr>
            <a:graphicFrameLocks noChangeAspect="1"/>
          </p:cNvGraphicFramePr>
          <p:nvPr>
            <p:extLst>
              <p:ext uri="{D42A27DB-BD31-4B8C-83A1-F6EECF244321}">
                <p14:modId xmlns:p14="http://schemas.microsoft.com/office/powerpoint/2010/main" val="594290962"/>
              </p:ext>
            </p:extLst>
          </p:nvPr>
        </p:nvGraphicFramePr>
        <p:xfrm>
          <a:off x="4952999" y="1113262"/>
          <a:ext cx="4000471" cy="3992138"/>
        </p:xfrm>
        <a:graphic>
          <a:graphicData uri="http://schemas.openxmlformats.org/presentationml/2006/ole">
            <mc:AlternateContent xmlns:mc="http://schemas.openxmlformats.org/markup-compatibility/2006">
              <mc:Choice xmlns:v="urn:schemas-microsoft-com:vml" Requires="v">
                <p:oleObj spid="_x0000_s58429" name="Worksheet" r:id="rId5" imgW="3564000" imgH="3332880" progId="Excel.Sheet.8">
                  <p:embed/>
                </p:oleObj>
              </mc:Choice>
              <mc:Fallback>
                <p:oleObj name="Worksheet" r:id="rId5" imgW="3564000" imgH="333288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9" y="1113262"/>
                        <a:ext cx="4000471" cy="3992138"/>
                      </a:xfrm>
                      <a:prstGeom prst="rect">
                        <a:avLst/>
                      </a:prstGeom>
                      <a:noFill/>
                      <a:ln>
                        <a:noFill/>
                      </a:ln>
                      <a:effectLst/>
                    </p:spPr>
                  </p:pic>
                </p:oleObj>
              </mc:Fallback>
            </mc:AlternateContent>
          </a:graphicData>
        </a:graphic>
      </p:graphicFrame>
      <p:sp>
        <p:nvSpPr>
          <p:cNvPr id="12" name="Text Box 8"/>
          <p:cNvSpPr txBox="1">
            <a:spLocks noChangeArrowheads="1"/>
          </p:cNvSpPr>
          <p:nvPr/>
        </p:nvSpPr>
        <p:spPr bwMode="auto">
          <a:xfrm>
            <a:off x="1199225" y="685800"/>
            <a:ext cx="2819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Reality</a:t>
            </a:r>
            <a:endParaRPr lang="en-GB" altLang="cs-CZ" sz="2400" dirty="0"/>
          </a:p>
        </p:txBody>
      </p:sp>
      <p:sp>
        <p:nvSpPr>
          <p:cNvPr id="3" name="TextBox 2"/>
          <p:cNvSpPr txBox="1"/>
          <p:nvPr/>
        </p:nvSpPr>
        <p:spPr>
          <a:xfrm>
            <a:off x="1600200" y="2133600"/>
            <a:ext cx="228600" cy="261610"/>
          </a:xfrm>
          <a:prstGeom prst="rect">
            <a:avLst/>
          </a:prstGeom>
          <a:noFill/>
        </p:spPr>
        <p:txBody>
          <a:bodyPr wrap="square" rtlCol="0">
            <a:spAutoFit/>
          </a:bodyPr>
          <a:lstStyle/>
          <a:p>
            <a:r>
              <a:rPr lang="en-US" sz="1050" dirty="0" smtClean="0"/>
              <a:t>w</a:t>
            </a:r>
            <a:endParaRPr lang="en-US" sz="1050" dirty="0"/>
          </a:p>
        </p:txBody>
      </p:sp>
      <p:sp>
        <p:nvSpPr>
          <p:cNvPr id="14" name="TextBox 13"/>
          <p:cNvSpPr txBox="1"/>
          <p:nvPr/>
        </p:nvSpPr>
        <p:spPr>
          <a:xfrm>
            <a:off x="1752600" y="2286000"/>
            <a:ext cx="228600" cy="261610"/>
          </a:xfrm>
          <a:prstGeom prst="rect">
            <a:avLst/>
          </a:prstGeom>
          <a:noFill/>
        </p:spPr>
        <p:txBody>
          <a:bodyPr wrap="square" rtlCol="0">
            <a:spAutoFit/>
          </a:bodyPr>
          <a:lstStyle/>
          <a:p>
            <a:r>
              <a:rPr lang="en-US" sz="1050" dirty="0" smtClean="0"/>
              <a:t>w</a:t>
            </a:r>
            <a:endParaRPr lang="en-US" sz="1050" dirty="0"/>
          </a:p>
        </p:txBody>
      </p:sp>
      <p:sp>
        <p:nvSpPr>
          <p:cNvPr id="15" name="TextBox 14"/>
          <p:cNvSpPr txBox="1"/>
          <p:nvPr/>
        </p:nvSpPr>
        <p:spPr>
          <a:xfrm>
            <a:off x="1828800" y="2133600"/>
            <a:ext cx="228600" cy="261610"/>
          </a:xfrm>
          <a:prstGeom prst="rect">
            <a:avLst/>
          </a:prstGeom>
          <a:noFill/>
        </p:spPr>
        <p:txBody>
          <a:bodyPr wrap="square" rtlCol="0">
            <a:spAutoFit/>
          </a:bodyPr>
          <a:lstStyle/>
          <a:p>
            <a:r>
              <a:rPr lang="en-US" sz="1050" dirty="0" smtClean="0"/>
              <a:t>w</a:t>
            </a:r>
            <a:endParaRPr lang="en-US" sz="1050" dirty="0"/>
          </a:p>
        </p:txBody>
      </p:sp>
      <p:sp>
        <p:nvSpPr>
          <p:cNvPr id="16" name="TextBox 15"/>
          <p:cNvSpPr txBox="1"/>
          <p:nvPr/>
        </p:nvSpPr>
        <p:spPr>
          <a:xfrm>
            <a:off x="2057400" y="2127082"/>
            <a:ext cx="228600" cy="261610"/>
          </a:xfrm>
          <a:prstGeom prst="rect">
            <a:avLst/>
          </a:prstGeom>
          <a:noFill/>
        </p:spPr>
        <p:txBody>
          <a:bodyPr wrap="square" rtlCol="0">
            <a:spAutoFit/>
          </a:bodyPr>
          <a:lstStyle/>
          <a:p>
            <a:r>
              <a:rPr lang="en-US" sz="1050" dirty="0" smtClean="0"/>
              <a:t>w</a:t>
            </a:r>
            <a:endParaRPr lang="en-US" sz="1050" dirty="0"/>
          </a:p>
        </p:txBody>
      </p:sp>
      <p:sp>
        <p:nvSpPr>
          <p:cNvPr id="17" name="TextBox 16"/>
          <p:cNvSpPr txBox="1"/>
          <p:nvPr/>
        </p:nvSpPr>
        <p:spPr>
          <a:xfrm>
            <a:off x="1752600" y="2091571"/>
            <a:ext cx="228600" cy="261610"/>
          </a:xfrm>
          <a:prstGeom prst="rect">
            <a:avLst/>
          </a:prstGeom>
          <a:noFill/>
        </p:spPr>
        <p:txBody>
          <a:bodyPr wrap="square" rtlCol="0">
            <a:spAutoFit/>
          </a:bodyPr>
          <a:lstStyle/>
          <a:p>
            <a:r>
              <a:rPr lang="en-US" sz="1050" dirty="0" smtClean="0"/>
              <a:t>w</a:t>
            </a:r>
            <a:endParaRPr lang="en-US" sz="1050" dirty="0"/>
          </a:p>
        </p:txBody>
      </p:sp>
      <p:sp>
        <p:nvSpPr>
          <p:cNvPr id="18" name="TextBox 17"/>
          <p:cNvSpPr txBox="1"/>
          <p:nvPr/>
        </p:nvSpPr>
        <p:spPr>
          <a:xfrm>
            <a:off x="2156164" y="2287480"/>
            <a:ext cx="228600" cy="261610"/>
          </a:xfrm>
          <a:prstGeom prst="rect">
            <a:avLst/>
          </a:prstGeom>
          <a:noFill/>
        </p:spPr>
        <p:txBody>
          <a:bodyPr wrap="square" rtlCol="0">
            <a:spAutoFit/>
          </a:bodyPr>
          <a:lstStyle/>
          <a:p>
            <a:r>
              <a:rPr lang="en-US" sz="1050" dirty="0" smtClean="0"/>
              <a:t>w</a:t>
            </a:r>
            <a:endParaRPr lang="en-US" sz="1050" dirty="0"/>
          </a:p>
        </p:txBody>
      </p:sp>
      <p:sp>
        <p:nvSpPr>
          <p:cNvPr id="19" name="TextBox 18"/>
          <p:cNvSpPr txBox="1"/>
          <p:nvPr/>
        </p:nvSpPr>
        <p:spPr>
          <a:xfrm>
            <a:off x="2781300" y="3164009"/>
            <a:ext cx="228600" cy="261610"/>
          </a:xfrm>
          <a:prstGeom prst="rect">
            <a:avLst/>
          </a:prstGeom>
          <a:noFill/>
        </p:spPr>
        <p:txBody>
          <a:bodyPr wrap="square" rtlCol="0">
            <a:spAutoFit/>
          </a:bodyPr>
          <a:lstStyle/>
          <a:p>
            <a:r>
              <a:rPr lang="en-US" sz="1050" dirty="0" smtClean="0"/>
              <a:t>w</a:t>
            </a:r>
            <a:endParaRPr lang="en-US" sz="1050" dirty="0"/>
          </a:p>
        </p:txBody>
      </p:sp>
      <p:sp>
        <p:nvSpPr>
          <p:cNvPr id="20" name="TextBox 19"/>
          <p:cNvSpPr txBox="1"/>
          <p:nvPr/>
        </p:nvSpPr>
        <p:spPr>
          <a:xfrm>
            <a:off x="6096000" y="2091571"/>
            <a:ext cx="228600" cy="261610"/>
          </a:xfrm>
          <a:prstGeom prst="rect">
            <a:avLst/>
          </a:prstGeom>
          <a:noFill/>
        </p:spPr>
        <p:txBody>
          <a:bodyPr wrap="square" rtlCol="0">
            <a:spAutoFit/>
          </a:bodyPr>
          <a:lstStyle/>
          <a:p>
            <a:r>
              <a:rPr lang="en-US" sz="1050" dirty="0" smtClean="0"/>
              <a:t>w</a:t>
            </a:r>
            <a:endParaRPr lang="en-US" sz="1050" dirty="0"/>
          </a:p>
        </p:txBody>
      </p:sp>
      <p:sp>
        <p:nvSpPr>
          <p:cNvPr id="21" name="TextBox 20"/>
          <p:cNvSpPr txBox="1"/>
          <p:nvPr/>
        </p:nvSpPr>
        <p:spPr>
          <a:xfrm>
            <a:off x="2819400" y="3352800"/>
            <a:ext cx="228600" cy="261610"/>
          </a:xfrm>
          <a:prstGeom prst="rect">
            <a:avLst/>
          </a:prstGeom>
          <a:noFill/>
        </p:spPr>
        <p:txBody>
          <a:bodyPr wrap="square" rtlCol="0">
            <a:spAutoFit/>
          </a:bodyPr>
          <a:lstStyle/>
          <a:p>
            <a:r>
              <a:rPr lang="en-US" sz="1050" dirty="0" smtClean="0"/>
              <a:t>w</a:t>
            </a:r>
            <a:endParaRPr lang="en-US" sz="1050" dirty="0"/>
          </a:p>
        </p:txBody>
      </p:sp>
      <p:sp>
        <p:nvSpPr>
          <p:cNvPr id="22" name="TextBox 21"/>
          <p:cNvSpPr txBox="1"/>
          <p:nvPr/>
        </p:nvSpPr>
        <p:spPr>
          <a:xfrm>
            <a:off x="2971800" y="3505200"/>
            <a:ext cx="228600" cy="261610"/>
          </a:xfrm>
          <a:prstGeom prst="rect">
            <a:avLst/>
          </a:prstGeom>
          <a:noFill/>
        </p:spPr>
        <p:txBody>
          <a:bodyPr wrap="square" rtlCol="0">
            <a:spAutoFit/>
          </a:bodyPr>
          <a:lstStyle/>
          <a:p>
            <a:r>
              <a:rPr lang="en-US" sz="1050" dirty="0" smtClean="0"/>
              <a:t>w</a:t>
            </a:r>
            <a:endParaRPr lang="en-US" sz="1050" dirty="0"/>
          </a:p>
        </p:txBody>
      </p:sp>
      <p:sp>
        <p:nvSpPr>
          <p:cNvPr id="23" name="TextBox 22"/>
          <p:cNvSpPr txBox="1"/>
          <p:nvPr/>
        </p:nvSpPr>
        <p:spPr>
          <a:xfrm>
            <a:off x="2971800" y="3218155"/>
            <a:ext cx="228600" cy="261610"/>
          </a:xfrm>
          <a:prstGeom prst="rect">
            <a:avLst/>
          </a:prstGeom>
          <a:noFill/>
        </p:spPr>
        <p:txBody>
          <a:bodyPr wrap="square" rtlCol="0">
            <a:spAutoFit/>
          </a:bodyPr>
          <a:lstStyle/>
          <a:p>
            <a:r>
              <a:rPr lang="en-US" sz="1050" dirty="0" smtClean="0"/>
              <a:t>w</a:t>
            </a:r>
            <a:endParaRPr lang="en-US" sz="1050" dirty="0"/>
          </a:p>
        </p:txBody>
      </p:sp>
      <p:sp>
        <p:nvSpPr>
          <p:cNvPr id="24" name="TextBox 23"/>
          <p:cNvSpPr txBox="1"/>
          <p:nvPr/>
        </p:nvSpPr>
        <p:spPr>
          <a:xfrm>
            <a:off x="3162300" y="3193002"/>
            <a:ext cx="228600" cy="261610"/>
          </a:xfrm>
          <a:prstGeom prst="rect">
            <a:avLst/>
          </a:prstGeom>
          <a:noFill/>
        </p:spPr>
        <p:txBody>
          <a:bodyPr wrap="square" rtlCol="0">
            <a:spAutoFit/>
          </a:bodyPr>
          <a:lstStyle/>
          <a:p>
            <a:r>
              <a:rPr lang="en-US" sz="1050" dirty="0" smtClean="0"/>
              <a:t>w</a:t>
            </a:r>
            <a:endParaRPr lang="en-US" sz="1050" dirty="0"/>
          </a:p>
        </p:txBody>
      </p:sp>
      <p:sp>
        <p:nvSpPr>
          <p:cNvPr id="25" name="TextBox 24"/>
          <p:cNvSpPr txBox="1"/>
          <p:nvPr/>
        </p:nvSpPr>
        <p:spPr>
          <a:xfrm>
            <a:off x="3429000" y="3962400"/>
            <a:ext cx="228600" cy="261610"/>
          </a:xfrm>
          <a:prstGeom prst="rect">
            <a:avLst/>
          </a:prstGeom>
          <a:noFill/>
        </p:spPr>
        <p:txBody>
          <a:bodyPr wrap="square" rtlCol="0">
            <a:spAutoFit/>
          </a:bodyPr>
          <a:lstStyle/>
          <a:p>
            <a:r>
              <a:rPr lang="en-US" sz="1050" dirty="0" smtClean="0"/>
              <a:t>w</a:t>
            </a:r>
            <a:endParaRPr lang="en-US" sz="1050" dirty="0"/>
          </a:p>
        </p:txBody>
      </p:sp>
      <p:sp>
        <p:nvSpPr>
          <p:cNvPr id="26" name="TextBox 25"/>
          <p:cNvSpPr txBox="1"/>
          <p:nvPr/>
        </p:nvSpPr>
        <p:spPr>
          <a:xfrm>
            <a:off x="3581400" y="4114800"/>
            <a:ext cx="228600" cy="261610"/>
          </a:xfrm>
          <a:prstGeom prst="rect">
            <a:avLst/>
          </a:prstGeom>
          <a:noFill/>
        </p:spPr>
        <p:txBody>
          <a:bodyPr wrap="square" rtlCol="0">
            <a:spAutoFit/>
          </a:bodyPr>
          <a:lstStyle/>
          <a:p>
            <a:r>
              <a:rPr lang="en-US" sz="1050" dirty="0" smtClean="0"/>
              <a:t>w</a:t>
            </a:r>
            <a:endParaRPr lang="en-US" sz="1050" dirty="0"/>
          </a:p>
        </p:txBody>
      </p:sp>
      <p:sp>
        <p:nvSpPr>
          <p:cNvPr id="27" name="TextBox 26"/>
          <p:cNvSpPr txBox="1"/>
          <p:nvPr/>
        </p:nvSpPr>
        <p:spPr>
          <a:xfrm>
            <a:off x="1905000" y="2438400"/>
            <a:ext cx="228600" cy="261610"/>
          </a:xfrm>
          <a:prstGeom prst="rect">
            <a:avLst/>
          </a:prstGeom>
          <a:noFill/>
        </p:spPr>
        <p:txBody>
          <a:bodyPr wrap="square" rtlCol="0">
            <a:spAutoFit/>
          </a:bodyPr>
          <a:lstStyle/>
          <a:p>
            <a:r>
              <a:rPr lang="en-US" sz="1050" dirty="0" smtClean="0"/>
              <a:t>w</a:t>
            </a:r>
            <a:endParaRPr lang="en-US" sz="1050" dirty="0"/>
          </a:p>
        </p:txBody>
      </p:sp>
      <p:sp>
        <p:nvSpPr>
          <p:cNvPr id="28" name="TextBox 27"/>
          <p:cNvSpPr txBox="1"/>
          <p:nvPr/>
        </p:nvSpPr>
        <p:spPr>
          <a:xfrm>
            <a:off x="6858000" y="2086252"/>
            <a:ext cx="228600" cy="261610"/>
          </a:xfrm>
          <a:prstGeom prst="rect">
            <a:avLst/>
          </a:prstGeom>
          <a:noFill/>
        </p:spPr>
        <p:txBody>
          <a:bodyPr wrap="square" rtlCol="0">
            <a:spAutoFit/>
          </a:bodyPr>
          <a:lstStyle/>
          <a:p>
            <a:r>
              <a:rPr lang="en-US" sz="1050" dirty="0" smtClean="0"/>
              <a:t>w</a:t>
            </a:r>
            <a:endParaRPr lang="en-US" sz="1050" dirty="0"/>
          </a:p>
        </p:txBody>
      </p:sp>
      <p:sp>
        <p:nvSpPr>
          <p:cNvPr id="29" name="TextBox 28"/>
          <p:cNvSpPr txBox="1"/>
          <p:nvPr/>
        </p:nvSpPr>
        <p:spPr>
          <a:xfrm>
            <a:off x="6096000" y="2657981"/>
            <a:ext cx="228600" cy="261610"/>
          </a:xfrm>
          <a:prstGeom prst="rect">
            <a:avLst/>
          </a:prstGeom>
          <a:noFill/>
        </p:spPr>
        <p:txBody>
          <a:bodyPr wrap="square" rtlCol="0">
            <a:spAutoFit/>
          </a:bodyPr>
          <a:lstStyle/>
          <a:p>
            <a:r>
              <a:rPr lang="en-US" sz="1050" dirty="0" smtClean="0"/>
              <a:t>w</a:t>
            </a:r>
            <a:endParaRPr lang="en-US" sz="1050" dirty="0"/>
          </a:p>
        </p:txBody>
      </p:sp>
      <p:sp>
        <p:nvSpPr>
          <p:cNvPr id="30" name="TextBox 29"/>
          <p:cNvSpPr txBox="1"/>
          <p:nvPr/>
        </p:nvSpPr>
        <p:spPr>
          <a:xfrm>
            <a:off x="7810500" y="2086252"/>
            <a:ext cx="228600" cy="261610"/>
          </a:xfrm>
          <a:prstGeom prst="rect">
            <a:avLst/>
          </a:prstGeom>
          <a:noFill/>
        </p:spPr>
        <p:txBody>
          <a:bodyPr wrap="square" rtlCol="0">
            <a:spAutoFit/>
          </a:bodyPr>
          <a:lstStyle/>
          <a:p>
            <a:r>
              <a:rPr lang="en-US" sz="1050" dirty="0" smtClean="0"/>
              <a:t>w</a:t>
            </a:r>
            <a:endParaRPr lang="en-US" sz="1050" dirty="0"/>
          </a:p>
        </p:txBody>
      </p:sp>
      <p:sp>
        <p:nvSpPr>
          <p:cNvPr id="31" name="TextBox 30"/>
          <p:cNvSpPr txBox="1"/>
          <p:nvPr/>
        </p:nvSpPr>
        <p:spPr>
          <a:xfrm>
            <a:off x="6934200" y="2661012"/>
            <a:ext cx="228600" cy="261610"/>
          </a:xfrm>
          <a:prstGeom prst="rect">
            <a:avLst/>
          </a:prstGeom>
          <a:noFill/>
        </p:spPr>
        <p:txBody>
          <a:bodyPr wrap="square" rtlCol="0">
            <a:spAutoFit/>
          </a:bodyPr>
          <a:lstStyle/>
          <a:p>
            <a:r>
              <a:rPr lang="en-US" sz="1050" dirty="0" smtClean="0"/>
              <a:t>w</a:t>
            </a:r>
            <a:endParaRPr lang="en-US" sz="1050" dirty="0"/>
          </a:p>
        </p:txBody>
      </p:sp>
      <p:sp>
        <p:nvSpPr>
          <p:cNvPr id="32" name="TextBox 31"/>
          <p:cNvSpPr txBox="1"/>
          <p:nvPr/>
        </p:nvSpPr>
        <p:spPr>
          <a:xfrm>
            <a:off x="7886330" y="2681092"/>
            <a:ext cx="228600" cy="261610"/>
          </a:xfrm>
          <a:prstGeom prst="rect">
            <a:avLst/>
          </a:prstGeom>
          <a:noFill/>
        </p:spPr>
        <p:txBody>
          <a:bodyPr wrap="square" rtlCol="0">
            <a:spAutoFit/>
          </a:bodyPr>
          <a:lstStyle/>
          <a:p>
            <a:r>
              <a:rPr lang="en-US" sz="1050" dirty="0" smtClean="0"/>
              <a:t>w</a:t>
            </a:r>
            <a:endParaRPr lang="en-US" sz="1050" dirty="0"/>
          </a:p>
        </p:txBody>
      </p:sp>
      <p:sp>
        <p:nvSpPr>
          <p:cNvPr id="33" name="TextBox 32"/>
          <p:cNvSpPr txBox="1"/>
          <p:nvPr/>
        </p:nvSpPr>
        <p:spPr>
          <a:xfrm>
            <a:off x="6096000" y="3140335"/>
            <a:ext cx="228600" cy="261610"/>
          </a:xfrm>
          <a:prstGeom prst="rect">
            <a:avLst/>
          </a:prstGeom>
          <a:noFill/>
        </p:spPr>
        <p:txBody>
          <a:bodyPr wrap="square" rtlCol="0">
            <a:spAutoFit/>
          </a:bodyPr>
          <a:lstStyle/>
          <a:p>
            <a:r>
              <a:rPr lang="en-US" sz="1050" dirty="0" smtClean="0"/>
              <a:t>w</a:t>
            </a:r>
            <a:endParaRPr lang="en-US" sz="1050" dirty="0"/>
          </a:p>
        </p:txBody>
      </p:sp>
      <p:sp>
        <p:nvSpPr>
          <p:cNvPr id="34" name="TextBox 33"/>
          <p:cNvSpPr txBox="1"/>
          <p:nvPr/>
        </p:nvSpPr>
        <p:spPr>
          <a:xfrm>
            <a:off x="6934200" y="3158371"/>
            <a:ext cx="228600" cy="261610"/>
          </a:xfrm>
          <a:prstGeom prst="rect">
            <a:avLst/>
          </a:prstGeom>
          <a:noFill/>
        </p:spPr>
        <p:txBody>
          <a:bodyPr wrap="square" rtlCol="0">
            <a:spAutoFit/>
          </a:bodyPr>
          <a:lstStyle/>
          <a:p>
            <a:r>
              <a:rPr lang="en-US" sz="1050" dirty="0" smtClean="0"/>
              <a:t>w</a:t>
            </a:r>
            <a:endParaRPr lang="en-US" sz="1050" dirty="0"/>
          </a:p>
        </p:txBody>
      </p:sp>
      <p:sp>
        <p:nvSpPr>
          <p:cNvPr id="35" name="TextBox 34"/>
          <p:cNvSpPr txBox="1"/>
          <p:nvPr/>
        </p:nvSpPr>
        <p:spPr>
          <a:xfrm>
            <a:off x="7919621" y="3180846"/>
            <a:ext cx="228600" cy="261610"/>
          </a:xfrm>
          <a:prstGeom prst="rect">
            <a:avLst/>
          </a:prstGeom>
          <a:noFill/>
        </p:spPr>
        <p:txBody>
          <a:bodyPr wrap="square" rtlCol="0">
            <a:spAutoFit/>
          </a:bodyPr>
          <a:lstStyle/>
          <a:p>
            <a:r>
              <a:rPr lang="en-US" sz="1050" dirty="0" smtClean="0"/>
              <a:t>w</a:t>
            </a:r>
            <a:endParaRPr lang="en-US" sz="1050" dirty="0"/>
          </a:p>
        </p:txBody>
      </p:sp>
      <p:sp>
        <p:nvSpPr>
          <p:cNvPr id="36" name="TextBox 35"/>
          <p:cNvSpPr txBox="1"/>
          <p:nvPr/>
        </p:nvSpPr>
        <p:spPr>
          <a:xfrm>
            <a:off x="7939226" y="3622089"/>
            <a:ext cx="228600" cy="261610"/>
          </a:xfrm>
          <a:prstGeom prst="rect">
            <a:avLst/>
          </a:prstGeom>
          <a:noFill/>
        </p:spPr>
        <p:txBody>
          <a:bodyPr wrap="square" rtlCol="0">
            <a:spAutoFit/>
          </a:bodyPr>
          <a:lstStyle/>
          <a:p>
            <a:r>
              <a:rPr lang="en-US" sz="1050" dirty="0" smtClean="0"/>
              <a:t>w</a:t>
            </a:r>
            <a:endParaRPr lang="en-US" sz="1050" dirty="0"/>
          </a:p>
        </p:txBody>
      </p:sp>
      <p:sp>
        <p:nvSpPr>
          <p:cNvPr id="37" name="TextBox 36"/>
          <p:cNvSpPr txBox="1"/>
          <p:nvPr/>
        </p:nvSpPr>
        <p:spPr>
          <a:xfrm>
            <a:off x="6081204" y="3700790"/>
            <a:ext cx="228600" cy="261610"/>
          </a:xfrm>
          <a:prstGeom prst="rect">
            <a:avLst/>
          </a:prstGeom>
          <a:noFill/>
        </p:spPr>
        <p:txBody>
          <a:bodyPr wrap="square" rtlCol="0">
            <a:spAutoFit/>
          </a:bodyPr>
          <a:lstStyle/>
          <a:p>
            <a:r>
              <a:rPr lang="en-US" sz="1050" dirty="0" smtClean="0"/>
              <a:t>w</a:t>
            </a:r>
            <a:endParaRPr lang="en-US" sz="1050" dirty="0"/>
          </a:p>
        </p:txBody>
      </p:sp>
      <p:sp>
        <p:nvSpPr>
          <p:cNvPr id="38" name="TextBox 37"/>
          <p:cNvSpPr txBox="1"/>
          <p:nvPr/>
        </p:nvSpPr>
        <p:spPr>
          <a:xfrm>
            <a:off x="6964161" y="3724781"/>
            <a:ext cx="228600" cy="261610"/>
          </a:xfrm>
          <a:prstGeom prst="rect">
            <a:avLst/>
          </a:prstGeom>
          <a:noFill/>
        </p:spPr>
        <p:txBody>
          <a:bodyPr wrap="square" rtlCol="0">
            <a:spAutoFit/>
          </a:bodyPr>
          <a:lstStyle/>
          <a:p>
            <a:r>
              <a:rPr lang="en-US" sz="1050" dirty="0" smtClean="0"/>
              <a:t>w</a:t>
            </a:r>
            <a:endParaRPr lang="en-US" sz="1050" dirty="0"/>
          </a:p>
        </p:txBody>
      </p:sp>
      <p:sp>
        <p:nvSpPr>
          <p:cNvPr id="39" name="TextBox 38"/>
          <p:cNvSpPr txBox="1"/>
          <p:nvPr/>
        </p:nvSpPr>
        <p:spPr>
          <a:xfrm>
            <a:off x="6083053" y="4245605"/>
            <a:ext cx="228600" cy="261610"/>
          </a:xfrm>
          <a:prstGeom prst="rect">
            <a:avLst/>
          </a:prstGeom>
          <a:noFill/>
        </p:spPr>
        <p:txBody>
          <a:bodyPr wrap="square" rtlCol="0">
            <a:spAutoFit/>
          </a:bodyPr>
          <a:lstStyle/>
          <a:p>
            <a:r>
              <a:rPr lang="en-US" sz="1050" dirty="0" smtClean="0"/>
              <a:t>w</a:t>
            </a:r>
            <a:endParaRPr lang="en-US" sz="1050" dirty="0"/>
          </a:p>
        </p:txBody>
      </p:sp>
      <p:sp>
        <p:nvSpPr>
          <p:cNvPr id="40" name="TextBox 39"/>
          <p:cNvSpPr txBox="1"/>
          <p:nvPr/>
        </p:nvSpPr>
        <p:spPr>
          <a:xfrm>
            <a:off x="7220874" y="4245605"/>
            <a:ext cx="228600" cy="261610"/>
          </a:xfrm>
          <a:prstGeom prst="rect">
            <a:avLst/>
          </a:prstGeom>
          <a:noFill/>
        </p:spPr>
        <p:txBody>
          <a:bodyPr wrap="square" rtlCol="0">
            <a:spAutoFit/>
          </a:bodyPr>
          <a:lstStyle/>
          <a:p>
            <a:r>
              <a:rPr lang="en-US" sz="1050" dirty="0" smtClean="0"/>
              <a:t>w</a:t>
            </a:r>
            <a:endParaRPr lang="en-US" sz="1050" dirty="0"/>
          </a:p>
        </p:txBody>
      </p:sp>
      <p:sp>
        <p:nvSpPr>
          <p:cNvPr id="41" name="TextBox 40"/>
          <p:cNvSpPr txBox="1"/>
          <p:nvPr/>
        </p:nvSpPr>
        <p:spPr>
          <a:xfrm>
            <a:off x="7997301" y="4245605"/>
            <a:ext cx="228600" cy="261610"/>
          </a:xfrm>
          <a:prstGeom prst="rect">
            <a:avLst/>
          </a:prstGeom>
          <a:noFill/>
        </p:spPr>
        <p:txBody>
          <a:bodyPr wrap="square" rtlCol="0">
            <a:spAutoFit/>
          </a:bodyPr>
          <a:lstStyle/>
          <a:p>
            <a:r>
              <a:rPr lang="en-US" sz="1050" dirty="0" smtClean="0"/>
              <a:t>w</a:t>
            </a:r>
            <a:endParaRPr lang="en-US" sz="1050" dirty="0"/>
          </a:p>
        </p:txBody>
      </p:sp>
      <p:sp>
        <p:nvSpPr>
          <p:cNvPr id="4" name="TextBox 3"/>
          <p:cNvSpPr txBox="1"/>
          <p:nvPr/>
        </p:nvSpPr>
        <p:spPr>
          <a:xfrm>
            <a:off x="914400" y="5410200"/>
            <a:ext cx="7620000" cy="1200329"/>
          </a:xfrm>
          <a:prstGeom prst="rect">
            <a:avLst/>
          </a:prstGeom>
          <a:noFill/>
        </p:spPr>
        <p:txBody>
          <a:bodyPr wrap="square" rtlCol="0">
            <a:spAutoFit/>
          </a:bodyPr>
          <a:lstStyle/>
          <a:p>
            <a:r>
              <a:rPr lang="en-US" dirty="0" smtClean="0"/>
              <a:t>In reality, weeds are clumped – and thus compete mostly among themselves; in experiments, weeds compete mainly with the crops </a:t>
            </a:r>
            <a:endParaRPr lang="en-US" dirty="0"/>
          </a:p>
        </p:txBody>
      </p:sp>
      <p:sp>
        <p:nvSpPr>
          <p:cNvPr id="43" name="TextBox 42"/>
          <p:cNvSpPr txBox="1"/>
          <p:nvPr/>
        </p:nvSpPr>
        <p:spPr>
          <a:xfrm>
            <a:off x="3733800" y="4267200"/>
            <a:ext cx="228600" cy="261610"/>
          </a:xfrm>
          <a:prstGeom prst="rect">
            <a:avLst/>
          </a:prstGeom>
          <a:noFill/>
        </p:spPr>
        <p:txBody>
          <a:bodyPr wrap="square" rtlCol="0">
            <a:spAutoFit/>
          </a:bodyPr>
          <a:lstStyle/>
          <a:p>
            <a:r>
              <a:rPr lang="en-US" sz="1050" dirty="0" smtClean="0"/>
              <a:t>w</a:t>
            </a:r>
            <a:endParaRPr lang="en-US" sz="1050" dirty="0"/>
          </a:p>
        </p:txBody>
      </p:sp>
      <p:sp>
        <p:nvSpPr>
          <p:cNvPr id="44" name="TextBox 43"/>
          <p:cNvSpPr txBox="1"/>
          <p:nvPr/>
        </p:nvSpPr>
        <p:spPr>
          <a:xfrm>
            <a:off x="3847730" y="4073970"/>
            <a:ext cx="228600" cy="261610"/>
          </a:xfrm>
          <a:prstGeom prst="rect">
            <a:avLst/>
          </a:prstGeom>
          <a:noFill/>
        </p:spPr>
        <p:txBody>
          <a:bodyPr wrap="square" rtlCol="0">
            <a:spAutoFit/>
          </a:bodyPr>
          <a:lstStyle/>
          <a:p>
            <a:r>
              <a:rPr lang="en-US" sz="1050" dirty="0" smtClean="0"/>
              <a:t>w</a:t>
            </a:r>
            <a:endParaRPr lang="en-US" sz="1050" dirty="0"/>
          </a:p>
        </p:txBody>
      </p:sp>
    </p:spTree>
    <p:extLst>
      <p:ext uri="{BB962C8B-B14F-4D97-AF65-F5344CB8AC3E}">
        <p14:creationId xmlns:p14="http://schemas.microsoft.com/office/powerpoint/2010/main" val="922314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533400" y="1143000"/>
          <a:ext cx="2286000" cy="2281238"/>
        </p:xfrm>
        <a:graphic>
          <a:graphicData uri="http://schemas.openxmlformats.org/presentationml/2006/ole">
            <mc:AlternateContent xmlns:mc="http://schemas.openxmlformats.org/markup-compatibility/2006">
              <mc:Choice xmlns:v="urn:schemas-microsoft-com:vml" Requires="v">
                <p:oleObj spid="_x0000_s59410" name="Worksheet" r:id="rId3" imgW="3017825" imgH="3010286" progId="Excel.Sheet.8">
                  <p:embed/>
                </p:oleObj>
              </mc:Choice>
              <mc:Fallback>
                <p:oleObj name="Worksheet" r:id="rId3" imgW="3017825" imgH="301028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2286000"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ChangeAspect="1"/>
          </p:cNvGraphicFramePr>
          <p:nvPr/>
        </p:nvGraphicFramePr>
        <p:xfrm>
          <a:off x="381000" y="4038600"/>
          <a:ext cx="2400300" cy="2514600"/>
        </p:xfrm>
        <a:graphic>
          <a:graphicData uri="http://schemas.openxmlformats.org/presentationml/2006/ole">
            <mc:AlternateContent xmlns:mc="http://schemas.openxmlformats.org/markup-compatibility/2006">
              <mc:Choice xmlns:v="urn:schemas-microsoft-com:vml" Requires="v">
                <p:oleObj spid="_x0000_s59411" name="Worksheet" r:id="rId5" imgW="3406445" imgH="3055803" progId="Excel.Sheet.8">
                  <p:embed/>
                </p:oleObj>
              </mc:Choice>
              <mc:Fallback>
                <p:oleObj name="Worksheet" r:id="rId5" imgW="3406445" imgH="3055803"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038600"/>
                        <a:ext cx="24003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5"/>
          <p:cNvGraphicFramePr>
            <a:graphicFrameLocks noChangeAspect="1"/>
          </p:cNvGraphicFramePr>
          <p:nvPr>
            <p:extLst>
              <p:ext uri="{D42A27DB-BD31-4B8C-83A1-F6EECF244321}">
                <p14:modId xmlns:p14="http://schemas.microsoft.com/office/powerpoint/2010/main" val="3713256138"/>
              </p:ext>
            </p:extLst>
          </p:nvPr>
        </p:nvGraphicFramePr>
        <p:xfrm>
          <a:off x="5105400" y="1160154"/>
          <a:ext cx="2484438" cy="2497446"/>
        </p:xfrm>
        <a:graphic>
          <a:graphicData uri="http://schemas.openxmlformats.org/presentationml/2006/ole">
            <mc:AlternateContent xmlns:mc="http://schemas.openxmlformats.org/markup-compatibility/2006">
              <mc:Choice xmlns:v="urn:schemas-microsoft-com:vml" Requires="v">
                <p:oleObj spid="_x0000_s59412" name="Worksheet" r:id="rId7" imgW="3017825" imgH="3033044" progId="Excel.Sheet.8">
                  <p:embed/>
                </p:oleObj>
              </mc:Choice>
              <mc:Fallback>
                <p:oleObj name="Worksheet" r:id="rId7" imgW="3017825" imgH="3033044"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1160154"/>
                        <a:ext cx="2484438" cy="2497446"/>
                      </a:xfrm>
                      <a:prstGeom prst="rect">
                        <a:avLst/>
                      </a:prstGeom>
                      <a:noFill/>
                      <a:ln>
                        <a:noFill/>
                      </a:ln>
                      <a:effectLst/>
                      <a:extLst/>
                    </p:spPr>
                  </p:pic>
                </p:oleObj>
              </mc:Fallback>
            </mc:AlternateContent>
          </a:graphicData>
        </a:graphic>
      </p:graphicFrame>
      <p:sp>
        <p:nvSpPr>
          <p:cNvPr id="7173" name="Text Box 7"/>
          <p:cNvSpPr txBox="1">
            <a:spLocks noChangeArrowheads="1"/>
          </p:cNvSpPr>
          <p:nvPr/>
        </p:nvSpPr>
        <p:spPr bwMode="auto">
          <a:xfrm>
            <a:off x="114300" y="111919"/>
            <a:ext cx="8953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Point spatial pattern in continuous </a:t>
            </a:r>
            <a:r>
              <a:rPr lang="en-GB" altLang="cs-CZ" sz="2400" dirty="0" smtClean="0"/>
              <a:t>space – importance of spatial scale  </a:t>
            </a:r>
            <a:endParaRPr lang="en-GB" altLang="cs-CZ" sz="2400" dirty="0"/>
          </a:p>
        </p:txBody>
      </p:sp>
      <p:sp>
        <p:nvSpPr>
          <p:cNvPr id="7174" name="Text Box 8"/>
          <p:cNvSpPr txBox="1">
            <a:spLocks noChangeArrowheads="1"/>
          </p:cNvSpPr>
          <p:nvPr/>
        </p:nvSpPr>
        <p:spPr bwMode="auto">
          <a:xfrm>
            <a:off x="381000" y="609600"/>
            <a:ext cx="281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Completely regular (in a grid)</a:t>
            </a:r>
            <a:endParaRPr lang="en-GB" altLang="cs-CZ" sz="2400" dirty="0"/>
          </a:p>
        </p:txBody>
      </p:sp>
      <p:sp>
        <p:nvSpPr>
          <p:cNvPr id="7175" name="Text Box 9"/>
          <p:cNvSpPr txBox="1">
            <a:spLocks noChangeArrowheads="1"/>
          </p:cNvSpPr>
          <p:nvPr/>
        </p:nvSpPr>
        <p:spPr bwMode="auto">
          <a:xfrm>
            <a:off x="228600" y="3394501"/>
            <a:ext cx="2971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Regular, uniform, homogeneous </a:t>
            </a:r>
            <a:endParaRPr lang="en-GB" altLang="cs-CZ" sz="2400" dirty="0"/>
          </a:p>
        </p:txBody>
      </p:sp>
      <p:sp>
        <p:nvSpPr>
          <p:cNvPr id="7176" name="Text Box 10"/>
          <p:cNvSpPr txBox="1">
            <a:spLocks noChangeArrowheads="1"/>
          </p:cNvSpPr>
          <p:nvPr/>
        </p:nvSpPr>
        <p:spPr bwMode="auto">
          <a:xfrm>
            <a:off x="5524500" y="696897"/>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Random</a:t>
            </a:r>
            <a:endParaRPr lang="en-GB" altLang="cs-CZ" sz="2400" dirty="0"/>
          </a:p>
        </p:txBody>
      </p:sp>
      <p:sp>
        <p:nvSpPr>
          <p:cNvPr id="7177" name="Text Box 11"/>
          <p:cNvSpPr txBox="1">
            <a:spLocks noChangeArrowheads="1"/>
          </p:cNvSpPr>
          <p:nvPr/>
        </p:nvSpPr>
        <p:spPr bwMode="auto">
          <a:xfrm>
            <a:off x="5219700" y="3540919"/>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Aggregated, clumped</a:t>
            </a:r>
            <a:endParaRPr lang="en-GB" altLang="cs-CZ" sz="2400" dirty="0"/>
          </a:p>
        </p:txBody>
      </p:sp>
      <p:graphicFrame>
        <p:nvGraphicFramePr>
          <p:cNvPr id="7178" name="Object 13"/>
          <p:cNvGraphicFramePr>
            <a:graphicFrameLocks noChangeAspect="1"/>
          </p:cNvGraphicFramePr>
          <p:nvPr>
            <p:extLst>
              <p:ext uri="{D42A27DB-BD31-4B8C-83A1-F6EECF244321}">
                <p14:modId xmlns:p14="http://schemas.microsoft.com/office/powerpoint/2010/main" val="2549118960"/>
              </p:ext>
            </p:extLst>
          </p:nvPr>
        </p:nvGraphicFramePr>
        <p:xfrm>
          <a:off x="5219700" y="4225498"/>
          <a:ext cx="2461846" cy="2286000"/>
        </p:xfrm>
        <a:graphic>
          <a:graphicData uri="http://schemas.openxmlformats.org/presentationml/2006/ole">
            <mc:AlternateContent xmlns:mc="http://schemas.openxmlformats.org/markup-compatibility/2006">
              <mc:Choice xmlns:v="urn:schemas-microsoft-com:vml" Requires="v">
                <p:oleObj spid="_x0000_s59413" name="Worksheet" r:id="rId9" imgW="3436925" imgH="3040847" progId="Excel.Sheet.8">
                  <p:embed/>
                </p:oleObj>
              </mc:Choice>
              <mc:Fallback>
                <p:oleObj name="Worksheet" r:id="rId9" imgW="3436925" imgH="3040847" progId="Excel.Shee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9700" y="4225498"/>
                        <a:ext cx="2461846" cy="22860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159821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cs-CZ" altLang="en-US" dirty="0" smtClean="0"/>
              <a:t>Individua</a:t>
            </a:r>
            <a:r>
              <a:rPr lang="en-US" altLang="en-US" dirty="0" smtClean="0"/>
              <a:t>s in a continuous area </a:t>
            </a:r>
            <a:r>
              <a:rPr lang="en-US" altLang="en-US" dirty="0"/>
              <a:t/>
            </a:r>
            <a:br>
              <a:rPr lang="en-US" altLang="en-US" dirty="0"/>
            </a:br>
            <a:r>
              <a:rPr lang="en-US" altLang="en-US" sz="2000" dirty="0" smtClean="0">
                <a:solidFill>
                  <a:srgbClr val="002060"/>
                </a:solidFill>
              </a:rPr>
              <a:t>historical methods [historical significance only]</a:t>
            </a:r>
            <a:endParaRPr lang="cs-CZ" altLang="en-US" dirty="0" smtClean="0"/>
          </a:p>
        </p:txBody>
      </p:sp>
      <p:sp>
        <p:nvSpPr>
          <p:cNvPr id="3" name="Content Placeholder 2"/>
          <p:cNvSpPr>
            <a:spLocks noGrp="1"/>
          </p:cNvSpPr>
          <p:nvPr>
            <p:ph idx="1"/>
          </p:nvPr>
        </p:nvSpPr>
        <p:spPr>
          <a:xfrm>
            <a:off x="679152" y="1828800"/>
            <a:ext cx="7772400" cy="4114800"/>
          </a:xfrm>
        </p:spPr>
        <p:txBody>
          <a:bodyPr/>
          <a:lstStyle/>
          <a:p>
            <a:r>
              <a:rPr lang="cs-CZ" altLang="en-US" dirty="0" err="1" smtClean="0"/>
              <a:t>Clark</a:t>
            </a:r>
            <a:r>
              <a:rPr lang="cs-CZ" altLang="en-US" dirty="0" smtClean="0"/>
              <a:t> &amp; </a:t>
            </a:r>
            <a:r>
              <a:rPr lang="cs-CZ" altLang="en-US" dirty="0" err="1" smtClean="0"/>
              <a:t>Evans</a:t>
            </a:r>
            <a:r>
              <a:rPr lang="cs-CZ" altLang="en-US" dirty="0" smtClean="0"/>
              <a:t> index   - </a:t>
            </a:r>
            <a:r>
              <a:rPr lang="en-US" altLang="en-US" dirty="0" smtClean="0"/>
              <a:t>comparison of average distance between neighbor with that expected for completely random pattern. </a:t>
            </a:r>
            <a:r>
              <a:rPr lang="cs-CZ" altLang="en-US" dirty="0" smtClean="0"/>
              <a:t> </a:t>
            </a:r>
            <a:r>
              <a:rPr lang="en-US" altLang="en-US" dirty="0" smtClean="0"/>
              <a:t>(In clumped population, the </a:t>
            </a:r>
            <a:r>
              <a:rPr lang="en-US" altLang="en-US" dirty="0" err="1" smtClean="0"/>
              <a:t>neighbours</a:t>
            </a:r>
            <a:r>
              <a:rPr lang="en-US" altLang="en-US" dirty="0" smtClean="0"/>
              <a:t> are closer)</a:t>
            </a:r>
            <a:endParaRPr lang="cs-CZ" altLang="en-US" dirty="0" smtClean="0"/>
          </a:p>
          <a:p>
            <a:r>
              <a:rPr lang="cs-CZ" altLang="en-US" dirty="0" err="1" smtClean="0"/>
              <a:t>Hopkins</a:t>
            </a:r>
            <a:r>
              <a:rPr lang="cs-CZ" altLang="en-US" dirty="0" smtClean="0"/>
              <a:t> &amp; </a:t>
            </a:r>
            <a:r>
              <a:rPr lang="cs-CZ" altLang="en-US" dirty="0" err="1" smtClean="0"/>
              <a:t>Skellam</a:t>
            </a:r>
            <a:r>
              <a:rPr lang="cs-CZ" altLang="en-US" dirty="0" smtClean="0"/>
              <a:t> index – </a:t>
            </a:r>
            <a:r>
              <a:rPr lang="en-US" altLang="en-US" dirty="0" smtClean="0"/>
              <a:t>comparison of distance between a random point and closest individual and distance of two </a:t>
            </a:r>
            <a:r>
              <a:rPr lang="en-US" altLang="en-US" dirty="0" err="1" smtClean="0"/>
              <a:t>neighbours</a:t>
            </a:r>
            <a:r>
              <a:rPr lang="en-US" altLang="en-US" dirty="0" smtClean="0"/>
              <a:t> (in random pattern, should be the same)</a:t>
            </a:r>
            <a:endParaRPr lang="cs-CZ"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t>Classical dichotomy</a:t>
            </a:r>
            <a:endParaRPr lang="cs-CZ" altLang="en-US" dirty="0" smtClean="0"/>
          </a:p>
        </p:txBody>
      </p:sp>
      <p:sp>
        <p:nvSpPr>
          <p:cNvPr id="3" name="Content Placeholder 2"/>
          <p:cNvSpPr>
            <a:spLocks noGrp="1"/>
          </p:cNvSpPr>
          <p:nvPr>
            <p:ph idx="1"/>
          </p:nvPr>
        </p:nvSpPr>
        <p:spPr/>
        <p:txBody>
          <a:bodyPr/>
          <a:lstStyle/>
          <a:p>
            <a:r>
              <a:rPr lang="en-US" altLang="en-US" dirty="0" smtClean="0"/>
              <a:t>Pattern</a:t>
            </a:r>
            <a:r>
              <a:rPr lang="cs-CZ" altLang="en-US" dirty="0" smtClean="0"/>
              <a:t> and </a:t>
            </a:r>
            <a:r>
              <a:rPr lang="cs-CZ" altLang="en-US" dirty="0" err="1" smtClean="0"/>
              <a:t>process</a:t>
            </a:r>
            <a:endParaRPr lang="cs-CZ" altLang="en-US" dirty="0" smtClean="0"/>
          </a:p>
          <a:p>
            <a:r>
              <a:rPr lang="en-US" altLang="en-US" dirty="0" smtClean="0"/>
              <a:t>Could spatial pattern say something about mechanisms</a:t>
            </a:r>
            <a:r>
              <a:rPr lang="cs-CZ" altLang="en-US" dirty="0" smtClean="0"/>
              <a:t>?</a:t>
            </a:r>
          </a:p>
          <a:p>
            <a:r>
              <a:rPr lang="en-US" altLang="en-US" dirty="0" smtClean="0"/>
              <a:t>I used to be very skeptical </a:t>
            </a:r>
            <a:endParaRPr lang="cs-CZ" altLang="en-US" dirty="0" smtClean="0"/>
          </a:p>
          <a:p>
            <a:pPr>
              <a:buFontTx/>
              <a:buNone/>
            </a:pPr>
            <a:r>
              <a:rPr lang="cs-CZ" altLang="en-US" sz="1800" dirty="0" smtClean="0"/>
              <a:t>	Leps J. (1990): </a:t>
            </a:r>
            <a:r>
              <a:rPr lang="cs-CZ" altLang="en-US" sz="1800" i="1" dirty="0" err="1" smtClean="0"/>
              <a:t>Can</a:t>
            </a:r>
            <a:r>
              <a:rPr lang="cs-CZ" altLang="en-US" sz="1800" i="1" dirty="0" smtClean="0"/>
              <a:t> </a:t>
            </a:r>
            <a:r>
              <a:rPr lang="cs-CZ" altLang="en-US" sz="1800" i="1" dirty="0" err="1" smtClean="0"/>
              <a:t>underlying</a:t>
            </a:r>
            <a:r>
              <a:rPr lang="cs-CZ" altLang="en-US" sz="1800" i="1" dirty="0" smtClean="0"/>
              <a:t> </a:t>
            </a:r>
            <a:r>
              <a:rPr lang="cs-CZ" altLang="en-US" sz="1800" i="1" dirty="0" err="1" smtClean="0"/>
              <a:t>mechanisms</a:t>
            </a:r>
            <a:r>
              <a:rPr lang="cs-CZ" altLang="en-US" sz="1800" i="1" dirty="0" smtClean="0"/>
              <a:t> </a:t>
            </a:r>
            <a:r>
              <a:rPr lang="cs-CZ" altLang="en-US" sz="1800" i="1" dirty="0" err="1" smtClean="0"/>
              <a:t>be</a:t>
            </a:r>
            <a:r>
              <a:rPr lang="cs-CZ" altLang="en-US" sz="1800" i="1" dirty="0" smtClean="0"/>
              <a:t> </a:t>
            </a:r>
            <a:r>
              <a:rPr lang="cs-CZ" altLang="en-US" sz="1800" i="1" dirty="0" err="1" smtClean="0"/>
              <a:t>deduced</a:t>
            </a:r>
            <a:r>
              <a:rPr lang="cs-CZ" altLang="en-US" sz="1800" i="1" dirty="0" smtClean="0"/>
              <a:t> </a:t>
            </a:r>
            <a:r>
              <a:rPr lang="cs-CZ" altLang="en-US" sz="1800" i="1" dirty="0" err="1" smtClean="0"/>
              <a:t>from</a:t>
            </a:r>
            <a:r>
              <a:rPr lang="cs-CZ" altLang="en-US" sz="1800" i="1" dirty="0" smtClean="0"/>
              <a:t> </a:t>
            </a:r>
            <a:r>
              <a:rPr lang="cs-CZ" altLang="en-US" sz="1800" i="1" dirty="0" err="1" smtClean="0"/>
              <a:t>observed</a:t>
            </a:r>
            <a:r>
              <a:rPr lang="cs-CZ" altLang="en-US" sz="1800" i="1" dirty="0" smtClean="0"/>
              <a:t> </a:t>
            </a:r>
            <a:r>
              <a:rPr lang="cs-CZ" altLang="en-US" sz="1800" i="1" dirty="0" err="1" smtClean="0"/>
              <a:t>patterns</a:t>
            </a:r>
            <a:r>
              <a:rPr lang="cs-CZ" altLang="en-US" sz="1800" i="1" dirty="0" smtClean="0"/>
              <a:t>? </a:t>
            </a:r>
            <a:r>
              <a:rPr lang="cs-CZ" altLang="en-US" sz="1800" dirty="0" smtClean="0"/>
              <a:t>In: Krahulec F. </a:t>
            </a:r>
            <a:r>
              <a:rPr lang="cs-CZ" altLang="en-US" sz="1800" dirty="0" err="1" smtClean="0"/>
              <a:t>Agnew</a:t>
            </a:r>
            <a:r>
              <a:rPr lang="cs-CZ" altLang="en-US" sz="1800" dirty="0" smtClean="0"/>
              <a:t> A.D.Q. </a:t>
            </a:r>
            <a:r>
              <a:rPr lang="cs-CZ" altLang="en-US" sz="1800" dirty="0" err="1" smtClean="0"/>
              <a:t>Agnew</a:t>
            </a:r>
            <a:r>
              <a:rPr lang="cs-CZ" altLang="en-US" sz="1800" dirty="0" smtClean="0"/>
              <a:t> S. &amp; </a:t>
            </a:r>
            <a:r>
              <a:rPr lang="cs-CZ" altLang="en-US" sz="1800" dirty="0" err="1" smtClean="0"/>
              <a:t>Willems</a:t>
            </a:r>
            <a:r>
              <a:rPr lang="cs-CZ" altLang="en-US" sz="1800" dirty="0" smtClean="0"/>
              <a:t> J.H. [</a:t>
            </a:r>
            <a:r>
              <a:rPr lang="cs-CZ" altLang="en-US" sz="1800" dirty="0" err="1" smtClean="0"/>
              <a:t>eds</a:t>
            </a:r>
            <a:r>
              <a:rPr lang="cs-CZ" altLang="en-US" sz="1800" dirty="0" smtClean="0"/>
              <a:t>.]: </a:t>
            </a:r>
            <a:r>
              <a:rPr lang="cs-CZ" altLang="en-US" sz="1800" dirty="0" err="1" smtClean="0"/>
              <a:t>Spatial</a:t>
            </a:r>
            <a:r>
              <a:rPr lang="cs-CZ" altLang="en-US" sz="1800" dirty="0" smtClean="0"/>
              <a:t> </a:t>
            </a:r>
            <a:r>
              <a:rPr lang="cs-CZ" altLang="en-US" sz="1800" dirty="0" err="1" smtClean="0"/>
              <a:t>processes</a:t>
            </a:r>
            <a:r>
              <a:rPr lang="cs-CZ" altLang="en-US" sz="1800" dirty="0" smtClean="0"/>
              <a:t> in plant </a:t>
            </a:r>
            <a:r>
              <a:rPr lang="cs-CZ" altLang="en-US" sz="1800" dirty="0" err="1" smtClean="0"/>
              <a:t>communities</a:t>
            </a:r>
            <a:r>
              <a:rPr lang="cs-CZ" altLang="en-US" sz="1800" dirty="0" smtClean="0"/>
              <a:t>. SPB </a:t>
            </a:r>
            <a:r>
              <a:rPr lang="cs-CZ" altLang="en-US" sz="1800" dirty="0" err="1" smtClean="0"/>
              <a:t>Publ</a:t>
            </a:r>
            <a:r>
              <a:rPr lang="cs-CZ" altLang="en-US" sz="1800" dirty="0" smtClean="0"/>
              <a:t>. pp. 1-11.</a:t>
            </a:r>
          </a:p>
          <a:p>
            <a:r>
              <a:rPr lang="en-US" altLang="en-US" dirty="0" smtClean="0"/>
              <a:t>But the methods developed considerably since 1990, so I am less </a:t>
            </a:r>
            <a:r>
              <a:rPr lang="en-US" altLang="en-US" dirty="0" smtClean="0"/>
              <a:t>(but still) skeptical.</a:t>
            </a:r>
            <a:endParaRPr lang="cs-CZ" alt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609600"/>
            <a:ext cx="8305800" cy="1143000"/>
          </a:xfrm>
        </p:spPr>
        <p:txBody>
          <a:bodyPr/>
          <a:lstStyle/>
          <a:p>
            <a:r>
              <a:rPr lang="cs-CZ" altLang="en-US" dirty="0"/>
              <a:t>Individua</a:t>
            </a:r>
            <a:r>
              <a:rPr lang="en-US" altLang="en-US" dirty="0"/>
              <a:t>s in a continuous area </a:t>
            </a:r>
            <a:br>
              <a:rPr lang="en-US" altLang="en-US" dirty="0"/>
            </a:br>
            <a:r>
              <a:rPr lang="en-US" altLang="en-US" sz="2400" dirty="0">
                <a:solidFill>
                  <a:srgbClr val="002060"/>
                </a:solidFill>
              </a:rPr>
              <a:t>historical methods [historical significance only</a:t>
            </a:r>
            <a:r>
              <a:rPr lang="en-US" altLang="en-US" sz="2400" dirty="0" smtClean="0">
                <a:solidFill>
                  <a:srgbClr val="002060"/>
                </a:solidFill>
              </a:rPr>
              <a:t>] – but can be used directly in the field, without mapping of all the  individuals</a:t>
            </a:r>
            <a:endParaRPr lang="cs-CZ" altLang="en-US" sz="2400" dirty="0" smtClean="0"/>
          </a:p>
        </p:txBody>
      </p:sp>
      <p:sp>
        <p:nvSpPr>
          <p:cNvPr id="3" name="Content Placeholder 2"/>
          <p:cNvSpPr>
            <a:spLocks noGrp="1"/>
          </p:cNvSpPr>
          <p:nvPr>
            <p:ph idx="1"/>
          </p:nvPr>
        </p:nvSpPr>
        <p:spPr/>
        <p:txBody>
          <a:bodyPr/>
          <a:lstStyle/>
          <a:p>
            <a:r>
              <a:rPr lang="en-US" altLang="en-US" dirty="0" smtClean="0"/>
              <a:t>Clark and Evans, and Hopkins and </a:t>
            </a:r>
            <a:r>
              <a:rPr lang="en-US" altLang="en-US" dirty="0" err="1" smtClean="0"/>
              <a:t>Skelam</a:t>
            </a:r>
            <a:r>
              <a:rPr lang="en-US" altLang="en-US" dirty="0" smtClean="0"/>
              <a:t> – generally, not used any more – there are better methods</a:t>
            </a:r>
            <a:endParaRPr lang="cs-CZ" altLang="en-US" dirty="0" smtClean="0"/>
          </a:p>
          <a:p>
            <a:r>
              <a:rPr lang="en-US" altLang="en-US" dirty="0" smtClean="0"/>
              <a:t>In the field, it is difficult to select a random individual – </a:t>
            </a:r>
            <a:r>
              <a:rPr lang="en-US" altLang="en-US" b="1" dirty="0" smtClean="0"/>
              <a:t>it is not an individual closest to a random point</a:t>
            </a:r>
            <a:endParaRPr lang="cs-CZ"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altLang="cs-CZ" dirty="0" err="1" smtClean="0"/>
              <a:t>Clumpping</a:t>
            </a:r>
            <a:r>
              <a:rPr lang="en-GB" altLang="cs-CZ" dirty="0" smtClean="0"/>
              <a:t> characteristics – scale and intensity</a:t>
            </a:r>
          </a:p>
        </p:txBody>
      </p:sp>
      <p:graphicFrame>
        <p:nvGraphicFramePr>
          <p:cNvPr id="30723" name="Object 4"/>
          <p:cNvGraphicFramePr>
            <a:graphicFrameLocks noChangeAspect="1"/>
          </p:cNvGraphicFramePr>
          <p:nvPr/>
        </p:nvGraphicFramePr>
        <p:xfrm>
          <a:off x="533400" y="3200400"/>
          <a:ext cx="3200400" cy="2971800"/>
        </p:xfrm>
        <a:graphic>
          <a:graphicData uri="http://schemas.openxmlformats.org/presentationml/2006/ole">
            <mc:AlternateContent xmlns:mc="http://schemas.openxmlformats.org/markup-compatibility/2006">
              <mc:Choice xmlns:v="urn:schemas-microsoft-com:vml" Requires="v">
                <p:oleObj spid="_x0000_s30786" name="Worksheet" r:id="rId3" imgW="3436925" imgH="3040847" progId="Excel.Sheet.8">
                  <p:embed/>
                </p:oleObj>
              </mc:Choice>
              <mc:Fallback>
                <p:oleObj name="Worksheet" r:id="rId3" imgW="3436925" imgH="3040847"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00400"/>
                        <a:ext cx="3200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5"/>
          <p:cNvGraphicFramePr>
            <a:graphicFrameLocks noChangeAspect="1"/>
          </p:cNvGraphicFramePr>
          <p:nvPr/>
        </p:nvGraphicFramePr>
        <p:xfrm>
          <a:off x="4648200" y="3124200"/>
          <a:ext cx="3436938" cy="3041650"/>
        </p:xfrm>
        <a:graphic>
          <a:graphicData uri="http://schemas.openxmlformats.org/presentationml/2006/ole">
            <mc:AlternateContent xmlns:mc="http://schemas.openxmlformats.org/markup-compatibility/2006">
              <mc:Choice xmlns:v="urn:schemas-microsoft-com:vml" Requires="v">
                <p:oleObj spid="_x0000_s30787" name="Worksheet" r:id="rId5" imgW="3436925" imgH="3040847" progId="Excel.Sheet.8">
                  <p:embed/>
                </p:oleObj>
              </mc:Choice>
              <mc:Fallback>
                <p:oleObj name="Worksheet" r:id="rId5" imgW="3436925" imgH="3040847" progId="Excel.Shee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124200"/>
                        <a:ext cx="3436938"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Text Box 6"/>
          <p:cNvSpPr txBox="1">
            <a:spLocks noChangeArrowheads="1"/>
          </p:cNvSpPr>
          <p:nvPr/>
        </p:nvSpPr>
        <p:spPr bwMode="auto">
          <a:xfrm>
            <a:off x="990600" y="2286000"/>
            <a:ext cx="701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Two examples of clumps, differing in intensity and size </a:t>
            </a:r>
            <a:endParaRPr lang="en-GB" altLang="cs-CZ"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609600"/>
            <a:ext cx="8229600" cy="1143000"/>
          </a:xfrm>
        </p:spPr>
        <p:txBody>
          <a:bodyPr/>
          <a:lstStyle/>
          <a:p>
            <a:r>
              <a:rPr lang="en-GB" altLang="cs-CZ" dirty="0" smtClean="0"/>
              <a:t>Classical “spatial pattern analysis”</a:t>
            </a:r>
            <a:br>
              <a:rPr lang="en-GB" altLang="cs-CZ" dirty="0" smtClean="0"/>
            </a:br>
            <a:endParaRPr lang="en-GB" altLang="cs-CZ" dirty="0" smtClean="0"/>
          </a:p>
        </p:txBody>
      </p:sp>
      <p:sp>
        <p:nvSpPr>
          <p:cNvPr id="31747" name="Text Box 3"/>
          <p:cNvSpPr txBox="1">
            <a:spLocks noChangeArrowheads="1"/>
          </p:cNvSpPr>
          <p:nvPr/>
        </p:nvSpPr>
        <p:spPr bwMode="auto">
          <a:xfrm>
            <a:off x="533400" y="1447800"/>
            <a:ext cx="7543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a:t>1. </a:t>
            </a:r>
            <a:r>
              <a:rPr lang="en-GB" altLang="cs-CZ" sz="2400" dirty="0" smtClean="0"/>
              <a:t>Based on sampling a grid or a transect</a:t>
            </a:r>
            <a:r>
              <a:rPr lang="cs-CZ" altLang="cs-CZ" sz="2400" dirty="0" smtClean="0"/>
              <a:t> (usually done in the field)</a:t>
            </a:r>
            <a:endParaRPr lang="en-GB" altLang="cs-CZ" sz="2400" dirty="0"/>
          </a:p>
        </p:txBody>
      </p:sp>
      <p:graphicFrame>
        <p:nvGraphicFramePr>
          <p:cNvPr id="31748" name="Object 4"/>
          <p:cNvGraphicFramePr>
            <a:graphicFrameLocks noChangeAspect="1"/>
          </p:cNvGraphicFramePr>
          <p:nvPr/>
        </p:nvGraphicFramePr>
        <p:xfrm>
          <a:off x="3048000" y="2133600"/>
          <a:ext cx="5037138" cy="4457700"/>
        </p:xfrm>
        <a:graphic>
          <a:graphicData uri="http://schemas.openxmlformats.org/presentationml/2006/ole">
            <mc:AlternateContent xmlns:mc="http://schemas.openxmlformats.org/markup-compatibility/2006">
              <mc:Choice xmlns:v="urn:schemas-microsoft-com:vml" Requires="v">
                <p:oleObj spid="_x0000_s31801" name="Worksheet" r:id="rId3" imgW="3436925" imgH="3040847" progId="Excel.Sheet.8">
                  <p:embed/>
                </p:oleObj>
              </mc:Choice>
              <mc:Fallback>
                <p:oleObj name="Worksheet" r:id="rId3" imgW="3436925" imgH="3040847"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133600"/>
                        <a:ext cx="5037138"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9" name="Rectangle 5"/>
          <p:cNvSpPr>
            <a:spLocks noChangeArrowheads="1"/>
          </p:cNvSpPr>
          <p:nvPr/>
        </p:nvSpPr>
        <p:spPr bwMode="auto">
          <a:xfrm>
            <a:off x="4267200" y="2590800"/>
            <a:ext cx="1447800"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31750" name="Line 6"/>
          <p:cNvSpPr>
            <a:spLocks noChangeShapeType="1"/>
          </p:cNvSpPr>
          <p:nvPr/>
        </p:nvSpPr>
        <p:spPr bwMode="auto">
          <a:xfrm>
            <a:off x="4572000" y="25908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1" name="Line 7"/>
          <p:cNvSpPr>
            <a:spLocks noChangeShapeType="1"/>
          </p:cNvSpPr>
          <p:nvPr/>
        </p:nvSpPr>
        <p:spPr bwMode="auto">
          <a:xfrm>
            <a:off x="4800600" y="25908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2" name="Line 8"/>
          <p:cNvSpPr>
            <a:spLocks noChangeShapeType="1"/>
          </p:cNvSpPr>
          <p:nvPr/>
        </p:nvSpPr>
        <p:spPr bwMode="auto">
          <a:xfrm>
            <a:off x="5105400" y="25908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3" name="Line 9"/>
          <p:cNvSpPr>
            <a:spLocks noChangeShapeType="1"/>
          </p:cNvSpPr>
          <p:nvPr/>
        </p:nvSpPr>
        <p:spPr bwMode="auto">
          <a:xfrm>
            <a:off x="5410200" y="25908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4" name="Line 10"/>
          <p:cNvSpPr>
            <a:spLocks noChangeShapeType="1"/>
          </p:cNvSpPr>
          <p:nvPr/>
        </p:nvSpPr>
        <p:spPr bwMode="auto">
          <a:xfrm>
            <a:off x="4267200" y="28194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5" name="Line 11"/>
          <p:cNvSpPr>
            <a:spLocks noChangeShapeType="1"/>
          </p:cNvSpPr>
          <p:nvPr/>
        </p:nvSpPr>
        <p:spPr bwMode="auto">
          <a:xfrm>
            <a:off x="4267200" y="30480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6" name="Line 12"/>
          <p:cNvSpPr>
            <a:spLocks noChangeShapeType="1"/>
          </p:cNvSpPr>
          <p:nvPr/>
        </p:nvSpPr>
        <p:spPr bwMode="auto">
          <a:xfrm>
            <a:off x="4267200" y="33528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7" name="Line 13"/>
          <p:cNvSpPr>
            <a:spLocks noChangeShapeType="1"/>
          </p:cNvSpPr>
          <p:nvPr/>
        </p:nvSpPr>
        <p:spPr bwMode="auto">
          <a:xfrm>
            <a:off x="4267200" y="36576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8" name="Line 14"/>
          <p:cNvSpPr>
            <a:spLocks noChangeShapeType="1"/>
          </p:cNvSpPr>
          <p:nvPr/>
        </p:nvSpPr>
        <p:spPr bwMode="auto">
          <a:xfrm>
            <a:off x="3657600" y="4876800"/>
            <a:ext cx="411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9" name="Line 15"/>
          <p:cNvSpPr>
            <a:spLocks noChangeShapeType="1"/>
          </p:cNvSpPr>
          <p:nvPr/>
        </p:nvSpPr>
        <p:spPr bwMode="auto">
          <a:xfrm>
            <a:off x="3657600" y="5181600"/>
            <a:ext cx="411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0" name="Line 16"/>
          <p:cNvSpPr>
            <a:spLocks noChangeShapeType="1"/>
          </p:cNvSpPr>
          <p:nvPr/>
        </p:nvSpPr>
        <p:spPr bwMode="auto">
          <a:xfrm>
            <a:off x="3657600" y="4876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1" name="Line 17"/>
          <p:cNvSpPr>
            <a:spLocks noChangeShapeType="1"/>
          </p:cNvSpPr>
          <p:nvPr/>
        </p:nvSpPr>
        <p:spPr bwMode="auto">
          <a:xfrm>
            <a:off x="3962400" y="4876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2" name="Line 18"/>
          <p:cNvSpPr>
            <a:spLocks noChangeShapeType="1"/>
          </p:cNvSpPr>
          <p:nvPr/>
        </p:nvSpPr>
        <p:spPr bwMode="auto">
          <a:xfrm>
            <a:off x="4267200" y="4876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3" name="Line 19"/>
          <p:cNvSpPr>
            <a:spLocks noChangeShapeType="1"/>
          </p:cNvSpPr>
          <p:nvPr/>
        </p:nvSpPr>
        <p:spPr bwMode="auto">
          <a:xfrm>
            <a:off x="4572000" y="4876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4" name="Line 20"/>
          <p:cNvSpPr>
            <a:spLocks noChangeShapeType="1"/>
          </p:cNvSpPr>
          <p:nvPr/>
        </p:nvSpPr>
        <p:spPr bwMode="auto">
          <a:xfrm>
            <a:off x="4876800" y="4876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5" name="Line 21"/>
          <p:cNvSpPr>
            <a:spLocks noChangeShapeType="1"/>
          </p:cNvSpPr>
          <p:nvPr/>
        </p:nvSpPr>
        <p:spPr bwMode="auto">
          <a:xfrm>
            <a:off x="5181600" y="4876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6" name="Line 22"/>
          <p:cNvSpPr>
            <a:spLocks noChangeShapeType="1"/>
          </p:cNvSpPr>
          <p:nvPr/>
        </p:nvSpPr>
        <p:spPr bwMode="auto">
          <a:xfrm>
            <a:off x="5486400" y="4876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7" name="Line 23"/>
          <p:cNvSpPr>
            <a:spLocks noChangeShapeType="1"/>
          </p:cNvSpPr>
          <p:nvPr/>
        </p:nvSpPr>
        <p:spPr bwMode="auto">
          <a:xfrm>
            <a:off x="5791200" y="4876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8" name="Line 24"/>
          <p:cNvSpPr>
            <a:spLocks noChangeShapeType="1"/>
          </p:cNvSpPr>
          <p:nvPr/>
        </p:nvSpPr>
        <p:spPr bwMode="auto">
          <a:xfrm>
            <a:off x="6172200" y="4876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9" name="Line 25"/>
          <p:cNvSpPr>
            <a:spLocks noChangeShapeType="1"/>
          </p:cNvSpPr>
          <p:nvPr/>
        </p:nvSpPr>
        <p:spPr bwMode="auto">
          <a:xfrm>
            <a:off x="6477000" y="4876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0" name="Line 26"/>
          <p:cNvSpPr>
            <a:spLocks noChangeShapeType="1"/>
          </p:cNvSpPr>
          <p:nvPr/>
        </p:nvSpPr>
        <p:spPr bwMode="auto">
          <a:xfrm>
            <a:off x="6858000" y="4876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ovéPole 1"/>
          <p:cNvSpPr txBox="1"/>
          <p:nvPr/>
        </p:nvSpPr>
        <p:spPr>
          <a:xfrm>
            <a:off x="152400" y="2286000"/>
            <a:ext cx="2819400" cy="2308324"/>
          </a:xfrm>
          <a:prstGeom prst="rect">
            <a:avLst/>
          </a:prstGeom>
          <a:noFill/>
        </p:spPr>
        <p:txBody>
          <a:bodyPr wrap="square" rtlCol="0">
            <a:spAutoFit/>
          </a:bodyPr>
          <a:lstStyle/>
          <a:p>
            <a:r>
              <a:rPr lang="en-US" dirty="0"/>
              <a:t>Dale, M. R. (2000). </a:t>
            </a:r>
            <a:r>
              <a:rPr lang="en-US" i="1" dirty="0"/>
              <a:t>Spatial pattern analysis in plant ecology</a:t>
            </a:r>
            <a:r>
              <a:rPr lang="en-US" dirty="0"/>
              <a:t>. Cambridge university press.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381000"/>
            <a:ext cx="8610600" cy="2209800"/>
          </a:xfrm>
        </p:spPr>
        <p:txBody>
          <a:bodyPr/>
          <a:lstStyle/>
          <a:p>
            <a:r>
              <a:rPr lang="en-GB" altLang="cs-CZ" dirty="0" smtClean="0"/>
              <a:t>Analysis is type of hierarchical ANOVA, when I sum up counts (or other quantitative characteristics) in blocks</a:t>
            </a:r>
          </a:p>
        </p:txBody>
      </p:sp>
      <p:graphicFrame>
        <p:nvGraphicFramePr>
          <p:cNvPr id="32771" name="Object 3"/>
          <p:cNvGraphicFramePr>
            <a:graphicFrameLocks noChangeAspect="1"/>
          </p:cNvGraphicFramePr>
          <p:nvPr/>
        </p:nvGraphicFramePr>
        <p:xfrm>
          <a:off x="533400" y="2773363"/>
          <a:ext cx="8305800" cy="1347787"/>
        </p:xfrm>
        <a:graphic>
          <a:graphicData uri="http://schemas.openxmlformats.org/presentationml/2006/ole">
            <mc:AlternateContent xmlns:mc="http://schemas.openxmlformats.org/markup-compatibility/2006">
              <mc:Choice xmlns:v="urn:schemas-microsoft-com:vml" Requires="v">
                <p:oleObj spid="_x0000_s32803" name="Worksheet" r:id="rId3" imgW="4176065" imgH="678525" progId="Excel.Sheet.8">
                  <p:embed/>
                </p:oleObj>
              </mc:Choice>
              <mc:Fallback>
                <p:oleObj name="Worksheet" r:id="rId3" imgW="4176065" imgH="678525"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773363"/>
                        <a:ext cx="830580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2" name="Text Box 4"/>
          <p:cNvSpPr txBox="1">
            <a:spLocks noChangeArrowheads="1"/>
          </p:cNvSpPr>
          <p:nvPr/>
        </p:nvSpPr>
        <p:spPr bwMode="auto">
          <a:xfrm>
            <a:off x="762000" y="4572000"/>
            <a:ext cx="8001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The intensity of aggregation is characterized by ‘</a:t>
            </a:r>
            <a:r>
              <a:rPr lang="en-GB" altLang="cs-CZ" sz="2400" dirty="0"/>
              <a:t>Mean Square</a:t>
            </a:r>
            <a:r>
              <a:rPr lang="en-GB" altLang="cs-CZ" sz="2400" dirty="0" smtClean="0"/>
              <a:t>’ (analogy with ANOVA), where for each Block size (BS) I take into account the aggregation on the closest lower hierarchical level.  </a:t>
            </a:r>
            <a:endParaRPr lang="en-GB" altLang="cs-CZ" sz="2400" dirty="0"/>
          </a:p>
        </p:txBody>
      </p:sp>
      <p:sp>
        <p:nvSpPr>
          <p:cNvPr id="2" name="TextovéPole 1"/>
          <p:cNvSpPr txBox="1"/>
          <p:nvPr/>
        </p:nvSpPr>
        <p:spPr>
          <a:xfrm>
            <a:off x="533400" y="6170235"/>
            <a:ext cx="7772400" cy="584775"/>
          </a:xfrm>
          <a:prstGeom prst="rect">
            <a:avLst/>
          </a:prstGeom>
          <a:noFill/>
        </p:spPr>
        <p:txBody>
          <a:bodyPr wrap="square" rtlCol="0">
            <a:spAutoFit/>
          </a:bodyPr>
          <a:lstStyle/>
          <a:p>
            <a:r>
              <a:rPr lang="en-US" sz="1600" dirty="0"/>
              <a:t>Lepš, J. (1990). Comparison of transect methods for the analysis of spatial pattern. </a:t>
            </a:r>
            <a:r>
              <a:rPr lang="en-US" sz="1600" i="1" dirty="0"/>
              <a:t>Spatial processes in plant communities</a:t>
            </a:r>
            <a:r>
              <a:rPr lang="en-US" sz="1600" dirty="0"/>
              <a:t>, 71-82.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ltLang="cs-CZ" dirty="0" smtClean="0"/>
              <a:t>MS </a:t>
            </a:r>
            <a:r>
              <a:rPr lang="en-GB" altLang="cs-CZ" dirty="0" err="1" smtClean="0"/>
              <a:t>ploted</a:t>
            </a:r>
            <a:r>
              <a:rPr lang="en-GB" altLang="cs-CZ" dirty="0" smtClean="0"/>
              <a:t> </a:t>
            </a:r>
            <a:r>
              <a:rPr lang="en-GB" altLang="cs-CZ" dirty="0" err="1" smtClean="0"/>
              <a:t>agains</a:t>
            </a:r>
            <a:r>
              <a:rPr lang="en-GB" altLang="cs-CZ" dirty="0" smtClean="0"/>
              <a:t> Block Size </a:t>
            </a:r>
          </a:p>
        </p:txBody>
      </p:sp>
      <p:graphicFrame>
        <p:nvGraphicFramePr>
          <p:cNvPr id="33795" name="Object 3"/>
          <p:cNvGraphicFramePr>
            <a:graphicFrameLocks noChangeAspect="1"/>
          </p:cNvGraphicFramePr>
          <p:nvPr/>
        </p:nvGraphicFramePr>
        <p:xfrm>
          <a:off x="533400" y="1927225"/>
          <a:ext cx="5791200" cy="3703638"/>
        </p:xfrm>
        <a:graphic>
          <a:graphicData uri="http://schemas.openxmlformats.org/presentationml/2006/ole">
            <mc:AlternateContent xmlns:mc="http://schemas.openxmlformats.org/markup-compatibility/2006">
              <mc:Choice xmlns:v="urn:schemas-microsoft-com:vml" Requires="v">
                <p:oleObj spid="_x0000_s33827" name="Worksheet" r:id="rId3" imgW="4694225" imgH="3002483" progId="Excel.Sheet.8">
                  <p:embed/>
                </p:oleObj>
              </mc:Choice>
              <mc:Fallback>
                <p:oleObj name="Worksheet" r:id="rId3" imgW="4694225" imgH="3002483"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27225"/>
                        <a:ext cx="5791200" cy="370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6" name="Text Box 4"/>
          <p:cNvSpPr txBox="1">
            <a:spLocks noChangeArrowheads="1"/>
          </p:cNvSpPr>
          <p:nvPr/>
        </p:nvSpPr>
        <p:spPr bwMode="auto">
          <a:xfrm>
            <a:off x="6572250" y="1752600"/>
            <a:ext cx="2057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cs-CZ" altLang="cs-CZ" sz="2400" dirty="0" smtClean="0"/>
              <a:t>The peak of</a:t>
            </a:r>
            <a:r>
              <a:rPr lang="en-US" altLang="cs-CZ" sz="2400" dirty="0" smtClean="0"/>
              <a:t> the</a:t>
            </a:r>
            <a:r>
              <a:rPr lang="cs-CZ" altLang="cs-CZ" sz="2400" dirty="0" smtClean="0"/>
              <a:t> line signifies the size of that clumps</a:t>
            </a:r>
            <a:endParaRPr lang="en-GB" altLang="cs-CZ" sz="2400" dirty="0"/>
          </a:p>
        </p:txBody>
      </p:sp>
      <p:sp>
        <p:nvSpPr>
          <p:cNvPr id="2" name="TextBox 1"/>
          <p:cNvSpPr txBox="1"/>
          <p:nvPr/>
        </p:nvSpPr>
        <p:spPr>
          <a:xfrm>
            <a:off x="6400800" y="3886200"/>
            <a:ext cx="2743200" cy="2554545"/>
          </a:xfrm>
          <a:prstGeom prst="rect">
            <a:avLst/>
          </a:prstGeom>
          <a:noFill/>
        </p:spPr>
        <p:txBody>
          <a:bodyPr wrap="square" rtlCol="0">
            <a:spAutoFit/>
          </a:bodyPr>
          <a:lstStyle/>
          <a:p>
            <a:r>
              <a:rPr lang="cs-CZ" altLang="cs-CZ" sz="2000" dirty="0"/>
              <a:t>If we have more species, or a species and some environmental characteristics, we cas also study the relationship (covariance) in dependence on the block size.</a:t>
            </a:r>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533400" y="609600"/>
            <a:ext cx="78486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cs-CZ" altLang="cs-CZ" sz="4000" dirty="0" smtClean="0"/>
              <a:t>Recently usually  – the population is mapped in the field – so we have the position (and usually some characteristics, e.g. size) of each individual in the </a:t>
            </a:r>
            <a:r>
              <a:rPr lang="cs-CZ" altLang="cs-CZ" sz="4000" dirty="0" err="1" smtClean="0"/>
              <a:t>population</a:t>
            </a:r>
            <a:r>
              <a:rPr lang="cs-CZ" altLang="cs-CZ" sz="4000" dirty="0" smtClean="0"/>
              <a:t>.</a:t>
            </a:r>
            <a:endParaRPr lang="en-GB" altLang="cs-CZ"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609600"/>
            <a:ext cx="7772400" cy="1676400"/>
          </a:xfrm>
        </p:spPr>
        <p:txBody>
          <a:bodyPr/>
          <a:lstStyle/>
          <a:p>
            <a:pPr algn="l"/>
            <a:r>
              <a:rPr lang="cs-CZ" altLang="cs-CZ" dirty="0" smtClean="0"/>
              <a:t>Mapped populations – </a:t>
            </a:r>
            <a:r>
              <a:rPr lang="en-US" altLang="cs-CZ" dirty="0" smtClean="0"/>
              <a:t>(</a:t>
            </a:r>
            <a:r>
              <a:rPr lang="cs-CZ" altLang="cs-CZ" dirty="0" smtClean="0"/>
              <a:t>Ripley</a:t>
            </a:r>
            <a:r>
              <a:rPr lang="en-US" altLang="cs-CZ" dirty="0" smtClean="0"/>
              <a:t>’</a:t>
            </a:r>
            <a:r>
              <a:rPr lang="cs-CZ" altLang="cs-CZ" dirty="0" smtClean="0"/>
              <a:t>s K-function</a:t>
            </a:r>
            <a:r>
              <a:rPr lang="en-US" altLang="cs-CZ" dirty="0" smtClean="0"/>
              <a:t> – R package </a:t>
            </a:r>
            <a:r>
              <a:rPr lang="en-US" altLang="cs-CZ" dirty="0" err="1" smtClean="0"/>
              <a:t>spatstat</a:t>
            </a:r>
            <a:r>
              <a:rPr lang="en-US" altLang="cs-CZ" dirty="0"/>
              <a:t>)</a:t>
            </a:r>
            <a:endParaRPr lang="en-GB" altLang="cs-CZ" dirty="0" smtClean="0"/>
          </a:p>
        </p:txBody>
      </p:sp>
      <p:graphicFrame>
        <p:nvGraphicFramePr>
          <p:cNvPr id="35843" name="Object 4"/>
          <p:cNvGraphicFramePr>
            <a:graphicFrameLocks noChangeAspect="1"/>
          </p:cNvGraphicFramePr>
          <p:nvPr/>
        </p:nvGraphicFramePr>
        <p:xfrm>
          <a:off x="762000" y="2362200"/>
          <a:ext cx="4244975" cy="4267200"/>
        </p:xfrm>
        <a:graphic>
          <a:graphicData uri="http://schemas.openxmlformats.org/presentationml/2006/ole">
            <mc:AlternateContent xmlns:mc="http://schemas.openxmlformats.org/markup-compatibility/2006">
              <mc:Choice xmlns:v="urn:schemas-microsoft-com:vml" Requires="v">
                <p:oleObj spid="_x0000_s35881" name="Worksheet" r:id="rId3" imgW="3017825" imgH="3033044" progId="Excel.Sheet.8">
                  <p:embed/>
                </p:oleObj>
              </mc:Choice>
              <mc:Fallback>
                <p:oleObj name="Worksheet" r:id="rId3" imgW="3017825" imgH="3033044"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62200"/>
                        <a:ext cx="42449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4" name="Oval 5"/>
          <p:cNvSpPr>
            <a:spLocks noChangeArrowheads="1"/>
          </p:cNvSpPr>
          <p:nvPr/>
        </p:nvSpPr>
        <p:spPr bwMode="auto">
          <a:xfrm>
            <a:off x="2057400" y="4191000"/>
            <a:ext cx="9144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35845" name="Line 6"/>
          <p:cNvSpPr>
            <a:spLocks noChangeShapeType="1"/>
          </p:cNvSpPr>
          <p:nvPr/>
        </p:nvSpPr>
        <p:spPr bwMode="auto">
          <a:xfrm>
            <a:off x="2286000" y="4495800"/>
            <a:ext cx="228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6" name="Oval 7"/>
          <p:cNvSpPr>
            <a:spLocks noChangeArrowheads="1"/>
          </p:cNvSpPr>
          <p:nvPr/>
        </p:nvSpPr>
        <p:spPr bwMode="auto">
          <a:xfrm>
            <a:off x="1828800" y="3962400"/>
            <a:ext cx="1371600" cy="1371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35847" name="Oval 8"/>
          <p:cNvSpPr>
            <a:spLocks noChangeArrowheads="1"/>
          </p:cNvSpPr>
          <p:nvPr/>
        </p:nvSpPr>
        <p:spPr bwMode="auto">
          <a:xfrm>
            <a:off x="2247900" y="4381500"/>
            <a:ext cx="5334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35848" name="Text Box 9"/>
          <p:cNvSpPr txBox="1">
            <a:spLocks noChangeArrowheads="1"/>
          </p:cNvSpPr>
          <p:nvPr/>
        </p:nvSpPr>
        <p:spPr bwMode="auto">
          <a:xfrm>
            <a:off x="5257800" y="2743200"/>
            <a:ext cx="29718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Use one individual after another, and for each individual count number of neighbours, and then  calculate the average over all the individuals  (more individuals than expected clumping, less – regularity (at given spatial scale)</a:t>
            </a:r>
            <a:endParaRPr lang="en-GB" altLang="cs-CZ" sz="2400" dirty="0"/>
          </a:p>
        </p:txBody>
      </p:sp>
      <p:sp>
        <p:nvSpPr>
          <p:cNvPr id="35849" name="Text Box 10"/>
          <p:cNvSpPr txBox="1">
            <a:spLocks noChangeArrowheads="1"/>
          </p:cNvSpPr>
          <p:nvPr/>
        </p:nvSpPr>
        <p:spPr bwMode="auto">
          <a:xfrm>
            <a:off x="609600" y="2209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Position of each individual is a point</a:t>
            </a:r>
            <a:endParaRPr lang="en-GB" altLang="cs-CZ"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85800" y="609600"/>
            <a:ext cx="7848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I the individual are located randomly then: the number of neighbours = area of the circle </a:t>
            </a:r>
            <a:r>
              <a:rPr lang="en-GB" altLang="cs-CZ" sz="2400" dirty="0" smtClean="0">
                <a:cs typeface="Times New Roman" pitchFamily="18" charset="0"/>
              </a:rPr>
              <a:t>×</a:t>
            </a:r>
            <a:r>
              <a:rPr lang="cs-CZ" altLang="cs-CZ" sz="2400" dirty="0" smtClean="0">
                <a:cs typeface="Times New Roman" pitchFamily="18" charset="0"/>
              </a:rPr>
              <a:t> </a:t>
            </a:r>
            <a:r>
              <a:rPr lang="en-GB" altLang="cs-CZ" sz="2400" dirty="0" smtClean="0"/>
              <a:t>population density.</a:t>
            </a:r>
            <a:endParaRPr lang="en-GB" altLang="cs-CZ" sz="2400" dirty="0"/>
          </a:p>
          <a:p>
            <a:pPr>
              <a:spcBef>
                <a:spcPct val="50000"/>
              </a:spcBef>
              <a:buFontTx/>
              <a:buNone/>
            </a:pPr>
            <a:endParaRPr lang="en-GB" altLang="cs-CZ" sz="2400" dirty="0"/>
          </a:p>
          <a:p>
            <a:pPr>
              <a:spcBef>
                <a:spcPct val="50000"/>
              </a:spcBef>
              <a:buNone/>
            </a:pPr>
            <a:r>
              <a:rPr lang="en-GB" altLang="cs-CZ" sz="2400" dirty="0"/>
              <a:t>more </a:t>
            </a:r>
            <a:r>
              <a:rPr lang="en-GB" altLang="cs-CZ" sz="2400" dirty="0" smtClean="0"/>
              <a:t>neighbours </a:t>
            </a:r>
            <a:r>
              <a:rPr lang="en-GB" altLang="cs-CZ" sz="2400" dirty="0"/>
              <a:t>than expected clumping, less – regularity (at given spatial scale)</a:t>
            </a:r>
          </a:p>
          <a:p>
            <a:pPr>
              <a:spcBef>
                <a:spcPct val="50000"/>
              </a:spcBef>
              <a:buFontTx/>
              <a:buNone/>
            </a:pPr>
            <a:r>
              <a:rPr lang="en-GB" altLang="cs-CZ" sz="2400" dirty="0" smtClean="0"/>
              <a:t>. </a:t>
            </a:r>
            <a:endParaRPr lang="en-GB" altLang="cs-CZ" sz="2400" dirty="0"/>
          </a:p>
        </p:txBody>
      </p:sp>
      <p:graphicFrame>
        <p:nvGraphicFramePr>
          <p:cNvPr id="36867" name="Object 3"/>
          <p:cNvGraphicFramePr>
            <a:graphicFrameLocks noChangeAspect="1"/>
          </p:cNvGraphicFramePr>
          <p:nvPr/>
        </p:nvGraphicFramePr>
        <p:xfrm>
          <a:off x="609600" y="3352800"/>
          <a:ext cx="4191000" cy="3178175"/>
        </p:xfrm>
        <a:graphic>
          <a:graphicData uri="http://schemas.openxmlformats.org/presentationml/2006/ole">
            <mc:AlternateContent xmlns:mc="http://schemas.openxmlformats.org/markup-compatibility/2006">
              <mc:Choice xmlns:v="urn:schemas-microsoft-com:vml" Requires="v">
                <p:oleObj spid="_x0000_s36901" name="Rovnice" r:id="rId3" imgW="1155700" imgH="876300" progId="Equation.3">
                  <p:embed/>
                </p:oleObj>
              </mc:Choice>
              <mc:Fallback>
                <p:oleObj name="Rovnice" r:id="rId3" imgW="1155700" imgH="8763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352800"/>
                        <a:ext cx="4191000" cy="317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8" name="Text Box 4"/>
          <p:cNvSpPr txBox="1">
            <a:spLocks noChangeArrowheads="1"/>
          </p:cNvSpPr>
          <p:nvPr/>
        </p:nvSpPr>
        <p:spPr bwMode="auto">
          <a:xfrm>
            <a:off x="5410200" y="35052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cs-CZ" altLang="cs-CZ" sz="2400"/>
          </a:p>
        </p:txBody>
      </p:sp>
      <p:sp>
        <p:nvSpPr>
          <p:cNvPr id="36869" name="Text Box 5"/>
          <p:cNvSpPr txBox="1">
            <a:spLocks noChangeArrowheads="1"/>
          </p:cNvSpPr>
          <p:nvPr/>
        </p:nvSpPr>
        <p:spPr bwMode="auto">
          <a:xfrm>
            <a:off x="5181600" y="2690217"/>
            <a:ext cx="3505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i="1" dirty="0"/>
              <a:t>h </a:t>
            </a:r>
            <a:r>
              <a:rPr lang="en-GB" altLang="cs-CZ" sz="2400" dirty="0" smtClean="0"/>
              <a:t>– </a:t>
            </a:r>
            <a:r>
              <a:rPr lang="en-GB" altLang="cs-CZ" sz="2400" dirty="0" smtClean="0"/>
              <a:t>distance </a:t>
            </a:r>
            <a:r>
              <a:rPr lang="en-GB" altLang="cs-CZ" sz="2400" dirty="0" smtClean="0"/>
              <a:t>(perimeter of the circle)</a:t>
            </a:r>
            <a:endParaRPr lang="en-GB" altLang="cs-CZ" sz="2400" dirty="0"/>
          </a:p>
          <a:p>
            <a:pPr>
              <a:spcBef>
                <a:spcPct val="50000"/>
              </a:spcBef>
              <a:buFontTx/>
              <a:buNone/>
            </a:pPr>
            <a:r>
              <a:rPr lang="en-GB" altLang="cs-CZ" sz="2400" i="1" dirty="0"/>
              <a:t>n</a:t>
            </a:r>
            <a:r>
              <a:rPr lang="en-GB" altLang="cs-CZ" sz="2400" dirty="0"/>
              <a:t>(</a:t>
            </a:r>
            <a:r>
              <a:rPr lang="en-GB" altLang="cs-CZ" sz="2400" i="1" dirty="0"/>
              <a:t>h</a:t>
            </a:r>
            <a:r>
              <a:rPr lang="en-GB" altLang="cs-CZ" sz="2400" dirty="0"/>
              <a:t>) </a:t>
            </a:r>
            <a:r>
              <a:rPr lang="en-GB" altLang="cs-CZ" sz="2400" dirty="0" smtClean="0"/>
              <a:t>– number of neighbours in distance &lt; </a:t>
            </a:r>
            <a:r>
              <a:rPr lang="en-GB" altLang="cs-CZ" sz="2400" i="1" dirty="0"/>
              <a:t>h</a:t>
            </a:r>
          </a:p>
          <a:p>
            <a:pPr>
              <a:spcBef>
                <a:spcPct val="50000"/>
              </a:spcBef>
              <a:buFontTx/>
              <a:buNone/>
            </a:pPr>
            <a:r>
              <a:rPr lang="en-GB" altLang="cs-CZ" sz="2400" i="1" dirty="0"/>
              <a:t>L </a:t>
            </a:r>
            <a:r>
              <a:rPr lang="en-GB" altLang="cs-CZ" sz="2400" dirty="0" smtClean="0"/>
              <a:t>– standardized form, positive values mean clumping, negative regularity</a:t>
            </a:r>
            <a:endParaRPr lang="en-GB" altLang="cs-CZ" sz="2400" i="1" dirty="0"/>
          </a:p>
        </p:txBody>
      </p:sp>
      <p:sp>
        <p:nvSpPr>
          <p:cNvPr id="36870" name="TextBox 1"/>
          <p:cNvSpPr txBox="1">
            <a:spLocks noChangeArrowheads="1"/>
          </p:cNvSpPr>
          <p:nvPr/>
        </p:nvSpPr>
        <p:spPr bwMode="auto">
          <a:xfrm>
            <a:off x="228600" y="6076950"/>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smtClean="0"/>
              <a:t>Today various modifications -  </a:t>
            </a:r>
            <a:r>
              <a:rPr lang="cs-CZ" altLang="en-US" sz="2400" dirty="0" smtClean="0"/>
              <a:t>„</a:t>
            </a:r>
            <a:r>
              <a:rPr lang="cs-CZ" altLang="en-US" sz="2400" i="1" dirty="0" smtClean="0"/>
              <a:t>pair </a:t>
            </a:r>
            <a:r>
              <a:rPr lang="cs-CZ" altLang="en-US" sz="2400" i="1" dirty="0"/>
              <a:t>correlation function</a:t>
            </a:r>
            <a:r>
              <a:rPr lang="cs-CZ" altLang="en-US" sz="2400" dirty="0"/>
              <a:t>“, </a:t>
            </a:r>
            <a:r>
              <a:rPr lang="en-US" altLang="en-US" sz="2400" dirty="0" smtClean="0"/>
              <a:t>derivative of</a:t>
            </a:r>
            <a:r>
              <a:rPr lang="cs-CZ" altLang="en-US" sz="2400" dirty="0" smtClean="0"/>
              <a:t> </a:t>
            </a:r>
            <a:r>
              <a:rPr lang="cs-CZ" altLang="en-US" sz="2400" dirty="0"/>
              <a:t>K.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09600" y="457200"/>
            <a:ext cx="76200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4000" dirty="0" smtClean="0"/>
              <a:t>Problem for calculations: The edge </a:t>
            </a:r>
            <a:r>
              <a:rPr lang="en-GB" altLang="cs-CZ" sz="4000" dirty="0"/>
              <a:t>effect </a:t>
            </a:r>
            <a:r>
              <a:rPr lang="en-GB" altLang="cs-CZ" sz="4000" dirty="0" smtClean="0"/>
              <a:t>and its correction</a:t>
            </a:r>
            <a:endParaRPr lang="en-GB" altLang="cs-CZ" sz="4000" dirty="0"/>
          </a:p>
          <a:p>
            <a:pPr>
              <a:spcBef>
                <a:spcPct val="50000"/>
              </a:spcBef>
              <a:buFontTx/>
              <a:buNone/>
            </a:pPr>
            <a:endParaRPr lang="en-GB" altLang="cs-CZ" sz="4000" dirty="0"/>
          </a:p>
          <a:p>
            <a:pPr>
              <a:spcBef>
                <a:spcPct val="50000"/>
              </a:spcBef>
              <a:buFontTx/>
              <a:buNone/>
            </a:pPr>
            <a:r>
              <a:rPr lang="en-GB" altLang="cs-CZ" sz="4000" dirty="0" smtClean="0"/>
              <a:t>Statistical tests --  </a:t>
            </a:r>
            <a:r>
              <a:rPr lang="en-GB" altLang="cs-CZ" sz="4000" b="1" dirty="0" smtClean="0"/>
              <a:t>“null models”</a:t>
            </a:r>
            <a:r>
              <a:rPr lang="cs-CZ" altLang="cs-CZ" sz="4000" b="1" dirty="0"/>
              <a:t>.</a:t>
            </a:r>
            <a:r>
              <a:rPr lang="en-GB" altLang="cs-CZ" sz="4000" dirty="0"/>
              <a:t> </a:t>
            </a:r>
            <a:endParaRPr lang="cs-CZ" altLang="cs-CZ" sz="4000" dirty="0"/>
          </a:p>
          <a:p>
            <a:pPr>
              <a:spcBef>
                <a:spcPct val="50000"/>
              </a:spcBef>
              <a:buFontTx/>
              <a:buNone/>
            </a:pPr>
            <a:endParaRPr lang="cs-CZ" altLang="cs-CZ" sz="4000" dirty="0"/>
          </a:p>
          <a:p>
            <a:pPr>
              <a:spcBef>
                <a:spcPct val="50000"/>
              </a:spcBef>
              <a:buFontTx/>
              <a:buNone/>
            </a:pPr>
            <a:endParaRPr lang="en-GB" altLang="cs-CZ" sz="2400" dirty="0"/>
          </a:p>
          <a:p>
            <a:pPr>
              <a:spcBef>
                <a:spcPct val="50000"/>
              </a:spcBef>
              <a:buFontTx/>
              <a:buNone/>
            </a:pPr>
            <a:endParaRPr lang="en-GB" altLang="cs-CZ"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772400" cy="1143000"/>
          </a:xfrm>
        </p:spPr>
        <p:txBody>
          <a:bodyPr/>
          <a:lstStyle/>
          <a:p>
            <a:r>
              <a:rPr lang="cs-CZ" altLang="cs-CZ" dirty="0" smtClean="0"/>
              <a:t>(Null models</a:t>
            </a:r>
            <a:r>
              <a:rPr lang="en-US" altLang="cs-CZ" dirty="0" smtClean="0"/>
              <a:t> – tool for testing</a:t>
            </a:r>
            <a:r>
              <a:rPr lang="cs-CZ" altLang="cs-CZ" dirty="0" smtClean="0"/>
              <a:t>)</a:t>
            </a:r>
          </a:p>
        </p:txBody>
      </p:sp>
      <p:sp>
        <p:nvSpPr>
          <p:cNvPr id="38915" name="Rectangle 3"/>
          <p:cNvSpPr>
            <a:spLocks noGrp="1" noChangeArrowheads="1"/>
          </p:cNvSpPr>
          <p:nvPr>
            <p:ph type="body" idx="1"/>
          </p:nvPr>
        </p:nvSpPr>
        <p:spPr>
          <a:xfrm>
            <a:off x="762000" y="1066800"/>
            <a:ext cx="7772400" cy="4114800"/>
          </a:xfrm>
        </p:spPr>
        <p:txBody>
          <a:bodyPr/>
          <a:lstStyle/>
          <a:p>
            <a:pPr>
              <a:lnSpc>
                <a:spcPct val="90000"/>
              </a:lnSpc>
            </a:pPr>
            <a:r>
              <a:rPr lang="en-US" altLang="cs-CZ" sz="2800" dirty="0" smtClean="0"/>
              <a:t>More and more popular in ecology </a:t>
            </a:r>
            <a:r>
              <a:rPr lang="cs-CZ" altLang="cs-CZ" sz="2800" dirty="0" smtClean="0"/>
              <a:t>(</a:t>
            </a:r>
            <a:r>
              <a:rPr lang="en-US" altLang="cs-CZ" sz="2800" dirty="0" smtClean="0"/>
              <a:t>not only for</a:t>
            </a:r>
            <a:r>
              <a:rPr lang="cs-CZ" altLang="cs-CZ" sz="2800" dirty="0" smtClean="0"/>
              <a:t> spatial pattern)</a:t>
            </a:r>
          </a:p>
          <a:p>
            <a:pPr>
              <a:lnSpc>
                <a:spcPct val="90000"/>
              </a:lnSpc>
            </a:pPr>
            <a:r>
              <a:rPr lang="en-US" altLang="cs-CZ" sz="2800" dirty="0" smtClean="0"/>
              <a:t>We will simulate (generate) various null patterns (e.g. random spatial pattern) – for each simulation of the null model, I will calculate the statistics of interest  </a:t>
            </a:r>
            <a:r>
              <a:rPr lang="cs-CZ" altLang="cs-CZ" sz="2800" dirty="0" smtClean="0"/>
              <a:t> (</a:t>
            </a:r>
            <a:r>
              <a:rPr lang="en-US" altLang="cs-CZ" sz="2800" dirty="0" smtClean="0"/>
              <a:t>e.g.</a:t>
            </a:r>
            <a:r>
              <a:rPr lang="cs-CZ" altLang="cs-CZ" sz="2800" dirty="0" smtClean="0"/>
              <a:t> K-funkc</a:t>
            </a:r>
            <a:r>
              <a:rPr lang="en-US" altLang="cs-CZ" sz="2800" dirty="0" err="1" smtClean="0"/>
              <a:t>tion</a:t>
            </a:r>
            <a:r>
              <a:rPr lang="cs-CZ" altLang="cs-CZ" sz="2800" dirty="0" smtClean="0"/>
              <a:t>)</a:t>
            </a:r>
          </a:p>
          <a:p>
            <a:pPr>
              <a:lnSpc>
                <a:spcPct val="90000"/>
              </a:lnSpc>
            </a:pPr>
            <a:r>
              <a:rPr lang="en-US" altLang="cs-CZ" sz="2800" dirty="0" smtClean="0"/>
              <a:t>I will do usually </a:t>
            </a:r>
            <a:r>
              <a:rPr lang="cs-CZ" altLang="cs-CZ" sz="2800" dirty="0" smtClean="0"/>
              <a:t>1000 </a:t>
            </a:r>
            <a:r>
              <a:rPr lang="en-US" altLang="cs-CZ" sz="2800" dirty="0" smtClean="0"/>
              <a:t>simulations</a:t>
            </a:r>
            <a:endParaRPr lang="cs-CZ" altLang="cs-CZ" sz="2800" dirty="0" smtClean="0"/>
          </a:p>
          <a:p>
            <a:pPr>
              <a:lnSpc>
                <a:spcPct val="90000"/>
              </a:lnSpc>
            </a:pPr>
            <a:r>
              <a:rPr lang="en-US" altLang="cs-CZ" sz="2800" dirty="0" smtClean="0"/>
              <a:t>Then, I will construct an </a:t>
            </a:r>
            <a:r>
              <a:rPr lang="en-US" altLang="cs-CZ" sz="2800" b="1" dirty="0" smtClean="0"/>
              <a:t>envelope  (usually 95%)</a:t>
            </a:r>
            <a:r>
              <a:rPr lang="cs-CZ" altLang="cs-CZ" sz="2800" dirty="0" smtClean="0"/>
              <a:t>,</a:t>
            </a:r>
            <a:r>
              <a:rPr lang="en-US" altLang="cs-CZ" sz="2800" dirty="0" smtClean="0"/>
              <a:t> so the values excluding 25 highest and 25 lowest values. Values out of envelope are “significantly different” from the null model (it is more complicated, we have global test, and then tests on individual spatial scales, but this is the principle. </a:t>
            </a:r>
            <a:endParaRPr lang="cs-CZ" altLang="cs-CZ"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Spatial pattern analysis makes sense for</a:t>
            </a:r>
          </a:p>
        </p:txBody>
      </p:sp>
      <p:sp>
        <p:nvSpPr>
          <p:cNvPr id="5123" name="Content Placeholder 2"/>
          <p:cNvSpPr>
            <a:spLocks noGrp="1"/>
          </p:cNvSpPr>
          <p:nvPr>
            <p:ph idx="1"/>
          </p:nvPr>
        </p:nvSpPr>
        <p:spPr/>
        <p:txBody>
          <a:bodyPr/>
          <a:lstStyle/>
          <a:p>
            <a:r>
              <a:rPr lang="en-US" altLang="en-US" dirty="0" smtClean="0"/>
              <a:t>Sedentary organisms (mostly plants)</a:t>
            </a:r>
            <a:endParaRPr lang="cs-CZ" altLang="en-US" dirty="0" smtClean="0"/>
          </a:p>
          <a:p>
            <a:r>
              <a:rPr lang="en-US" altLang="en-US" dirty="0" smtClean="0"/>
              <a:t>Mobile organisms </a:t>
            </a:r>
            <a:r>
              <a:rPr lang="cs-CZ" altLang="en-US" dirty="0" smtClean="0"/>
              <a:t>(</a:t>
            </a:r>
            <a:r>
              <a:rPr lang="en-US" altLang="en-US" dirty="0" smtClean="0"/>
              <a:t>animals</a:t>
            </a:r>
            <a:r>
              <a:rPr lang="cs-CZ" altLang="en-US" dirty="0" smtClean="0"/>
              <a:t>)</a:t>
            </a:r>
            <a:r>
              <a:rPr lang="en-US" altLang="en-US" dirty="0" smtClean="0"/>
              <a:t>, which </a:t>
            </a:r>
            <a:r>
              <a:rPr lang="en-US" altLang="en-US" dirty="0" smtClean="0"/>
              <a:t>can be </a:t>
            </a:r>
            <a:r>
              <a:rPr lang="en-US" altLang="en-US" dirty="0" smtClean="0"/>
              <a:t>characterized by their location (burrow, nest)</a:t>
            </a:r>
          </a:p>
          <a:p>
            <a:r>
              <a:rPr lang="en-US" altLang="en-US" dirty="0" smtClean="0"/>
              <a:t>In most analytical methods, the location is represented by a point (so, used for trees, and usually not for tussock grasses)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Null models for </a:t>
            </a:r>
            <a:r>
              <a:rPr lang="cs-CZ" altLang="en-US" i="1" dirty="0" smtClean="0"/>
              <a:t>spatial pattern</a:t>
            </a:r>
            <a:endParaRPr lang="cs-CZ" altLang="en-US" dirty="0" smtClean="0"/>
          </a:p>
        </p:txBody>
      </p:sp>
      <p:sp>
        <p:nvSpPr>
          <p:cNvPr id="39939" name="Content Placeholder 2"/>
          <p:cNvSpPr>
            <a:spLocks noGrp="1"/>
          </p:cNvSpPr>
          <p:nvPr>
            <p:ph idx="1"/>
          </p:nvPr>
        </p:nvSpPr>
        <p:spPr/>
        <p:txBody>
          <a:bodyPr/>
          <a:lstStyle/>
          <a:p>
            <a:r>
              <a:rPr lang="en-US" altLang="en-US" sz="2800" dirty="0" smtClean="0"/>
              <a:t>The simplest null model – complete randomness</a:t>
            </a:r>
            <a:endParaRPr lang="cs-CZ" altLang="en-US" sz="2800" dirty="0" smtClean="0"/>
          </a:p>
          <a:p>
            <a:r>
              <a:rPr lang="en-US" altLang="en-US" sz="2800" dirty="0" smtClean="0"/>
              <a:t>Various more complicated models, including possible environmental heterogeneity etc. </a:t>
            </a:r>
            <a:endParaRPr lang="cs-CZ" altLang="en-US" sz="28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Null models</a:t>
            </a:r>
            <a:endParaRPr lang="cs-CZ" altLang="en-US" dirty="0" smtClean="0"/>
          </a:p>
        </p:txBody>
      </p:sp>
      <p:sp>
        <p:nvSpPr>
          <p:cNvPr id="40963" name="Content Placeholder 2"/>
          <p:cNvSpPr>
            <a:spLocks noGrp="1"/>
          </p:cNvSpPr>
          <p:nvPr>
            <p:ph idx="1"/>
          </p:nvPr>
        </p:nvSpPr>
        <p:spPr>
          <a:xfrm>
            <a:off x="990600" y="1981200"/>
            <a:ext cx="5943600" cy="4114800"/>
          </a:xfrm>
        </p:spPr>
        <p:txBody>
          <a:bodyPr/>
          <a:lstStyle/>
          <a:p>
            <a:r>
              <a:rPr lang="en-US" altLang="en-US" sz="2800" dirty="0" smtClean="0"/>
              <a:t>For repeated observations, I can take as the basis the previous state, and let the individuals “to die” randomly.</a:t>
            </a:r>
            <a:endParaRPr lang="cs-CZ" altLang="en-US" sz="28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l="49219" t="15625" r="17969" b="11130"/>
          <a:stretch>
            <a:fillRect/>
          </a:stretch>
        </p:blipFill>
        <p:spPr bwMode="auto">
          <a:xfrm>
            <a:off x="228600" y="609600"/>
            <a:ext cx="3200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l="19531" t="14648" r="19531" b="12106"/>
          <a:stretch>
            <a:fillRect/>
          </a:stretch>
        </p:blipFill>
        <p:spPr bwMode="auto">
          <a:xfrm>
            <a:off x="3048000" y="533400"/>
            <a:ext cx="5943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 Box 4"/>
          <p:cNvSpPr txBox="1">
            <a:spLocks noChangeArrowheads="1"/>
          </p:cNvSpPr>
          <p:nvPr/>
        </p:nvSpPr>
        <p:spPr bwMode="auto">
          <a:xfrm>
            <a:off x="533400" y="228600"/>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000" dirty="0" smtClean="0"/>
              <a:t>Application: forest dieback in </a:t>
            </a:r>
            <a:r>
              <a:rPr lang="en-GB" altLang="cs-CZ" sz="2000" dirty="0" err="1" smtClean="0"/>
              <a:t>Krkonse</a:t>
            </a:r>
            <a:r>
              <a:rPr lang="en-GB" altLang="cs-CZ" sz="2000" dirty="0" smtClean="0"/>
              <a:t> mountains (</a:t>
            </a:r>
            <a:r>
              <a:rPr lang="en-GB" altLang="cs-CZ" sz="2000" dirty="0" err="1" smtClean="0"/>
              <a:t>Vacek</a:t>
            </a:r>
            <a:r>
              <a:rPr lang="en-GB" altLang="cs-CZ" sz="2000" dirty="0" smtClean="0"/>
              <a:t> </a:t>
            </a:r>
            <a:r>
              <a:rPr lang="en-GB" altLang="cs-CZ" sz="2000" dirty="0"/>
              <a:t>&amp; </a:t>
            </a:r>
            <a:r>
              <a:rPr lang="cs-CZ" altLang="cs-CZ" sz="2000" dirty="0"/>
              <a:t>Lepš 1996)</a:t>
            </a:r>
            <a:endParaRPr lang="en-GB" altLang="cs-CZ" sz="2000" dirty="0"/>
          </a:p>
        </p:txBody>
      </p:sp>
      <p:sp>
        <p:nvSpPr>
          <p:cNvPr id="2" name="TextBox 1"/>
          <p:cNvSpPr txBox="1"/>
          <p:nvPr/>
        </p:nvSpPr>
        <p:spPr>
          <a:xfrm>
            <a:off x="228600" y="6276975"/>
            <a:ext cx="8458200" cy="461665"/>
          </a:xfrm>
          <a:prstGeom prst="rect">
            <a:avLst/>
          </a:prstGeom>
          <a:noFill/>
        </p:spPr>
        <p:txBody>
          <a:bodyPr wrap="square" rtlCol="0">
            <a:spAutoFit/>
          </a:bodyPr>
          <a:lstStyle/>
          <a:p>
            <a:r>
              <a:rPr lang="en-US" sz="1200" dirty="0" err="1"/>
              <a:t>Vacek</a:t>
            </a:r>
            <a:r>
              <a:rPr lang="en-US" sz="1200" dirty="0"/>
              <a:t>, S., &amp; </a:t>
            </a:r>
            <a:r>
              <a:rPr lang="en-US" sz="1200" dirty="0" err="1"/>
              <a:t>Lepš</a:t>
            </a:r>
            <a:r>
              <a:rPr lang="en-US" sz="1200" dirty="0"/>
              <a:t>, J. (1996). Spatial dynamics of forest decline: the role of </a:t>
            </a:r>
            <a:r>
              <a:rPr lang="en-US" sz="1200" dirty="0" err="1"/>
              <a:t>neighbouring</a:t>
            </a:r>
            <a:r>
              <a:rPr lang="en-US" sz="1200" dirty="0"/>
              <a:t> trees. </a:t>
            </a:r>
            <a:r>
              <a:rPr lang="en-US" sz="1200" i="1" dirty="0"/>
              <a:t>Journal of Vegetation Science</a:t>
            </a:r>
            <a:r>
              <a:rPr lang="en-US" sz="1200" dirty="0"/>
              <a:t>, </a:t>
            </a:r>
            <a:r>
              <a:rPr lang="en-US" sz="1200" i="1" dirty="0"/>
              <a:t>7</a:t>
            </a:r>
            <a:r>
              <a:rPr lang="en-US" sz="1200" dirty="0"/>
              <a:t>(6), 789-798.</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altLang="cs-CZ" dirty="0" smtClean="0"/>
              <a:t>Frequent application</a:t>
            </a:r>
          </a:p>
        </p:txBody>
      </p:sp>
      <p:sp>
        <p:nvSpPr>
          <p:cNvPr id="43011" name="Rectangle 3"/>
          <p:cNvSpPr>
            <a:spLocks noGrp="1" noChangeArrowheads="1"/>
          </p:cNvSpPr>
          <p:nvPr>
            <p:ph type="body" idx="1"/>
          </p:nvPr>
        </p:nvSpPr>
        <p:spPr>
          <a:xfrm>
            <a:off x="685800" y="1981200"/>
            <a:ext cx="8001000" cy="4114800"/>
          </a:xfrm>
        </p:spPr>
        <p:txBody>
          <a:bodyPr/>
          <a:lstStyle/>
          <a:p>
            <a:r>
              <a:rPr lang="en-US" altLang="cs-CZ" dirty="0" smtClean="0"/>
              <a:t>Whenever I can characterize the position of an individual as a point </a:t>
            </a:r>
            <a:r>
              <a:rPr lang="cs-CZ" altLang="cs-CZ" dirty="0" smtClean="0"/>
              <a:t>(</a:t>
            </a:r>
            <a:r>
              <a:rPr lang="en-US" altLang="cs-CZ" dirty="0" smtClean="0"/>
              <a:t>methods for cushions would be interesting, but I am not aware that they would be available</a:t>
            </a:r>
            <a:r>
              <a:rPr lang="cs-CZ" altLang="cs-CZ" dirty="0" smtClean="0"/>
              <a:t>).</a:t>
            </a:r>
          </a:p>
          <a:p>
            <a:r>
              <a:rPr lang="en-US" altLang="cs-CZ" dirty="0" smtClean="0"/>
              <a:t>Frequently used for forests (FORESTGEO </a:t>
            </a:r>
            <a:r>
              <a:rPr lang="cs-CZ" altLang="cs-CZ" dirty="0" smtClean="0"/>
              <a:t>(</a:t>
            </a:r>
            <a:r>
              <a:rPr lang="en-US" altLang="cs-CZ" dirty="0" smtClean="0"/>
              <a:t>tree as a point in the area of forest</a:t>
            </a:r>
            <a:r>
              <a:rPr lang="cs-CZ" altLang="cs-CZ" dirty="0" smtClean="0"/>
              <a:t>)</a:t>
            </a:r>
          </a:p>
          <a:p>
            <a:r>
              <a:rPr lang="en-GB" altLang="cs-CZ" dirty="0" smtClean="0"/>
              <a:t>Potential use – anthills, nests, borrows.</a:t>
            </a:r>
          </a:p>
          <a:p>
            <a:endParaRPr lang="en-GB" altLang="cs-CZ" dirty="0" smtClean="0"/>
          </a:p>
          <a:p>
            <a:endParaRPr lang="en-GB" altLang="cs-CZ"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Deducing processes from observed (spatial) patterns</a:t>
            </a:r>
            <a:br>
              <a:rPr lang="en-US" altLang="en-US" dirty="0" smtClean="0"/>
            </a:br>
            <a:r>
              <a:rPr lang="en-US" altLang="en-US" sz="2400" dirty="0" smtClean="0"/>
              <a:t>what I can learn from the observed spatial pattern </a:t>
            </a:r>
            <a:endParaRPr lang="cs-CZ" altLang="en-US" dirty="0" smtClean="0"/>
          </a:p>
        </p:txBody>
      </p:sp>
      <p:sp>
        <p:nvSpPr>
          <p:cNvPr id="3" name="Content Placeholder 2"/>
          <p:cNvSpPr>
            <a:spLocks noGrp="1"/>
          </p:cNvSpPr>
          <p:nvPr>
            <p:ph idx="1"/>
          </p:nvPr>
        </p:nvSpPr>
        <p:spPr/>
        <p:txBody>
          <a:bodyPr/>
          <a:lstStyle/>
          <a:p>
            <a:r>
              <a:rPr lang="en-US" altLang="en-US" dirty="0" smtClean="0"/>
              <a:t>One observation on a single spatial scale – close to nothing </a:t>
            </a:r>
            <a:endParaRPr lang="en-US" altLang="en-US" dirty="0"/>
          </a:p>
          <a:p>
            <a:r>
              <a:rPr lang="en-US" altLang="en-US" dirty="0" smtClean="0"/>
              <a:t>P</a:t>
            </a:r>
            <a:r>
              <a:rPr lang="en-US" altLang="en-US" dirty="0" smtClean="0"/>
              <a:t>attern </a:t>
            </a:r>
            <a:r>
              <a:rPr lang="en-US" altLang="en-US" dirty="0" smtClean="0"/>
              <a:t>is a result of many processes with often contradictory effect on the clumping </a:t>
            </a:r>
            <a:endParaRPr lang="cs-CZ" altLang="en-US" dirty="0" smtClean="0"/>
          </a:p>
          <a:p>
            <a:r>
              <a:rPr lang="en-US" altLang="en-US" dirty="0" smtClean="0"/>
              <a:t>Usefulness of repeated observations, particularly on more spatial scales ( K-function for repeatedly observed plots)</a:t>
            </a:r>
            <a:endParaRPr lang="cs-CZ"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Deducing processes from observed (spatial) patterns</a:t>
            </a:r>
            <a:endParaRPr lang="cs-CZ" altLang="en-US" dirty="0" smtClean="0"/>
          </a:p>
        </p:txBody>
      </p:sp>
      <p:sp>
        <p:nvSpPr>
          <p:cNvPr id="3" name="Content Placeholder 2"/>
          <p:cNvSpPr>
            <a:spLocks noGrp="1"/>
          </p:cNvSpPr>
          <p:nvPr>
            <p:ph idx="1"/>
          </p:nvPr>
        </p:nvSpPr>
        <p:spPr/>
        <p:txBody>
          <a:bodyPr/>
          <a:lstStyle/>
          <a:p>
            <a:r>
              <a:rPr lang="en-US" altLang="en-US" dirty="0" smtClean="0"/>
              <a:t>Decrease of clumping – increase of regularity is reliable indication for local negative density dependence, particularly on fine spatial scales</a:t>
            </a:r>
          </a:p>
          <a:p>
            <a:r>
              <a:rPr lang="en-US" altLang="en-US" dirty="0" smtClean="0"/>
              <a:t>Other cases are more complicated</a:t>
            </a:r>
            <a:endParaRPr lang="cs-CZ"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l="49219" t="15625" r="17969" b="11130"/>
          <a:stretch>
            <a:fillRect/>
          </a:stretch>
        </p:blipFill>
        <p:spPr bwMode="auto">
          <a:xfrm>
            <a:off x="228600" y="609600"/>
            <a:ext cx="3200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l="19531" t="14648" r="19531" b="12106"/>
          <a:stretch>
            <a:fillRect/>
          </a:stretch>
        </p:blipFill>
        <p:spPr bwMode="auto">
          <a:xfrm>
            <a:off x="3048000" y="533400"/>
            <a:ext cx="5943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 Box 4"/>
          <p:cNvSpPr txBox="1">
            <a:spLocks noChangeArrowheads="1"/>
          </p:cNvSpPr>
          <p:nvPr/>
        </p:nvSpPr>
        <p:spPr bwMode="auto">
          <a:xfrm>
            <a:off x="533400" y="228600"/>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000" dirty="0" smtClean="0"/>
              <a:t>Application: forest dieback in </a:t>
            </a:r>
            <a:r>
              <a:rPr lang="en-GB" altLang="cs-CZ" sz="2000" dirty="0" err="1" smtClean="0"/>
              <a:t>Krkonse</a:t>
            </a:r>
            <a:r>
              <a:rPr lang="en-GB" altLang="cs-CZ" sz="2000" dirty="0" smtClean="0"/>
              <a:t> mountains (</a:t>
            </a:r>
            <a:r>
              <a:rPr lang="en-GB" altLang="cs-CZ" sz="2000" dirty="0" err="1" smtClean="0"/>
              <a:t>Vacek</a:t>
            </a:r>
            <a:r>
              <a:rPr lang="en-GB" altLang="cs-CZ" sz="2000" dirty="0" smtClean="0"/>
              <a:t> </a:t>
            </a:r>
            <a:r>
              <a:rPr lang="en-GB" altLang="cs-CZ" sz="2000" dirty="0"/>
              <a:t>&amp; </a:t>
            </a:r>
            <a:r>
              <a:rPr lang="cs-CZ" altLang="cs-CZ" sz="2000" dirty="0"/>
              <a:t>Lepš 1996)</a:t>
            </a:r>
            <a:endParaRPr lang="en-GB" altLang="cs-CZ" sz="2000" dirty="0"/>
          </a:p>
        </p:txBody>
      </p:sp>
      <p:sp>
        <p:nvSpPr>
          <p:cNvPr id="2" name="TextBox 1"/>
          <p:cNvSpPr txBox="1"/>
          <p:nvPr/>
        </p:nvSpPr>
        <p:spPr>
          <a:xfrm>
            <a:off x="228600" y="6276975"/>
            <a:ext cx="8458200" cy="461665"/>
          </a:xfrm>
          <a:prstGeom prst="rect">
            <a:avLst/>
          </a:prstGeom>
          <a:noFill/>
        </p:spPr>
        <p:txBody>
          <a:bodyPr wrap="square" rtlCol="0">
            <a:spAutoFit/>
          </a:bodyPr>
          <a:lstStyle/>
          <a:p>
            <a:r>
              <a:rPr lang="en-US" sz="1200" dirty="0" err="1"/>
              <a:t>Vacek</a:t>
            </a:r>
            <a:r>
              <a:rPr lang="en-US" sz="1200" dirty="0"/>
              <a:t>, S., &amp; </a:t>
            </a:r>
            <a:r>
              <a:rPr lang="en-US" sz="1200" dirty="0" err="1"/>
              <a:t>Lepš</a:t>
            </a:r>
            <a:r>
              <a:rPr lang="en-US" sz="1200" dirty="0"/>
              <a:t>, J. (1996). Spatial dynamics of forest decline: the role of </a:t>
            </a:r>
            <a:r>
              <a:rPr lang="en-US" sz="1200" dirty="0" err="1"/>
              <a:t>neighbouring</a:t>
            </a:r>
            <a:r>
              <a:rPr lang="en-US" sz="1200" dirty="0"/>
              <a:t> trees. </a:t>
            </a:r>
            <a:r>
              <a:rPr lang="en-US" sz="1200" i="1" dirty="0"/>
              <a:t>Journal of Vegetation Science</a:t>
            </a:r>
            <a:r>
              <a:rPr lang="en-US" sz="1200" dirty="0"/>
              <a:t>, </a:t>
            </a:r>
            <a:r>
              <a:rPr lang="en-US" sz="1200" i="1" dirty="0"/>
              <a:t>7</a:t>
            </a:r>
            <a:r>
              <a:rPr lang="en-US" sz="1200" dirty="0"/>
              <a:t>(6), 789-798.</a:t>
            </a:r>
          </a:p>
        </p:txBody>
      </p:sp>
    </p:spTree>
    <p:extLst>
      <p:ext uri="{BB962C8B-B14F-4D97-AF65-F5344CB8AC3E}">
        <p14:creationId xmlns:p14="http://schemas.microsoft.com/office/powerpoint/2010/main" val="25356826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cs-CZ" altLang="en-US" dirty="0" smtClean="0"/>
              <a:t>Marked point pattern</a:t>
            </a:r>
            <a:r>
              <a:rPr lang="en-US" altLang="en-US" dirty="0" smtClean="0"/>
              <a:t>s</a:t>
            </a:r>
            <a:endParaRPr lang="cs-CZ" altLang="en-US" dirty="0" smtClean="0"/>
          </a:p>
        </p:txBody>
      </p:sp>
      <p:sp>
        <p:nvSpPr>
          <p:cNvPr id="3" name="Content Placeholder 2"/>
          <p:cNvSpPr>
            <a:spLocks noGrp="1"/>
          </p:cNvSpPr>
          <p:nvPr>
            <p:ph idx="1"/>
          </p:nvPr>
        </p:nvSpPr>
        <p:spPr>
          <a:xfrm>
            <a:off x="685800" y="1752600"/>
            <a:ext cx="7772400" cy="4114800"/>
          </a:xfrm>
        </p:spPr>
        <p:txBody>
          <a:bodyPr/>
          <a:lstStyle/>
          <a:p>
            <a:r>
              <a:rPr lang="en-US" altLang="en-US" dirty="0" smtClean="0"/>
              <a:t>Each tree (individual) is not only characterized by its position, but also by one or more characteristics  </a:t>
            </a:r>
            <a:r>
              <a:rPr lang="cs-CZ" altLang="en-US" dirty="0" smtClean="0"/>
              <a:t>– </a:t>
            </a:r>
            <a:r>
              <a:rPr lang="en-US" altLang="en-US" dirty="0" err="1" smtClean="0"/>
              <a:t>Wannag</a:t>
            </a:r>
            <a:r>
              <a:rPr lang="en-US" altLang="en-US" dirty="0" smtClean="0"/>
              <a:t> plots in </a:t>
            </a:r>
            <a:r>
              <a:rPr lang="cs-CZ" altLang="en-US" dirty="0" smtClean="0"/>
              <a:t> PNG – </a:t>
            </a:r>
            <a:r>
              <a:rPr lang="en-US" altLang="en-US" dirty="0" smtClean="0"/>
              <a:t>for each tree we have coordinates, species identity, </a:t>
            </a:r>
            <a:r>
              <a:rPr lang="cs-CZ" altLang="en-US" dirty="0" smtClean="0"/>
              <a:t>dbh, </a:t>
            </a:r>
            <a:r>
              <a:rPr lang="en-US" altLang="en-US" dirty="0" smtClean="0"/>
              <a:t>height, etc. </a:t>
            </a:r>
            <a:endParaRPr lang="cs-CZ" altLang="en-US" dirty="0" smtClean="0"/>
          </a:p>
          <a:p>
            <a:r>
              <a:rPr lang="en-US" altLang="en-US" dirty="0" smtClean="0"/>
              <a:t>Dependence of spatial pattern on size (of individual, of </a:t>
            </a:r>
            <a:r>
              <a:rPr lang="en-US" altLang="en-US" dirty="0" err="1" smtClean="0"/>
              <a:t>neighbours</a:t>
            </a:r>
            <a:r>
              <a:rPr lang="en-US" altLang="en-US" dirty="0"/>
              <a:t>)</a:t>
            </a:r>
            <a:r>
              <a:rPr lang="cs-CZ" altLang="en-US" dirty="0" smtClean="0"/>
              <a:t>, </a:t>
            </a:r>
            <a:r>
              <a:rPr lang="en-US" altLang="en-US" dirty="0" smtClean="0"/>
              <a:t>spatial relations of species </a:t>
            </a:r>
            <a:r>
              <a:rPr lang="cs-CZ" altLang="en-US" dirty="0" smtClean="0"/>
              <a:t>(diversity attractors vs. diversity repellers),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cs-CZ" altLang="en-US" dirty="0" smtClean="0"/>
              <a:t>Interpreta</a:t>
            </a:r>
            <a:r>
              <a:rPr lang="en-US" altLang="en-US" dirty="0" err="1" smtClean="0"/>
              <a:t>tions</a:t>
            </a:r>
            <a:r>
              <a:rPr lang="en-US" altLang="en-US" dirty="0" smtClean="0"/>
              <a:t> </a:t>
            </a:r>
            <a:endParaRPr lang="cs-CZ" altLang="en-US" dirty="0" smtClean="0"/>
          </a:p>
        </p:txBody>
      </p:sp>
      <p:sp>
        <p:nvSpPr>
          <p:cNvPr id="3" name="Content Placeholder 2"/>
          <p:cNvSpPr>
            <a:spLocks noGrp="1"/>
          </p:cNvSpPr>
          <p:nvPr>
            <p:ph idx="1"/>
          </p:nvPr>
        </p:nvSpPr>
        <p:spPr/>
        <p:txBody>
          <a:bodyPr/>
          <a:lstStyle/>
          <a:p>
            <a:r>
              <a:rPr lang="en-US" altLang="en-US" dirty="0" smtClean="0"/>
              <a:t>E.g.</a:t>
            </a:r>
            <a:endParaRPr lang="cs-CZ" altLang="en-US" dirty="0" smtClean="0"/>
          </a:p>
          <a:p>
            <a:r>
              <a:rPr lang="en-US" altLang="en-US" dirty="0" smtClean="0"/>
              <a:t>Small individual in clumps (dispersal, regeneration in gaps)</a:t>
            </a:r>
            <a:r>
              <a:rPr lang="cs-CZ" altLang="en-US" dirty="0" smtClean="0"/>
              <a:t>, </a:t>
            </a:r>
            <a:r>
              <a:rPr lang="en-US" altLang="en-US" dirty="0" smtClean="0"/>
              <a:t>large individuals regularly – probably effect of </a:t>
            </a:r>
            <a:r>
              <a:rPr lang="en-US" altLang="en-US" dirty="0" err="1" smtClean="0"/>
              <a:t>neighbours</a:t>
            </a:r>
            <a:r>
              <a:rPr lang="en-US" altLang="en-US" dirty="0" smtClean="0"/>
              <a:t> competition. </a:t>
            </a:r>
            <a:endParaRPr lang="cs-CZ" altLang="en-US" dirty="0" smtClean="0"/>
          </a:p>
          <a:p>
            <a:endParaRPr lang="cs-CZ"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cs-CZ" altLang="en-US" dirty="0"/>
              <a:t>Interpreta</a:t>
            </a:r>
            <a:r>
              <a:rPr lang="en-US" altLang="en-US" dirty="0" err="1"/>
              <a:t>tions</a:t>
            </a:r>
            <a:r>
              <a:rPr lang="en-US" altLang="en-US" dirty="0"/>
              <a:t> </a:t>
            </a:r>
            <a:endParaRPr lang="cs-CZ" altLang="en-US" dirty="0" smtClean="0"/>
          </a:p>
        </p:txBody>
      </p:sp>
      <p:sp>
        <p:nvSpPr>
          <p:cNvPr id="3" name="Content Placeholder 2"/>
          <p:cNvSpPr>
            <a:spLocks noGrp="1"/>
          </p:cNvSpPr>
          <p:nvPr>
            <p:ph idx="1"/>
          </p:nvPr>
        </p:nvSpPr>
        <p:spPr/>
        <p:txBody>
          <a:bodyPr/>
          <a:lstStyle/>
          <a:p>
            <a:r>
              <a:rPr lang="en-US" altLang="en-US" dirty="0" err="1" smtClean="0"/>
              <a:t>Heterospecific</a:t>
            </a:r>
            <a:r>
              <a:rPr lang="en-US" altLang="en-US" dirty="0" smtClean="0"/>
              <a:t> </a:t>
            </a:r>
            <a:r>
              <a:rPr lang="en-US" altLang="en-US" dirty="0" err="1" smtClean="0"/>
              <a:t>neighbours</a:t>
            </a:r>
            <a:r>
              <a:rPr lang="en-US" altLang="en-US" dirty="0" smtClean="0"/>
              <a:t> are more common than in the null model</a:t>
            </a:r>
            <a:endParaRPr lang="cs-CZ" altLang="en-US" dirty="0" smtClean="0"/>
          </a:p>
          <a:p>
            <a:r>
              <a:rPr lang="en-US" altLang="en-US" dirty="0" smtClean="0"/>
              <a:t>We can think about mechanisms of coexistence (e.g. Janzen Connell)</a:t>
            </a:r>
            <a:endParaRPr lang="cs-CZ" altLang="en-US" dirty="0" smtClean="0"/>
          </a:p>
          <a:p>
            <a:r>
              <a:rPr lang="en-US" altLang="en-US" sz="2400" dirty="0" smtClean="0"/>
              <a:t>Example of the use</a:t>
            </a:r>
            <a:r>
              <a:rPr lang="cs-CZ" altLang="en-US" sz="2400" dirty="0" smtClean="0"/>
              <a:t>: </a:t>
            </a:r>
            <a:r>
              <a:rPr lang="en-US" altLang="en-US" sz="2400" dirty="0" err="1" smtClean="0"/>
              <a:t>Fibich</a:t>
            </a:r>
            <a:r>
              <a:rPr lang="en-US" altLang="en-US" sz="2400" dirty="0" smtClean="0"/>
              <a:t>, P., </a:t>
            </a:r>
            <a:r>
              <a:rPr lang="en-US" altLang="en-US" sz="2400" dirty="0" err="1" smtClean="0"/>
              <a:t>Lepš</a:t>
            </a:r>
            <a:r>
              <a:rPr lang="en-US" altLang="en-US" sz="2400" dirty="0" smtClean="0"/>
              <a:t>, J., </a:t>
            </a:r>
            <a:r>
              <a:rPr lang="en-US" altLang="en-US" sz="2400" dirty="0" err="1" smtClean="0"/>
              <a:t>Novotný</a:t>
            </a:r>
            <a:r>
              <a:rPr lang="en-US" altLang="en-US" sz="2400" dirty="0" smtClean="0"/>
              <a:t>, V., </a:t>
            </a:r>
            <a:r>
              <a:rPr lang="en-US" altLang="en-US" sz="2400" dirty="0" err="1" smtClean="0"/>
              <a:t>Klimeš</a:t>
            </a:r>
            <a:r>
              <a:rPr lang="en-US" altLang="en-US" sz="2400" dirty="0" smtClean="0"/>
              <a:t>, P., Těšitel, J., </a:t>
            </a:r>
            <a:r>
              <a:rPr lang="en-US" altLang="en-US" sz="2400" dirty="0" err="1" smtClean="0"/>
              <a:t>Molem</a:t>
            </a:r>
            <a:r>
              <a:rPr lang="en-US" altLang="en-US" sz="2400" dirty="0" smtClean="0"/>
              <a:t>, K., ... &amp; </a:t>
            </a:r>
            <a:r>
              <a:rPr lang="en-US" altLang="en-US" sz="2400" dirty="0" err="1" smtClean="0"/>
              <a:t>Weiblen</a:t>
            </a:r>
            <a:r>
              <a:rPr lang="en-US" altLang="en-US" sz="2400" dirty="0" smtClean="0"/>
              <a:t>, G. D. (2016). Spatial patterns of tree species distribution in New Guinea primary and secondary lowland rain forest. </a:t>
            </a:r>
            <a:r>
              <a:rPr lang="en-US" altLang="en-US" sz="2400" i="1" dirty="0" smtClean="0"/>
              <a:t>Journal of Vegetation Science</a:t>
            </a:r>
            <a:r>
              <a:rPr lang="en-US" altLang="en-US" sz="2400" dirty="0" smtClean="0"/>
              <a:t>.</a:t>
            </a:r>
            <a:endParaRPr lang="cs-CZ" alt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ltLang="cs-CZ" dirty="0" smtClean="0"/>
              <a:t>Population is spaced </a:t>
            </a:r>
          </a:p>
        </p:txBody>
      </p:sp>
      <p:sp>
        <p:nvSpPr>
          <p:cNvPr id="6147" name="Rectangle 3"/>
          <p:cNvSpPr>
            <a:spLocks noGrp="1" noChangeArrowheads="1"/>
          </p:cNvSpPr>
          <p:nvPr>
            <p:ph type="body" idx="1"/>
          </p:nvPr>
        </p:nvSpPr>
        <p:spPr/>
        <p:txBody>
          <a:bodyPr/>
          <a:lstStyle/>
          <a:p>
            <a:r>
              <a:rPr lang="en-GB" altLang="cs-CZ" dirty="0" smtClean="0"/>
              <a:t>In discrete units (parasites in [on] individual hosts, </a:t>
            </a:r>
            <a:r>
              <a:rPr lang="en-GB" altLang="cs-CZ" dirty="0" err="1" smtClean="0"/>
              <a:t>fruitfly</a:t>
            </a:r>
            <a:r>
              <a:rPr lang="en-GB" altLang="cs-CZ" dirty="0" smtClean="0"/>
              <a:t> larvae in individual fruits, etc.)</a:t>
            </a:r>
          </a:p>
          <a:p>
            <a:r>
              <a:rPr lang="en-GB" altLang="cs-CZ" dirty="0" smtClean="0"/>
              <a:t>(considerably more frequent) </a:t>
            </a:r>
            <a:r>
              <a:rPr lang="en-US" altLang="cs-CZ" dirty="0" smtClean="0"/>
              <a:t>in continuous space (usually two-dimensional, i.e. in an area)</a:t>
            </a:r>
            <a:endParaRPr lang="cs-CZ" altLang="cs-CZ" dirty="0" smtClean="0"/>
          </a:p>
          <a:p>
            <a:r>
              <a:rPr lang="en-US" altLang="cs-CZ" dirty="0" smtClean="0"/>
              <a:t>General problem – individuals represented by points – but they have some size</a:t>
            </a:r>
            <a:endParaRPr lang="en-GB" altLang="cs-CZ" dirty="0" smtClean="0"/>
          </a:p>
          <a:p>
            <a:endParaRPr lang="en-GB" altLang="cs-CZ" dirty="0" smtClean="0"/>
          </a:p>
          <a:p>
            <a:endParaRPr lang="en-GB" altLang="cs-CZ"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Variability in time – population stability</a:t>
            </a:r>
          </a:p>
        </p:txBody>
      </p:sp>
      <p:sp>
        <p:nvSpPr>
          <p:cNvPr id="50179" name="Content Placeholder 2"/>
          <p:cNvSpPr>
            <a:spLocks noGrp="1"/>
          </p:cNvSpPr>
          <p:nvPr>
            <p:ph idx="1"/>
          </p:nvPr>
        </p:nvSpPr>
        <p:spPr/>
        <p:txBody>
          <a:bodyPr/>
          <a:lstStyle/>
          <a:p>
            <a:r>
              <a:rPr lang="cs-CZ" altLang="en-US" sz="2800" dirty="0" smtClean="0"/>
              <a:t>Stabilit</a:t>
            </a:r>
            <a:r>
              <a:rPr lang="en-US" altLang="en-US" sz="2800" dirty="0" smtClean="0"/>
              <a:t>y can be characterized as response to perturbation (resistance, resilience = recovery), [usually need experimental approach, or good luck with extreme weather fluctuations when we need them. </a:t>
            </a:r>
          </a:p>
          <a:p>
            <a:r>
              <a:rPr lang="en-US" altLang="en-US" sz="2800" b="1" dirty="0" smtClean="0"/>
              <a:t>Variability (as opposite to constancy)</a:t>
            </a:r>
            <a:endParaRPr lang="cs-CZ" altLang="en-US" sz="28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l="27107" t="25000" r="22694" b="9523"/>
          <a:stretch>
            <a:fillRect/>
          </a:stretch>
        </p:blipFill>
        <p:spPr bwMode="auto">
          <a:xfrm>
            <a:off x="0" y="-55563"/>
            <a:ext cx="9144000" cy="670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85800" y="228600"/>
            <a:ext cx="7772400" cy="1676400"/>
          </a:xfrm>
        </p:spPr>
        <p:txBody>
          <a:bodyPr/>
          <a:lstStyle/>
          <a:p>
            <a:r>
              <a:rPr lang="en-US" altLang="en-US" sz="3600" dirty="0" smtClean="0"/>
              <a:t>Measures of variability </a:t>
            </a:r>
            <a:br>
              <a:rPr lang="en-US" altLang="en-US" sz="3600" dirty="0" smtClean="0"/>
            </a:br>
            <a:r>
              <a:rPr lang="en-US" altLang="en-US" sz="3600" dirty="0" smtClean="0"/>
              <a:t>Some analogy with the spatial variability</a:t>
            </a:r>
          </a:p>
        </p:txBody>
      </p:sp>
      <p:sp>
        <p:nvSpPr>
          <p:cNvPr id="52227" name="Content Placeholder 2"/>
          <p:cNvSpPr>
            <a:spLocks noGrp="1"/>
          </p:cNvSpPr>
          <p:nvPr>
            <p:ph idx="1"/>
          </p:nvPr>
        </p:nvSpPr>
        <p:spPr>
          <a:xfrm>
            <a:off x="685800" y="1981200"/>
            <a:ext cx="8077200" cy="4114800"/>
          </a:xfrm>
        </p:spPr>
        <p:txBody>
          <a:bodyPr/>
          <a:lstStyle/>
          <a:p>
            <a:r>
              <a:rPr lang="en-US" altLang="en-US" dirty="0" smtClean="0"/>
              <a:t>Data used: time series </a:t>
            </a:r>
            <a:r>
              <a:rPr lang="en-US" altLang="en-US" dirty="0" smtClean="0"/>
              <a:t>of:</a:t>
            </a:r>
            <a:endParaRPr lang="cs-CZ" altLang="en-US" dirty="0" smtClean="0"/>
          </a:p>
          <a:p>
            <a:pPr marL="0" indent="0">
              <a:buNone/>
            </a:pPr>
            <a:r>
              <a:rPr lang="en-US" altLang="en-US" dirty="0" smtClean="0"/>
              <a:t>	- Number </a:t>
            </a:r>
            <a:r>
              <a:rPr lang="en-US" altLang="en-US" dirty="0" smtClean="0"/>
              <a:t>of breeding pairs of birds </a:t>
            </a:r>
            <a:r>
              <a:rPr lang="en-US" altLang="en-US" dirty="0" smtClean="0"/>
              <a:t>     	(</a:t>
            </a:r>
            <a:r>
              <a:rPr lang="cs-CZ" altLang="en-US" dirty="0" smtClean="0"/>
              <a:t>census</a:t>
            </a:r>
            <a:r>
              <a:rPr lang="en-US" altLang="en-US" dirty="0" smtClean="0"/>
              <a:t>)</a:t>
            </a:r>
            <a:endParaRPr lang="cs-CZ" altLang="en-US" dirty="0" smtClean="0"/>
          </a:p>
          <a:p>
            <a:pPr marL="0" indent="0">
              <a:buNone/>
            </a:pPr>
            <a:r>
              <a:rPr lang="en-US" altLang="en-US" dirty="0"/>
              <a:t>	</a:t>
            </a:r>
            <a:r>
              <a:rPr lang="en-US" altLang="en-US" dirty="0" smtClean="0"/>
              <a:t>- </a:t>
            </a:r>
            <a:r>
              <a:rPr lang="en-US" altLang="en-US" dirty="0" smtClean="0"/>
              <a:t>Number </a:t>
            </a:r>
            <a:r>
              <a:rPr lang="en-US" altLang="en-US" dirty="0" smtClean="0"/>
              <a:t>of moths in a light trap per year </a:t>
            </a:r>
            <a:r>
              <a:rPr lang="en-US" altLang="en-US" dirty="0" smtClean="0"/>
              <a:t>	</a:t>
            </a:r>
            <a:r>
              <a:rPr lang="cs-CZ" altLang="en-US" dirty="0" smtClean="0"/>
              <a:t>(</a:t>
            </a:r>
            <a:r>
              <a:rPr lang="cs-CZ" altLang="en-US" dirty="0" smtClean="0"/>
              <a:t>index</a:t>
            </a:r>
            <a:r>
              <a:rPr lang="en-US" altLang="en-US" dirty="0" smtClean="0"/>
              <a:t>)</a:t>
            </a:r>
            <a:endParaRPr lang="en-US" altLang="en-US" dirty="0"/>
          </a:p>
          <a:p>
            <a:pPr marL="0" indent="0">
              <a:buNone/>
            </a:pPr>
            <a:r>
              <a:rPr lang="en-US" altLang="en-US" dirty="0" smtClean="0"/>
              <a:t>	- Plant </a:t>
            </a:r>
            <a:r>
              <a:rPr lang="en-US" altLang="en-US" dirty="0" smtClean="0"/>
              <a:t>biomass at the top of vegetation </a:t>
            </a:r>
            <a:r>
              <a:rPr lang="en-US" altLang="en-US" dirty="0" smtClean="0"/>
              <a:t>	season</a:t>
            </a:r>
            <a:endParaRPr lang="en-US" altLang="en-US" dirty="0" smtClean="0"/>
          </a:p>
          <a:p>
            <a:r>
              <a:rPr lang="en-US" altLang="en-US" sz="2800" dirty="0" smtClean="0"/>
              <a:t>Typically, </a:t>
            </a:r>
            <a:r>
              <a:rPr lang="en-US" altLang="en-US" sz="2800" dirty="0" err="1" smtClean="0"/>
              <a:t>interannual</a:t>
            </a:r>
            <a:r>
              <a:rPr lang="en-US" altLang="en-US" sz="2800" dirty="0" smtClean="0"/>
              <a:t> variability (for seasonal variability, </a:t>
            </a:r>
            <a:r>
              <a:rPr lang="en-US" altLang="en-US" sz="2800" dirty="0" smtClean="0"/>
              <a:t>methods </a:t>
            </a:r>
            <a:r>
              <a:rPr lang="en-US" altLang="en-US" sz="2800" dirty="0" smtClean="0"/>
              <a:t>of phenology)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t>Methods </a:t>
            </a:r>
            <a:r>
              <a:rPr lang="en-US" altLang="en-US" dirty="0" smtClean="0"/>
              <a:t>of </a:t>
            </a:r>
            <a:r>
              <a:rPr lang="en-US" altLang="en-US" dirty="0" smtClean="0"/>
              <a:t>the analysis might be similar, but distinguish</a:t>
            </a:r>
          </a:p>
        </p:txBody>
      </p:sp>
      <p:sp>
        <p:nvSpPr>
          <p:cNvPr id="53251" name="Content Placeholder 2"/>
          <p:cNvSpPr>
            <a:spLocks noGrp="1"/>
          </p:cNvSpPr>
          <p:nvPr>
            <p:ph idx="1"/>
          </p:nvPr>
        </p:nvSpPr>
        <p:spPr/>
        <p:txBody>
          <a:bodyPr/>
          <a:lstStyle/>
          <a:p>
            <a:r>
              <a:rPr lang="en-US" altLang="en-US" dirty="0" smtClean="0"/>
              <a:t>Stability / constancy / variability </a:t>
            </a:r>
          </a:p>
          <a:p>
            <a:r>
              <a:rPr lang="en-US" altLang="en-US" dirty="0" smtClean="0"/>
              <a:t>Of </a:t>
            </a:r>
            <a:r>
              <a:rPr lang="en-US" altLang="en-US" dirty="0" smtClean="0"/>
              <a:t>yearly (aboveground)  production</a:t>
            </a:r>
          </a:p>
          <a:p>
            <a:r>
              <a:rPr lang="en-US" altLang="en-US" dirty="0" smtClean="0"/>
              <a:t>Of standing biomass</a:t>
            </a:r>
          </a:p>
          <a:p>
            <a:endParaRPr lang="en-US" altLang="en-US" dirty="0"/>
          </a:p>
          <a:p>
            <a:pPr marL="0" indent="0">
              <a:buNone/>
            </a:pPr>
            <a:r>
              <a:rPr lang="en-US" altLang="en-US" dirty="0" smtClean="0"/>
              <a:t>For herbs in seasonal climate, both can be similar, for trees very different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smtClean="0"/>
              <a:t>Measures of variability </a:t>
            </a:r>
            <a:r>
              <a:rPr lang="cs-CZ" altLang="en-US" dirty="0" smtClean="0"/>
              <a:t>– var</a:t>
            </a:r>
            <a:r>
              <a:rPr lang="en-US" altLang="en-US" dirty="0" err="1" smtClean="0"/>
              <a:t>iance</a:t>
            </a:r>
            <a:r>
              <a:rPr lang="cs-CZ" altLang="en-US" dirty="0" smtClean="0"/>
              <a:t>, resp s.d.</a:t>
            </a:r>
            <a:r>
              <a:rPr lang="en-US" altLang="en-US" dirty="0" smtClean="0"/>
              <a:t> (standard deviation]</a:t>
            </a:r>
          </a:p>
        </p:txBody>
      </p:sp>
      <p:sp>
        <p:nvSpPr>
          <p:cNvPr id="54275" name="Content Placeholder 2"/>
          <p:cNvSpPr>
            <a:spLocks noGrp="1"/>
          </p:cNvSpPr>
          <p:nvPr>
            <p:ph idx="1"/>
          </p:nvPr>
        </p:nvSpPr>
        <p:spPr/>
        <p:txBody>
          <a:bodyPr/>
          <a:lstStyle/>
          <a:p>
            <a:r>
              <a:rPr lang="en-US" altLang="en-US" dirty="0" smtClean="0"/>
              <a:t>Both, </a:t>
            </a:r>
            <a:r>
              <a:rPr lang="en-US" altLang="en-US" dirty="0" err="1" smtClean="0"/>
              <a:t>var</a:t>
            </a:r>
            <a:r>
              <a:rPr lang="en-US" altLang="en-US" dirty="0" smtClean="0"/>
              <a:t> and </a:t>
            </a:r>
            <a:r>
              <a:rPr lang="en-US" altLang="en-US" dirty="0" err="1" smtClean="0"/>
              <a:t>s.d.</a:t>
            </a:r>
            <a:r>
              <a:rPr lang="en-US" altLang="en-US" dirty="0" smtClean="0"/>
              <a:t> are usually positively dependent on the mean</a:t>
            </a:r>
            <a:endParaRPr lang="cs-CZ" altLang="en-US" dirty="0" smtClean="0"/>
          </a:p>
          <a:p>
            <a:r>
              <a:rPr lang="cs-CZ" altLang="en-US" dirty="0" smtClean="0"/>
              <a:t>2, 3, 2, 5, 4</a:t>
            </a:r>
          </a:p>
          <a:p>
            <a:r>
              <a:rPr lang="en-US" altLang="en-US" dirty="0" smtClean="0"/>
              <a:t>The same variance (</a:t>
            </a:r>
            <a:r>
              <a:rPr lang="en-US" altLang="en-US" dirty="0" err="1" smtClean="0"/>
              <a:t>s.d.</a:t>
            </a:r>
            <a:r>
              <a:rPr lang="en-US" altLang="en-US" dirty="0" smtClean="0"/>
              <a:t>) as </a:t>
            </a:r>
            <a:endParaRPr lang="cs-CZ" altLang="en-US" dirty="0" smtClean="0"/>
          </a:p>
          <a:p>
            <a:r>
              <a:rPr lang="cs-CZ" altLang="en-US" dirty="0" smtClean="0"/>
              <a:t>102,103,102,105,104</a:t>
            </a:r>
          </a:p>
          <a:p>
            <a:r>
              <a:rPr lang="en-US" altLang="en-US" dirty="0" smtClean="0"/>
              <a:t>The second is clearly more stable</a:t>
            </a:r>
            <a:endParaRPr lang="cs-CZ" altLang="en-US" dirty="0" smtClean="0"/>
          </a:p>
          <a:p>
            <a:r>
              <a:rPr lang="en-US" altLang="en-US" dirty="0" smtClean="0"/>
              <a:t>The first is comparable to</a:t>
            </a:r>
          </a:p>
          <a:p>
            <a:r>
              <a:rPr lang="cs-CZ" altLang="en-US" dirty="0" smtClean="0"/>
              <a:t>20, 30, 20, 50, 40</a:t>
            </a:r>
            <a:endParaRPr lang="en-US" alt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cs-CZ" altLang="en-US" dirty="0" smtClean="0"/>
              <a:t>s.d. </a:t>
            </a:r>
            <a:r>
              <a:rPr lang="en-US" altLang="en-US" dirty="0" smtClean="0"/>
              <a:t>is usually linearly dependent on mean</a:t>
            </a:r>
          </a:p>
        </p:txBody>
      </p:sp>
      <p:sp>
        <p:nvSpPr>
          <p:cNvPr id="55299" name="Content Placeholder 2"/>
          <p:cNvSpPr>
            <a:spLocks noGrp="1"/>
          </p:cNvSpPr>
          <p:nvPr>
            <p:ph idx="1"/>
          </p:nvPr>
        </p:nvSpPr>
        <p:spPr/>
        <p:txBody>
          <a:bodyPr/>
          <a:lstStyle/>
          <a:p>
            <a:r>
              <a:rPr lang="cs-CZ" altLang="en-US" dirty="0" smtClean="0"/>
              <a:t>CV= s.d./mean</a:t>
            </a:r>
          </a:p>
          <a:p>
            <a:r>
              <a:rPr lang="cs-CZ" altLang="en-US" dirty="0" smtClean="0"/>
              <a:t>s.d</a:t>
            </a:r>
            <a:r>
              <a:rPr lang="cs-CZ" altLang="en-US" dirty="0" smtClean="0"/>
              <a:t>. log (x)</a:t>
            </a:r>
          </a:p>
          <a:p>
            <a:endParaRPr lang="cs-CZ" altLang="en-US" dirty="0" smtClean="0"/>
          </a:p>
          <a:p>
            <a:r>
              <a:rPr lang="en-US" altLang="en-US" dirty="0" smtClean="0"/>
              <a:t>Value of both is identical for </a:t>
            </a:r>
            <a:endParaRPr lang="cs-CZ" altLang="en-US" dirty="0" smtClean="0"/>
          </a:p>
          <a:p>
            <a:r>
              <a:rPr lang="cs-CZ" altLang="en-US" dirty="0" smtClean="0"/>
              <a:t>2, 3, 2, 5, 4</a:t>
            </a:r>
          </a:p>
          <a:p>
            <a:r>
              <a:rPr lang="cs-CZ" altLang="en-US" dirty="0" smtClean="0"/>
              <a:t>20, 30, 20, 50, 40</a:t>
            </a:r>
            <a:endParaRPr lang="en-US" alt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smtClean="0"/>
              <a:t>But</a:t>
            </a:r>
          </a:p>
        </p:txBody>
      </p:sp>
      <p:sp>
        <p:nvSpPr>
          <p:cNvPr id="3" name="Content Placeholder 2"/>
          <p:cNvSpPr>
            <a:spLocks noGrp="1"/>
          </p:cNvSpPr>
          <p:nvPr>
            <p:ph idx="1"/>
          </p:nvPr>
        </p:nvSpPr>
        <p:spPr/>
        <p:txBody>
          <a:bodyPr/>
          <a:lstStyle/>
          <a:p>
            <a:pPr>
              <a:defRPr/>
            </a:pPr>
            <a:r>
              <a:rPr lang="cs-CZ" sz="2800" dirty="0"/>
              <a:t>s</a:t>
            </a:r>
            <a:r>
              <a:rPr lang="cs-CZ" sz="2800" dirty="0" smtClean="0"/>
              <a:t>.d. </a:t>
            </a:r>
            <a:r>
              <a:rPr lang="cs-CZ" sz="2800" dirty="0"/>
              <a:t>l</a:t>
            </a:r>
            <a:r>
              <a:rPr lang="cs-CZ" sz="2800" dirty="0" smtClean="0"/>
              <a:t>og(x)  -  </a:t>
            </a:r>
            <a:r>
              <a:rPr lang="en-US" sz="2800" dirty="0" smtClean="0"/>
              <a:t>cannot be used for data with zeroes</a:t>
            </a:r>
            <a:r>
              <a:rPr lang="cs-CZ" sz="2800" dirty="0" smtClean="0"/>
              <a:t> (</a:t>
            </a:r>
            <a:r>
              <a:rPr lang="en-US" sz="2800" dirty="0" smtClean="0"/>
              <a:t>what is zero -  real absence, or just low abundance for index or </a:t>
            </a:r>
            <a:r>
              <a:rPr lang="en-US" sz="2800" dirty="0" smtClean="0"/>
              <a:t>estimate</a:t>
            </a:r>
            <a:r>
              <a:rPr lang="cs-CZ" sz="2800" dirty="0" smtClean="0"/>
              <a:t>)</a:t>
            </a:r>
          </a:p>
          <a:p>
            <a:pPr marL="0" indent="0">
              <a:buFontTx/>
              <a:buNone/>
              <a:defRPr/>
            </a:pPr>
            <a:r>
              <a:rPr lang="en-US" sz="2800" dirty="0" smtClean="0"/>
              <a:t> sometimes </a:t>
            </a:r>
            <a:r>
              <a:rPr lang="cs-CZ" sz="2800" dirty="0" smtClean="0"/>
              <a:t>s.d. log(x+1)</a:t>
            </a:r>
            <a:r>
              <a:rPr lang="en-US" sz="2800" dirty="0" smtClean="0"/>
              <a:t> - problematic</a:t>
            </a:r>
            <a:endParaRPr lang="cs-CZ" sz="2800" dirty="0" smtClean="0"/>
          </a:p>
          <a:p>
            <a:pPr>
              <a:buFontTx/>
              <a:buChar char="-"/>
              <a:defRPr/>
            </a:pPr>
            <a:r>
              <a:rPr lang="en-US" sz="2800" dirty="0" err="1" smtClean="0"/>
              <a:t>Emprically</a:t>
            </a:r>
            <a:r>
              <a:rPr lang="en-US" sz="2800" dirty="0" smtClean="0"/>
              <a:t> </a:t>
            </a:r>
            <a:r>
              <a:rPr lang="en-US" sz="2800" dirty="0" smtClean="0"/>
              <a:t>is known that CV decreases with the mean</a:t>
            </a:r>
            <a:endParaRPr lang="cs-CZ" sz="2800" dirty="0" smtClean="0"/>
          </a:p>
          <a:p>
            <a:pPr>
              <a:buFontTx/>
              <a:buChar char="-"/>
              <a:defRPr/>
            </a:pPr>
            <a:r>
              <a:rPr lang="en-US" sz="2800" dirty="0" smtClean="0"/>
              <a:t>For individuals, the </a:t>
            </a:r>
            <a:r>
              <a:rPr lang="cs-CZ" sz="2800" dirty="0" smtClean="0"/>
              <a:t>Lloyd index </a:t>
            </a:r>
            <a:r>
              <a:rPr lang="en-US" sz="2800" dirty="0" smtClean="0"/>
              <a:t>works well</a:t>
            </a:r>
            <a:endParaRPr lang="cs-CZ" sz="2800" dirty="0" smtClean="0"/>
          </a:p>
          <a:p>
            <a:pPr marL="0" indent="0">
              <a:buFontTx/>
              <a:buNone/>
              <a:defRPr/>
            </a:pPr>
            <a:endParaRPr lang="en-US" dirty="0"/>
          </a:p>
        </p:txBody>
      </p:sp>
      <p:graphicFrame>
        <p:nvGraphicFramePr>
          <p:cNvPr id="56324" name="Object 3"/>
          <p:cNvGraphicFramePr>
            <a:graphicFrameLocks noChangeAspect="1"/>
          </p:cNvGraphicFramePr>
          <p:nvPr>
            <p:extLst>
              <p:ext uri="{D42A27DB-BD31-4B8C-83A1-F6EECF244321}">
                <p14:modId xmlns:p14="http://schemas.microsoft.com/office/powerpoint/2010/main" val="3957157086"/>
              </p:ext>
            </p:extLst>
          </p:nvPr>
        </p:nvGraphicFramePr>
        <p:xfrm>
          <a:off x="3200400" y="5257800"/>
          <a:ext cx="2438400" cy="827088"/>
        </p:xfrm>
        <a:graphic>
          <a:graphicData uri="http://schemas.openxmlformats.org/presentationml/2006/ole">
            <mc:AlternateContent xmlns:mc="http://schemas.openxmlformats.org/markup-compatibility/2006">
              <mc:Choice xmlns:v="urn:schemas-microsoft-com:vml" Requires="v">
                <p:oleObj spid="_x0000_s56355" name="Rovnice" r:id="rId3" imgW="1155700" imgH="393700" progId="Equation.3">
                  <p:embed/>
                </p:oleObj>
              </mc:Choice>
              <mc:Fallback>
                <p:oleObj name="Rovnice" r:id="rId3" imgW="1155700" imgH="3937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257800"/>
                        <a:ext cx="2438400" cy="827088"/>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smtClean="0"/>
              <a:t>All the above ignore the order of observations</a:t>
            </a:r>
          </a:p>
        </p:txBody>
      </p:sp>
      <p:sp>
        <p:nvSpPr>
          <p:cNvPr id="59395" name="Content Placeholder 2"/>
          <p:cNvSpPr>
            <a:spLocks noGrp="1"/>
          </p:cNvSpPr>
          <p:nvPr>
            <p:ph idx="1"/>
          </p:nvPr>
        </p:nvSpPr>
        <p:spPr/>
        <p:txBody>
          <a:bodyPr/>
          <a:lstStyle/>
          <a:p>
            <a:r>
              <a:rPr lang="en-US" altLang="en-US" dirty="0" smtClean="0"/>
              <a:t>But there might be a trend, cyclic changes etc.</a:t>
            </a:r>
          </a:p>
          <a:p>
            <a:r>
              <a:rPr lang="en-US" altLang="en-US" dirty="0" smtClean="0"/>
              <a:t>Methods </a:t>
            </a:r>
            <a:r>
              <a:rPr lang="en-US" altLang="en-US" dirty="0" smtClean="0"/>
              <a:t>for </a:t>
            </a:r>
            <a:r>
              <a:rPr lang="cs-CZ" altLang="en-US" i="1" dirty="0" smtClean="0"/>
              <a:t>spatial pattern analysis </a:t>
            </a:r>
            <a:r>
              <a:rPr lang="en-US" altLang="en-US" dirty="0" smtClean="0"/>
              <a:t>using transects might be </a:t>
            </a:r>
            <a:r>
              <a:rPr lang="en-US" altLang="en-US" dirty="0" smtClean="0"/>
              <a:t>useful</a:t>
            </a:r>
            <a:endParaRPr lang="en-US" altLang="en-US" dirty="0"/>
          </a:p>
          <a:p>
            <a:r>
              <a:rPr lang="en-US" altLang="en-US" dirty="0" smtClean="0"/>
              <a:t>And also, the difference between extreme positive (dangerous for pest management) and extreme negative (endangered populations) deviations – importance </a:t>
            </a:r>
            <a:r>
              <a:rPr lang="en-US" altLang="en-US" smtClean="0"/>
              <a:t>of skewness </a:t>
            </a:r>
            <a:endParaRPr lang="en-US" alt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smtClean="0"/>
              <a:t>Why this might be useful</a:t>
            </a:r>
            <a:r>
              <a:rPr lang="cs-CZ" altLang="en-US" dirty="0" smtClean="0"/>
              <a:t>?</a:t>
            </a:r>
            <a:endParaRPr lang="en-US" altLang="en-US" dirty="0" smtClean="0"/>
          </a:p>
        </p:txBody>
      </p:sp>
      <p:sp>
        <p:nvSpPr>
          <p:cNvPr id="60419" name="Content Placeholder 2"/>
          <p:cNvSpPr>
            <a:spLocks noGrp="1"/>
          </p:cNvSpPr>
          <p:nvPr>
            <p:ph idx="1"/>
          </p:nvPr>
        </p:nvSpPr>
        <p:spPr/>
        <p:txBody>
          <a:bodyPr/>
          <a:lstStyle/>
          <a:p>
            <a:r>
              <a:rPr lang="en-US" altLang="en-US" dirty="0" smtClean="0"/>
              <a:t>The stability of individual populations should be dependent on life history strategies, on traits </a:t>
            </a:r>
            <a:r>
              <a:rPr lang="cs-CZ" altLang="en-US" dirty="0" smtClean="0"/>
              <a:t> </a:t>
            </a:r>
          </a:p>
          <a:p>
            <a:r>
              <a:rPr lang="en-US" altLang="en-US" dirty="0" smtClean="0"/>
              <a:t>Populations of conservative strategy species should be more stable </a:t>
            </a:r>
            <a:endParaRPr lang="cs-CZ" altLang="en-US" dirty="0" smtClean="0"/>
          </a:p>
          <a:p>
            <a:endParaRPr lang="cs-CZ" altLang="en-US" dirty="0" smtClean="0"/>
          </a:p>
          <a:p>
            <a:r>
              <a:rPr lang="en-US" altLang="en-US" sz="2400" dirty="0" err="1" smtClean="0"/>
              <a:t>Majeková</a:t>
            </a:r>
            <a:r>
              <a:rPr lang="en-US" altLang="en-US" sz="2400" dirty="0" smtClean="0"/>
              <a:t>, M., de Bello, F., </a:t>
            </a:r>
            <a:r>
              <a:rPr lang="en-US" altLang="en-US" sz="2400" dirty="0" err="1" smtClean="0"/>
              <a:t>Doležal</a:t>
            </a:r>
            <a:r>
              <a:rPr lang="en-US" altLang="en-US" sz="2400" dirty="0" smtClean="0"/>
              <a:t>, J., &amp; </a:t>
            </a:r>
            <a:r>
              <a:rPr lang="en-US" altLang="en-US" sz="2400" dirty="0" err="1" smtClean="0"/>
              <a:t>Lepš</a:t>
            </a:r>
            <a:r>
              <a:rPr lang="en-US" altLang="en-US" sz="2400" dirty="0" smtClean="0"/>
              <a:t>, J. (2014). Plant functional traits as determinants of population stability. </a:t>
            </a:r>
            <a:r>
              <a:rPr lang="en-US" altLang="en-US" sz="2400" i="1" dirty="0" smtClean="0"/>
              <a:t>Ecology</a:t>
            </a:r>
            <a:r>
              <a:rPr lang="en-US" altLang="en-US" sz="2400" dirty="0" smtClean="0"/>
              <a:t>, </a:t>
            </a:r>
            <a:r>
              <a:rPr lang="en-US" altLang="en-US" sz="2400" i="1" dirty="0" smtClean="0"/>
              <a:t>95</a:t>
            </a:r>
            <a:r>
              <a:rPr lang="en-US" altLang="en-US" sz="2400" dirty="0" smtClean="0"/>
              <a:t>(9), 2369-2374.</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457200"/>
            <a:ext cx="7169150" cy="58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533400" y="1143000"/>
          <a:ext cx="2286000" cy="2281238"/>
        </p:xfrm>
        <a:graphic>
          <a:graphicData uri="http://schemas.openxmlformats.org/presentationml/2006/ole">
            <mc:AlternateContent xmlns:mc="http://schemas.openxmlformats.org/markup-compatibility/2006">
              <mc:Choice xmlns:v="urn:schemas-microsoft-com:vml" Requires="v">
                <p:oleObj spid="_x0000_s7299" name="Worksheet" r:id="rId3" imgW="3017825" imgH="3010286" progId="Excel.Sheet.8">
                  <p:embed/>
                </p:oleObj>
              </mc:Choice>
              <mc:Fallback>
                <p:oleObj name="Worksheet" r:id="rId3" imgW="3017825" imgH="3010286"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2286000"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ChangeAspect="1"/>
          </p:cNvGraphicFramePr>
          <p:nvPr/>
        </p:nvGraphicFramePr>
        <p:xfrm>
          <a:off x="381000" y="4038600"/>
          <a:ext cx="2400300" cy="2514600"/>
        </p:xfrm>
        <a:graphic>
          <a:graphicData uri="http://schemas.openxmlformats.org/presentationml/2006/ole">
            <mc:AlternateContent xmlns:mc="http://schemas.openxmlformats.org/markup-compatibility/2006">
              <mc:Choice xmlns:v="urn:schemas-microsoft-com:vml" Requires="v">
                <p:oleObj spid="_x0000_s7300" name="Worksheet" r:id="rId5" imgW="3406445" imgH="3055803" progId="Excel.Sheet.8">
                  <p:embed/>
                </p:oleObj>
              </mc:Choice>
              <mc:Fallback>
                <p:oleObj name="Worksheet" r:id="rId5" imgW="3406445" imgH="3055803"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038600"/>
                        <a:ext cx="24003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5"/>
          <p:cNvGraphicFramePr>
            <a:graphicFrameLocks noChangeAspect="1"/>
          </p:cNvGraphicFramePr>
          <p:nvPr/>
        </p:nvGraphicFramePr>
        <p:xfrm>
          <a:off x="4557713" y="609600"/>
          <a:ext cx="3032125" cy="3048000"/>
        </p:xfrm>
        <a:graphic>
          <a:graphicData uri="http://schemas.openxmlformats.org/presentationml/2006/ole">
            <mc:AlternateContent xmlns:mc="http://schemas.openxmlformats.org/markup-compatibility/2006">
              <mc:Choice xmlns:v="urn:schemas-microsoft-com:vml" Requires="v">
                <p:oleObj spid="_x0000_s7301" name="Worksheet" r:id="rId7" imgW="3017825" imgH="3033044" progId="Excel.Sheet.8">
                  <p:embed/>
                </p:oleObj>
              </mc:Choice>
              <mc:Fallback>
                <p:oleObj name="Worksheet" r:id="rId7" imgW="3017825" imgH="3033044" progId="Excel.Shee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7713" y="609600"/>
                        <a:ext cx="30321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Text Box 7"/>
          <p:cNvSpPr txBox="1">
            <a:spLocks noChangeArrowheads="1"/>
          </p:cNvSpPr>
          <p:nvPr/>
        </p:nvSpPr>
        <p:spPr bwMode="auto">
          <a:xfrm>
            <a:off x="114300" y="111919"/>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Point spatial pattern in continuous space</a:t>
            </a:r>
            <a:endParaRPr lang="en-GB" altLang="cs-CZ" sz="2400" dirty="0"/>
          </a:p>
        </p:txBody>
      </p:sp>
      <p:sp>
        <p:nvSpPr>
          <p:cNvPr id="7174" name="Text Box 8"/>
          <p:cNvSpPr txBox="1">
            <a:spLocks noChangeArrowheads="1"/>
          </p:cNvSpPr>
          <p:nvPr/>
        </p:nvSpPr>
        <p:spPr bwMode="auto">
          <a:xfrm>
            <a:off x="381000" y="609600"/>
            <a:ext cx="281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Completely regular (in a grid)</a:t>
            </a:r>
            <a:endParaRPr lang="en-GB" altLang="cs-CZ" sz="2400" dirty="0"/>
          </a:p>
        </p:txBody>
      </p:sp>
      <p:sp>
        <p:nvSpPr>
          <p:cNvPr id="7175" name="Text Box 9"/>
          <p:cNvSpPr txBox="1">
            <a:spLocks noChangeArrowheads="1"/>
          </p:cNvSpPr>
          <p:nvPr/>
        </p:nvSpPr>
        <p:spPr bwMode="auto">
          <a:xfrm>
            <a:off x="228600" y="3394501"/>
            <a:ext cx="2971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Regular, uniform, homogeneous </a:t>
            </a:r>
            <a:endParaRPr lang="en-GB" altLang="cs-CZ" sz="2400" dirty="0"/>
          </a:p>
        </p:txBody>
      </p:sp>
      <p:sp>
        <p:nvSpPr>
          <p:cNvPr id="7176" name="Text Box 10"/>
          <p:cNvSpPr txBox="1">
            <a:spLocks noChangeArrowheads="1"/>
          </p:cNvSpPr>
          <p:nvPr/>
        </p:nvSpPr>
        <p:spPr bwMode="auto">
          <a:xfrm>
            <a:off x="5791200" y="2286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Random</a:t>
            </a:r>
            <a:endParaRPr lang="en-GB" altLang="cs-CZ" sz="2400" dirty="0"/>
          </a:p>
        </p:txBody>
      </p:sp>
      <p:sp>
        <p:nvSpPr>
          <p:cNvPr id="7177" name="Text Box 11"/>
          <p:cNvSpPr txBox="1">
            <a:spLocks noChangeArrowheads="1"/>
          </p:cNvSpPr>
          <p:nvPr/>
        </p:nvSpPr>
        <p:spPr bwMode="auto">
          <a:xfrm>
            <a:off x="5219700" y="3540919"/>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smtClean="0"/>
              <a:t>Aggregated, clumped</a:t>
            </a:r>
            <a:endParaRPr lang="en-GB" altLang="cs-CZ" sz="2400" dirty="0"/>
          </a:p>
        </p:txBody>
      </p:sp>
      <p:graphicFrame>
        <p:nvGraphicFramePr>
          <p:cNvPr id="7178" name="Object 13"/>
          <p:cNvGraphicFramePr>
            <a:graphicFrameLocks noChangeAspect="1"/>
          </p:cNvGraphicFramePr>
          <p:nvPr/>
        </p:nvGraphicFramePr>
        <p:xfrm>
          <a:off x="4800600" y="3886200"/>
          <a:ext cx="3200400" cy="2971800"/>
        </p:xfrm>
        <a:graphic>
          <a:graphicData uri="http://schemas.openxmlformats.org/presentationml/2006/ole">
            <mc:AlternateContent xmlns:mc="http://schemas.openxmlformats.org/markup-compatibility/2006">
              <mc:Choice xmlns:v="urn:schemas-microsoft-com:vml" Requires="v">
                <p:oleObj spid="_x0000_s7302" name="Worksheet" r:id="rId9" imgW="3436925" imgH="3040847" progId="Excel.Sheet.8">
                  <p:embed/>
                </p:oleObj>
              </mc:Choice>
              <mc:Fallback>
                <p:oleObj name="Worksheet" r:id="rId9" imgW="3436925" imgH="3040847" progId="Excel.Sheet.8">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3886200"/>
                        <a:ext cx="3200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cs-CZ" sz="4000" dirty="0" smtClean="0"/>
              <a:t>The classical basic tool for spatial pattern analyses</a:t>
            </a:r>
            <a:endParaRPr lang="en-GB" altLang="cs-CZ" sz="4000" dirty="0" smtClean="0"/>
          </a:p>
        </p:txBody>
      </p:sp>
      <p:sp>
        <p:nvSpPr>
          <p:cNvPr id="2" name="TextovéPole 1"/>
          <p:cNvSpPr txBox="1"/>
          <p:nvPr/>
        </p:nvSpPr>
        <p:spPr>
          <a:xfrm>
            <a:off x="685800" y="2895600"/>
            <a:ext cx="8153400" cy="2800767"/>
          </a:xfrm>
          <a:prstGeom prst="rect">
            <a:avLst/>
          </a:prstGeom>
          <a:noFill/>
        </p:spPr>
        <p:txBody>
          <a:bodyPr wrap="square" rtlCol="0">
            <a:spAutoFit/>
          </a:bodyPr>
          <a:lstStyle/>
          <a:p>
            <a:pPr algn="ctr"/>
            <a:r>
              <a:rPr lang="en-US" sz="4800" dirty="0" smtClean="0"/>
              <a:t>Poisson distribution</a:t>
            </a:r>
          </a:p>
          <a:p>
            <a:pPr algn="ctr"/>
            <a:endParaRPr lang="en-US" sz="4800" dirty="0"/>
          </a:p>
          <a:p>
            <a:r>
              <a:rPr lang="en-US" sz="4000" dirty="0" smtClean="0"/>
              <a:t>Describes distribution of counts of independent events in units</a:t>
            </a:r>
            <a:endParaRPr lang="en-US" sz="3600" dirty="0"/>
          </a:p>
        </p:txBody>
      </p:sp>
    </p:spTree>
    <p:extLst>
      <p:ext uri="{BB962C8B-B14F-4D97-AF65-F5344CB8AC3E}">
        <p14:creationId xmlns:p14="http://schemas.microsoft.com/office/powerpoint/2010/main" val="1687984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cs-CZ" dirty="0" smtClean="0"/>
              <a:t>Poisson distribution - model</a:t>
            </a:r>
          </a:p>
        </p:txBody>
      </p:sp>
      <p:sp>
        <p:nvSpPr>
          <p:cNvPr id="9219" name="Oval 4"/>
          <p:cNvSpPr>
            <a:spLocks noChangeArrowheads="1"/>
          </p:cNvSpPr>
          <p:nvPr/>
        </p:nvSpPr>
        <p:spPr bwMode="auto">
          <a:xfrm>
            <a:off x="838200" y="28194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20" name="Oval 5"/>
          <p:cNvSpPr>
            <a:spLocks noChangeArrowheads="1"/>
          </p:cNvSpPr>
          <p:nvPr/>
        </p:nvSpPr>
        <p:spPr bwMode="auto">
          <a:xfrm>
            <a:off x="838200" y="32004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21" name="Line 6"/>
          <p:cNvSpPr>
            <a:spLocks noChangeShapeType="1"/>
          </p:cNvSpPr>
          <p:nvPr/>
        </p:nvSpPr>
        <p:spPr bwMode="auto">
          <a:xfrm>
            <a:off x="8382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Line 7"/>
          <p:cNvSpPr>
            <a:spLocks noChangeShapeType="1"/>
          </p:cNvSpPr>
          <p:nvPr/>
        </p:nvSpPr>
        <p:spPr bwMode="auto">
          <a:xfrm>
            <a:off x="13716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 name="Oval 12"/>
          <p:cNvSpPr>
            <a:spLocks noChangeArrowheads="1"/>
          </p:cNvSpPr>
          <p:nvPr/>
        </p:nvSpPr>
        <p:spPr bwMode="auto">
          <a:xfrm>
            <a:off x="1600200" y="28194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24" name="Oval 13"/>
          <p:cNvSpPr>
            <a:spLocks noChangeArrowheads="1"/>
          </p:cNvSpPr>
          <p:nvPr/>
        </p:nvSpPr>
        <p:spPr bwMode="auto">
          <a:xfrm>
            <a:off x="1600200" y="32004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25" name="Line 14"/>
          <p:cNvSpPr>
            <a:spLocks noChangeShapeType="1"/>
          </p:cNvSpPr>
          <p:nvPr/>
        </p:nvSpPr>
        <p:spPr bwMode="auto">
          <a:xfrm>
            <a:off x="16002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 name="Line 15"/>
          <p:cNvSpPr>
            <a:spLocks noChangeShapeType="1"/>
          </p:cNvSpPr>
          <p:nvPr/>
        </p:nvSpPr>
        <p:spPr bwMode="auto">
          <a:xfrm>
            <a:off x="21336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Oval 16"/>
          <p:cNvSpPr>
            <a:spLocks noChangeArrowheads="1"/>
          </p:cNvSpPr>
          <p:nvPr/>
        </p:nvSpPr>
        <p:spPr bwMode="auto">
          <a:xfrm>
            <a:off x="2362200" y="28194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28" name="Oval 17"/>
          <p:cNvSpPr>
            <a:spLocks noChangeArrowheads="1"/>
          </p:cNvSpPr>
          <p:nvPr/>
        </p:nvSpPr>
        <p:spPr bwMode="auto">
          <a:xfrm>
            <a:off x="2362200" y="32004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29" name="Line 18"/>
          <p:cNvSpPr>
            <a:spLocks noChangeShapeType="1"/>
          </p:cNvSpPr>
          <p:nvPr/>
        </p:nvSpPr>
        <p:spPr bwMode="auto">
          <a:xfrm>
            <a:off x="23622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 name="Line 19"/>
          <p:cNvSpPr>
            <a:spLocks noChangeShapeType="1"/>
          </p:cNvSpPr>
          <p:nvPr/>
        </p:nvSpPr>
        <p:spPr bwMode="auto">
          <a:xfrm>
            <a:off x="28956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1" name="Oval 20"/>
          <p:cNvSpPr>
            <a:spLocks noChangeArrowheads="1"/>
          </p:cNvSpPr>
          <p:nvPr/>
        </p:nvSpPr>
        <p:spPr bwMode="auto">
          <a:xfrm>
            <a:off x="3200400" y="28194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32" name="Oval 21"/>
          <p:cNvSpPr>
            <a:spLocks noChangeArrowheads="1"/>
          </p:cNvSpPr>
          <p:nvPr/>
        </p:nvSpPr>
        <p:spPr bwMode="auto">
          <a:xfrm>
            <a:off x="3200400" y="32004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33" name="Line 22"/>
          <p:cNvSpPr>
            <a:spLocks noChangeShapeType="1"/>
          </p:cNvSpPr>
          <p:nvPr/>
        </p:nvSpPr>
        <p:spPr bwMode="auto">
          <a:xfrm>
            <a:off x="32004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4" name="Line 23"/>
          <p:cNvSpPr>
            <a:spLocks noChangeShapeType="1"/>
          </p:cNvSpPr>
          <p:nvPr/>
        </p:nvSpPr>
        <p:spPr bwMode="auto">
          <a:xfrm>
            <a:off x="37338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5" name="Oval 24"/>
          <p:cNvSpPr>
            <a:spLocks noChangeArrowheads="1"/>
          </p:cNvSpPr>
          <p:nvPr/>
        </p:nvSpPr>
        <p:spPr bwMode="auto">
          <a:xfrm>
            <a:off x="3962400" y="28194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36" name="Oval 25"/>
          <p:cNvSpPr>
            <a:spLocks noChangeArrowheads="1"/>
          </p:cNvSpPr>
          <p:nvPr/>
        </p:nvSpPr>
        <p:spPr bwMode="auto">
          <a:xfrm>
            <a:off x="3962400" y="32004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37" name="Line 26"/>
          <p:cNvSpPr>
            <a:spLocks noChangeShapeType="1"/>
          </p:cNvSpPr>
          <p:nvPr/>
        </p:nvSpPr>
        <p:spPr bwMode="auto">
          <a:xfrm>
            <a:off x="39624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8" name="Line 27"/>
          <p:cNvSpPr>
            <a:spLocks noChangeShapeType="1"/>
          </p:cNvSpPr>
          <p:nvPr/>
        </p:nvSpPr>
        <p:spPr bwMode="auto">
          <a:xfrm>
            <a:off x="44958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9" name="Oval 28"/>
          <p:cNvSpPr>
            <a:spLocks noChangeArrowheads="1"/>
          </p:cNvSpPr>
          <p:nvPr/>
        </p:nvSpPr>
        <p:spPr bwMode="auto">
          <a:xfrm>
            <a:off x="4724400" y="28194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40" name="Oval 29"/>
          <p:cNvSpPr>
            <a:spLocks noChangeArrowheads="1"/>
          </p:cNvSpPr>
          <p:nvPr/>
        </p:nvSpPr>
        <p:spPr bwMode="auto">
          <a:xfrm>
            <a:off x="4724400" y="32004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41" name="Line 30"/>
          <p:cNvSpPr>
            <a:spLocks noChangeShapeType="1"/>
          </p:cNvSpPr>
          <p:nvPr/>
        </p:nvSpPr>
        <p:spPr bwMode="auto">
          <a:xfrm>
            <a:off x="47244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2" name="Line 31"/>
          <p:cNvSpPr>
            <a:spLocks noChangeShapeType="1"/>
          </p:cNvSpPr>
          <p:nvPr/>
        </p:nvSpPr>
        <p:spPr bwMode="auto">
          <a:xfrm>
            <a:off x="52578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3" name="Oval 32"/>
          <p:cNvSpPr>
            <a:spLocks noChangeArrowheads="1"/>
          </p:cNvSpPr>
          <p:nvPr/>
        </p:nvSpPr>
        <p:spPr bwMode="auto">
          <a:xfrm>
            <a:off x="5486400" y="28194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44" name="Oval 33"/>
          <p:cNvSpPr>
            <a:spLocks noChangeArrowheads="1"/>
          </p:cNvSpPr>
          <p:nvPr/>
        </p:nvSpPr>
        <p:spPr bwMode="auto">
          <a:xfrm>
            <a:off x="5486400" y="32004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45" name="Line 34"/>
          <p:cNvSpPr>
            <a:spLocks noChangeShapeType="1"/>
          </p:cNvSpPr>
          <p:nvPr/>
        </p:nvSpPr>
        <p:spPr bwMode="auto">
          <a:xfrm>
            <a:off x="54864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6" name="Line 35"/>
          <p:cNvSpPr>
            <a:spLocks noChangeShapeType="1"/>
          </p:cNvSpPr>
          <p:nvPr/>
        </p:nvSpPr>
        <p:spPr bwMode="auto">
          <a:xfrm>
            <a:off x="60198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7" name="Oval 36"/>
          <p:cNvSpPr>
            <a:spLocks noChangeArrowheads="1"/>
          </p:cNvSpPr>
          <p:nvPr/>
        </p:nvSpPr>
        <p:spPr bwMode="auto">
          <a:xfrm>
            <a:off x="6324600" y="28194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48" name="Oval 37"/>
          <p:cNvSpPr>
            <a:spLocks noChangeArrowheads="1"/>
          </p:cNvSpPr>
          <p:nvPr/>
        </p:nvSpPr>
        <p:spPr bwMode="auto">
          <a:xfrm>
            <a:off x="6324600" y="32004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49" name="Line 38"/>
          <p:cNvSpPr>
            <a:spLocks noChangeShapeType="1"/>
          </p:cNvSpPr>
          <p:nvPr/>
        </p:nvSpPr>
        <p:spPr bwMode="auto">
          <a:xfrm>
            <a:off x="63246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0" name="Line 39"/>
          <p:cNvSpPr>
            <a:spLocks noChangeShapeType="1"/>
          </p:cNvSpPr>
          <p:nvPr/>
        </p:nvSpPr>
        <p:spPr bwMode="auto">
          <a:xfrm>
            <a:off x="68580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1" name="Oval 40"/>
          <p:cNvSpPr>
            <a:spLocks noChangeArrowheads="1"/>
          </p:cNvSpPr>
          <p:nvPr/>
        </p:nvSpPr>
        <p:spPr bwMode="auto">
          <a:xfrm>
            <a:off x="914400" y="3657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52" name="Oval 41"/>
          <p:cNvSpPr>
            <a:spLocks noChangeArrowheads="1"/>
          </p:cNvSpPr>
          <p:nvPr/>
        </p:nvSpPr>
        <p:spPr bwMode="auto">
          <a:xfrm>
            <a:off x="914400" y="4038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53" name="Line 42"/>
          <p:cNvSpPr>
            <a:spLocks noChangeShapeType="1"/>
          </p:cNvSpPr>
          <p:nvPr/>
        </p:nvSpPr>
        <p:spPr bwMode="auto">
          <a:xfrm>
            <a:off x="9144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4" name="Line 43"/>
          <p:cNvSpPr>
            <a:spLocks noChangeShapeType="1"/>
          </p:cNvSpPr>
          <p:nvPr/>
        </p:nvSpPr>
        <p:spPr bwMode="auto">
          <a:xfrm>
            <a:off x="14478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5" name="Oval 44"/>
          <p:cNvSpPr>
            <a:spLocks noChangeArrowheads="1"/>
          </p:cNvSpPr>
          <p:nvPr/>
        </p:nvSpPr>
        <p:spPr bwMode="auto">
          <a:xfrm>
            <a:off x="1676400" y="3657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56" name="Oval 45"/>
          <p:cNvSpPr>
            <a:spLocks noChangeArrowheads="1"/>
          </p:cNvSpPr>
          <p:nvPr/>
        </p:nvSpPr>
        <p:spPr bwMode="auto">
          <a:xfrm>
            <a:off x="1676400" y="4038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57" name="Line 46"/>
          <p:cNvSpPr>
            <a:spLocks noChangeShapeType="1"/>
          </p:cNvSpPr>
          <p:nvPr/>
        </p:nvSpPr>
        <p:spPr bwMode="auto">
          <a:xfrm>
            <a:off x="16764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8" name="Line 47"/>
          <p:cNvSpPr>
            <a:spLocks noChangeShapeType="1"/>
          </p:cNvSpPr>
          <p:nvPr/>
        </p:nvSpPr>
        <p:spPr bwMode="auto">
          <a:xfrm>
            <a:off x="22098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9" name="Oval 48"/>
          <p:cNvSpPr>
            <a:spLocks noChangeArrowheads="1"/>
          </p:cNvSpPr>
          <p:nvPr/>
        </p:nvSpPr>
        <p:spPr bwMode="auto">
          <a:xfrm>
            <a:off x="2438400" y="3657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60" name="Oval 49"/>
          <p:cNvSpPr>
            <a:spLocks noChangeArrowheads="1"/>
          </p:cNvSpPr>
          <p:nvPr/>
        </p:nvSpPr>
        <p:spPr bwMode="auto">
          <a:xfrm>
            <a:off x="2438400" y="4038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61" name="Line 50"/>
          <p:cNvSpPr>
            <a:spLocks noChangeShapeType="1"/>
          </p:cNvSpPr>
          <p:nvPr/>
        </p:nvSpPr>
        <p:spPr bwMode="auto">
          <a:xfrm>
            <a:off x="24384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2" name="Line 51"/>
          <p:cNvSpPr>
            <a:spLocks noChangeShapeType="1"/>
          </p:cNvSpPr>
          <p:nvPr/>
        </p:nvSpPr>
        <p:spPr bwMode="auto">
          <a:xfrm>
            <a:off x="29718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3" name="Oval 52"/>
          <p:cNvSpPr>
            <a:spLocks noChangeArrowheads="1"/>
          </p:cNvSpPr>
          <p:nvPr/>
        </p:nvSpPr>
        <p:spPr bwMode="auto">
          <a:xfrm>
            <a:off x="3276600" y="3657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64" name="Oval 53"/>
          <p:cNvSpPr>
            <a:spLocks noChangeArrowheads="1"/>
          </p:cNvSpPr>
          <p:nvPr/>
        </p:nvSpPr>
        <p:spPr bwMode="auto">
          <a:xfrm>
            <a:off x="3276600" y="4038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65" name="Line 54"/>
          <p:cNvSpPr>
            <a:spLocks noChangeShapeType="1"/>
          </p:cNvSpPr>
          <p:nvPr/>
        </p:nvSpPr>
        <p:spPr bwMode="auto">
          <a:xfrm>
            <a:off x="32766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6" name="Line 55"/>
          <p:cNvSpPr>
            <a:spLocks noChangeShapeType="1"/>
          </p:cNvSpPr>
          <p:nvPr/>
        </p:nvSpPr>
        <p:spPr bwMode="auto">
          <a:xfrm>
            <a:off x="38100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7" name="Oval 56"/>
          <p:cNvSpPr>
            <a:spLocks noChangeArrowheads="1"/>
          </p:cNvSpPr>
          <p:nvPr/>
        </p:nvSpPr>
        <p:spPr bwMode="auto">
          <a:xfrm>
            <a:off x="4038600" y="3657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68" name="Oval 57"/>
          <p:cNvSpPr>
            <a:spLocks noChangeArrowheads="1"/>
          </p:cNvSpPr>
          <p:nvPr/>
        </p:nvSpPr>
        <p:spPr bwMode="auto">
          <a:xfrm>
            <a:off x="4038600" y="4038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69" name="Line 58"/>
          <p:cNvSpPr>
            <a:spLocks noChangeShapeType="1"/>
          </p:cNvSpPr>
          <p:nvPr/>
        </p:nvSpPr>
        <p:spPr bwMode="auto">
          <a:xfrm>
            <a:off x="40386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0" name="Line 59"/>
          <p:cNvSpPr>
            <a:spLocks noChangeShapeType="1"/>
          </p:cNvSpPr>
          <p:nvPr/>
        </p:nvSpPr>
        <p:spPr bwMode="auto">
          <a:xfrm>
            <a:off x="45720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1" name="Oval 60"/>
          <p:cNvSpPr>
            <a:spLocks noChangeArrowheads="1"/>
          </p:cNvSpPr>
          <p:nvPr/>
        </p:nvSpPr>
        <p:spPr bwMode="auto">
          <a:xfrm>
            <a:off x="4800600" y="3657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72" name="Oval 61"/>
          <p:cNvSpPr>
            <a:spLocks noChangeArrowheads="1"/>
          </p:cNvSpPr>
          <p:nvPr/>
        </p:nvSpPr>
        <p:spPr bwMode="auto">
          <a:xfrm>
            <a:off x="4800600" y="4038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73" name="Line 62"/>
          <p:cNvSpPr>
            <a:spLocks noChangeShapeType="1"/>
          </p:cNvSpPr>
          <p:nvPr/>
        </p:nvSpPr>
        <p:spPr bwMode="auto">
          <a:xfrm>
            <a:off x="48006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4" name="Line 63"/>
          <p:cNvSpPr>
            <a:spLocks noChangeShapeType="1"/>
          </p:cNvSpPr>
          <p:nvPr/>
        </p:nvSpPr>
        <p:spPr bwMode="auto">
          <a:xfrm>
            <a:off x="53340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5" name="Oval 64"/>
          <p:cNvSpPr>
            <a:spLocks noChangeArrowheads="1"/>
          </p:cNvSpPr>
          <p:nvPr/>
        </p:nvSpPr>
        <p:spPr bwMode="auto">
          <a:xfrm>
            <a:off x="5562600" y="3657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76" name="Oval 65"/>
          <p:cNvSpPr>
            <a:spLocks noChangeArrowheads="1"/>
          </p:cNvSpPr>
          <p:nvPr/>
        </p:nvSpPr>
        <p:spPr bwMode="auto">
          <a:xfrm>
            <a:off x="5562600" y="4038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77" name="Line 66"/>
          <p:cNvSpPr>
            <a:spLocks noChangeShapeType="1"/>
          </p:cNvSpPr>
          <p:nvPr/>
        </p:nvSpPr>
        <p:spPr bwMode="auto">
          <a:xfrm>
            <a:off x="55626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8" name="Line 67"/>
          <p:cNvSpPr>
            <a:spLocks noChangeShapeType="1"/>
          </p:cNvSpPr>
          <p:nvPr/>
        </p:nvSpPr>
        <p:spPr bwMode="auto">
          <a:xfrm>
            <a:off x="60960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9" name="Oval 68"/>
          <p:cNvSpPr>
            <a:spLocks noChangeArrowheads="1"/>
          </p:cNvSpPr>
          <p:nvPr/>
        </p:nvSpPr>
        <p:spPr bwMode="auto">
          <a:xfrm>
            <a:off x="6400800" y="3657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80" name="Oval 69"/>
          <p:cNvSpPr>
            <a:spLocks noChangeArrowheads="1"/>
          </p:cNvSpPr>
          <p:nvPr/>
        </p:nvSpPr>
        <p:spPr bwMode="auto">
          <a:xfrm>
            <a:off x="6400800" y="4038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81" name="Line 70"/>
          <p:cNvSpPr>
            <a:spLocks noChangeShapeType="1"/>
          </p:cNvSpPr>
          <p:nvPr/>
        </p:nvSpPr>
        <p:spPr bwMode="auto">
          <a:xfrm>
            <a:off x="64008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2" name="Line 71"/>
          <p:cNvSpPr>
            <a:spLocks noChangeShapeType="1"/>
          </p:cNvSpPr>
          <p:nvPr/>
        </p:nvSpPr>
        <p:spPr bwMode="auto">
          <a:xfrm>
            <a:off x="69342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3" name="Oval 72"/>
          <p:cNvSpPr>
            <a:spLocks noChangeArrowheads="1"/>
          </p:cNvSpPr>
          <p:nvPr/>
        </p:nvSpPr>
        <p:spPr bwMode="auto">
          <a:xfrm>
            <a:off x="914400" y="44958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84" name="Oval 73"/>
          <p:cNvSpPr>
            <a:spLocks noChangeArrowheads="1"/>
          </p:cNvSpPr>
          <p:nvPr/>
        </p:nvSpPr>
        <p:spPr bwMode="auto">
          <a:xfrm>
            <a:off x="914400" y="48768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85" name="Line 74"/>
          <p:cNvSpPr>
            <a:spLocks noChangeShapeType="1"/>
          </p:cNvSpPr>
          <p:nvPr/>
        </p:nvSpPr>
        <p:spPr bwMode="auto">
          <a:xfrm>
            <a:off x="914400" y="4648200"/>
            <a:ext cx="1588"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6" name="Line 75"/>
          <p:cNvSpPr>
            <a:spLocks noChangeShapeType="1"/>
          </p:cNvSpPr>
          <p:nvPr/>
        </p:nvSpPr>
        <p:spPr bwMode="auto">
          <a:xfrm>
            <a:off x="1447800" y="4648200"/>
            <a:ext cx="1588"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7" name="Oval 76"/>
          <p:cNvSpPr>
            <a:spLocks noChangeArrowheads="1"/>
          </p:cNvSpPr>
          <p:nvPr/>
        </p:nvSpPr>
        <p:spPr bwMode="auto">
          <a:xfrm>
            <a:off x="1676400" y="44958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88" name="Oval 77"/>
          <p:cNvSpPr>
            <a:spLocks noChangeArrowheads="1"/>
          </p:cNvSpPr>
          <p:nvPr/>
        </p:nvSpPr>
        <p:spPr bwMode="auto">
          <a:xfrm>
            <a:off x="1676400" y="48768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89" name="Line 78"/>
          <p:cNvSpPr>
            <a:spLocks noChangeShapeType="1"/>
          </p:cNvSpPr>
          <p:nvPr/>
        </p:nvSpPr>
        <p:spPr bwMode="auto">
          <a:xfrm>
            <a:off x="1676400" y="4648200"/>
            <a:ext cx="1588"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0" name="Line 79"/>
          <p:cNvSpPr>
            <a:spLocks noChangeShapeType="1"/>
          </p:cNvSpPr>
          <p:nvPr/>
        </p:nvSpPr>
        <p:spPr bwMode="auto">
          <a:xfrm>
            <a:off x="2209800" y="4648200"/>
            <a:ext cx="1588"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1" name="Oval 80"/>
          <p:cNvSpPr>
            <a:spLocks noChangeArrowheads="1"/>
          </p:cNvSpPr>
          <p:nvPr/>
        </p:nvSpPr>
        <p:spPr bwMode="auto">
          <a:xfrm>
            <a:off x="2438400" y="44958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92" name="Oval 81"/>
          <p:cNvSpPr>
            <a:spLocks noChangeArrowheads="1"/>
          </p:cNvSpPr>
          <p:nvPr/>
        </p:nvSpPr>
        <p:spPr bwMode="auto">
          <a:xfrm>
            <a:off x="2438400" y="48768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93" name="Line 82"/>
          <p:cNvSpPr>
            <a:spLocks noChangeShapeType="1"/>
          </p:cNvSpPr>
          <p:nvPr/>
        </p:nvSpPr>
        <p:spPr bwMode="auto">
          <a:xfrm>
            <a:off x="2438400" y="4648200"/>
            <a:ext cx="1588"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4" name="Line 83"/>
          <p:cNvSpPr>
            <a:spLocks noChangeShapeType="1"/>
          </p:cNvSpPr>
          <p:nvPr/>
        </p:nvSpPr>
        <p:spPr bwMode="auto">
          <a:xfrm>
            <a:off x="2971800" y="4648200"/>
            <a:ext cx="1588"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5" name="Oval 84"/>
          <p:cNvSpPr>
            <a:spLocks noChangeArrowheads="1"/>
          </p:cNvSpPr>
          <p:nvPr/>
        </p:nvSpPr>
        <p:spPr bwMode="auto">
          <a:xfrm>
            <a:off x="3276600" y="44958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96" name="Oval 85"/>
          <p:cNvSpPr>
            <a:spLocks noChangeArrowheads="1"/>
          </p:cNvSpPr>
          <p:nvPr/>
        </p:nvSpPr>
        <p:spPr bwMode="auto">
          <a:xfrm>
            <a:off x="3276600" y="48768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297" name="Line 86"/>
          <p:cNvSpPr>
            <a:spLocks noChangeShapeType="1"/>
          </p:cNvSpPr>
          <p:nvPr/>
        </p:nvSpPr>
        <p:spPr bwMode="auto">
          <a:xfrm>
            <a:off x="3276600" y="4648200"/>
            <a:ext cx="1588"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8" name="Line 87"/>
          <p:cNvSpPr>
            <a:spLocks noChangeShapeType="1"/>
          </p:cNvSpPr>
          <p:nvPr/>
        </p:nvSpPr>
        <p:spPr bwMode="auto">
          <a:xfrm>
            <a:off x="3810000" y="4648200"/>
            <a:ext cx="1588"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9" name="Oval 88"/>
          <p:cNvSpPr>
            <a:spLocks noChangeArrowheads="1"/>
          </p:cNvSpPr>
          <p:nvPr/>
        </p:nvSpPr>
        <p:spPr bwMode="auto">
          <a:xfrm>
            <a:off x="4038600" y="44958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00" name="Oval 89"/>
          <p:cNvSpPr>
            <a:spLocks noChangeArrowheads="1"/>
          </p:cNvSpPr>
          <p:nvPr/>
        </p:nvSpPr>
        <p:spPr bwMode="auto">
          <a:xfrm>
            <a:off x="4038600" y="48768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01" name="Line 90"/>
          <p:cNvSpPr>
            <a:spLocks noChangeShapeType="1"/>
          </p:cNvSpPr>
          <p:nvPr/>
        </p:nvSpPr>
        <p:spPr bwMode="auto">
          <a:xfrm>
            <a:off x="4038600" y="4648200"/>
            <a:ext cx="1588"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2" name="Line 91"/>
          <p:cNvSpPr>
            <a:spLocks noChangeShapeType="1"/>
          </p:cNvSpPr>
          <p:nvPr/>
        </p:nvSpPr>
        <p:spPr bwMode="auto">
          <a:xfrm>
            <a:off x="4572000" y="4648200"/>
            <a:ext cx="1588"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3" name="Oval 92"/>
          <p:cNvSpPr>
            <a:spLocks noChangeArrowheads="1"/>
          </p:cNvSpPr>
          <p:nvPr/>
        </p:nvSpPr>
        <p:spPr bwMode="auto">
          <a:xfrm>
            <a:off x="4800600" y="44958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04" name="Oval 93"/>
          <p:cNvSpPr>
            <a:spLocks noChangeArrowheads="1"/>
          </p:cNvSpPr>
          <p:nvPr/>
        </p:nvSpPr>
        <p:spPr bwMode="auto">
          <a:xfrm>
            <a:off x="4800600" y="48768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05" name="Line 94"/>
          <p:cNvSpPr>
            <a:spLocks noChangeShapeType="1"/>
          </p:cNvSpPr>
          <p:nvPr/>
        </p:nvSpPr>
        <p:spPr bwMode="auto">
          <a:xfrm>
            <a:off x="4800600" y="4648200"/>
            <a:ext cx="1588"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6" name="Line 95"/>
          <p:cNvSpPr>
            <a:spLocks noChangeShapeType="1"/>
          </p:cNvSpPr>
          <p:nvPr/>
        </p:nvSpPr>
        <p:spPr bwMode="auto">
          <a:xfrm>
            <a:off x="5334000" y="4648200"/>
            <a:ext cx="1588"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7" name="Oval 96"/>
          <p:cNvSpPr>
            <a:spLocks noChangeArrowheads="1"/>
          </p:cNvSpPr>
          <p:nvPr/>
        </p:nvSpPr>
        <p:spPr bwMode="auto">
          <a:xfrm>
            <a:off x="5562600" y="44958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08" name="Oval 97"/>
          <p:cNvSpPr>
            <a:spLocks noChangeArrowheads="1"/>
          </p:cNvSpPr>
          <p:nvPr/>
        </p:nvSpPr>
        <p:spPr bwMode="auto">
          <a:xfrm>
            <a:off x="5562600" y="48768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09" name="Line 98"/>
          <p:cNvSpPr>
            <a:spLocks noChangeShapeType="1"/>
          </p:cNvSpPr>
          <p:nvPr/>
        </p:nvSpPr>
        <p:spPr bwMode="auto">
          <a:xfrm>
            <a:off x="5562600" y="4648200"/>
            <a:ext cx="1588"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0" name="Line 99"/>
          <p:cNvSpPr>
            <a:spLocks noChangeShapeType="1"/>
          </p:cNvSpPr>
          <p:nvPr/>
        </p:nvSpPr>
        <p:spPr bwMode="auto">
          <a:xfrm>
            <a:off x="6096000" y="4648200"/>
            <a:ext cx="1588"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1" name="Oval 100"/>
          <p:cNvSpPr>
            <a:spLocks noChangeArrowheads="1"/>
          </p:cNvSpPr>
          <p:nvPr/>
        </p:nvSpPr>
        <p:spPr bwMode="auto">
          <a:xfrm>
            <a:off x="6400800" y="44958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12" name="Oval 101"/>
          <p:cNvSpPr>
            <a:spLocks noChangeArrowheads="1"/>
          </p:cNvSpPr>
          <p:nvPr/>
        </p:nvSpPr>
        <p:spPr bwMode="auto">
          <a:xfrm>
            <a:off x="6400800" y="48768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13" name="Line 102"/>
          <p:cNvSpPr>
            <a:spLocks noChangeShapeType="1"/>
          </p:cNvSpPr>
          <p:nvPr/>
        </p:nvSpPr>
        <p:spPr bwMode="auto">
          <a:xfrm>
            <a:off x="6400800" y="4648200"/>
            <a:ext cx="1588"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4" name="Line 103"/>
          <p:cNvSpPr>
            <a:spLocks noChangeShapeType="1"/>
          </p:cNvSpPr>
          <p:nvPr/>
        </p:nvSpPr>
        <p:spPr bwMode="auto">
          <a:xfrm>
            <a:off x="6934200" y="4648200"/>
            <a:ext cx="1588"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5" name="Oval 104"/>
          <p:cNvSpPr>
            <a:spLocks noChangeArrowheads="1"/>
          </p:cNvSpPr>
          <p:nvPr/>
        </p:nvSpPr>
        <p:spPr bwMode="auto">
          <a:xfrm>
            <a:off x="923925" y="53340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16" name="Oval 105"/>
          <p:cNvSpPr>
            <a:spLocks noChangeArrowheads="1"/>
          </p:cNvSpPr>
          <p:nvPr/>
        </p:nvSpPr>
        <p:spPr bwMode="auto">
          <a:xfrm>
            <a:off x="923925" y="57150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17" name="Line 106"/>
          <p:cNvSpPr>
            <a:spLocks noChangeShapeType="1"/>
          </p:cNvSpPr>
          <p:nvPr/>
        </p:nvSpPr>
        <p:spPr bwMode="auto">
          <a:xfrm>
            <a:off x="92392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8" name="Line 107"/>
          <p:cNvSpPr>
            <a:spLocks noChangeShapeType="1"/>
          </p:cNvSpPr>
          <p:nvPr/>
        </p:nvSpPr>
        <p:spPr bwMode="auto">
          <a:xfrm>
            <a:off x="145732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 name="Oval 108"/>
          <p:cNvSpPr>
            <a:spLocks noChangeArrowheads="1"/>
          </p:cNvSpPr>
          <p:nvPr/>
        </p:nvSpPr>
        <p:spPr bwMode="auto">
          <a:xfrm>
            <a:off x="1685925" y="53340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20" name="Oval 109"/>
          <p:cNvSpPr>
            <a:spLocks noChangeArrowheads="1"/>
          </p:cNvSpPr>
          <p:nvPr/>
        </p:nvSpPr>
        <p:spPr bwMode="auto">
          <a:xfrm>
            <a:off x="1685925" y="57150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21" name="Line 110"/>
          <p:cNvSpPr>
            <a:spLocks noChangeShapeType="1"/>
          </p:cNvSpPr>
          <p:nvPr/>
        </p:nvSpPr>
        <p:spPr bwMode="auto">
          <a:xfrm>
            <a:off x="168592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2" name="Line 111"/>
          <p:cNvSpPr>
            <a:spLocks noChangeShapeType="1"/>
          </p:cNvSpPr>
          <p:nvPr/>
        </p:nvSpPr>
        <p:spPr bwMode="auto">
          <a:xfrm>
            <a:off x="221932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3" name="Oval 112"/>
          <p:cNvSpPr>
            <a:spLocks noChangeArrowheads="1"/>
          </p:cNvSpPr>
          <p:nvPr/>
        </p:nvSpPr>
        <p:spPr bwMode="auto">
          <a:xfrm>
            <a:off x="2447925" y="53340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24" name="Oval 113"/>
          <p:cNvSpPr>
            <a:spLocks noChangeArrowheads="1"/>
          </p:cNvSpPr>
          <p:nvPr/>
        </p:nvSpPr>
        <p:spPr bwMode="auto">
          <a:xfrm>
            <a:off x="2447925" y="57150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25" name="Line 114"/>
          <p:cNvSpPr>
            <a:spLocks noChangeShapeType="1"/>
          </p:cNvSpPr>
          <p:nvPr/>
        </p:nvSpPr>
        <p:spPr bwMode="auto">
          <a:xfrm>
            <a:off x="244792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6" name="Line 115"/>
          <p:cNvSpPr>
            <a:spLocks noChangeShapeType="1"/>
          </p:cNvSpPr>
          <p:nvPr/>
        </p:nvSpPr>
        <p:spPr bwMode="auto">
          <a:xfrm>
            <a:off x="298132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7" name="Oval 116"/>
          <p:cNvSpPr>
            <a:spLocks noChangeArrowheads="1"/>
          </p:cNvSpPr>
          <p:nvPr/>
        </p:nvSpPr>
        <p:spPr bwMode="auto">
          <a:xfrm>
            <a:off x="3286125" y="53340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28" name="Oval 117"/>
          <p:cNvSpPr>
            <a:spLocks noChangeArrowheads="1"/>
          </p:cNvSpPr>
          <p:nvPr/>
        </p:nvSpPr>
        <p:spPr bwMode="auto">
          <a:xfrm>
            <a:off x="3286125" y="57150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29" name="Line 118"/>
          <p:cNvSpPr>
            <a:spLocks noChangeShapeType="1"/>
          </p:cNvSpPr>
          <p:nvPr/>
        </p:nvSpPr>
        <p:spPr bwMode="auto">
          <a:xfrm>
            <a:off x="328612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0" name="Line 119"/>
          <p:cNvSpPr>
            <a:spLocks noChangeShapeType="1"/>
          </p:cNvSpPr>
          <p:nvPr/>
        </p:nvSpPr>
        <p:spPr bwMode="auto">
          <a:xfrm>
            <a:off x="381952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1" name="Oval 120"/>
          <p:cNvSpPr>
            <a:spLocks noChangeArrowheads="1"/>
          </p:cNvSpPr>
          <p:nvPr/>
        </p:nvSpPr>
        <p:spPr bwMode="auto">
          <a:xfrm>
            <a:off x="4048125" y="53340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32" name="Oval 121"/>
          <p:cNvSpPr>
            <a:spLocks noChangeArrowheads="1"/>
          </p:cNvSpPr>
          <p:nvPr/>
        </p:nvSpPr>
        <p:spPr bwMode="auto">
          <a:xfrm>
            <a:off x="4048125" y="57150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33" name="Line 122"/>
          <p:cNvSpPr>
            <a:spLocks noChangeShapeType="1"/>
          </p:cNvSpPr>
          <p:nvPr/>
        </p:nvSpPr>
        <p:spPr bwMode="auto">
          <a:xfrm>
            <a:off x="404812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4" name="Line 123"/>
          <p:cNvSpPr>
            <a:spLocks noChangeShapeType="1"/>
          </p:cNvSpPr>
          <p:nvPr/>
        </p:nvSpPr>
        <p:spPr bwMode="auto">
          <a:xfrm>
            <a:off x="458152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5" name="Oval 124"/>
          <p:cNvSpPr>
            <a:spLocks noChangeArrowheads="1"/>
          </p:cNvSpPr>
          <p:nvPr/>
        </p:nvSpPr>
        <p:spPr bwMode="auto">
          <a:xfrm>
            <a:off x="4810125" y="53340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36" name="Oval 125"/>
          <p:cNvSpPr>
            <a:spLocks noChangeArrowheads="1"/>
          </p:cNvSpPr>
          <p:nvPr/>
        </p:nvSpPr>
        <p:spPr bwMode="auto">
          <a:xfrm>
            <a:off x="4810125" y="57150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37" name="Line 126"/>
          <p:cNvSpPr>
            <a:spLocks noChangeShapeType="1"/>
          </p:cNvSpPr>
          <p:nvPr/>
        </p:nvSpPr>
        <p:spPr bwMode="auto">
          <a:xfrm>
            <a:off x="481012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8" name="Line 127"/>
          <p:cNvSpPr>
            <a:spLocks noChangeShapeType="1"/>
          </p:cNvSpPr>
          <p:nvPr/>
        </p:nvSpPr>
        <p:spPr bwMode="auto">
          <a:xfrm>
            <a:off x="534352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9" name="Oval 128"/>
          <p:cNvSpPr>
            <a:spLocks noChangeArrowheads="1"/>
          </p:cNvSpPr>
          <p:nvPr/>
        </p:nvSpPr>
        <p:spPr bwMode="auto">
          <a:xfrm>
            <a:off x="5572125" y="53340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40" name="Oval 129"/>
          <p:cNvSpPr>
            <a:spLocks noChangeArrowheads="1"/>
          </p:cNvSpPr>
          <p:nvPr/>
        </p:nvSpPr>
        <p:spPr bwMode="auto">
          <a:xfrm>
            <a:off x="5572125" y="57150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41" name="Line 130"/>
          <p:cNvSpPr>
            <a:spLocks noChangeShapeType="1"/>
          </p:cNvSpPr>
          <p:nvPr/>
        </p:nvSpPr>
        <p:spPr bwMode="auto">
          <a:xfrm>
            <a:off x="557212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2" name="Line 131"/>
          <p:cNvSpPr>
            <a:spLocks noChangeShapeType="1"/>
          </p:cNvSpPr>
          <p:nvPr/>
        </p:nvSpPr>
        <p:spPr bwMode="auto">
          <a:xfrm>
            <a:off x="610552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3" name="Oval 132"/>
          <p:cNvSpPr>
            <a:spLocks noChangeArrowheads="1"/>
          </p:cNvSpPr>
          <p:nvPr/>
        </p:nvSpPr>
        <p:spPr bwMode="auto">
          <a:xfrm>
            <a:off x="6410325" y="53340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44" name="Oval 133"/>
          <p:cNvSpPr>
            <a:spLocks noChangeArrowheads="1"/>
          </p:cNvSpPr>
          <p:nvPr/>
        </p:nvSpPr>
        <p:spPr bwMode="auto">
          <a:xfrm>
            <a:off x="6410325" y="57150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9345" name="Line 134"/>
          <p:cNvSpPr>
            <a:spLocks noChangeShapeType="1"/>
          </p:cNvSpPr>
          <p:nvPr/>
        </p:nvSpPr>
        <p:spPr bwMode="auto">
          <a:xfrm>
            <a:off x="641032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6" name="Line 135"/>
          <p:cNvSpPr>
            <a:spLocks noChangeShapeType="1"/>
          </p:cNvSpPr>
          <p:nvPr/>
        </p:nvSpPr>
        <p:spPr bwMode="auto">
          <a:xfrm>
            <a:off x="694372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2" name="Oval 136"/>
          <p:cNvSpPr>
            <a:spLocks noChangeArrowheads="1"/>
          </p:cNvSpPr>
          <p:nvPr/>
        </p:nvSpPr>
        <p:spPr bwMode="auto">
          <a:xfrm>
            <a:off x="4191000" y="3962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4233" name="Oval 137"/>
          <p:cNvSpPr>
            <a:spLocks noChangeArrowheads="1"/>
          </p:cNvSpPr>
          <p:nvPr/>
        </p:nvSpPr>
        <p:spPr bwMode="auto">
          <a:xfrm>
            <a:off x="990600"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4234" name="Oval 138"/>
          <p:cNvSpPr>
            <a:spLocks noChangeArrowheads="1"/>
          </p:cNvSpPr>
          <p:nvPr/>
        </p:nvSpPr>
        <p:spPr bwMode="auto">
          <a:xfrm>
            <a:off x="5715000" y="4800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4235" name="Oval 139"/>
          <p:cNvSpPr>
            <a:spLocks noChangeArrowheads="1"/>
          </p:cNvSpPr>
          <p:nvPr/>
        </p:nvSpPr>
        <p:spPr bwMode="auto">
          <a:xfrm>
            <a:off x="2590800" y="4800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4236" name="Oval 140"/>
          <p:cNvSpPr>
            <a:spLocks noChangeArrowheads="1"/>
          </p:cNvSpPr>
          <p:nvPr/>
        </p:nvSpPr>
        <p:spPr bwMode="auto">
          <a:xfrm>
            <a:off x="2514600"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4237" name="Oval 141"/>
          <p:cNvSpPr>
            <a:spLocks noChangeArrowheads="1"/>
          </p:cNvSpPr>
          <p:nvPr/>
        </p:nvSpPr>
        <p:spPr bwMode="auto">
          <a:xfrm>
            <a:off x="2590800" y="4572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4238" name="Oval 142"/>
          <p:cNvSpPr>
            <a:spLocks noChangeArrowheads="1"/>
          </p:cNvSpPr>
          <p:nvPr/>
        </p:nvSpPr>
        <p:spPr bwMode="auto">
          <a:xfrm>
            <a:off x="6553200" y="5562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4239" name="Oval 143"/>
          <p:cNvSpPr>
            <a:spLocks noChangeArrowheads="1"/>
          </p:cNvSpPr>
          <p:nvPr/>
        </p:nvSpPr>
        <p:spPr bwMode="auto">
          <a:xfrm>
            <a:off x="5715000" y="3886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
        <p:nvSpPr>
          <p:cNvPr id="4240" name="Oval 144"/>
          <p:cNvSpPr>
            <a:spLocks noChangeArrowheads="1"/>
          </p:cNvSpPr>
          <p:nvPr/>
        </p:nvSpPr>
        <p:spPr bwMode="auto">
          <a:xfrm>
            <a:off x="5638800"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232"/>
                                        </p:tgtEl>
                                        <p:attrNameLst>
                                          <p:attrName>style.visibility</p:attrName>
                                        </p:attrNameLst>
                                      </p:cBhvr>
                                      <p:to>
                                        <p:strVal val="visible"/>
                                      </p:to>
                                    </p:set>
                                    <p:anim calcmode="lin" valueType="num">
                                      <p:cBhvr additive="base">
                                        <p:cTn id="7" dur="500" fill="hold"/>
                                        <p:tgtEl>
                                          <p:spTgt spid="4232"/>
                                        </p:tgtEl>
                                        <p:attrNameLst>
                                          <p:attrName>ppt_x</p:attrName>
                                        </p:attrNameLst>
                                      </p:cBhvr>
                                      <p:tavLst>
                                        <p:tav tm="0">
                                          <p:val>
                                            <p:strVal val="#ppt_x"/>
                                          </p:val>
                                        </p:tav>
                                        <p:tav tm="100000">
                                          <p:val>
                                            <p:strVal val="#ppt_x"/>
                                          </p:val>
                                        </p:tav>
                                      </p:tavLst>
                                    </p:anim>
                                    <p:anim calcmode="lin" valueType="num">
                                      <p:cBhvr additive="base">
                                        <p:cTn id="8" dur="500" fill="hold"/>
                                        <p:tgtEl>
                                          <p:spTgt spid="423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233"/>
                                        </p:tgtEl>
                                        <p:attrNameLst>
                                          <p:attrName>style.visibility</p:attrName>
                                        </p:attrNameLst>
                                      </p:cBhvr>
                                      <p:to>
                                        <p:strVal val="visible"/>
                                      </p:to>
                                    </p:set>
                                    <p:anim calcmode="lin" valueType="num">
                                      <p:cBhvr additive="base">
                                        <p:cTn id="13" dur="500" fill="hold"/>
                                        <p:tgtEl>
                                          <p:spTgt spid="4233"/>
                                        </p:tgtEl>
                                        <p:attrNameLst>
                                          <p:attrName>ppt_x</p:attrName>
                                        </p:attrNameLst>
                                      </p:cBhvr>
                                      <p:tavLst>
                                        <p:tav tm="0">
                                          <p:val>
                                            <p:strVal val="#ppt_x"/>
                                          </p:val>
                                        </p:tav>
                                        <p:tav tm="100000">
                                          <p:val>
                                            <p:strVal val="#ppt_x"/>
                                          </p:val>
                                        </p:tav>
                                      </p:tavLst>
                                    </p:anim>
                                    <p:anim calcmode="lin" valueType="num">
                                      <p:cBhvr additive="base">
                                        <p:cTn id="14" dur="500" fill="hold"/>
                                        <p:tgtEl>
                                          <p:spTgt spid="423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234"/>
                                        </p:tgtEl>
                                        <p:attrNameLst>
                                          <p:attrName>style.visibility</p:attrName>
                                        </p:attrNameLst>
                                      </p:cBhvr>
                                      <p:to>
                                        <p:strVal val="visible"/>
                                      </p:to>
                                    </p:set>
                                    <p:anim calcmode="lin" valueType="num">
                                      <p:cBhvr additive="base">
                                        <p:cTn id="19" dur="500" fill="hold"/>
                                        <p:tgtEl>
                                          <p:spTgt spid="4234"/>
                                        </p:tgtEl>
                                        <p:attrNameLst>
                                          <p:attrName>ppt_x</p:attrName>
                                        </p:attrNameLst>
                                      </p:cBhvr>
                                      <p:tavLst>
                                        <p:tav tm="0">
                                          <p:val>
                                            <p:strVal val="#ppt_x"/>
                                          </p:val>
                                        </p:tav>
                                        <p:tav tm="100000">
                                          <p:val>
                                            <p:strVal val="#ppt_x"/>
                                          </p:val>
                                        </p:tav>
                                      </p:tavLst>
                                    </p:anim>
                                    <p:anim calcmode="lin" valueType="num">
                                      <p:cBhvr additive="base">
                                        <p:cTn id="20" dur="500" fill="hold"/>
                                        <p:tgtEl>
                                          <p:spTgt spid="423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235"/>
                                        </p:tgtEl>
                                        <p:attrNameLst>
                                          <p:attrName>style.visibility</p:attrName>
                                        </p:attrNameLst>
                                      </p:cBhvr>
                                      <p:to>
                                        <p:strVal val="visible"/>
                                      </p:to>
                                    </p:set>
                                    <p:anim calcmode="lin" valueType="num">
                                      <p:cBhvr additive="base">
                                        <p:cTn id="25" dur="500" fill="hold"/>
                                        <p:tgtEl>
                                          <p:spTgt spid="4235"/>
                                        </p:tgtEl>
                                        <p:attrNameLst>
                                          <p:attrName>ppt_x</p:attrName>
                                        </p:attrNameLst>
                                      </p:cBhvr>
                                      <p:tavLst>
                                        <p:tav tm="0">
                                          <p:val>
                                            <p:strVal val="#ppt_x"/>
                                          </p:val>
                                        </p:tav>
                                        <p:tav tm="100000">
                                          <p:val>
                                            <p:strVal val="#ppt_x"/>
                                          </p:val>
                                        </p:tav>
                                      </p:tavLst>
                                    </p:anim>
                                    <p:anim calcmode="lin" valueType="num">
                                      <p:cBhvr additive="base">
                                        <p:cTn id="26" dur="500" fill="hold"/>
                                        <p:tgtEl>
                                          <p:spTgt spid="4235"/>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236"/>
                                        </p:tgtEl>
                                        <p:attrNameLst>
                                          <p:attrName>style.visibility</p:attrName>
                                        </p:attrNameLst>
                                      </p:cBhvr>
                                      <p:to>
                                        <p:strVal val="visible"/>
                                      </p:to>
                                    </p:set>
                                    <p:anim calcmode="lin" valueType="num">
                                      <p:cBhvr additive="base">
                                        <p:cTn id="31" dur="500" fill="hold"/>
                                        <p:tgtEl>
                                          <p:spTgt spid="4236"/>
                                        </p:tgtEl>
                                        <p:attrNameLst>
                                          <p:attrName>ppt_x</p:attrName>
                                        </p:attrNameLst>
                                      </p:cBhvr>
                                      <p:tavLst>
                                        <p:tav tm="0">
                                          <p:val>
                                            <p:strVal val="#ppt_x"/>
                                          </p:val>
                                        </p:tav>
                                        <p:tav tm="100000">
                                          <p:val>
                                            <p:strVal val="#ppt_x"/>
                                          </p:val>
                                        </p:tav>
                                      </p:tavLst>
                                    </p:anim>
                                    <p:anim calcmode="lin" valueType="num">
                                      <p:cBhvr additive="base">
                                        <p:cTn id="32" dur="500" fill="hold"/>
                                        <p:tgtEl>
                                          <p:spTgt spid="4236"/>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237"/>
                                        </p:tgtEl>
                                        <p:attrNameLst>
                                          <p:attrName>style.visibility</p:attrName>
                                        </p:attrNameLst>
                                      </p:cBhvr>
                                      <p:to>
                                        <p:strVal val="visible"/>
                                      </p:to>
                                    </p:set>
                                    <p:anim calcmode="lin" valueType="num">
                                      <p:cBhvr additive="base">
                                        <p:cTn id="37" dur="500" fill="hold"/>
                                        <p:tgtEl>
                                          <p:spTgt spid="4237"/>
                                        </p:tgtEl>
                                        <p:attrNameLst>
                                          <p:attrName>ppt_x</p:attrName>
                                        </p:attrNameLst>
                                      </p:cBhvr>
                                      <p:tavLst>
                                        <p:tav tm="0">
                                          <p:val>
                                            <p:strVal val="#ppt_x"/>
                                          </p:val>
                                        </p:tav>
                                        <p:tav tm="100000">
                                          <p:val>
                                            <p:strVal val="#ppt_x"/>
                                          </p:val>
                                        </p:tav>
                                      </p:tavLst>
                                    </p:anim>
                                    <p:anim calcmode="lin" valueType="num">
                                      <p:cBhvr additive="base">
                                        <p:cTn id="38" dur="500" fill="hold"/>
                                        <p:tgtEl>
                                          <p:spTgt spid="4237"/>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238"/>
                                        </p:tgtEl>
                                        <p:attrNameLst>
                                          <p:attrName>style.visibility</p:attrName>
                                        </p:attrNameLst>
                                      </p:cBhvr>
                                      <p:to>
                                        <p:strVal val="visible"/>
                                      </p:to>
                                    </p:set>
                                    <p:anim calcmode="lin" valueType="num">
                                      <p:cBhvr additive="base">
                                        <p:cTn id="43" dur="500" fill="hold"/>
                                        <p:tgtEl>
                                          <p:spTgt spid="4238"/>
                                        </p:tgtEl>
                                        <p:attrNameLst>
                                          <p:attrName>ppt_x</p:attrName>
                                        </p:attrNameLst>
                                      </p:cBhvr>
                                      <p:tavLst>
                                        <p:tav tm="0">
                                          <p:val>
                                            <p:strVal val="#ppt_x"/>
                                          </p:val>
                                        </p:tav>
                                        <p:tav tm="100000">
                                          <p:val>
                                            <p:strVal val="#ppt_x"/>
                                          </p:val>
                                        </p:tav>
                                      </p:tavLst>
                                    </p:anim>
                                    <p:anim calcmode="lin" valueType="num">
                                      <p:cBhvr additive="base">
                                        <p:cTn id="44" dur="500" fill="hold"/>
                                        <p:tgtEl>
                                          <p:spTgt spid="4238"/>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239"/>
                                        </p:tgtEl>
                                        <p:attrNameLst>
                                          <p:attrName>style.visibility</p:attrName>
                                        </p:attrNameLst>
                                      </p:cBhvr>
                                      <p:to>
                                        <p:strVal val="visible"/>
                                      </p:to>
                                    </p:set>
                                    <p:anim calcmode="lin" valueType="num">
                                      <p:cBhvr additive="base">
                                        <p:cTn id="49" dur="500" fill="hold"/>
                                        <p:tgtEl>
                                          <p:spTgt spid="4239"/>
                                        </p:tgtEl>
                                        <p:attrNameLst>
                                          <p:attrName>ppt_x</p:attrName>
                                        </p:attrNameLst>
                                      </p:cBhvr>
                                      <p:tavLst>
                                        <p:tav tm="0">
                                          <p:val>
                                            <p:strVal val="#ppt_x"/>
                                          </p:val>
                                        </p:tav>
                                        <p:tav tm="100000">
                                          <p:val>
                                            <p:strVal val="#ppt_x"/>
                                          </p:val>
                                        </p:tav>
                                      </p:tavLst>
                                    </p:anim>
                                    <p:anim calcmode="lin" valueType="num">
                                      <p:cBhvr additive="base">
                                        <p:cTn id="50" dur="500" fill="hold"/>
                                        <p:tgtEl>
                                          <p:spTgt spid="4239"/>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240"/>
                                        </p:tgtEl>
                                        <p:attrNameLst>
                                          <p:attrName>style.visibility</p:attrName>
                                        </p:attrNameLst>
                                      </p:cBhvr>
                                      <p:to>
                                        <p:strVal val="visible"/>
                                      </p:to>
                                    </p:set>
                                    <p:anim calcmode="lin" valueType="num">
                                      <p:cBhvr additive="base">
                                        <p:cTn id="55" dur="500" fill="hold"/>
                                        <p:tgtEl>
                                          <p:spTgt spid="4240"/>
                                        </p:tgtEl>
                                        <p:attrNameLst>
                                          <p:attrName>ppt_x</p:attrName>
                                        </p:attrNameLst>
                                      </p:cBhvr>
                                      <p:tavLst>
                                        <p:tav tm="0">
                                          <p:val>
                                            <p:strVal val="#ppt_x"/>
                                          </p:val>
                                        </p:tav>
                                        <p:tav tm="100000">
                                          <p:val>
                                            <p:strVal val="#ppt_x"/>
                                          </p:val>
                                        </p:tav>
                                      </p:tavLst>
                                    </p:anim>
                                    <p:anim calcmode="lin" valueType="num">
                                      <p:cBhvr additive="base">
                                        <p:cTn id="56" dur="500" fill="hold"/>
                                        <p:tgtEl>
                                          <p:spTgt spid="42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2" grpId="0" animBg="1"/>
      <p:bldP spid="4233" grpId="0" animBg="1"/>
      <p:bldP spid="4234" grpId="0" animBg="1"/>
      <p:bldP spid="4235" grpId="0" animBg="1"/>
      <p:bldP spid="4236" grpId="0" animBg="1"/>
      <p:bldP spid="4237" grpId="0" animBg="1"/>
      <p:bldP spid="4238" grpId="0" animBg="1"/>
      <p:bldP spid="4239" grpId="0" animBg="1"/>
      <p:bldP spid="42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1500" y="381000"/>
            <a:ext cx="7772400" cy="1143000"/>
          </a:xfrm>
        </p:spPr>
        <p:txBody>
          <a:bodyPr/>
          <a:lstStyle/>
          <a:p>
            <a:r>
              <a:rPr lang="en-GB" altLang="cs-CZ" dirty="0" smtClean="0"/>
              <a:t>Poisson distribution </a:t>
            </a:r>
            <a:r>
              <a:rPr lang="en-GB" altLang="cs-CZ" dirty="0" err="1" smtClean="0"/>
              <a:t>rozdělení</a:t>
            </a:r>
            <a:endParaRPr lang="en-GB" altLang="cs-CZ" dirty="0" smtClean="0"/>
          </a:p>
        </p:txBody>
      </p:sp>
      <p:sp>
        <p:nvSpPr>
          <p:cNvPr id="10243" name="Text Box 140"/>
          <p:cNvSpPr txBox="1">
            <a:spLocks noChangeArrowheads="1"/>
          </p:cNvSpPr>
          <p:nvPr/>
        </p:nvSpPr>
        <p:spPr bwMode="auto">
          <a:xfrm>
            <a:off x="457200" y="1676400"/>
            <a:ext cx="8001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a:t>Model: </a:t>
            </a:r>
            <a:r>
              <a:rPr lang="en-GB" altLang="cs-CZ" sz="2400" dirty="0" smtClean="0"/>
              <a:t>I have many cups, and also many small balls. I drop the balls, and each ball falls into one cup (each cup has the same probability). </a:t>
            </a:r>
            <a:r>
              <a:rPr lang="en-GB" altLang="cs-CZ" sz="2400" b="1" dirty="0" smtClean="0"/>
              <a:t>The probability is not affected whether the cup already contains a ball, or not.  </a:t>
            </a:r>
            <a:r>
              <a:rPr lang="en-GB" altLang="cs-CZ" sz="2400" dirty="0" smtClean="0"/>
              <a:t>Number of balls per cup will be a random variable with </a:t>
            </a:r>
            <a:r>
              <a:rPr lang="en-GB" altLang="cs-CZ" sz="2400" b="1" i="1" dirty="0" smtClean="0"/>
              <a:t>Poisson distribution. </a:t>
            </a:r>
            <a:r>
              <a:rPr lang="en-GB" altLang="cs-CZ" sz="2400" dirty="0" smtClean="0"/>
              <a:t>This distribution is characterized by a single parameter, λ</a:t>
            </a:r>
            <a:r>
              <a:rPr lang="en-GB" altLang="cs-CZ" sz="2400" dirty="0"/>
              <a:t>, </a:t>
            </a:r>
            <a:r>
              <a:rPr lang="en-GB" altLang="cs-CZ" sz="2400" dirty="0" smtClean="0"/>
              <a:t>which is the ratio of total number of balls to the total number of cups (and thus average number of balls per cup). </a:t>
            </a:r>
            <a:r>
              <a:rPr lang="en-GB" altLang="cs-CZ" sz="2400" b="1" dirty="0" smtClean="0"/>
              <a:t>The variance of the distribution also </a:t>
            </a:r>
            <a:r>
              <a:rPr lang="en-GB" altLang="cs-CZ" sz="2400" b="1" dirty="0"/>
              <a:t>equals </a:t>
            </a:r>
            <a:r>
              <a:rPr lang="en-GB" altLang="cs-CZ" sz="2400" b="1" dirty="0" smtClean="0"/>
              <a:t>λ.</a:t>
            </a:r>
            <a:endParaRPr lang="cs-CZ" altLang="cs-CZ" sz="2400" b="1" dirty="0"/>
          </a:p>
          <a:p>
            <a:pPr>
              <a:spcBef>
                <a:spcPct val="50000"/>
              </a:spcBef>
              <a:buFontTx/>
              <a:buNone/>
            </a:pPr>
            <a:r>
              <a:rPr lang="en-US" altLang="cs-CZ" sz="2400" dirty="0" smtClean="0"/>
              <a:t>Good </a:t>
            </a:r>
            <a:r>
              <a:rPr lang="en-US" altLang="cs-CZ" sz="2400" b="1" dirty="0" smtClean="0"/>
              <a:t>null model </a:t>
            </a:r>
            <a:r>
              <a:rPr lang="en-US" altLang="cs-CZ" sz="2400" dirty="0" smtClean="0"/>
              <a:t> for organisms </a:t>
            </a:r>
            <a:r>
              <a:rPr lang="cs-CZ" altLang="cs-CZ" sz="2400" dirty="0" smtClean="0"/>
              <a:t>– </a:t>
            </a:r>
            <a:r>
              <a:rPr lang="en-US" altLang="cs-CZ" sz="2400" dirty="0" smtClean="0"/>
              <a:t>plants are found in a quadrat independently whether the quadrat is empty or contains already some individual(s) </a:t>
            </a:r>
            <a:r>
              <a:rPr lang="cs-CZ" altLang="cs-CZ" sz="2400" dirty="0" smtClean="0"/>
              <a:t>(</a:t>
            </a:r>
            <a:r>
              <a:rPr lang="en-US" altLang="cs-CZ" sz="2400" dirty="0" smtClean="0"/>
              <a:t>or </a:t>
            </a:r>
            <a:r>
              <a:rPr lang="en-US" altLang="cs-CZ" sz="2400" dirty="0" err="1" smtClean="0"/>
              <a:t>ectoparasites</a:t>
            </a:r>
            <a:r>
              <a:rPr lang="en-US" altLang="cs-CZ" sz="2400" dirty="0" smtClean="0"/>
              <a:t> independently whether there is another </a:t>
            </a:r>
            <a:r>
              <a:rPr lang="en-US" altLang="cs-CZ" sz="2400" dirty="0" err="1" smtClean="0"/>
              <a:t>ectoparasite</a:t>
            </a:r>
            <a:r>
              <a:rPr lang="en-US" altLang="cs-CZ" sz="2400" dirty="0" smtClean="0"/>
              <a:t> on the host</a:t>
            </a:r>
            <a:r>
              <a:rPr lang="cs-CZ" altLang="cs-CZ" sz="2400" dirty="0" smtClean="0"/>
              <a:t>).</a:t>
            </a:r>
            <a:endParaRPr lang="en-GB" altLang="cs-CZ"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Výchozí návr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cs-CZ"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cs-CZ"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6638</TotalTime>
  <Words>2550</Words>
  <Application>Microsoft Office PowerPoint</Application>
  <PresentationFormat>On-screen Show (4:3)</PresentationFormat>
  <Paragraphs>249</Paragraphs>
  <Slides>59</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59</vt:i4>
      </vt:variant>
    </vt:vector>
  </HeadingPairs>
  <TitlesOfParts>
    <vt:vector size="63" baseType="lpstr">
      <vt:lpstr>Výchozí návrh</vt:lpstr>
      <vt:lpstr>Worksheet</vt:lpstr>
      <vt:lpstr>Rovnice</vt:lpstr>
      <vt:lpstr>dokument</vt:lpstr>
      <vt:lpstr>Population variability in space and time</vt:lpstr>
      <vt:lpstr>Spatial pattern  why it is useful to care</vt:lpstr>
      <vt:lpstr>Classical dichotomy</vt:lpstr>
      <vt:lpstr>Spatial pattern analysis makes sense for</vt:lpstr>
      <vt:lpstr>Population is spaced </vt:lpstr>
      <vt:lpstr>PowerPoint Presentation</vt:lpstr>
      <vt:lpstr>The classical basic tool for spatial pattern analyses</vt:lpstr>
      <vt:lpstr>Poisson distribution - model</vt:lpstr>
      <vt:lpstr>Poisson distribution rozdělení</vt:lpstr>
      <vt:lpstr>Poisson distribution</vt:lpstr>
      <vt:lpstr>To do the comparison with Poisson distribution</vt:lpstr>
      <vt:lpstr>PowerPoint Presentation</vt:lpstr>
      <vt:lpstr>PowerPoint Presentation</vt:lpstr>
      <vt:lpstr>PowerPoint Presentation</vt:lpstr>
      <vt:lpstr>If the individuals have random spatial pattern</vt:lpstr>
      <vt:lpstr>Aggregated, clumped spatial pattern</vt:lpstr>
      <vt:lpstr>Tendency to regularity, regular</vt:lpstr>
      <vt:lpstr>You will get never exactly var = ¯x  How large difference matters?  </vt:lpstr>
      <vt:lpstr>Null model is not realistic, its rejection is often just a formality </vt:lpstr>
      <vt:lpstr>PowerPoint Presentation</vt:lpstr>
      <vt:lpstr>Nevertheless, instant value does not tall too much</vt:lpstr>
      <vt:lpstr>Causes of aggregation (clumping)</vt:lpstr>
      <vt:lpstr>Causes of regularity</vt:lpstr>
      <vt:lpstr>Consequences of aggregation /  regularity</vt:lpstr>
      <vt:lpstr>Practical consequences</vt:lpstr>
      <vt:lpstr>Experimental proof</vt:lpstr>
      <vt:lpstr>PowerPoint Presentation</vt:lpstr>
      <vt:lpstr>PowerPoint Presentation</vt:lpstr>
      <vt:lpstr>Individuas in a continuous area  historical methods [historical significance only]</vt:lpstr>
      <vt:lpstr>Individuas in a continuous area  historical methods [historical significance only] – but can be used directly in the field, without mapping of all the  individuals</vt:lpstr>
      <vt:lpstr>Clumpping characteristics – scale and intensity</vt:lpstr>
      <vt:lpstr>Classical “spatial pattern analysis” </vt:lpstr>
      <vt:lpstr>Analysis is type of hierarchical ANOVA, when I sum up counts (or other quantitative characteristics) in blocks</vt:lpstr>
      <vt:lpstr>MS ploted agains Block Size </vt:lpstr>
      <vt:lpstr>PowerPoint Presentation</vt:lpstr>
      <vt:lpstr>Mapped populations – (Ripley’s K-function – R package spatstat)</vt:lpstr>
      <vt:lpstr>PowerPoint Presentation</vt:lpstr>
      <vt:lpstr>PowerPoint Presentation</vt:lpstr>
      <vt:lpstr>(Null models – tool for testing)</vt:lpstr>
      <vt:lpstr>Null models for spatial pattern</vt:lpstr>
      <vt:lpstr>Null models</vt:lpstr>
      <vt:lpstr>PowerPoint Presentation</vt:lpstr>
      <vt:lpstr>Frequent application</vt:lpstr>
      <vt:lpstr>Deducing processes from observed (spatial) patterns what I can learn from the observed spatial pattern </vt:lpstr>
      <vt:lpstr>Deducing processes from observed (spatial) patterns</vt:lpstr>
      <vt:lpstr>PowerPoint Presentation</vt:lpstr>
      <vt:lpstr>Marked point patterns</vt:lpstr>
      <vt:lpstr>Interpretations </vt:lpstr>
      <vt:lpstr>Interpretations </vt:lpstr>
      <vt:lpstr>Variability in time – population stability</vt:lpstr>
      <vt:lpstr>PowerPoint Presentation</vt:lpstr>
      <vt:lpstr>Measures of variability  Some analogy with the spatial variability</vt:lpstr>
      <vt:lpstr>Methods of the analysis might be similar, but distinguish</vt:lpstr>
      <vt:lpstr>Measures of variability – variance, resp s.d. (standard deviation]</vt:lpstr>
      <vt:lpstr>s.d. is usually linearly dependent on mean</vt:lpstr>
      <vt:lpstr>But</vt:lpstr>
      <vt:lpstr>All the above ignore the order of observations</vt:lpstr>
      <vt:lpstr>Why this might be useful?</vt:lpstr>
      <vt:lpstr>PowerPoint Presentation</vt:lpstr>
    </vt:vector>
  </TitlesOfParts>
  <Company>BiF JčU ČB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Analýza prostorového rozmístění populace (spatial pattern analysis)</dc:title>
  <dc:creator>Jan Leps</dc:creator>
  <cp:lastModifiedBy>suspa</cp:lastModifiedBy>
  <cp:revision>101</cp:revision>
  <dcterms:created xsi:type="dcterms:W3CDTF">2004-10-21T16:12:22Z</dcterms:created>
  <dcterms:modified xsi:type="dcterms:W3CDTF">2023-02-12T09:27:30Z</dcterms:modified>
</cp:coreProperties>
</file>