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314" r:id="rId2"/>
    <p:sldId id="256" r:id="rId3"/>
    <p:sldId id="292" r:id="rId4"/>
    <p:sldId id="299" r:id="rId5"/>
    <p:sldId id="257" r:id="rId6"/>
    <p:sldId id="285" r:id="rId7"/>
    <p:sldId id="258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79" r:id="rId18"/>
    <p:sldId id="273" r:id="rId19"/>
    <p:sldId id="259" r:id="rId20"/>
    <p:sldId id="300" r:id="rId21"/>
    <p:sldId id="280" r:id="rId22"/>
    <p:sldId id="286" r:id="rId23"/>
    <p:sldId id="287" r:id="rId24"/>
    <p:sldId id="308" r:id="rId25"/>
    <p:sldId id="316" r:id="rId26"/>
    <p:sldId id="260" r:id="rId27"/>
    <p:sldId id="261" r:id="rId28"/>
    <p:sldId id="288" r:id="rId29"/>
    <p:sldId id="289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70" r:id="rId38"/>
    <p:sldId id="272" r:id="rId39"/>
    <p:sldId id="290" r:id="rId40"/>
    <p:sldId id="291" r:id="rId41"/>
    <p:sldId id="269" r:id="rId42"/>
    <p:sldId id="271" r:id="rId43"/>
    <p:sldId id="293" r:id="rId44"/>
    <p:sldId id="294" r:id="rId45"/>
    <p:sldId id="298" r:id="rId46"/>
    <p:sldId id="295" r:id="rId47"/>
    <p:sldId id="296" r:id="rId48"/>
    <p:sldId id="297" r:id="rId49"/>
    <p:sldId id="301" r:id="rId50"/>
    <p:sldId id="310" r:id="rId51"/>
    <p:sldId id="302" r:id="rId52"/>
    <p:sldId id="315" r:id="rId53"/>
    <p:sldId id="303" r:id="rId54"/>
    <p:sldId id="304" r:id="rId55"/>
    <p:sldId id="305" r:id="rId56"/>
    <p:sldId id="306" r:id="rId57"/>
    <p:sldId id="307" r:id="rId58"/>
    <p:sldId id="309" r:id="rId59"/>
    <p:sldId id="311" r:id="rId60"/>
    <p:sldId id="313" r:id="rId6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58D361-4A65-49A2-A180-AD64E967EBC5}" type="datetimeFigureOut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0040CB-9FF6-4FEC-8782-24D117589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5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93613B-FEA6-44D1-A9AF-0FE8A5DB1716}" type="slidenum">
              <a:rPr lang="cs-CZ" altLang="en-US" sz="1200" smtClean="0"/>
              <a:pPr/>
              <a:t>48</a:t>
            </a:fld>
            <a:endParaRPr lang="cs-CZ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CDCA-75C1-420B-B968-1872EF0BA8F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8046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84A4-2320-4634-AA9E-620F57E5928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4033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3221-99AA-4CB8-A6FB-C9718E839A7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986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6982-7B5F-4E83-9C96-6275ED69ADC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3568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7195-995E-4FCD-96F1-275D669A791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16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99FE-C50E-426A-A4B4-E7A6E495529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359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A72E-531E-4661-B717-A44E53E5794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1484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9CF7-431A-4104-B558-AA93C4AF787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55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3646-3E68-43D2-9191-867BB3261F1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6781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552D-9FB1-433B-AD62-953B6D6CB39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2245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EA06-34A8-45DF-8700-C9563115399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02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401946-ABAF-405F-940B-86A61CF9916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Variabilita populace v prostoru a v čase</a:t>
            </a:r>
            <a:endParaRPr lang="en-US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Spatial pattern</a:t>
            </a:r>
          </a:p>
          <a:p>
            <a:endParaRPr lang="cs-CZ" altLang="en-US" smtClean="0"/>
          </a:p>
          <a:p>
            <a:r>
              <a:rPr lang="cs-CZ" altLang="en-US" smtClean="0"/>
              <a:t>Temporal variability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Poissonovo rozdělení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8382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8382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838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6002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6002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600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133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3622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3622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362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95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200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200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200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3733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3962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3962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495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724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4724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4724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5257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5486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486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486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019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63246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63246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324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68580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9144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9144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914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447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16764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16764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1676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2209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24384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24384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2438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2971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3276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3276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3276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3810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038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4038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4038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4572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Oval 55"/>
          <p:cNvSpPr>
            <a:spLocks noChangeArrowheads="1"/>
          </p:cNvSpPr>
          <p:nvPr/>
        </p:nvSpPr>
        <p:spPr bwMode="auto">
          <a:xfrm>
            <a:off x="4800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4800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>
            <a:off x="4800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5334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Oval 59"/>
          <p:cNvSpPr>
            <a:spLocks noChangeArrowheads="1"/>
          </p:cNvSpPr>
          <p:nvPr/>
        </p:nvSpPr>
        <p:spPr bwMode="auto">
          <a:xfrm>
            <a:off x="5562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24" name="Oval 60"/>
          <p:cNvSpPr>
            <a:spLocks noChangeArrowheads="1"/>
          </p:cNvSpPr>
          <p:nvPr/>
        </p:nvSpPr>
        <p:spPr bwMode="auto">
          <a:xfrm>
            <a:off x="5562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5562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6096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Oval 63"/>
          <p:cNvSpPr>
            <a:spLocks noChangeArrowheads="1"/>
          </p:cNvSpPr>
          <p:nvPr/>
        </p:nvSpPr>
        <p:spPr bwMode="auto">
          <a:xfrm>
            <a:off x="64008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28" name="Oval 64"/>
          <p:cNvSpPr>
            <a:spLocks noChangeArrowheads="1"/>
          </p:cNvSpPr>
          <p:nvPr/>
        </p:nvSpPr>
        <p:spPr bwMode="auto">
          <a:xfrm>
            <a:off x="64008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6400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6934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7"/>
          <p:cNvSpPr>
            <a:spLocks noChangeArrowheads="1"/>
          </p:cNvSpPr>
          <p:nvPr/>
        </p:nvSpPr>
        <p:spPr bwMode="auto">
          <a:xfrm>
            <a:off x="9144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32" name="Oval 68"/>
          <p:cNvSpPr>
            <a:spLocks noChangeArrowheads="1"/>
          </p:cNvSpPr>
          <p:nvPr/>
        </p:nvSpPr>
        <p:spPr bwMode="auto">
          <a:xfrm>
            <a:off x="9144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9144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1447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" name="Oval 71"/>
          <p:cNvSpPr>
            <a:spLocks noChangeArrowheads="1"/>
          </p:cNvSpPr>
          <p:nvPr/>
        </p:nvSpPr>
        <p:spPr bwMode="auto">
          <a:xfrm>
            <a:off x="16764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36" name="Oval 72"/>
          <p:cNvSpPr>
            <a:spLocks noChangeArrowheads="1"/>
          </p:cNvSpPr>
          <p:nvPr/>
        </p:nvSpPr>
        <p:spPr bwMode="auto">
          <a:xfrm>
            <a:off x="16764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16764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2209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Oval 75"/>
          <p:cNvSpPr>
            <a:spLocks noChangeArrowheads="1"/>
          </p:cNvSpPr>
          <p:nvPr/>
        </p:nvSpPr>
        <p:spPr bwMode="auto">
          <a:xfrm>
            <a:off x="24384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40" name="Oval 76"/>
          <p:cNvSpPr>
            <a:spLocks noChangeArrowheads="1"/>
          </p:cNvSpPr>
          <p:nvPr/>
        </p:nvSpPr>
        <p:spPr bwMode="auto">
          <a:xfrm>
            <a:off x="24384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24384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2971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Oval 79"/>
          <p:cNvSpPr>
            <a:spLocks noChangeArrowheads="1"/>
          </p:cNvSpPr>
          <p:nvPr/>
        </p:nvSpPr>
        <p:spPr bwMode="auto">
          <a:xfrm>
            <a:off x="3276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44" name="Oval 80"/>
          <p:cNvSpPr>
            <a:spLocks noChangeArrowheads="1"/>
          </p:cNvSpPr>
          <p:nvPr/>
        </p:nvSpPr>
        <p:spPr bwMode="auto">
          <a:xfrm>
            <a:off x="3276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3276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3810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4038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48" name="Oval 84"/>
          <p:cNvSpPr>
            <a:spLocks noChangeArrowheads="1"/>
          </p:cNvSpPr>
          <p:nvPr/>
        </p:nvSpPr>
        <p:spPr bwMode="auto">
          <a:xfrm>
            <a:off x="4038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4038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4572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Oval 87"/>
          <p:cNvSpPr>
            <a:spLocks noChangeArrowheads="1"/>
          </p:cNvSpPr>
          <p:nvPr/>
        </p:nvSpPr>
        <p:spPr bwMode="auto">
          <a:xfrm>
            <a:off x="4800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52" name="Oval 88"/>
          <p:cNvSpPr>
            <a:spLocks noChangeArrowheads="1"/>
          </p:cNvSpPr>
          <p:nvPr/>
        </p:nvSpPr>
        <p:spPr bwMode="auto">
          <a:xfrm>
            <a:off x="4800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>
            <a:off x="4800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>
            <a:off x="5334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Oval 91"/>
          <p:cNvSpPr>
            <a:spLocks noChangeArrowheads="1"/>
          </p:cNvSpPr>
          <p:nvPr/>
        </p:nvSpPr>
        <p:spPr bwMode="auto">
          <a:xfrm>
            <a:off x="5562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56" name="Oval 92"/>
          <p:cNvSpPr>
            <a:spLocks noChangeArrowheads="1"/>
          </p:cNvSpPr>
          <p:nvPr/>
        </p:nvSpPr>
        <p:spPr bwMode="auto">
          <a:xfrm>
            <a:off x="5562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5562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>
            <a:off x="6096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Oval 95"/>
          <p:cNvSpPr>
            <a:spLocks noChangeArrowheads="1"/>
          </p:cNvSpPr>
          <p:nvPr/>
        </p:nvSpPr>
        <p:spPr bwMode="auto">
          <a:xfrm>
            <a:off x="64008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60" name="Oval 96"/>
          <p:cNvSpPr>
            <a:spLocks noChangeArrowheads="1"/>
          </p:cNvSpPr>
          <p:nvPr/>
        </p:nvSpPr>
        <p:spPr bwMode="auto">
          <a:xfrm>
            <a:off x="64008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61" name="Line 97"/>
          <p:cNvSpPr>
            <a:spLocks noChangeShapeType="1"/>
          </p:cNvSpPr>
          <p:nvPr/>
        </p:nvSpPr>
        <p:spPr bwMode="auto">
          <a:xfrm>
            <a:off x="6400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2" name="Line 98"/>
          <p:cNvSpPr>
            <a:spLocks noChangeShapeType="1"/>
          </p:cNvSpPr>
          <p:nvPr/>
        </p:nvSpPr>
        <p:spPr bwMode="auto">
          <a:xfrm>
            <a:off x="69342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9239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9239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65" name="Line 101"/>
          <p:cNvSpPr>
            <a:spLocks noChangeShapeType="1"/>
          </p:cNvSpPr>
          <p:nvPr/>
        </p:nvSpPr>
        <p:spPr bwMode="auto">
          <a:xfrm>
            <a:off x="9239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" name="Line 102"/>
          <p:cNvSpPr>
            <a:spLocks noChangeShapeType="1"/>
          </p:cNvSpPr>
          <p:nvPr/>
        </p:nvSpPr>
        <p:spPr bwMode="auto">
          <a:xfrm>
            <a:off x="1457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16859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16859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69" name="Line 105"/>
          <p:cNvSpPr>
            <a:spLocks noChangeShapeType="1"/>
          </p:cNvSpPr>
          <p:nvPr/>
        </p:nvSpPr>
        <p:spPr bwMode="auto">
          <a:xfrm>
            <a:off x="16859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" name="Line 106"/>
          <p:cNvSpPr>
            <a:spLocks noChangeShapeType="1"/>
          </p:cNvSpPr>
          <p:nvPr/>
        </p:nvSpPr>
        <p:spPr bwMode="auto">
          <a:xfrm>
            <a:off x="2219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1" name="Oval 107"/>
          <p:cNvSpPr>
            <a:spLocks noChangeArrowheads="1"/>
          </p:cNvSpPr>
          <p:nvPr/>
        </p:nvSpPr>
        <p:spPr bwMode="auto">
          <a:xfrm>
            <a:off x="24479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72" name="Oval 108"/>
          <p:cNvSpPr>
            <a:spLocks noChangeArrowheads="1"/>
          </p:cNvSpPr>
          <p:nvPr/>
        </p:nvSpPr>
        <p:spPr bwMode="auto">
          <a:xfrm>
            <a:off x="24479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73" name="Line 109"/>
          <p:cNvSpPr>
            <a:spLocks noChangeShapeType="1"/>
          </p:cNvSpPr>
          <p:nvPr/>
        </p:nvSpPr>
        <p:spPr bwMode="auto">
          <a:xfrm>
            <a:off x="24479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4" name="Line 110"/>
          <p:cNvSpPr>
            <a:spLocks noChangeShapeType="1"/>
          </p:cNvSpPr>
          <p:nvPr/>
        </p:nvSpPr>
        <p:spPr bwMode="auto">
          <a:xfrm>
            <a:off x="2981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3286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3286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77" name="Line 113"/>
          <p:cNvSpPr>
            <a:spLocks noChangeShapeType="1"/>
          </p:cNvSpPr>
          <p:nvPr/>
        </p:nvSpPr>
        <p:spPr bwMode="auto">
          <a:xfrm>
            <a:off x="3286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8" name="Line 114"/>
          <p:cNvSpPr>
            <a:spLocks noChangeShapeType="1"/>
          </p:cNvSpPr>
          <p:nvPr/>
        </p:nvSpPr>
        <p:spPr bwMode="auto">
          <a:xfrm>
            <a:off x="3819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9" name="Oval 115"/>
          <p:cNvSpPr>
            <a:spLocks noChangeArrowheads="1"/>
          </p:cNvSpPr>
          <p:nvPr/>
        </p:nvSpPr>
        <p:spPr bwMode="auto">
          <a:xfrm>
            <a:off x="4048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80" name="Oval 116"/>
          <p:cNvSpPr>
            <a:spLocks noChangeArrowheads="1"/>
          </p:cNvSpPr>
          <p:nvPr/>
        </p:nvSpPr>
        <p:spPr bwMode="auto">
          <a:xfrm>
            <a:off x="4048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81" name="Line 117"/>
          <p:cNvSpPr>
            <a:spLocks noChangeShapeType="1"/>
          </p:cNvSpPr>
          <p:nvPr/>
        </p:nvSpPr>
        <p:spPr bwMode="auto">
          <a:xfrm>
            <a:off x="4048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2" name="Line 118"/>
          <p:cNvSpPr>
            <a:spLocks noChangeShapeType="1"/>
          </p:cNvSpPr>
          <p:nvPr/>
        </p:nvSpPr>
        <p:spPr bwMode="auto">
          <a:xfrm>
            <a:off x="4581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3" name="Oval 119"/>
          <p:cNvSpPr>
            <a:spLocks noChangeArrowheads="1"/>
          </p:cNvSpPr>
          <p:nvPr/>
        </p:nvSpPr>
        <p:spPr bwMode="auto">
          <a:xfrm>
            <a:off x="4810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84" name="Oval 120"/>
          <p:cNvSpPr>
            <a:spLocks noChangeArrowheads="1"/>
          </p:cNvSpPr>
          <p:nvPr/>
        </p:nvSpPr>
        <p:spPr bwMode="auto">
          <a:xfrm>
            <a:off x="4810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85" name="Line 121"/>
          <p:cNvSpPr>
            <a:spLocks noChangeShapeType="1"/>
          </p:cNvSpPr>
          <p:nvPr/>
        </p:nvSpPr>
        <p:spPr bwMode="auto">
          <a:xfrm>
            <a:off x="4810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6" name="Line 122"/>
          <p:cNvSpPr>
            <a:spLocks noChangeShapeType="1"/>
          </p:cNvSpPr>
          <p:nvPr/>
        </p:nvSpPr>
        <p:spPr bwMode="auto">
          <a:xfrm>
            <a:off x="5343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7" name="Oval 123"/>
          <p:cNvSpPr>
            <a:spLocks noChangeArrowheads="1"/>
          </p:cNvSpPr>
          <p:nvPr/>
        </p:nvSpPr>
        <p:spPr bwMode="auto">
          <a:xfrm>
            <a:off x="5572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88" name="Oval 124"/>
          <p:cNvSpPr>
            <a:spLocks noChangeArrowheads="1"/>
          </p:cNvSpPr>
          <p:nvPr/>
        </p:nvSpPr>
        <p:spPr bwMode="auto">
          <a:xfrm>
            <a:off x="5572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89" name="Line 125"/>
          <p:cNvSpPr>
            <a:spLocks noChangeShapeType="1"/>
          </p:cNvSpPr>
          <p:nvPr/>
        </p:nvSpPr>
        <p:spPr bwMode="auto">
          <a:xfrm>
            <a:off x="5572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6105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1" name="Oval 127"/>
          <p:cNvSpPr>
            <a:spLocks noChangeArrowheads="1"/>
          </p:cNvSpPr>
          <p:nvPr/>
        </p:nvSpPr>
        <p:spPr bwMode="auto">
          <a:xfrm>
            <a:off x="64103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92" name="Oval 128"/>
          <p:cNvSpPr>
            <a:spLocks noChangeArrowheads="1"/>
          </p:cNvSpPr>
          <p:nvPr/>
        </p:nvSpPr>
        <p:spPr bwMode="auto">
          <a:xfrm>
            <a:off x="64103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1393" name="Line 129"/>
          <p:cNvSpPr>
            <a:spLocks noChangeShapeType="1"/>
          </p:cNvSpPr>
          <p:nvPr/>
        </p:nvSpPr>
        <p:spPr bwMode="auto">
          <a:xfrm>
            <a:off x="6410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4" name="Line 130"/>
          <p:cNvSpPr>
            <a:spLocks noChangeShapeType="1"/>
          </p:cNvSpPr>
          <p:nvPr/>
        </p:nvSpPr>
        <p:spPr bwMode="auto">
          <a:xfrm>
            <a:off x="69437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1910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990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57150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>
            <a:off x="25908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5" name="Oval 135"/>
          <p:cNvSpPr>
            <a:spLocks noChangeArrowheads="1"/>
          </p:cNvSpPr>
          <p:nvPr/>
        </p:nvSpPr>
        <p:spPr bwMode="auto">
          <a:xfrm>
            <a:off x="2514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6" name="Oval 136"/>
          <p:cNvSpPr>
            <a:spLocks noChangeArrowheads="1"/>
          </p:cNvSpPr>
          <p:nvPr/>
        </p:nvSpPr>
        <p:spPr bwMode="auto">
          <a:xfrm>
            <a:off x="2590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7" name="Oval 137"/>
          <p:cNvSpPr>
            <a:spLocks noChangeArrowheads="1"/>
          </p:cNvSpPr>
          <p:nvPr/>
        </p:nvSpPr>
        <p:spPr bwMode="auto">
          <a:xfrm>
            <a:off x="65532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56388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1" grpId="0" animBg="1"/>
      <p:bldP spid="5252" grpId="0" animBg="1"/>
      <p:bldP spid="5253" grpId="0" animBg="1"/>
      <p:bldP spid="5254" grpId="0" animBg="1"/>
      <p:bldP spid="5255" grpId="0" animBg="1"/>
      <p:bldP spid="5256" grpId="0" animBg="1"/>
      <p:bldP spid="5257" grpId="0" animBg="1"/>
      <p:bldP spid="5258" grpId="0" animBg="1"/>
      <p:bldP spid="52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Poissonovo rozdělení</a:t>
            </a:r>
          </a:p>
        </p:txBody>
      </p:sp>
      <p:graphicFrame>
        <p:nvGraphicFramePr>
          <p:cNvPr id="12291" name="Object 140"/>
          <p:cNvGraphicFramePr>
            <a:graphicFrameLocks noChangeAspect="1"/>
          </p:cNvGraphicFramePr>
          <p:nvPr/>
        </p:nvGraphicFramePr>
        <p:xfrm>
          <a:off x="2133600" y="2017713"/>
          <a:ext cx="4572000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Rovnice" r:id="rId3" imgW="1168400" imgH="419100" progId="Equation.3">
                  <p:embed/>
                </p:oleObj>
              </mc:Choice>
              <mc:Fallback>
                <p:oleObj name="Rovnice" r:id="rId3" imgW="1168400" imgH="41910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17713"/>
                        <a:ext cx="4572000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141"/>
          <p:cNvSpPr txBox="1">
            <a:spLocks noChangeArrowheads="1"/>
          </p:cNvSpPr>
          <p:nvPr/>
        </p:nvSpPr>
        <p:spPr bwMode="auto">
          <a:xfrm>
            <a:off x="1752600" y="4114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Střední hodnota i variance rozdělení = 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85800" y="76200"/>
          <a:ext cx="7467600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kument" r:id="rId3" imgW="5748528" imgH="4073652" progId="Word.Document.8">
                  <p:embed/>
                </p:oleObj>
              </mc:Choice>
              <mc:Fallback>
                <p:oleObj name="dokument" r:id="rId3" imgW="5748528" imgH="407365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"/>
                        <a:ext cx="7467600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Rozdělení je vždy pozitivně šikmé, nicméně čím větší λ, tím menší šikmost. Při velkém λ se rozdělení blíží normálnímu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Poissonovo rozdělení:</a:t>
            </a:r>
            <a:br>
              <a:rPr lang="cs-CZ" altLang="cs-CZ" sz="4000" smtClean="0"/>
            </a:br>
            <a:r>
              <a:rPr lang="cs-CZ" altLang="cs-CZ" sz="4000" smtClean="0"/>
              <a:t>zjišťování náhodnosti rozmístění</a:t>
            </a:r>
            <a:endParaRPr lang="en-GB" altLang="cs-CZ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52963"/>
            <a:ext cx="9144000" cy="2205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Jsou květenství rozmístěna náhodně?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Umístím přes plochu čtverce (náhodně na část nebo pravidelnou síť)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Spočítám průměr a varianci: pro náhodné rozmístění budou mít počty ve čtvercích Poissonovo rozdělení, průměr rovný varianci</a:t>
            </a:r>
            <a:endParaRPr lang="en-GB" altLang="cs-CZ" sz="2400" smtClean="0"/>
          </a:p>
        </p:txBody>
      </p:sp>
      <p:pic>
        <p:nvPicPr>
          <p:cNvPr id="28676" name="Picture 4" descr="sedmik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sedmik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0624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sedmik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0624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Pokud jsou individua rozmístěna náhodně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98500" y="1905000"/>
          <a:ext cx="38735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dokument" r:id="rId3" imgW="6051804" imgH="2321052" progId="Word.Document.8">
                  <p:embed/>
                </p:oleObj>
              </mc:Choice>
              <mc:Fallback>
                <p:oleObj name="dokument" r:id="rId3" imgW="6051804" imgH="23210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762" r="51428" b="25465"/>
                      <a:stretch>
                        <a:fillRect/>
                      </a:stretch>
                    </p:blipFill>
                    <p:spPr bwMode="auto">
                      <a:xfrm>
                        <a:off x="698500" y="1905000"/>
                        <a:ext cx="38735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429000" y="3276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90800" y="4495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14600" y="30480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295400" y="3962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447800" y="2743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572000" y="2105025"/>
            <a:ext cx="419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Počty individuí v náhodně umístěných čtvercích</a:t>
            </a:r>
            <a:r>
              <a:rPr lang="en-GB" altLang="cs-CZ" sz="2400"/>
              <a:t> mají Poissonovo rozdělení - tedy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572000" y="4724400"/>
            <a:ext cx="441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Pokud v jednotce najdu jedno individuum, nemění se pravděpodobnost, že najdu další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657600"/>
            <a:ext cx="3429000" cy="76944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Pokud jsou individual rozmístěna shlukovitě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00100" y="2133600"/>
          <a:ext cx="37719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okument" r:id="rId3" imgW="6051804" imgH="2321052" progId="Word.Document.8">
                  <p:embed/>
                </p:oleObj>
              </mc:Choice>
              <mc:Fallback>
                <p:oleObj name="dokument" r:id="rId3" imgW="6051804" imgH="23210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4286" b="25465"/>
                      <a:stretch>
                        <a:fillRect/>
                      </a:stretch>
                    </p:blipFill>
                    <p:spPr bwMode="auto">
                      <a:xfrm>
                        <a:off x="800100" y="2133600"/>
                        <a:ext cx="37719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048000" y="36576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352800" y="4724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2209800" y="4724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1600200" y="38862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447800" y="29718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4800600" y="22860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Počty individuí v náhodně umístěných čtvercích</a:t>
            </a:r>
            <a:r>
              <a:rPr lang="en-GB" altLang="cs-CZ" sz="2400"/>
              <a:t> mají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4343400" y="4419600"/>
            <a:ext cx="4648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Pokud v jednotce najdu jedno individuum, zvyšuje to pravděpodobnost, že najdu další</a:t>
            </a: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POZOR – záleží na velikosti čtverce</a:t>
            </a:r>
            <a:endParaRPr lang="en-GB" altLang="cs-CZ" sz="2400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457200" y="6172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Hříbky rostou shlukovitě, a proto když najdu, hledám “bratříčka”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657600"/>
            <a:ext cx="3429000" cy="76944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Pokud je tendence k pravidelnosti či úplná pravidelnost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0" y="2238375"/>
          <a:ext cx="70866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kument" r:id="rId3" imgW="6051804" imgH="2321052" progId="Word.Document.8">
                  <p:embed/>
                </p:oleObj>
              </mc:Choice>
              <mc:Fallback>
                <p:oleObj name="dokument" r:id="rId3" imgW="6051804" imgH="23210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572" b="30435"/>
                      <a:stretch>
                        <a:fillRect/>
                      </a:stretch>
                    </p:blipFill>
                    <p:spPr bwMode="auto">
                      <a:xfrm>
                        <a:off x="0" y="2238375"/>
                        <a:ext cx="708660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562600" y="3962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876800" y="4572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006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962400" y="3048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09800" y="3810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752600" y="3200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676400" y="4495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762000" y="3886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85800" y="2971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400800" y="4191000"/>
            <a:ext cx="2743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Pokud v jednotce najdu jedno individuum, snižuje to pravděpodobnost, že najdu další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3228975"/>
            <a:ext cx="3429000" cy="76944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Odchylku od náhodnosti lze testovat: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8001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1. Klasický test shody s Poissonovým rozdělením</a:t>
            </a:r>
            <a:r>
              <a:rPr lang="cs-CZ" altLang="cs-CZ" sz="2400"/>
              <a:t> (klasický </a:t>
            </a:r>
            <a:r>
              <a:rPr lang="cs-CZ" altLang="cs-CZ" sz="2400">
                <a:sym typeface="Symbol" pitchFamily="18" charset="2"/>
              </a:rPr>
              <a:t></a:t>
            </a:r>
            <a:r>
              <a:rPr lang="cs-CZ" altLang="cs-CZ" sz="2400" baseline="30000"/>
              <a:t>2</a:t>
            </a:r>
            <a:r>
              <a:rPr lang="cs-CZ" altLang="cs-CZ" sz="2400"/>
              <a:t> –test, Kolmogorov-Smirnov) </a:t>
            </a: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2.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7848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má přibližně </a:t>
            </a:r>
            <a:r>
              <a:rPr lang="cs-CZ" altLang="cs-CZ" sz="2400">
                <a:sym typeface="Symbol" pitchFamily="18" charset="2"/>
              </a:rPr>
              <a:t></a:t>
            </a:r>
            <a:r>
              <a:rPr lang="cs-CZ" altLang="cs-CZ" sz="2400" baseline="30000"/>
              <a:t>2</a:t>
            </a:r>
            <a:r>
              <a:rPr lang="cs-CZ" altLang="cs-CZ" sz="2400"/>
              <a:t> rozdělení s </a:t>
            </a:r>
            <a:r>
              <a:rPr lang="cs-CZ" altLang="cs-CZ" sz="2400" i="1"/>
              <a:t>n-1</a:t>
            </a:r>
            <a:r>
              <a:rPr lang="cs-CZ" altLang="cs-CZ" sz="2400"/>
              <a:t> stupni volnosti v případě, že se jedná o Poissonovo rozdělení.  </a:t>
            </a:r>
            <a:endParaRPr lang="en-GB" altLang="cs-CZ" sz="240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3819880"/>
            <a:ext cx="3924300" cy="1253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Nicméně, shodu s náhodností spíše nemůžu očekávat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Zamítnutí nulové hypotézy o Poissonově distribuci není přípiš zajímavé (nulový model není příliš realistický), potřebuji míru shlukovitosti</a:t>
            </a:r>
          </a:p>
          <a:p>
            <a:r>
              <a:rPr lang="cs-CZ" altLang="en-US" smtClean="0"/>
              <a:t>Klasika, tj var/průměr není ideální, protože max možná odchylka roste s hustotou, a jeho hodnota při náhodném vymírání klesá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7696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Pokud chceme, aby se hodnota indexu shlukovitosti neměnila při náhodném vymírání, použijeme tzv. Lloydův index</a:t>
            </a:r>
            <a:r>
              <a:rPr lang="cs-CZ" altLang="cs-CZ" sz="2400"/>
              <a:t> (var a s</a:t>
            </a:r>
            <a:r>
              <a:rPr lang="cs-CZ" altLang="cs-CZ" sz="2400" baseline="30000"/>
              <a:t>2</a:t>
            </a:r>
            <a:r>
              <a:rPr lang="cs-CZ" altLang="cs-CZ" sz="2400"/>
              <a:t> je totéž, spočtená variance)</a:t>
            </a:r>
            <a:r>
              <a:rPr lang="en-GB" altLang="cs-CZ" sz="24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85800" y="1863725"/>
          <a:ext cx="571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Rovnice" r:id="rId3" imgW="1155700" imgH="393700" progId="Equation.3">
                  <p:embed/>
                </p:oleObj>
              </mc:Choice>
              <mc:Fallback>
                <p:oleObj name="Rovnice" r:id="rId3" imgW="11557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63725"/>
                        <a:ext cx="57150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601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Úžitečné při zjišťováni density dependence, nebo při porovnávání shlukovitosti populací s různou hustotou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800" y="57150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Další možnosti - aproximace tzv. “kontagiozními rozděleními” (negativně binomické, Neymanovo)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cs-CZ" altLang="cs-CZ" smtClean="0"/>
              <a:t>P</a:t>
            </a:r>
            <a:r>
              <a:rPr lang="en-GB" altLang="cs-CZ" smtClean="0"/>
              <a:t>rostorové rozmístění populace</a:t>
            </a:r>
            <a:br>
              <a:rPr lang="en-GB" altLang="cs-CZ" smtClean="0"/>
            </a:br>
            <a:r>
              <a:rPr lang="en-GB" altLang="cs-CZ" smtClean="0"/>
              <a:t>(</a:t>
            </a:r>
            <a:r>
              <a:rPr lang="cs-CZ" altLang="cs-CZ" smtClean="0"/>
              <a:t>+ </a:t>
            </a:r>
            <a:r>
              <a:rPr lang="en-GB" altLang="cs-CZ" smtClean="0"/>
              <a:t>spatial pattern analysis)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[Pražáci, tj PřF UK, propagují české slovo </a:t>
            </a:r>
            <a:r>
              <a:rPr lang="cs-CZ" altLang="cs-CZ" i="1" smtClean="0"/>
              <a:t>patrnost </a:t>
            </a:r>
            <a:r>
              <a:rPr lang="cs-CZ" altLang="cs-CZ" smtClean="0"/>
              <a:t>pro anglické pattern]</a:t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a co z ní můžeme zjistit </a:t>
            </a:r>
            <a:br>
              <a:rPr lang="cs-CZ" altLang="cs-CZ" smtClean="0"/>
            </a:br>
            <a:r>
              <a:rPr lang="cs-CZ" altLang="cs-CZ" smtClean="0"/>
              <a:t>– i pro mechanismy</a:t>
            </a:r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Okamžitá hodnota charakteristiky shlukovitosti moc neřekne</a:t>
            </a:r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Ale její změny v čase už ano.</a:t>
            </a:r>
          </a:p>
          <a:p>
            <a:endParaRPr lang="cs-CZ" altLang="en-US" smtClean="0"/>
          </a:p>
          <a:p>
            <a:r>
              <a:rPr lang="cs-CZ" altLang="en-US" smtClean="0"/>
              <a:t>Případně i srovnání populací v prostoru</a:t>
            </a:r>
          </a:p>
          <a:p>
            <a:endParaRPr lang="cs-CZ" altLang="en-US" smtClean="0"/>
          </a:p>
          <a:p>
            <a:r>
              <a:rPr lang="cs-CZ" altLang="en-US" smtClean="0"/>
              <a:t>Pokud bych měl změny v čase, nejlepší je mít trvalé čtverce.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Příčiny shlukovitosti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Heterogenita prostředí (v jednotkách s příznivým prostředím je větší lokální hustota)</a:t>
            </a:r>
          </a:p>
          <a:p>
            <a:r>
              <a:rPr lang="cs-CZ" altLang="en-US" smtClean="0"/>
              <a:t>Dispersal – Individua / semena necestují náhodně, ale ve shlucích, a tak se jich někam dostane víc, a někam méně</a:t>
            </a:r>
          </a:p>
          <a:p>
            <a:r>
              <a:rPr lang="cs-CZ" altLang="en-US" smtClean="0"/>
              <a:t>Pozitivní vztahy mezi individui (přítomnost individua zvyšuje pravděpodobnosti uchycení a/nebo přežití dalšího individua)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Příčina pravidelnosti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Negativní density dependence – jednotky obsazené mnoha individui mají menší pravděpodobnost, že se uchytí další, nebo větší mortalitu</a:t>
            </a:r>
          </a:p>
          <a:p>
            <a:r>
              <a:rPr lang="cs-CZ" altLang="en-US" smtClean="0"/>
              <a:t>Speciální případ v parazitologii (studujeme shlukovitost parazitů na hostiteli) – nejnapadenější hostitelé nepřežijí (a s nimi pravděpodobně nepřežijí i paraziti, takže též density dependence)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Důsledky shlukovitosti / pravidelnosti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cs-CZ" altLang="en-US" smtClean="0"/>
              <a:t>Shlukovitost zvyšuje a pravidelnost snižuje vnitrodruhovou kompetici (jak  ve spojitém prostoru, tak v diskrétních jednotkách).  Proto se rostliny sázejí v pravidelném sponu / po jedné v květináči – ideální šestiúhelníková síť</a:t>
            </a:r>
          </a:p>
          <a:p>
            <a:r>
              <a:rPr lang="cs-CZ" altLang="en-US" smtClean="0"/>
              <a:t>Ve společenstvu více druhů – shlukovitost v rámci druhů znamená zvýšení vnitrodruhové a snížení mezidruhové kompetice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Praktické důsledky</a:t>
            </a:r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Klasické kompetiční pokusy nadhodnocují vliv plevelů na plodiny, protože</a:t>
            </a:r>
          </a:p>
          <a:p>
            <a:r>
              <a:rPr lang="cs-CZ" altLang="en-US" smtClean="0"/>
              <a:t>V pokusech se plevele sejí náhodně, nebo sázejí pravidelně</a:t>
            </a:r>
          </a:p>
          <a:p>
            <a:r>
              <a:rPr lang="cs-CZ" altLang="en-US" smtClean="0"/>
              <a:t>V reálném poli jsou plevele shlukovitě, a tudiž je menší kompetice mezidruhová (vliv na plodinu), a větší vnitrodruhová (jednotlivá individua plevele si konkurují navzájem)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Ukázali jsme experimentálně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Lamošová</a:t>
            </a:r>
            <a:r>
              <a:rPr lang="en-US" dirty="0"/>
              <a:t>, T., </a:t>
            </a:r>
            <a:r>
              <a:rPr lang="en-US" dirty="0" err="1"/>
              <a:t>Doležal</a:t>
            </a:r>
            <a:r>
              <a:rPr lang="en-US" dirty="0"/>
              <a:t>, J., Lanta, V., &amp; </a:t>
            </a:r>
            <a:r>
              <a:rPr lang="en-US" dirty="0" err="1"/>
              <a:t>Lepš</a:t>
            </a:r>
            <a:r>
              <a:rPr lang="en-US" dirty="0"/>
              <a:t>, J. (2010). Spatial pattern affects diversity–productivity relationships in experimental meadow communities. 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cs-CZ" i="1" dirty="0" err="1"/>
              <a:t>O</a:t>
            </a:r>
            <a:r>
              <a:rPr lang="en-US" i="1" dirty="0" err="1" smtClean="0"/>
              <a:t>ecologica</a:t>
            </a:r>
            <a:r>
              <a:rPr lang="en-US" dirty="0"/>
              <a:t>, </a:t>
            </a:r>
            <a:r>
              <a:rPr lang="en-US" i="1" dirty="0"/>
              <a:t>36</a:t>
            </a:r>
            <a:r>
              <a:rPr lang="en-US" dirty="0"/>
              <a:t>(3), 325-332.</a:t>
            </a:r>
          </a:p>
        </p:txBody>
      </p:sp>
    </p:spTree>
    <p:extLst>
      <p:ext uri="{BB962C8B-B14F-4D97-AF65-F5344CB8AC3E}">
        <p14:creationId xmlns:p14="http://schemas.microsoft.com/office/powerpoint/2010/main" val="291006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33400" y="1143000"/>
          <a:ext cx="228600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Worksheet" r:id="rId3" imgW="3017825" imgH="3010286" progId="Excel.Sheet.8">
                  <p:embed/>
                </p:oleObj>
              </mc:Choice>
              <mc:Fallback>
                <p:oleObj name="Worksheet" r:id="rId3" imgW="3017825" imgH="301028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286000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81000" y="4038600"/>
          <a:ext cx="24003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Worksheet" r:id="rId5" imgW="3406445" imgH="3055803" progId="Excel.Sheet.8">
                  <p:embed/>
                </p:oleObj>
              </mc:Choice>
              <mc:Fallback>
                <p:oleObj name="Worksheet" r:id="rId5" imgW="3406445" imgH="305580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38600"/>
                        <a:ext cx="24003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4557713" y="609600"/>
          <a:ext cx="30321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Worksheet" r:id="rId7" imgW="3017825" imgH="3033044" progId="Excel.Sheet.8">
                  <p:embed/>
                </p:oleObj>
              </mc:Choice>
              <mc:Fallback>
                <p:oleObj name="Worksheet" r:id="rId7" imgW="3017825" imgH="30330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609600"/>
                        <a:ext cx="303212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Rozmístění ve spojitém prostoru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Zcela pravidelné (v síti)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Rovnoměrné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5257800" y="228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Náhodné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486400" y="3581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Shlukovité</a:t>
            </a:r>
          </a:p>
        </p:txBody>
      </p:sp>
      <p:graphicFrame>
        <p:nvGraphicFramePr>
          <p:cNvPr id="26634" name="Object 13"/>
          <p:cNvGraphicFramePr>
            <a:graphicFrameLocks noChangeAspect="1"/>
          </p:cNvGraphicFramePr>
          <p:nvPr/>
        </p:nvGraphicFramePr>
        <p:xfrm>
          <a:off x="4800600" y="3886200"/>
          <a:ext cx="3200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Worksheet" r:id="rId9" imgW="3436925" imgH="3040847" progId="Excel.Sheet.8">
                  <p:embed/>
                </p:oleObj>
              </mc:Choice>
              <mc:Fallback>
                <p:oleObj name="Worksheet" r:id="rId9" imgW="3436925" imgH="3040847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3200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cs-CZ" smtClean="0"/>
              <a:t>Platí jak pro diskrétní jednotky, tak spojitý prostor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153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Při náhodném rozmístění, přítomnost jednoho individua v jednotce neovlivňuje pravděpodobnost nalezení jiného individua v téže jednotce (v blízkosti ve spojitém prostoru)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Při rovnoměrném (pravidelném) je pravděpodobnost nalezení jiného snížena, při shlukovitém zvýšena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Pozor při pokusech o kauzální interpretaci (tj. shlukovitost by byla odrazem pozitivních, pravidelnost negativních interakcí)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Individua ve spojitém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Clark &amp; Evans index   - založeno na průměrné vzdálenosti mezi sousedními individui (porovnání skutečné a očekávané v případě náhodnosti – při shlukovitosti jsou si sousedé blízko) –</a:t>
            </a:r>
          </a:p>
          <a:p>
            <a:r>
              <a:rPr lang="cs-CZ" altLang="en-US" smtClean="0"/>
              <a:t>Hopkins &amp; Skellam index - na porovnání vzdálenosti náhodného bodu k nejbližšímu indiviuu a náhodného individua k nejbližšímu sousedu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Individua ve spojitém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Výhoda – lze jednoduše v terénu </a:t>
            </a:r>
          </a:p>
          <a:p>
            <a:r>
              <a:rPr lang="cs-CZ" altLang="en-US" dirty="0" smtClean="0"/>
              <a:t>Problém – moc neřekne (jen hrubé porovnání s náhodností)</a:t>
            </a:r>
          </a:p>
          <a:p>
            <a:r>
              <a:rPr lang="cs-CZ" altLang="en-US" dirty="0" smtClean="0"/>
              <a:t>V praxi je problém určit, co je náhodné individuum – není to individuum nejbližší náhodnému bodu</a:t>
            </a:r>
          </a:p>
          <a:p>
            <a:r>
              <a:rPr lang="cs-CZ" altLang="en-US" b="1" dirty="0" smtClean="0"/>
              <a:t>Dnes už se prakticky neužívá, jsou lepší </a:t>
            </a:r>
            <a:r>
              <a:rPr lang="cs-CZ" altLang="en-US" b="1" dirty="0" smtClean="0"/>
              <a:t>metody – spíš historický význam</a:t>
            </a:r>
            <a:endParaRPr lang="cs-CZ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Klasická dichotomie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Pattern and process</a:t>
            </a:r>
          </a:p>
          <a:p>
            <a:r>
              <a:rPr lang="cs-CZ" altLang="en-US" smtClean="0"/>
              <a:t>Může nám pattern (zde </a:t>
            </a:r>
            <a:r>
              <a:rPr lang="cs-CZ" altLang="en-US" i="1" smtClean="0"/>
              <a:t>spatial pattern</a:t>
            </a:r>
            <a:r>
              <a:rPr lang="cs-CZ" altLang="en-US" smtClean="0"/>
              <a:t>) říct něco o mechnismech?</a:t>
            </a:r>
          </a:p>
          <a:p>
            <a:r>
              <a:rPr lang="cs-CZ" altLang="en-US" smtClean="0"/>
              <a:t>Býval jsem hodně skeptický</a:t>
            </a:r>
          </a:p>
          <a:p>
            <a:pPr>
              <a:buFontTx/>
              <a:buNone/>
            </a:pPr>
            <a:r>
              <a:rPr lang="cs-CZ" altLang="en-US" sz="1800" smtClean="0"/>
              <a:t>	Leps J. (1990): </a:t>
            </a:r>
            <a:r>
              <a:rPr lang="cs-CZ" altLang="en-US" sz="1800" i="1" smtClean="0"/>
              <a:t>Can underlying mechanisms be deduced from observed patterns? </a:t>
            </a:r>
            <a:r>
              <a:rPr lang="cs-CZ" altLang="en-US" sz="1800" smtClean="0"/>
              <a:t>In: Krahulec F. Agnew A.D.Q. Agnew S. &amp; Willems J.H. [eds.]: Spatial processes in plant communities. SPB Publ. pp. 1-11.</a:t>
            </a:r>
          </a:p>
          <a:p>
            <a:r>
              <a:rPr lang="cs-CZ" altLang="en-US" smtClean="0"/>
              <a:t>Ale metody (popisu spatial pattern) od té doby přinesly nové možnosti</a:t>
            </a:r>
            <a:endParaRPr lang="cs-CZ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Na jaké “škále” nacházíme odchylky od pravidelnosti?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533400" y="3200400"/>
          <a:ext cx="3200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Worksheet" r:id="rId3" imgW="3436925" imgH="3040847" progId="Excel.Sheet.8">
                  <p:embed/>
                </p:oleObj>
              </mc:Choice>
              <mc:Fallback>
                <p:oleObj name="Worksheet" r:id="rId3" imgW="3436925" imgH="304084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3200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4648200" y="3124200"/>
          <a:ext cx="3436938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Worksheet" r:id="rId5" imgW="3436925" imgH="3040847" progId="Excel.Sheet.8">
                  <p:embed/>
                </p:oleObj>
              </mc:Choice>
              <mc:Fallback>
                <p:oleObj name="Worksheet" r:id="rId5" imgW="3436925" imgH="3040847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3436938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Oba příklady shlukovitého rozmístění, ale liší se velikostí shluků a intenzitou shlukování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Co mohu dělat?</a:t>
            </a:r>
            <a:br>
              <a:rPr lang="en-GB" altLang="cs-CZ" smtClean="0"/>
            </a:br>
            <a:endParaRPr lang="en-GB" altLang="cs-CZ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1. Síť nebo transeckt, v každé jednotce spočtu individua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048000" y="2133600"/>
          <a:ext cx="5037138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Worksheet" r:id="rId3" imgW="3436925" imgH="3040847" progId="Excel.Sheet.8">
                  <p:embed/>
                </p:oleObj>
              </mc:Choice>
              <mc:Fallback>
                <p:oleObj name="Worksheet" r:id="rId3" imgW="3436925" imgH="304084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33600"/>
                        <a:ext cx="5037138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267200" y="2590800"/>
            <a:ext cx="1447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572000" y="2590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800600" y="2590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105400" y="2590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410200" y="2590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2672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267200" y="3048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267200" y="3352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2672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657600" y="487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657600" y="5181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657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9624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4267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5720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876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181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54864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5791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6172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68580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2209800"/>
          </a:xfrm>
        </p:spPr>
        <p:txBody>
          <a:bodyPr/>
          <a:lstStyle/>
          <a:p>
            <a:r>
              <a:rPr lang="en-GB" altLang="cs-CZ" smtClean="0"/>
              <a:t>Pak hierarchicky shlukuji, a počítám intenzitu shlukování, kterou proti proti velikosti bloku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33400" y="2773363"/>
          <a:ext cx="83058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Worksheet" r:id="rId3" imgW="4176065" imgH="678525" progId="Excel.Sheet.8">
                  <p:embed/>
                </p:oleObj>
              </mc:Choice>
              <mc:Fallback>
                <p:oleObj name="Worksheet" r:id="rId3" imgW="4176065" imgH="6785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73363"/>
                        <a:ext cx="83058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4572000"/>
            <a:ext cx="8001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Při výpočtu beru v úvahu, jaká byla shlukovitost na nižší škále (jde o variantu hierarchické ANOVY). Hodnotím, jak moc se liší hodnoty menšího bloku uvnitř většího bloku. Vymyšleno mnoho různých metod. Vynáším tzv. ‘Mean Square’ proti velikosti bloku a z toho usuzuji na velikost shluků.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Usuzuji: velikost shluku jsou dve základní jednotky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33400" y="1927225"/>
          <a:ext cx="5791200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Worksheet" r:id="rId3" imgW="4694225" imgH="3002483" progId="Excel.Sheet.8">
                  <p:embed/>
                </p:oleObj>
              </mc:Choice>
              <mc:Fallback>
                <p:oleObj name="Worksheet" r:id="rId3" imgW="4694225" imgH="300248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27225"/>
                        <a:ext cx="5791200" cy="370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553200" y="1752600"/>
            <a:ext cx="2057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Výhoda: lze použít i v případě, že mám populaci charakterizovanou jinak než individui (třeba pokryvností v </a:t>
            </a:r>
            <a:r>
              <a:rPr lang="cs-CZ" altLang="cs-CZ" sz="2400"/>
              <a:t>z</a:t>
            </a:r>
            <a:r>
              <a:rPr lang="en-GB" altLang="cs-CZ" sz="2400"/>
              <a:t>ákladních jednotkách)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848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4000"/>
              <a:t>Pokud máme víc druhů, nebo druh a charakteristiku prostředí, mohu podobně zkoumat závislost vztahu (“kovariance”) na velikosti bloku</a:t>
            </a:r>
            <a:r>
              <a:rPr lang="en-GB" altLang="cs-CZ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</p:spPr>
        <p:txBody>
          <a:bodyPr/>
          <a:lstStyle/>
          <a:p>
            <a:pPr algn="l"/>
            <a:r>
              <a:rPr lang="en-GB" altLang="cs-CZ" smtClean="0"/>
              <a:t>Vyhodnocení mapovaných populací jedinců (k-funkce)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762000" y="2362200"/>
          <a:ext cx="4244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Worksheet" r:id="rId3" imgW="3017825" imgH="3033044" progId="Excel.Sheet.8">
                  <p:embed/>
                </p:oleObj>
              </mc:Choice>
              <mc:Fallback>
                <p:oleObj name="Worksheet" r:id="rId3" imgW="3017825" imgH="303304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42449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2057400" y="4114800"/>
            <a:ext cx="9144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286000" y="4495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828800" y="3886200"/>
            <a:ext cx="13716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2286000" y="4343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257800" y="2743200"/>
            <a:ext cx="2971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Princip: zjišťuji průměrný počet sousedů každého jedince do vzdálenosti </a:t>
            </a:r>
            <a:r>
              <a:rPr lang="en-GB" altLang="cs-CZ" sz="2400" i="1"/>
              <a:t>h </a:t>
            </a:r>
            <a:r>
              <a:rPr lang="en-GB" altLang="cs-CZ" sz="2400"/>
              <a:t>metrů (tj. počet dalších jedinců v soustředných kruzích o postupně se zvětšujícím poloměru. 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609600" y="2209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Pozor, pozice každého individua považována za bod.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Jsou-li jedinci rozmístěni náhodně, potom by počet sousedů měl být roven: velikost plochy kruhu </a:t>
            </a:r>
            <a:r>
              <a:rPr lang="en-GB" altLang="cs-CZ" sz="2400">
                <a:cs typeface="Times New Roman" pitchFamily="18" charset="0"/>
              </a:rPr>
              <a:t>×</a:t>
            </a:r>
            <a:r>
              <a:rPr lang="cs-CZ" altLang="cs-CZ" sz="2400">
                <a:cs typeface="Times New Roman" pitchFamily="18" charset="0"/>
              </a:rPr>
              <a:t> </a:t>
            </a:r>
            <a:r>
              <a:rPr lang="en-GB" altLang="cs-CZ" sz="2400"/>
              <a:t>hustota populace.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Větší počet sousedů značí shlukovité rozmístění populace (na dané prostorové škále), menší počet sousedů pravidelnost. 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09600" y="3352800"/>
          <a:ext cx="41910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Rovnice" r:id="rId3" imgW="1155700" imgH="876300" progId="Equation.3">
                  <p:embed/>
                </p:oleObj>
              </mc:Choice>
              <mc:Fallback>
                <p:oleObj name="Rovnice" r:id="rId3" imgW="1155700" imgH="876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41910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10200" y="3505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81600" y="3429000"/>
            <a:ext cx="3276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/>
              <a:t>h </a:t>
            </a:r>
            <a:r>
              <a:rPr lang="en-GB" altLang="cs-CZ" sz="2400"/>
              <a:t>- vzdálenost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/>
              <a:t>n</a:t>
            </a:r>
            <a:r>
              <a:rPr lang="en-GB" altLang="cs-CZ" sz="2400"/>
              <a:t>(</a:t>
            </a:r>
            <a:r>
              <a:rPr lang="en-GB" altLang="cs-CZ" sz="2400" i="1"/>
              <a:t>h</a:t>
            </a:r>
            <a:r>
              <a:rPr lang="en-GB" altLang="cs-CZ" sz="2400"/>
              <a:t>) - počet sousedů do vzdálenosti </a:t>
            </a:r>
            <a:r>
              <a:rPr lang="en-GB" altLang="cs-CZ" sz="2400" i="1"/>
              <a:t>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/>
              <a:t>L </a:t>
            </a:r>
            <a:r>
              <a:rPr lang="en-GB" altLang="cs-CZ" sz="2400"/>
              <a:t>- standardizovaná forma, positivní hodnoty značí shlukovitost</a:t>
            </a:r>
            <a:endParaRPr lang="en-GB" altLang="cs-CZ" sz="2400" i="1"/>
          </a:p>
        </p:txBody>
      </p:sp>
      <p:sp>
        <p:nvSpPr>
          <p:cNvPr id="36870" name="TextBox 1"/>
          <p:cNvSpPr txBox="1">
            <a:spLocks noChangeArrowheads="1"/>
          </p:cNvSpPr>
          <p:nvPr/>
        </p:nvSpPr>
        <p:spPr bwMode="auto">
          <a:xfrm>
            <a:off x="228600" y="607695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Dnes se častěji užívá „</a:t>
            </a:r>
            <a:r>
              <a:rPr lang="cs-CZ" altLang="en-US" sz="2400" i="1"/>
              <a:t>pair correlation function</a:t>
            </a:r>
            <a:r>
              <a:rPr lang="cs-CZ" altLang="en-US" sz="2400"/>
              <a:t>“, která je vlastně derivací 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62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Nevýhoda: potřebuju mít přesně </a:t>
            </a:r>
            <a:r>
              <a:rPr lang="cs-CZ" altLang="cs-CZ" sz="2400"/>
              <a:t>a kompletně </a:t>
            </a:r>
            <a:r>
              <a:rPr lang="en-GB" altLang="cs-CZ" sz="2400"/>
              <a:t>zmapovanou populaci</a:t>
            </a:r>
            <a:r>
              <a:rPr lang="cs-CZ" altLang="cs-CZ" sz="2400"/>
              <a:t> (nebo kompletně plochu unvitř populace)</a:t>
            </a:r>
            <a:r>
              <a:rPr lang="en-GB" altLang="cs-CZ" sz="2400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Výpočetní problém: Edge effect a jeho korekce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Mohu testovat proti libovolným </a:t>
            </a:r>
            <a:r>
              <a:rPr lang="en-GB" altLang="cs-CZ" sz="2400" b="1"/>
              <a:t>“nulovým modelům”</a:t>
            </a:r>
            <a:r>
              <a:rPr lang="cs-CZ" altLang="cs-CZ" sz="2400" b="1"/>
              <a:t>.</a:t>
            </a:r>
            <a:r>
              <a:rPr lang="en-GB" altLang="cs-CZ" sz="2400"/>
              <a:t> </a:t>
            </a: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cs-CZ" altLang="cs-CZ" smtClean="0"/>
              <a:t>Nulové modely (Null models)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/>
              <a:t>V ekologii stále populárnější (nejen pro spatial pattern)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Mohu si nasimulovat různé nulové modely, a na nich spočítat uvažované charakteristiky (třeba K-funkci)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Udělám např. 1000 x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Když realita spadne do extrémních 2,5% (nad nebo pod „obálku“), zamítám nulovou hypotézu pro danou prostorovou škálu (na 5% hladině výzmnamnosti) – není to takhle úplně přesné, existuje i globální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Nulové modely pro </a:t>
            </a:r>
            <a:r>
              <a:rPr lang="cs-CZ" altLang="en-US" i="1" smtClean="0"/>
              <a:t>spatial pattern</a:t>
            </a:r>
            <a:endParaRPr lang="cs-CZ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800" smtClean="0"/>
              <a:t>Nejjednodušší nulový model – úplná náhodnost – umístím zcela náhodně příslušný počet individuí do plochy</a:t>
            </a:r>
          </a:p>
          <a:p>
            <a:r>
              <a:rPr lang="cs-CZ" altLang="en-US" sz="2800" smtClean="0"/>
              <a:t>Složitější – můžu předpokládat nějaký gradient prostředí, a nejprve modelovat gradient prostředí podle dat, a pak podle gradientu modelovat rozmístění individuí (gradient prostředí bývá na podstatně větší </a:t>
            </a:r>
            <a:r>
              <a:rPr lang="cs-CZ" altLang="en-US" sz="2800" i="1" smtClean="0"/>
              <a:t>spatial scale </a:t>
            </a:r>
            <a:r>
              <a:rPr lang="cs-CZ" altLang="en-US" sz="2800" smtClean="0"/>
              <a:t>než bioticky způsobená shlukovitost)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Pro které organismy má spatial pattern smysl</a:t>
            </a:r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Sedentární (rostliny)</a:t>
            </a:r>
          </a:p>
          <a:p>
            <a:r>
              <a:rPr lang="cs-CZ" altLang="en-US" smtClean="0"/>
              <a:t>I mobilní (živočichové) mají nory, hnízda, a pod., které lze charakterizovat jejich umístěním </a:t>
            </a:r>
            <a:endParaRPr lang="en-US" alt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Nulové modely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5943600" cy="4114800"/>
          </a:xfrm>
        </p:spPr>
        <p:txBody>
          <a:bodyPr/>
          <a:lstStyle/>
          <a:p>
            <a:r>
              <a:rPr lang="cs-CZ" altLang="en-US" sz="2800" smtClean="0"/>
              <a:t>Nebo můžu vzít za nulový model stav z posledního sledování, a koukat se, která individua přežila, takže vyberu podle reality počet přeživších, ale zcela náhodně, prostorově nezávisle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t="15625" r="17969" b="11130"/>
          <a:stretch>
            <a:fillRect/>
          </a:stretch>
        </p:blipFill>
        <p:spPr bwMode="auto">
          <a:xfrm>
            <a:off x="228600" y="609600"/>
            <a:ext cx="3200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4648" r="19531" b="12106"/>
          <a:stretch>
            <a:fillRect/>
          </a:stretch>
        </p:blipFill>
        <p:spPr bwMode="auto">
          <a:xfrm>
            <a:off x="3048000" y="533400"/>
            <a:ext cx="594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Aplikace: umírající lesy v Krkonoších (Vacek &amp; </a:t>
            </a:r>
            <a:r>
              <a:rPr lang="cs-CZ" altLang="cs-CZ" sz="2400"/>
              <a:t>Lepš 1996)</a:t>
            </a: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Příklady použití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cs-CZ" altLang="cs-CZ" smtClean="0"/>
              <a:t>Kdekoliv, kde můžu individuum přesně lokalizovat souřadnicemi individuum nebo jiný objekt, a považovat ho za bod (metody pro „polštáře“ by byly zajímavé, ale prakticky nejsou k dispozici (a byly by dost složité).</a:t>
            </a:r>
          </a:p>
          <a:p>
            <a:r>
              <a:rPr lang="cs-CZ" altLang="cs-CZ" smtClean="0"/>
              <a:t>Klasicky: </a:t>
            </a:r>
            <a:r>
              <a:rPr lang="en-GB" altLang="cs-CZ" smtClean="0"/>
              <a:t>Lesní společenstva</a:t>
            </a:r>
            <a:r>
              <a:rPr lang="cs-CZ" altLang="cs-CZ" smtClean="0"/>
              <a:t>, kde studujeme stromy (stroj jako bod v ploše lesa)</a:t>
            </a:r>
          </a:p>
          <a:p>
            <a:r>
              <a:rPr lang="en-GB" altLang="cs-CZ" smtClean="0"/>
              <a:t>Umístění mravenišť, nor nebo hnízd</a:t>
            </a:r>
          </a:p>
          <a:p>
            <a:endParaRPr lang="en-GB" altLang="cs-CZ" smtClean="0"/>
          </a:p>
          <a:p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Co mi říká pattern o možných mechanismech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Jedno pozorování na jedné prostorové škále skoro nic</a:t>
            </a:r>
          </a:p>
          <a:p>
            <a:r>
              <a:rPr lang="cs-CZ" altLang="en-US" smtClean="0"/>
              <a:t>Každý </a:t>
            </a:r>
            <a:r>
              <a:rPr lang="cs-CZ" altLang="en-US" i="1" smtClean="0"/>
              <a:t>pattern </a:t>
            </a:r>
            <a:r>
              <a:rPr lang="cs-CZ" altLang="en-US" smtClean="0"/>
              <a:t> je výsledkem řady procesů, často s protichůdným vlivem na shlukovitost</a:t>
            </a:r>
          </a:p>
          <a:p>
            <a:r>
              <a:rPr lang="cs-CZ" altLang="en-US" smtClean="0"/>
              <a:t>Užitečná jsou opakovaná měření téhož, a jejich interpretace vzhledem k prostorové škále (viz smrky)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Co mi říká pattern o možných mechanismech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Nejsnáze se interpretuje pokles shlukovitosti - vzrůst pravidelnosti (ve srovnání s nulovým modelem náhodného vymírání) – to můžeme považovat za  „důkaz“ negativní denzity-dependence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t="15625" r="17969" b="11130"/>
          <a:stretch>
            <a:fillRect/>
          </a:stretch>
        </p:blipFill>
        <p:spPr bwMode="auto">
          <a:xfrm>
            <a:off x="228600" y="609600"/>
            <a:ext cx="3200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4648" r="19531" b="12106"/>
          <a:stretch>
            <a:fillRect/>
          </a:stretch>
        </p:blipFill>
        <p:spPr bwMode="auto">
          <a:xfrm>
            <a:off x="3048000" y="533400"/>
            <a:ext cx="5943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Aplikace: umírající lesy v Krkonoších (Vacek &amp; </a:t>
            </a:r>
            <a:r>
              <a:rPr lang="cs-CZ" altLang="cs-CZ" sz="2400"/>
              <a:t>Lepš 1996)</a:t>
            </a: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Marked point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Ke každému objektu mám nejen jeho souřadnice, ale také nějaké vlastnosti – náš projekt na PNG – ke každému stromu máme souřadnice, druh, dbh, výšku, (+ různé </a:t>
            </a:r>
            <a:r>
              <a:rPr lang="cs-CZ" altLang="en-US" i="1" smtClean="0"/>
              <a:t>traits</a:t>
            </a:r>
            <a:r>
              <a:rPr lang="cs-CZ" altLang="en-US" smtClean="0"/>
              <a:t>) a míry napadení herbivory</a:t>
            </a:r>
          </a:p>
          <a:p>
            <a:r>
              <a:rPr lang="cs-CZ" altLang="en-US" smtClean="0"/>
              <a:t>Umožňují studovat prostorový vztah dvou druhů, prostorový vztah více druhů (diversity attractors vs. diversity repellers), vztah jedinců s různými vlastnostmi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Interpretace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Tady už jsou výsledky interpretovatelnější – spolu se znalostmi chování a vlastností druhů</a:t>
            </a:r>
          </a:p>
          <a:p>
            <a:r>
              <a:rPr lang="cs-CZ" altLang="en-US" smtClean="0"/>
              <a:t>Např. malá individua bývají rozmístěna shlukovitěji, velká pravidelněji – evidentně, na malých individuích je vidět ještě vliv „dispersal“ – u starých převládá vliv kompetice mezi sousedy</a:t>
            </a:r>
          </a:p>
          <a:p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Interpretace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Heterospecifičtí sousedé jsou častější v realitě, než v nulovém modelu</a:t>
            </a:r>
          </a:p>
          <a:p>
            <a:r>
              <a:rPr lang="cs-CZ" altLang="en-US" smtClean="0"/>
              <a:t>Můžeme uvažovat o mechanismech podporujících koexistenci a tím druhovou diversitu</a:t>
            </a:r>
          </a:p>
          <a:p>
            <a:r>
              <a:rPr lang="cs-CZ" altLang="en-US" sz="2400" smtClean="0"/>
              <a:t>Příklad využití: </a:t>
            </a:r>
            <a:r>
              <a:rPr lang="en-US" altLang="en-US" sz="2400" smtClean="0"/>
              <a:t>Fibich, P., Lepš, J., Novotný, V., Klimeš, P., Těšitel, J., Molem, K., ... &amp; Weiblen, G. D. (2016). Spatial patterns of tree species distribution in New Guinea primary and secondary lowland rain forest. </a:t>
            </a:r>
            <a:r>
              <a:rPr lang="en-US" altLang="en-US" sz="2400" i="1" smtClean="0"/>
              <a:t>Journal of Vegetation Science</a:t>
            </a:r>
            <a:r>
              <a:rPr lang="en-US" altLang="en-US" sz="2400" smtClean="0"/>
              <a:t>.</a:t>
            </a:r>
            <a:endParaRPr lang="cs-CZ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Stabilita populací</a:t>
            </a:r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800" dirty="0" smtClean="0"/>
              <a:t>Stabilitu může charakterizovat resistence (odolnost, jak dobře odolávám tlaku prostředí, třeba při extrémním suchu), resilience (schopnost se navrátit do původního stavu po vychýlení, někdy též nazývaná </a:t>
            </a:r>
            <a:r>
              <a:rPr lang="cs-CZ" altLang="en-US" sz="2800" b="1" dirty="0" smtClean="0"/>
              <a:t>Recovery</a:t>
            </a:r>
            <a:r>
              <a:rPr lang="cs-CZ" altLang="en-US" sz="2800" dirty="0" smtClean="0"/>
              <a:t>), a také konstance (většinou měřená jako její opak, variabilita v čase)</a:t>
            </a:r>
          </a:p>
          <a:p>
            <a:r>
              <a:rPr lang="cs-CZ" altLang="en-US" sz="2800" dirty="0" smtClean="0"/>
              <a:t>Resistence a resilience vyžadují nejspíš experimentální přístup (nebo podívání se na klimatické extrémy v dlouhých časových řadách)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Populace může být rozmístěna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smtClean="0"/>
              <a:t>v diskrétních jednotkách (paraziti na jednotlivých rybách, květožrouti na jednotlivých květech)</a:t>
            </a:r>
          </a:p>
          <a:p>
            <a:r>
              <a:rPr lang="en-GB" altLang="cs-CZ" smtClean="0"/>
              <a:t>(podstatně častější) ve spojitém prostoru</a:t>
            </a:r>
            <a:endParaRPr lang="cs-CZ" altLang="cs-CZ" smtClean="0"/>
          </a:p>
          <a:p>
            <a:endParaRPr lang="cs-CZ" altLang="cs-CZ" smtClean="0"/>
          </a:p>
          <a:p>
            <a:r>
              <a:rPr lang="cs-CZ" altLang="cs-CZ" smtClean="0"/>
              <a:t>Obecný problém – všechny metody považují umístění individua (hnízda) jako pozici bodu, ale objekty mají svoji velikost – uvědom si důsledky.</a:t>
            </a:r>
            <a:endParaRPr lang="en-GB" altLang="cs-CZ" smtClean="0"/>
          </a:p>
          <a:p>
            <a:endParaRPr lang="en-GB" altLang="cs-CZ" smtClean="0"/>
          </a:p>
          <a:p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25000" r="22694" b="9523"/>
          <a:stretch>
            <a:fillRect/>
          </a:stretch>
        </p:blipFill>
        <p:spPr bwMode="auto">
          <a:xfrm>
            <a:off x="0" y="-55563"/>
            <a:ext cx="9144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76400"/>
          </a:xfrm>
        </p:spPr>
        <p:txBody>
          <a:bodyPr/>
          <a:lstStyle/>
          <a:p>
            <a:r>
              <a:rPr lang="cs-CZ" altLang="en-US" smtClean="0"/>
              <a:t>Co bude dobrou mírou variability?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Mám časovou řadu, např.</a:t>
            </a:r>
          </a:p>
          <a:p>
            <a:r>
              <a:rPr lang="cs-CZ" altLang="en-US" smtClean="0"/>
              <a:t>Počet hnízdních párů na lokalitě (asi celkem přesné číslo), v podstatě census</a:t>
            </a:r>
          </a:p>
          <a:p>
            <a:r>
              <a:rPr lang="cs-CZ" altLang="en-US" smtClean="0"/>
              <a:t> Počet individuí chycených světelným lapačem (index, kolik jich tam je není prakticky zjistitelné)</a:t>
            </a:r>
          </a:p>
          <a:p>
            <a:r>
              <a:rPr lang="cs-CZ" altLang="en-US" smtClean="0"/>
              <a:t>Biomasu kytky na vrcholu vegetační sezony </a:t>
            </a:r>
          </a:p>
          <a:p>
            <a:r>
              <a:rPr lang="cs-CZ" altLang="en-US" smtClean="0"/>
              <a:t>Studuji meziroční variabilitu, ne variabilitu sezonní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Metody analýzy mohou být i stejné, ale u kytek rozlišuj</a:t>
            </a:r>
            <a:endParaRPr lang="en-US" alt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Stabilita / variabilita – nadzemní produkce – u bylin se předpokládá, že všechno nadzemní přes zimu umře a tak variabilita nadzemní biomasy na vrcholu sezony odpovídá variabilitě produkce (zhruba)</a:t>
            </a:r>
          </a:p>
          <a:p>
            <a:r>
              <a:rPr lang="cs-CZ" altLang="en-US" dirty="0" smtClean="0"/>
              <a:t>U dřevin to bude velký rozdíl, ale variabilita biomasy bude malá (většina dřeva tam zůstává), a variabilita produkce se dá odhadnout z letokruhů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Míra variability – var, resp s.d.</a:t>
            </a:r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Ale variance, a tedy i s.d. Je obvykle pozitivně závislá na průměru</a:t>
            </a:r>
          </a:p>
          <a:p>
            <a:r>
              <a:rPr lang="cs-CZ" altLang="en-US" dirty="0" smtClean="0"/>
              <a:t>2, 3, 2, 5, 4</a:t>
            </a:r>
          </a:p>
          <a:p>
            <a:r>
              <a:rPr lang="cs-CZ" altLang="en-US" dirty="0" smtClean="0"/>
              <a:t>Má stejnou var, tedy i s.d. Jako</a:t>
            </a:r>
          </a:p>
          <a:p>
            <a:r>
              <a:rPr lang="cs-CZ" altLang="en-US" dirty="0" smtClean="0"/>
              <a:t>102,103,102,105,104</a:t>
            </a:r>
          </a:p>
          <a:p>
            <a:r>
              <a:rPr lang="cs-CZ" altLang="en-US" dirty="0" smtClean="0"/>
              <a:t>Přitom druhá řada je evidentně stabilnějí</a:t>
            </a:r>
          </a:p>
          <a:p>
            <a:r>
              <a:rPr lang="cs-CZ" altLang="en-US" dirty="0" smtClean="0"/>
              <a:t>Stejnou variabilitu má spíše 20, 30, 20, 50, 40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s.d. bývá úměrná průměru</a:t>
            </a:r>
            <a:endParaRPr lang="en-US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Potom pomůže buď CV= s.d./mean</a:t>
            </a:r>
          </a:p>
          <a:p>
            <a:r>
              <a:rPr lang="cs-CZ" altLang="en-US" smtClean="0"/>
              <a:t>Nebo s.d. log (x)</a:t>
            </a:r>
          </a:p>
          <a:p>
            <a:endParaRPr lang="cs-CZ" altLang="en-US" smtClean="0"/>
          </a:p>
          <a:p>
            <a:r>
              <a:rPr lang="cs-CZ" altLang="en-US" smtClean="0"/>
              <a:t>Oba jsou totožné pro </a:t>
            </a:r>
          </a:p>
          <a:p>
            <a:r>
              <a:rPr lang="cs-CZ" altLang="en-US" smtClean="0"/>
              <a:t>2, 3, 2, 5, 4</a:t>
            </a:r>
          </a:p>
          <a:p>
            <a:r>
              <a:rPr lang="cs-CZ" altLang="en-US" smtClean="0"/>
              <a:t>20, 30, 20, 50, 40</a:t>
            </a:r>
            <a:endParaRPr lang="en-US" alt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Ale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</a:t>
            </a:r>
            <a:r>
              <a:rPr lang="cs-CZ" dirty="0" smtClean="0"/>
              <a:t>.d. </a:t>
            </a:r>
            <a:r>
              <a:rPr lang="cs-CZ" dirty="0"/>
              <a:t>l</a:t>
            </a:r>
            <a:r>
              <a:rPr lang="cs-CZ" dirty="0" smtClean="0"/>
              <a:t>og(x)  -  nejde použít, když v datech jsou nuly (ale co znamená nula? Že je tam hustota tak malá, že jsme nic nechytili, ale jak malá nevíme)</a:t>
            </a:r>
          </a:p>
          <a:p>
            <a:pPr marL="0" indent="0">
              <a:buFontTx/>
              <a:buNone/>
              <a:defRPr/>
            </a:pPr>
            <a:r>
              <a:rPr lang="cs-CZ" dirty="0" smtClean="0"/>
              <a:t>  Někdo užívá s.d. log(x+1)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Empirie –CV klesá s průměrnou hustotou populace. 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Pro počty (indiv.)Lloydův index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56324" name="Object 3"/>
          <p:cNvGraphicFramePr>
            <a:graphicFrameLocks noChangeAspect="1"/>
          </p:cNvGraphicFramePr>
          <p:nvPr/>
        </p:nvGraphicFramePr>
        <p:xfrm>
          <a:off x="6553200" y="5638800"/>
          <a:ext cx="24384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Rovnice" r:id="rId3" imgW="1155700" imgH="393700" progId="Equation.3">
                  <p:embed/>
                </p:oleObj>
              </mc:Choice>
              <mc:Fallback>
                <p:oleObj name="Rovnice" r:id="rId3" imgW="11557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4384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Taylor</a:t>
            </a:r>
            <a:r>
              <a:rPr lang="en-US" altLang="en-US" smtClean="0"/>
              <a:t>’s power law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04" t="-2074" r="-941" b="-651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Pokud </a:t>
            </a:r>
            <a:endParaRPr lang="en-US" alt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Mají data Poisonovo rozdělení, pak var=m, a tím pádem platí b=1</a:t>
            </a:r>
          </a:p>
          <a:p>
            <a:r>
              <a:rPr lang="cs-CZ" altLang="en-US" smtClean="0"/>
              <a:t>Pokud je konstantní CV, tak s.d.= k. mean</a:t>
            </a:r>
          </a:p>
          <a:p>
            <a:r>
              <a:rPr lang="cs-CZ" altLang="en-US" smtClean="0"/>
              <a:t>Takže var = k</a:t>
            </a:r>
            <a:r>
              <a:rPr lang="cs-CZ" altLang="en-US" baseline="30000" smtClean="0"/>
              <a:t>2</a:t>
            </a:r>
            <a:r>
              <a:rPr lang="cs-CZ" altLang="en-US" smtClean="0"/>
              <a:t> mean</a:t>
            </a:r>
            <a:r>
              <a:rPr lang="cs-CZ" altLang="en-US" baseline="30000" smtClean="0"/>
              <a:t>2</a:t>
            </a:r>
            <a:r>
              <a:rPr lang="cs-CZ" altLang="en-US" smtClean="0"/>
              <a:t> , takže b=2</a:t>
            </a:r>
          </a:p>
          <a:p>
            <a:r>
              <a:rPr lang="cs-CZ" altLang="en-US" smtClean="0"/>
              <a:t>V realitě platí, že 1&lt; b &lt; 2 (a proto CV klesá s abundancí druhů)</a:t>
            </a:r>
            <a:endParaRPr lang="en-US" alt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Uvedené statistiky </a:t>
            </a:r>
            <a:endParaRPr lang="en-US" alt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Počítají s jednotlivými lety jako jednotlivými pozorováními, a neberou v úvahu jejich pořadí. To může ukázat vysokou variabilitu, i pokud je v datech časový trend – ale i třeba cyklické variabilita </a:t>
            </a:r>
          </a:p>
          <a:p>
            <a:r>
              <a:rPr lang="cs-CZ" altLang="en-US" smtClean="0"/>
              <a:t>Lze využít podobné metody, jaké se užívají pro </a:t>
            </a:r>
            <a:r>
              <a:rPr lang="cs-CZ" altLang="en-US" i="1" smtClean="0"/>
              <a:t>spatial pattern analysis </a:t>
            </a:r>
            <a:r>
              <a:rPr lang="cs-CZ" altLang="en-US" smtClean="0"/>
              <a:t>na základě transektů</a:t>
            </a:r>
            <a:endParaRPr lang="en-US" alt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 čemu je to užitečné?</a:t>
            </a:r>
            <a:endParaRPr lang="en-US" alt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Třeba se můžeme ptát, na čem závisí variabilita jednotlivých populací </a:t>
            </a:r>
          </a:p>
          <a:p>
            <a:r>
              <a:rPr lang="cs-CZ" altLang="en-US" smtClean="0"/>
              <a:t>Teorie říká, že populace s konzervativními strategiemi by měla být více stabilní</a:t>
            </a:r>
          </a:p>
          <a:p>
            <a:endParaRPr lang="cs-CZ" altLang="en-US" smtClean="0"/>
          </a:p>
          <a:p>
            <a:r>
              <a:rPr lang="en-US" altLang="en-US" sz="2400" smtClean="0"/>
              <a:t>Majeková, M., de Bello, F., Doležal, J., &amp; Lepš, J. (2014). Plant functional traits as determinants of population stability. </a:t>
            </a:r>
            <a:r>
              <a:rPr lang="en-US" altLang="en-US" sz="2400" i="1" smtClean="0"/>
              <a:t>Ecology</a:t>
            </a:r>
            <a:r>
              <a:rPr lang="en-US" altLang="en-US" sz="2400" smtClean="0"/>
              <a:t>, </a:t>
            </a:r>
            <a:r>
              <a:rPr lang="en-US" altLang="en-US" sz="2400" i="1" smtClean="0"/>
              <a:t>95</a:t>
            </a:r>
            <a:r>
              <a:rPr lang="en-US" altLang="en-US" sz="2400" smtClean="0"/>
              <a:t>(9), 2369-2374.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33400" y="1143000"/>
          <a:ext cx="228600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3" imgW="3017825" imgH="3010286" progId="Excel.Sheet.8">
                  <p:embed/>
                </p:oleObj>
              </mc:Choice>
              <mc:Fallback>
                <p:oleObj name="Worksheet" r:id="rId3" imgW="3017825" imgH="301028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286000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1000" y="4038600"/>
          <a:ext cx="24003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Worksheet" r:id="rId5" imgW="3406445" imgH="3055803" progId="Excel.Sheet.8">
                  <p:embed/>
                </p:oleObj>
              </mc:Choice>
              <mc:Fallback>
                <p:oleObj name="Worksheet" r:id="rId5" imgW="3406445" imgH="305580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38600"/>
                        <a:ext cx="24003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4557713" y="609600"/>
          <a:ext cx="30321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Worksheet" r:id="rId7" imgW="3017825" imgH="3033044" progId="Excel.Sheet.8">
                  <p:embed/>
                </p:oleObj>
              </mc:Choice>
              <mc:Fallback>
                <p:oleObj name="Worksheet" r:id="rId7" imgW="3017825" imgH="30330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609600"/>
                        <a:ext cx="303212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Rozmístění ve spojitém prostoru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Zcela pravidelné (v síti)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Rovnoměrné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5257800" y="228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Náhodné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486400" y="3581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Shlukovité</a:t>
            </a:r>
          </a:p>
        </p:txBody>
      </p:sp>
      <p:graphicFrame>
        <p:nvGraphicFramePr>
          <p:cNvPr id="7178" name="Object 13"/>
          <p:cNvGraphicFramePr>
            <a:graphicFrameLocks noChangeAspect="1"/>
          </p:cNvGraphicFramePr>
          <p:nvPr/>
        </p:nvGraphicFramePr>
        <p:xfrm>
          <a:off x="4800600" y="3886200"/>
          <a:ext cx="3200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Worksheet" r:id="rId9" imgW="3436925" imgH="3040847" progId="Excel.Sheet.8">
                  <p:embed/>
                </p:oleObj>
              </mc:Choice>
              <mc:Fallback>
                <p:oleObj name="Worksheet" r:id="rId9" imgW="3436925" imgH="3040847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3200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57200"/>
            <a:ext cx="716915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Populace v diskrétních jednotkách (a totéž můžu udělat ve spojitém prostoru tím, že spočtu individua ve zkusných jednotkách)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63246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Dostávám: počty individuí v jednotkách, tj.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x</a:t>
            </a:r>
            <a:r>
              <a:rPr lang="en-GB" altLang="cs-CZ" sz="2400" baseline="-25000"/>
              <a:t>1</a:t>
            </a:r>
            <a:r>
              <a:rPr lang="en-GB" altLang="cs-CZ" sz="2400"/>
              <a:t>, x</a:t>
            </a:r>
            <a:r>
              <a:rPr lang="en-GB" altLang="cs-CZ" sz="2400" baseline="-25000"/>
              <a:t>2</a:t>
            </a:r>
            <a:r>
              <a:rPr lang="en-GB" altLang="cs-CZ" sz="2400"/>
              <a:t>, x</a:t>
            </a:r>
            <a:r>
              <a:rPr lang="en-GB" altLang="cs-CZ" sz="2400" baseline="-25000"/>
              <a:t>3, ..</a:t>
            </a:r>
            <a:r>
              <a:rPr lang="en-GB" altLang="cs-CZ" sz="2400"/>
              <a:t> atd.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Potom v případě náhodnosti </a:t>
            </a:r>
            <a:r>
              <a:rPr lang="en-GB" altLang="cs-CZ" sz="2400" b="1"/>
              <a:t>rozmístění</a:t>
            </a:r>
            <a:r>
              <a:rPr lang="en-GB" altLang="cs-CZ" sz="2400"/>
              <a:t> mají počty individuí Poissonovo </a:t>
            </a:r>
            <a:r>
              <a:rPr lang="en-GB" altLang="cs-CZ" sz="2400" b="1"/>
              <a:t>rozdělení</a:t>
            </a:r>
            <a:r>
              <a:rPr lang="en-GB" altLang="cs-CZ" sz="2400"/>
              <a:t> , pro které platí variance</a:t>
            </a:r>
            <a:r>
              <a:rPr lang="cs-CZ" altLang="cs-CZ" sz="2400"/>
              <a:t> (var, též s</a:t>
            </a:r>
            <a:r>
              <a:rPr lang="cs-CZ" altLang="cs-CZ" sz="2400" baseline="30000"/>
              <a:t>2</a:t>
            </a:r>
            <a:r>
              <a:rPr lang="cs-CZ" altLang="cs-CZ" sz="2400"/>
              <a:t>)</a:t>
            </a:r>
            <a:r>
              <a:rPr lang="en-GB" altLang="cs-CZ" sz="2400"/>
              <a:t> = průměr (</a:t>
            </a:r>
            <a:r>
              <a:rPr lang="cs-CZ" altLang="cs-CZ" sz="2400"/>
              <a:t>obojí se rovná parametru rozdělení lambda)</a:t>
            </a: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Poměr variance/průměr je mírou shlukovitosti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(v</a:t>
            </a:r>
            <a:r>
              <a:rPr lang="cs-CZ" altLang="cs-CZ" sz="2400"/>
              <a:t>ar</a:t>
            </a:r>
            <a:r>
              <a:rPr lang="en-GB" altLang="cs-CZ" sz="2400"/>
              <a:t>/</a:t>
            </a:r>
            <a:r>
              <a:rPr lang="cs-CZ" altLang="cs-CZ" sz="2400"/>
              <a:t>mean</a:t>
            </a:r>
            <a:r>
              <a:rPr lang="en-GB" altLang="cs-CZ" sz="2400"/>
              <a:t>&lt;1 - pravidelnost, v</a:t>
            </a:r>
            <a:r>
              <a:rPr lang="cs-CZ" altLang="cs-CZ" sz="2400"/>
              <a:t>ar</a:t>
            </a:r>
            <a:r>
              <a:rPr lang="en-GB" altLang="cs-CZ" sz="2400"/>
              <a:t>/</a:t>
            </a:r>
            <a:r>
              <a:rPr lang="cs-CZ" altLang="cs-CZ" sz="2400"/>
              <a:t>mean</a:t>
            </a:r>
            <a:r>
              <a:rPr lang="en-GB" altLang="cs-CZ" sz="2400"/>
              <a:t>&gt;1 shlukovitost)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Poissonovo rozdělení</a:t>
            </a: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8382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8382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838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12"/>
          <p:cNvSpPr>
            <a:spLocks noChangeArrowheads="1"/>
          </p:cNvSpPr>
          <p:nvPr/>
        </p:nvSpPr>
        <p:spPr bwMode="auto">
          <a:xfrm>
            <a:off x="16002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16002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>
            <a:off x="1600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2133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23622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23622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29" name="Line 18"/>
          <p:cNvSpPr>
            <a:spLocks noChangeShapeType="1"/>
          </p:cNvSpPr>
          <p:nvPr/>
        </p:nvSpPr>
        <p:spPr bwMode="auto">
          <a:xfrm>
            <a:off x="2362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9"/>
          <p:cNvSpPr>
            <a:spLocks noChangeShapeType="1"/>
          </p:cNvSpPr>
          <p:nvPr/>
        </p:nvSpPr>
        <p:spPr bwMode="auto">
          <a:xfrm>
            <a:off x="2895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20"/>
          <p:cNvSpPr>
            <a:spLocks noChangeArrowheads="1"/>
          </p:cNvSpPr>
          <p:nvPr/>
        </p:nvSpPr>
        <p:spPr bwMode="auto">
          <a:xfrm>
            <a:off x="3200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32" name="Oval 21"/>
          <p:cNvSpPr>
            <a:spLocks noChangeArrowheads="1"/>
          </p:cNvSpPr>
          <p:nvPr/>
        </p:nvSpPr>
        <p:spPr bwMode="auto">
          <a:xfrm>
            <a:off x="3200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>
            <a:off x="3200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23"/>
          <p:cNvSpPr>
            <a:spLocks noChangeShapeType="1"/>
          </p:cNvSpPr>
          <p:nvPr/>
        </p:nvSpPr>
        <p:spPr bwMode="auto">
          <a:xfrm>
            <a:off x="3733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24"/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36" name="Oval 25"/>
          <p:cNvSpPr>
            <a:spLocks noChangeArrowheads="1"/>
          </p:cNvSpPr>
          <p:nvPr/>
        </p:nvSpPr>
        <p:spPr bwMode="auto">
          <a:xfrm>
            <a:off x="3962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37" name="Line 26"/>
          <p:cNvSpPr>
            <a:spLocks noChangeShapeType="1"/>
          </p:cNvSpPr>
          <p:nvPr/>
        </p:nvSpPr>
        <p:spPr bwMode="auto">
          <a:xfrm>
            <a:off x="3962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7"/>
          <p:cNvSpPr>
            <a:spLocks noChangeShapeType="1"/>
          </p:cNvSpPr>
          <p:nvPr/>
        </p:nvSpPr>
        <p:spPr bwMode="auto">
          <a:xfrm>
            <a:off x="4495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Oval 28"/>
          <p:cNvSpPr>
            <a:spLocks noChangeArrowheads="1"/>
          </p:cNvSpPr>
          <p:nvPr/>
        </p:nvSpPr>
        <p:spPr bwMode="auto">
          <a:xfrm>
            <a:off x="4724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40" name="Oval 29"/>
          <p:cNvSpPr>
            <a:spLocks noChangeArrowheads="1"/>
          </p:cNvSpPr>
          <p:nvPr/>
        </p:nvSpPr>
        <p:spPr bwMode="auto">
          <a:xfrm>
            <a:off x="4724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41" name="Line 30"/>
          <p:cNvSpPr>
            <a:spLocks noChangeShapeType="1"/>
          </p:cNvSpPr>
          <p:nvPr/>
        </p:nvSpPr>
        <p:spPr bwMode="auto">
          <a:xfrm>
            <a:off x="4724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31"/>
          <p:cNvSpPr>
            <a:spLocks noChangeShapeType="1"/>
          </p:cNvSpPr>
          <p:nvPr/>
        </p:nvSpPr>
        <p:spPr bwMode="auto">
          <a:xfrm>
            <a:off x="5257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Oval 32"/>
          <p:cNvSpPr>
            <a:spLocks noChangeArrowheads="1"/>
          </p:cNvSpPr>
          <p:nvPr/>
        </p:nvSpPr>
        <p:spPr bwMode="auto">
          <a:xfrm>
            <a:off x="54864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44" name="Oval 33"/>
          <p:cNvSpPr>
            <a:spLocks noChangeArrowheads="1"/>
          </p:cNvSpPr>
          <p:nvPr/>
        </p:nvSpPr>
        <p:spPr bwMode="auto">
          <a:xfrm>
            <a:off x="54864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45" name="Line 34"/>
          <p:cNvSpPr>
            <a:spLocks noChangeShapeType="1"/>
          </p:cNvSpPr>
          <p:nvPr/>
        </p:nvSpPr>
        <p:spPr bwMode="auto">
          <a:xfrm>
            <a:off x="5486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35"/>
          <p:cNvSpPr>
            <a:spLocks noChangeShapeType="1"/>
          </p:cNvSpPr>
          <p:nvPr/>
        </p:nvSpPr>
        <p:spPr bwMode="auto">
          <a:xfrm>
            <a:off x="6019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Oval 36"/>
          <p:cNvSpPr>
            <a:spLocks noChangeArrowheads="1"/>
          </p:cNvSpPr>
          <p:nvPr/>
        </p:nvSpPr>
        <p:spPr bwMode="auto">
          <a:xfrm>
            <a:off x="6324600" y="2819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48" name="Oval 37"/>
          <p:cNvSpPr>
            <a:spLocks noChangeArrowheads="1"/>
          </p:cNvSpPr>
          <p:nvPr/>
        </p:nvSpPr>
        <p:spPr bwMode="auto">
          <a:xfrm>
            <a:off x="6324600" y="32004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49" name="Line 38"/>
          <p:cNvSpPr>
            <a:spLocks noChangeShapeType="1"/>
          </p:cNvSpPr>
          <p:nvPr/>
        </p:nvSpPr>
        <p:spPr bwMode="auto">
          <a:xfrm>
            <a:off x="6324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39"/>
          <p:cNvSpPr>
            <a:spLocks noChangeShapeType="1"/>
          </p:cNvSpPr>
          <p:nvPr/>
        </p:nvSpPr>
        <p:spPr bwMode="auto">
          <a:xfrm>
            <a:off x="68580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Oval 40"/>
          <p:cNvSpPr>
            <a:spLocks noChangeArrowheads="1"/>
          </p:cNvSpPr>
          <p:nvPr/>
        </p:nvSpPr>
        <p:spPr bwMode="auto">
          <a:xfrm>
            <a:off x="9144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52" name="Oval 41"/>
          <p:cNvSpPr>
            <a:spLocks noChangeArrowheads="1"/>
          </p:cNvSpPr>
          <p:nvPr/>
        </p:nvSpPr>
        <p:spPr bwMode="auto">
          <a:xfrm>
            <a:off x="9144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53" name="Line 42"/>
          <p:cNvSpPr>
            <a:spLocks noChangeShapeType="1"/>
          </p:cNvSpPr>
          <p:nvPr/>
        </p:nvSpPr>
        <p:spPr bwMode="auto">
          <a:xfrm>
            <a:off x="914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Line 43"/>
          <p:cNvSpPr>
            <a:spLocks noChangeShapeType="1"/>
          </p:cNvSpPr>
          <p:nvPr/>
        </p:nvSpPr>
        <p:spPr bwMode="auto">
          <a:xfrm>
            <a:off x="1447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44"/>
          <p:cNvSpPr>
            <a:spLocks noChangeArrowheads="1"/>
          </p:cNvSpPr>
          <p:nvPr/>
        </p:nvSpPr>
        <p:spPr bwMode="auto">
          <a:xfrm>
            <a:off x="16764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56" name="Oval 45"/>
          <p:cNvSpPr>
            <a:spLocks noChangeArrowheads="1"/>
          </p:cNvSpPr>
          <p:nvPr/>
        </p:nvSpPr>
        <p:spPr bwMode="auto">
          <a:xfrm>
            <a:off x="16764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57" name="Line 46"/>
          <p:cNvSpPr>
            <a:spLocks noChangeShapeType="1"/>
          </p:cNvSpPr>
          <p:nvPr/>
        </p:nvSpPr>
        <p:spPr bwMode="auto">
          <a:xfrm>
            <a:off x="1676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47"/>
          <p:cNvSpPr>
            <a:spLocks noChangeShapeType="1"/>
          </p:cNvSpPr>
          <p:nvPr/>
        </p:nvSpPr>
        <p:spPr bwMode="auto">
          <a:xfrm>
            <a:off x="2209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8"/>
          <p:cNvSpPr>
            <a:spLocks noChangeArrowheads="1"/>
          </p:cNvSpPr>
          <p:nvPr/>
        </p:nvSpPr>
        <p:spPr bwMode="auto">
          <a:xfrm>
            <a:off x="24384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60" name="Oval 49"/>
          <p:cNvSpPr>
            <a:spLocks noChangeArrowheads="1"/>
          </p:cNvSpPr>
          <p:nvPr/>
        </p:nvSpPr>
        <p:spPr bwMode="auto">
          <a:xfrm>
            <a:off x="24384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61" name="Line 50"/>
          <p:cNvSpPr>
            <a:spLocks noChangeShapeType="1"/>
          </p:cNvSpPr>
          <p:nvPr/>
        </p:nvSpPr>
        <p:spPr bwMode="auto">
          <a:xfrm>
            <a:off x="2438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51"/>
          <p:cNvSpPr>
            <a:spLocks noChangeShapeType="1"/>
          </p:cNvSpPr>
          <p:nvPr/>
        </p:nvSpPr>
        <p:spPr bwMode="auto">
          <a:xfrm>
            <a:off x="2971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Oval 52"/>
          <p:cNvSpPr>
            <a:spLocks noChangeArrowheads="1"/>
          </p:cNvSpPr>
          <p:nvPr/>
        </p:nvSpPr>
        <p:spPr bwMode="auto">
          <a:xfrm>
            <a:off x="3276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64" name="Oval 53"/>
          <p:cNvSpPr>
            <a:spLocks noChangeArrowheads="1"/>
          </p:cNvSpPr>
          <p:nvPr/>
        </p:nvSpPr>
        <p:spPr bwMode="auto">
          <a:xfrm>
            <a:off x="3276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65" name="Line 54"/>
          <p:cNvSpPr>
            <a:spLocks noChangeShapeType="1"/>
          </p:cNvSpPr>
          <p:nvPr/>
        </p:nvSpPr>
        <p:spPr bwMode="auto">
          <a:xfrm>
            <a:off x="3276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55"/>
          <p:cNvSpPr>
            <a:spLocks noChangeShapeType="1"/>
          </p:cNvSpPr>
          <p:nvPr/>
        </p:nvSpPr>
        <p:spPr bwMode="auto">
          <a:xfrm>
            <a:off x="3810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Oval 56"/>
          <p:cNvSpPr>
            <a:spLocks noChangeArrowheads="1"/>
          </p:cNvSpPr>
          <p:nvPr/>
        </p:nvSpPr>
        <p:spPr bwMode="auto">
          <a:xfrm>
            <a:off x="4038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68" name="Oval 57"/>
          <p:cNvSpPr>
            <a:spLocks noChangeArrowheads="1"/>
          </p:cNvSpPr>
          <p:nvPr/>
        </p:nvSpPr>
        <p:spPr bwMode="auto">
          <a:xfrm>
            <a:off x="4038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69" name="Line 58"/>
          <p:cNvSpPr>
            <a:spLocks noChangeShapeType="1"/>
          </p:cNvSpPr>
          <p:nvPr/>
        </p:nvSpPr>
        <p:spPr bwMode="auto">
          <a:xfrm>
            <a:off x="4038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Line 59"/>
          <p:cNvSpPr>
            <a:spLocks noChangeShapeType="1"/>
          </p:cNvSpPr>
          <p:nvPr/>
        </p:nvSpPr>
        <p:spPr bwMode="auto">
          <a:xfrm>
            <a:off x="4572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1" name="Oval 60"/>
          <p:cNvSpPr>
            <a:spLocks noChangeArrowheads="1"/>
          </p:cNvSpPr>
          <p:nvPr/>
        </p:nvSpPr>
        <p:spPr bwMode="auto">
          <a:xfrm>
            <a:off x="4800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72" name="Oval 61"/>
          <p:cNvSpPr>
            <a:spLocks noChangeArrowheads="1"/>
          </p:cNvSpPr>
          <p:nvPr/>
        </p:nvSpPr>
        <p:spPr bwMode="auto">
          <a:xfrm>
            <a:off x="4800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73" name="Line 62"/>
          <p:cNvSpPr>
            <a:spLocks noChangeShapeType="1"/>
          </p:cNvSpPr>
          <p:nvPr/>
        </p:nvSpPr>
        <p:spPr bwMode="auto">
          <a:xfrm>
            <a:off x="4800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Line 63"/>
          <p:cNvSpPr>
            <a:spLocks noChangeShapeType="1"/>
          </p:cNvSpPr>
          <p:nvPr/>
        </p:nvSpPr>
        <p:spPr bwMode="auto">
          <a:xfrm>
            <a:off x="5334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64"/>
          <p:cNvSpPr>
            <a:spLocks noChangeArrowheads="1"/>
          </p:cNvSpPr>
          <p:nvPr/>
        </p:nvSpPr>
        <p:spPr bwMode="auto">
          <a:xfrm>
            <a:off x="55626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76" name="Oval 65"/>
          <p:cNvSpPr>
            <a:spLocks noChangeArrowheads="1"/>
          </p:cNvSpPr>
          <p:nvPr/>
        </p:nvSpPr>
        <p:spPr bwMode="auto">
          <a:xfrm>
            <a:off x="55626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77" name="Line 66"/>
          <p:cNvSpPr>
            <a:spLocks noChangeShapeType="1"/>
          </p:cNvSpPr>
          <p:nvPr/>
        </p:nvSpPr>
        <p:spPr bwMode="auto">
          <a:xfrm>
            <a:off x="5562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67"/>
          <p:cNvSpPr>
            <a:spLocks noChangeShapeType="1"/>
          </p:cNvSpPr>
          <p:nvPr/>
        </p:nvSpPr>
        <p:spPr bwMode="auto">
          <a:xfrm>
            <a:off x="6096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Oval 68"/>
          <p:cNvSpPr>
            <a:spLocks noChangeArrowheads="1"/>
          </p:cNvSpPr>
          <p:nvPr/>
        </p:nvSpPr>
        <p:spPr bwMode="auto">
          <a:xfrm>
            <a:off x="6400800" y="3657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80" name="Oval 69"/>
          <p:cNvSpPr>
            <a:spLocks noChangeArrowheads="1"/>
          </p:cNvSpPr>
          <p:nvPr/>
        </p:nvSpPr>
        <p:spPr bwMode="auto">
          <a:xfrm>
            <a:off x="6400800" y="40386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81" name="Line 70"/>
          <p:cNvSpPr>
            <a:spLocks noChangeShapeType="1"/>
          </p:cNvSpPr>
          <p:nvPr/>
        </p:nvSpPr>
        <p:spPr bwMode="auto">
          <a:xfrm>
            <a:off x="64008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Line 71"/>
          <p:cNvSpPr>
            <a:spLocks noChangeShapeType="1"/>
          </p:cNvSpPr>
          <p:nvPr/>
        </p:nvSpPr>
        <p:spPr bwMode="auto">
          <a:xfrm>
            <a:off x="6934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Oval 72"/>
          <p:cNvSpPr>
            <a:spLocks noChangeArrowheads="1"/>
          </p:cNvSpPr>
          <p:nvPr/>
        </p:nvSpPr>
        <p:spPr bwMode="auto">
          <a:xfrm>
            <a:off x="9144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84" name="Oval 73"/>
          <p:cNvSpPr>
            <a:spLocks noChangeArrowheads="1"/>
          </p:cNvSpPr>
          <p:nvPr/>
        </p:nvSpPr>
        <p:spPr bwMode="auto">
          <a:xfrm>
            <a:off x="9144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85" name="Line 74"/>
          <p:cNvSpPr>
            <a:spLocks noChangeShapeType="1"/>
          </p:cNvSpPr>
          <p:nvPr/>
        </p:nvSpPr>
        <p:spPr bwMode="auto">
          <a:xfrm>
            <a:off x="9144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Line 75"/>
          <p:cNvSpPr>
            <a:spLocks noChangeShapeType="1"/>
          </p:cNvSpPr>
          <p:nvPr/>
        </p:nvSpPr>
        <p:spPr bwMode="auto">
          <a:xfrm>
            <a:off x="1447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Oval 76"/>
          <p:cNvSpPr>
            <a:spLocks noChangeArrowheads="1"/>
          </p:cNvSpPr>
          <p:nvPr/>
        </p:nvSpPr>
        <p:spPr bwMode="auto">
          <a:xfrm>
            <a:off x="16764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88" name="Oval 77"/>
          <p:cNvSpPr>
            <a:spLocks noChangeArrowheads="1"/>
          </p:cNvSpPr>
          <p:nvPr/>
        </p:nvSpPr>
        <p:spPr bwMode="auto">
          <a:xfrm>
            <a:off x="16764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89" name="Line 78"/>
          <p:cNvSpPr>
            <a:spLocks noChangeShapeType="1"/>
          </p:cNvSpPr>
          <p:nvPr/>
        </p:nvSpPr>
        <p:spPr bwMode="auto">
          <a:xfrm>
            <a:off x="16764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Line 79"/>
          <p:cNvSpPr>
            <a:spLocks noChangeShapeType="1"/>
          </p:cNvSpPr>
          <p:nvPr/>
        </p:nvSpPr>
        <p:spPr bwMode="auto">
          <a:xfrm>
            <a:off x="2209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Oval 80"/>
          <p:cNvSpPr>
            <a:spLocks noChangeArrowheads="1"/>
          </p:cNvSpPr>
          <p:nvPr/>
        </p:nvSpPr>
        <p:spPr bwMode="auto">
          <a:xfrm>
            <a:off x="24384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92" name="Oval 81"/>
          <p:cNvSpPr>
            <a:spLocks noChangeArrowheads="1"/>
          </p:cNvSpPr>
          <p:nvPr/>
        </p:nvSpPr>
        <p:spPr bwMode="auto">
          <a:xfrm>
            <a:off x="24384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93" name="Line 82"/>
          <p:cNvSpPr>
            <a:spLocks noChangeShapeType="1"/>
          </p:cNvSpPr>
          <p:nvPr/>
        </p:nvSpPr>
        <p:spPr bwMode="auto">
          <a:xfrm>
            <a:off x="24384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Line 83"/>
          <p:cNvSpPr>
            <a:spLocks noChangeShapeType="1"/>
          </p:cNvSpPr>
          <p:nvPr/>
        </p:nvSpPr>
        <p:spPr bwMode="auto">
          <a:xfrm>
            <a:off x="2971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Oval 84"/>
          <p:cNvSpPr>
            <a:spLocks noChangeArrowheads="1"/>
          </p:cNvSpPr>
          <p:nvPr/>
        </p:nvSpPr>
        <p:spPr bwMode="auto">
          <a:xfrm>
            <a:off x="3276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96" name="Oval 85"/>
          <p:cNvSpPr>
            <a:spLocks noChangeArrowheads="1"/>
          </p:cNvSpPr>
          <p:nvPr/>
        </p:nvSpPr>
        <p:spPr bwMode="auto">
          <a:xfrm>
            <a:off x="3276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297" name="Line 86"/>
          <p:cNvSpPr>
            <a:spLocks noChangeShapeType="1"/>
          </p:cNvSpPr>
          <p:nvPr/>
        </p:nvSpPr>
        <p:spPr bwMode="auto">
          <a:xfrm>
            <a:off x="3276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" name="Line 87"/>
          <p:cNvSpPr>
            <a:spLocks noChangeShapeType="1"/>
          </p:cNvSpPr>
          <p:nvPr/>
        </p:nvSpPr>
        <p:spPr bwMode="auto">
          <a:xfrm>
            <a:off x="3810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9" name="Oval 88"/>
          <p:cNvSpPr>
            <a:spLocks noChangeArrowheads="1"/>
          </p:cNvSpPr>
          <p:nvPr/>
        </p:nvSpPr>
        <p:spPr bwMode="auto">
          <a:xfrm>
            <a:off x="4038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00" name="Oval 89"/>
          <p:cNvSpPr>
            <a:spLocks noChangeArrowheads="1"/>
          </p:cNvSpPr>
          <p:nvPr/>
        </p:nvSpPr>
        <p:spPr bwMode="auto">
          <a:xfrm>
            <a:off x="4038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01" name="Line 90"/>
          <p:cNvSpPr>
            <a:spLocks noChangeShapeType="1"/>
          </p:cNvSpPr>
          <p:nvPr/>
        </p:nvSpPr>
        <p:spPr bwMode="auto">
          <a:xfrm>
            <a:off x="4038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2" name="Line 91"/>
          <p:cNvSpPr>
            <a:spLocks noChangeShapeType="1"/>
          </p:cNvSpPr>
          <p:nvPr/>
        </p:nvSpPr>
        <p:spPr bwMode="auto">
          <a:xfrm>
            <a:off x="4572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Oval 92"/>
          <p:cNvSpPr>
            <a:spLocks noChangeArrowheads="1"/>
          </p:cNvSpPr>
          <p:nvPr/>
        </p:nvSpPr>
        <p:spPr bwMode="auto">
          <a:xfrm>
            <a:off x="4800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04" name="Oval 93"/>
          <p:cNvSpPr>
            <a:spLocks noChangeArrowheads="1"/>
          </p:cNvSpPr>
          <p:nvPr/>
        </p:nvSpPr>
        <p:spPr bwMode="auto">
          <a:xfrm>
            <a:off x="4800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05" name="Line 94"/>
          <p:cNvSpPr>
            <a:spLocks noChangeShapeType="1"/>
          </p:cNvSpPr>
          <p:nvPr/>
        </p:nvSpPr>
        <p:spPr bwMode="auto">
          <a:xfrm>
            <a:off x="4800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6" name="Line 95"/>
          <p:cNvSpPr>
            <a:spLocks noChangeShapeType="1"/>
          </p:cNvSpPr>
          <p:nvPr/>
        </p:nvSpPr>
        <p:spPr bwMode="auto">
          <a:xfrm>
            <a:off x="5334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7" name="Oval 96"/>
          <p:cNvSpPr>
            <a:spLocks noChangeArrowheads="1"/>
          </p:cNvSpPr>
          <p:nvPr/>
        </p:nvSpPr>
        <p:spPr bwMode="auto">
          <a:xfrm>
            <a:off x="55626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08" name="Oval 97"/>
          <p:cNvSpPr>
            <a:spLocks noChangeArrowheads="1"/>
          </p:cNvSpPr>
          <p:nvPr/>
        </p:nvSpPr>
        <p:spPr bwMode="auto">
          <a:xfrm>
            <a:off x="55626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09" name="Line 98"/>
          <p:cNvSpPr>
            <a:spLocks noChangeShapeType="1"/>
          </p:cNvSpPr>
          <p:nvPr/>
        </p:nvSpPr>
        <p:spPr bwMode="auto">
          <a:xfrm>
            <a:off x="55626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0" name="Line 99"/>
          <p:cNvSpPr>
            <a:spLocks noChangeShapeType="1"/>
          </p:cNvSpPr>
          <p:nvPr/>
        </p:nvSpPr>
        <p:spPr bwMode="auto">
          <a:xfrm>
            <a:off x="60960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1" name="Oval 100"/>
          <p:cNvSpPr>
            <a:spLocks noChangeArrowheads="1"/>
          </p:cNvSpPr>
          <p:nvPr/>
        </p:nvSpPr>
        <p:spPr bwMode="auto">
          <a:xfrm>
            <a:off x="6400800" y="4495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12" name="Oval 101"/>
          <p:cNvSpPr>
            <a:spLocks noChangeArrowheads="1"/>
          </p:cNvSpPr>
          <p:nvPr/>
        </p:nvSpPr>
        <p:spPr bwMode="auto">
          <a:xfrm>
            <a:off x="6400800" y="48768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13" name="Line 102"/>
          <p:cNvSpPr>
            <a:spLocks noChangeShapeType="1"/>
          </p:cNvSpPr>
          <p:nvPr/>
        </p:nvSpPr>
        <p:spPr bwMode="auto">
          <a:xfrm>
            <a:off x="64008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4" name="Line 103"/>
          <p:cNvSpPr>
            <a:spLocks noChangeShapeType="1"/>
          </p:cNvSpPr>
          <p:nvPr/>
        </p:nvSpPr>
        <p:spPr bwMode="auto">
          <a:xfrm>
            <a:off x="6934200" y="46482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5" name="Oval 104"/>
          <p:cNvSpPr>
            <a:spLocks noChangeArrowheads="1"/>
          </p:cNvSpPr>
          <p:nvPr/>
        </p:nvSpPr>
        <p:spPr bwMode="auto">
          <a:xfrm>
            <a:off x="9239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16" name="Oval 105"/>
          <p:cNvSpPr>
            <a:spLocks noChangeArrowheads="1"/>
          </p:cNvSpPr>
          <p:nvPr/>
        </p:nvSpPr>
        <p:spPr bwMode="auto">
          <a:xfrm>
            <a:off x="9239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17" name="Line 106"/>
          <p:cNvSpPr>
            <a:spLocks noChangeShapeType="1"/>
          </p:cNvSpPr>
          <p:nvPr/>
        </p:nvSpPr>
        <p:spPr bwMode="auto">
          <a:xfrm>
            <a:off x="9239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" name="Line 107"/>
          <p:cNvSpPr>
            <a:spLocks noChangeShapeType="1"/>
          </p:cNvSpPr>
          <p:nvPr/>
        </p:nvSpPr>
        <p:spPr bwMode="auto">
          <a:xfrm>
            <a:off x="1457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" name="Oval 108"/>
          <p:cNvSpPr>
            <a:spLocks noChangeArrowheads="1"/>
          </p:cNvSpPr>
          <p:nvPr/>
        </p:nvSpPr>
        <p:spPr bwMode="auto">
          <a:xfrm>
            <a:off x="16859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20" name="Oval 109"/>
          <p:cNvSpPr>
            <a:spLocks noChangeArrowheads="1"/>
          </p:cNvSpPr>
          <p:nvPr/>
        </p:nvSpPr>
        <p:spPr bwMode="auto">
          <a:xfrm>
            <a:off x="16859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21" name="Line 110"/>
          <p:cNvSpPr>
            <a:spLocks noChangeShapeType="1"/>
          </p:cNvSpPr>
          <p:nvPr/>
        </p:nvSpPr>
        <p:spPr bwMode="auto">
          <a:xfrm>
            <a:off x="16859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" name="Line 111"/>
          <p:cNvSpPr>
            <a:spLocks noChangeShapeType="1"/>
          </p:cNvSpPr>
          <p:nvPr/>
        </p:nvSpPr>
        <p:spPr bwMode="auto">
          <a:xfrm>
            <a:off x="2219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" name="Oval 112"/>
          <p:cNvSpPr>
            <a:spLocks noChangeArrowheads="1"/>
          </p:cNvSpPr>
          <p:nvPr/>
        </p:nvSpPr>
        <p:spPr bwMode="auto">
          <a:xfrm>
            <a:off x="24479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24" name="Oval 113"/>
          <p:cNvSpPr>
            <a:spLocks noChangeArrowheads="1"/>
          </p:cNvSpPr>
          <p:nvPr/>
        </p:nvSpPr>
        <p:spPr bwMode="auto">
          <a:xfrm>
            <a:off x="24479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25" name="Line 114"/>
          <p:cNvSpPr>
            <a:spLocks noChangeShapeType="1"/>
          </p:cNvSpPr>
          <p:nvPr/>
        </p:nvSpPr>
        <p:spPr bwMode="auto">
          <a:xfrm>
            <a:off x="24479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" name="Line 115"/>
          <p:cNvSpPr>
            <a:spLocks noChangeShapeType="1"/>
          </p:cNvSpPr>
          <p:nvPr/>
        </p:nvSpPr>
        <p:spPr bwMode="auto">
          <a:xfrm>
            <a:off x="2981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" name="Oval 116"/>
          <p:cNvSpPr>
            <a:spLocks noChangeArrowheads="1"/>
          </p:cNvSpPr>
          <p:nvPr/>
        </p:nvSpPr>
        <p:spPr bwMode="auto">
          <a:xfrm>
            <a:off x="3286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28" name="Oval 117"/>
          <p:cNvSpPr>
            <a:spLocks noChangeArrowheads="1"/>
          </p:cNvSpPr>
          <p:nvPr/>
        </p:nvSpPr>
        <p:spPr bwMode="auto">
          <a:xfrm>
            <a:off x="3286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29" name="Line 118"/>
          <p:cNvSpPr>
            <a:spLocks noChangeShapeType="1"/>
          </p:cNvSpPr>
          <p:nvPr/>
        </p:nvSpPr>
        <p:spPr bwMode="auto">
          <a:xfrm>
            <a:off x="3286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Line 119"/>
          <p:cNvSpPr>
            <a:spLocks noChangeShapeType="1"/>
          </p:cNvSpPr>
          <p:nvPr/>
        </p:nvSpPr>
        <p:spPr bwMode="auto">
          <a:xfrm>
            <a:off x="3819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1" name="Oval 120"/>
          <p:cNvSpPr>
            <a:spLocks noChangeArrowheads="1"/>
          </p:cNvSpPr>
          <p:nvPr/>
        </p:nvSpPr>
        <p:spPr bwMode="auto">
          <a:xfrm>
            <a:off x="4048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32" name="Oval 121"/>
          <p:cNvSpPr>
            <a:spLocks noChangeArrowheads="1"/>
          </p:cNvSpPr>
          <p:nvPr/>
        </p:nvSpPr>
        <p:spPr bwMode="auto">
          <a:xfrm>
            <a:off x="4048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33" name="Line 122"/>
          <p:cNvSpPr>
            <a:spLocks noChangeShapeType="1"/>
          </p:cNvSpPr>
          <p:nvPr/>
        </p:nvSpPr>
        <p:spPr bwMode="auto">
          <a:xfrm>
            <a:off x="4048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4" name="Line 123"/>
          <p:cNvSpPr>
            <a:spLocks noChangeShapeType="1"/>
          </p:cNvSpPr>
          <p:nvPr/>
        </p:nvSpPr>
        <p:spPr bwMode="auto">
          <a:xfrm>
            <a:off x="4581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Oval 124"/>
          <p:cNvSpPr>
            <a:spLocks noChangeArrowheads="1"/>
          </p:cNvSpPr>
          <p:nvPr/>
        </p:nvSpPr>
        <p:spPr bwMode="auto">
          <a:xfrm>
            <a:off x="4810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36" name="Oval 125"/>
          <p:cNvSpPr>
            <a:spLocks noChangeArrowheads="1"/>
          </p:cNvSpPr>
          <p:nvPr/>
        </p:nvSpPr>
        <p:spPr bwMode="auto">
          <a:xfrm>
            <a:off x="4810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37" name="Line 126"/>
          <p:cNvSpPr>
            <a:spLocks noChangeShapeType="1"/>
          </p:cNvSpPr>
          <p:nvPr/>
        </p:nvSpPr>
        <p:spPr bwMode="auto">
          <a:xfrm>
            <a:off x="4810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8" name="Line 127"/>
          <p:cNvSpPr>
            <a:spLocks noChangeShapeType="1"/>
          </p:cNvSpPr>
          <p:nvPr/>
        </p:nvSpPr>
        <p:spPr bwMode="auto">
          <a:xfrm>
            <a:off x="5343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9" name="Oval 128"/>
          <p:cNvSpPr>
            <a:spLocks noChangeArrowheads="1"/>
          </p:cNvSpPr>
          <p:nvPr/>
        </p:nvSpPr>
        <p:spPr bwMode="auto">
          <a:xfrm>
            <a:off x="55721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40" name="Oval 129"/>
          <p:cNvSpPr>
            <a:spLocks noChangeArrowheads="1"/>
          </p:cNvSpPr>
          <p:nvPr/>
        </p:nvSpPr>
        <p:spPr bwMode="auto">
          <a:xfrm>
            <a:off x="55721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41" name="Line 130"/>
          <p:cNvSpPr>
            <a:spLocks noChangeShapeType="1"/>
          </p:cNvSpPr>
          <p:nvPr/>
        </p:nvSpPr>
        <p:spPr bwMode="auto">
          <a:xfrm>
            <a:off x="55721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" name="Line 131"/>
          <p:cNvSpPr>
            <a:spLocks noChangeShapeType="1"/>
          </p:cNvSpPr>
          <p:nvPr/>
        </p:nvSpPr>
        <p:spPr bwMode="auto">
          <a:xfrm>
            <a:off x="61055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3" name="Oval 132"/>
          <p:cNvSpPr>
            <a:spLocks noChangeArrowheads="1"/>
          </p:cNvSpPr>
          <p:nvPr/>
        </p:nvSpPr>
        <p:spPr bwMode="auto">
          <a:xfrm>
            <a:off x="6410325" y="5334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44" name="Oval 133"/>
          <p:cNvSpPr>
            <a:spLocks noChangeArrowheads="1"/>
          </p:cNvSpPr>
          <p:nvPr/>
        </p:nvSpPr>
        <p:spPr bwMode="auto">
          <a:xfrm>
            <a:off x="6410325" y="5715000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9345" name="Line 134"/>
          <p:cNvSpPr>
            <a:spLocks noChangeShapeType="1"/>
          </p:cNvSpPr>
          <p:nvPr/>
        </p:nvSpPr>
        <p:spPr bwMode="auto">
          <a:xfrm>
            <a:off x="64103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6" name="Line 135"/>
          <p:cNvSpPr>
            <a:spLocks noChangeShapeType="1"/>
          </p:cNvSpPr>
          <p:nvPr/>
        </p:nvSpPr>
        <p:spPr bwMode="auto">
          <a:xfrm>
            <a:off x="6943725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2" name="Oval 136"/>
          <p:cNvSpPr>
            <a:spLocks noChangeArrowheads="1"/>
          </p:cNvSpPr>
          <p:nvPr/>
        </p:nvSpPr>
        <p:spPr bwMode="auto">
          <a:xfrm>
            <a:off x="41910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3" name="Oval 137"/>
          <p:cNvSpPr>
            <a:spLocks noChangeArrowheads="1"/>
          </p:cNvSpPr>
          <p:nvPr/>
        </p:nvSpPr>
        <p:spPr bwMode="auto">
          <a:xfrm>
            <a:off x="990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4" name="Oval 138"/>
          <p:cNvSpPr>
            <a:spLocks noChangeArrowheads="1"/>
          </p:cNvSpPr>
          <p:nvPr/>
        </p:nvSpPr>
        <p:spPr bwMode="auto">
          <a:xfrm>
            <a:off x="57150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5" name="Oval 139"/>
          <p:cNvSpPr>
            <a:spLocks noChangeArrowheads="1"/>
          </p:cNvSpPr>
          <p:nvPr/>
        </p:nvSpPr>
        <p:spPr bwMode="auto">
          <a:xfrm>
            <a:off x="25908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6" name="Oval 140"/>
          <p:cNvSpPr>
            <a:spLocks noChangeArrowheads="1"/>
          </p:cNvSpPr>
          <p:nvPr/>
        </p:nvSpPr>
        <p:spPr bwMode="auto">
          <a:xfrm>
            <a:off x="2514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7" name="Oval 141"/>
          <p:cNvSpPr>
            <a:spLocks noChangeArrowheads="1"/>
          </p:cNvSpPr>
          <p:nvPr/>
        </p:nvSpPr>
        <p:spPr bwMode="auto">
          <a:xfrm>
            <a:off x="2590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8" name="Oval 142"/>
          <p:cNvSpPr>
            <a:spLocks noChangeArrowheads="1"/>
          </p:cNvSpPr>
          <p:nvPr/>
        </p:nvSpPr>
        <p:spPr bwMode="auto">
          <a:xfrm>
            <a:off x="65532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39" name="Oval 143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  <p:sp>
        <p:nvSpPr>
          <p:cNvPr id="4240" name="Oval 144"/>
          <p:cNvSpPr>
            <a:spLocks noChangeArrowheads="1"/>
          </p:cNvSpPr>
          <p:nvPr/>
        </p:nvSpPr>
        <p:spPr bwMode="auto">
          <a:xfrm>
            <a:off x="56388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2" grpId="0" animBg="1"/>
      <p:bldP spid="4233" grpId="0" animBg="1"/>
      <p:bldP spid="4234" grpId="0" animBg="1"/>
      <p:bldP spid="4235" grpId="0" animBg="1"/>
      <p:bldP spid="4236" grpId="0" animBg="1"/>
      <p:bldP spid="4237" grpId="0" animBg="1"/>
      <p:bldP spid="4238" grpId="0" animBg="1"/>
      <p:bldP spid="4239" grpId="0" animBg="1"/>
      <p:bldP spid="42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Poissonovo rozdělení</a:t>
            </a:r>
          </a:p>
        </p:txBody>
      </p:sp>
      <p:sp>
        <p:nvSpPr>
          <p:cNvPr id="10243" name="Text Box 140"/>
          <p:cNvSpPr txBox="1">
            <a:spLocks noChangeArrowheads="1"/>
          </p:cNvSpPr>
          <p:nvPr/>
        </p:nvSpPr>
        <p:spPr bwMode="auto">
          <a:xfrm>
            <a:off x="457200" y="1905000"/>
            <a:ext cx="8001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dirty="0"/>
              <a:t>Model: </a:t>
            </a:r>
            <a:r>
              <a:rPr lang="en-GB" altLang="cs-CZ" sz="2400" dirty="0" err="1"/>
              <a:t>Mám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velmi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mnoho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hrníčků</a:t>
            </a:r>
            <a:r>
              <a:rPr lang="en-GB" altLang="cs-CZ" sz="2400" dirty="0"/>
              <a:t>, a </a:t>
            </a:r>
            <a:r>
              <a:rPr lang="en-GB" altLang="cs-CZ" sz="2400" dirty="0" err="1"/>
              <a:t>mnohokrát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házím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kuličkou</a:t>
            </a:r>
            <a:r>
              <a:rPr lang="en-GB" altLang="cs-CZ" sz="2400" dirty="0"/>
              <a:t>. </a:t>
            </a:r>
            <a:r>
              <a:rPr lang="en-GB" altLang="cs-CZ" sz="2400" dirty="0" err="1"/>
              <a:t>Každým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hodem</a:t>
            </a:r>
            <a:r>
              <a:rPr lang="en-GB" altLang="cs-CZ" sz="2400" dirty="0"/>
              <a:t> se do </a:t>
            </a:r>
            <a:r>
              <a:rPr lang="en-GB" altLang="cs-CZ" sz="2400" dirty="0" err="1"/>
              <a:t>nějakého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hrníčku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trefím</a:t>
            </a:r>
            <a:r>
              <a:rPr lang="en-GB" altLang="cs-CZ" sz="2400" dirty="0"/>
              <a:t>. </a:t>
            </a:r>
            <a:r>
              <a:rPr lang="en-GB" altLang="cs-CZ" sz="2400" dirty="0" err="1"/>
              <a:t>Každý</a:t>
            </a:r>
            <a:r>
              <a:rPr lang="en-GB" altLang="cs-CZ" sz="2400" dirty="0"/>
              <a:t> </a:t>
            </a:r>
            <a:r>
              <a:rPr lang="en-GB" altLang="cs-CZ" sz="2400" dirty="0" err="1"/>
              <a:t>hod</a:t>
            </a:r>
            <a:r>
              <a:rPr lang="en-GB" altLang="cs-CZ" sz="2400" dirty="0"/>
              <a:t> je </a:t>
            </a:r>
            <a:r>
              <a:rPr lang="en-GB" altLang="cs-CZ" sz="2400" dirty="0" err="1"/>
              <a:t>nezávislý</a:t>
            </a:r>
            <a:r>
              <a:rPr lang="en-GB" altLang="cs-CZ" sz="2400" dirty="0"/>
              <a:t> </a:t>
            </a:r>
            <a:r>
              <a:rPr lang="en-GB" altLang="cs-CZ" sz="2400" dirty="0" err="1"/>
              <a:t>na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předchozích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tzn</a:t>
            </a:r>
            <a:r>
              <a:rPr lang="en-GB" altLang="cs-CZ" sz="2400" dirty="0"/>
              <a:t>., </a:t>
            </a:r>
            <a:r>
              <a:rPr lang="en-GB" altLang="cs-CZ" sz="2400" dirty="0" err="1"/>
              <a:t>že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přítomnost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kuličky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hrníčku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neovlivní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zda</a:t>
            </a:r>
            <a:r>
              <a:rPr lang="en-GB" altLang="cs-CZ" sz="2400" dirty="0"/>
              <a:t> se do </a:t>
            </a:r>
            <a:r>
              <a:rPr lang="en-GB" altLang="cs-CZ" sz="2400" dirty="0" err="1"/>
              <a:t>něj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znovu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trefím</a:t>
            </a:r>
            <a:r>
              <a:rPr lang="en-GB" altLang="cs-CZ" sz="2400" dirty="0"/>
              <a:t>). </a:t>
            </a:r>
            <a:r>
              <a:rPr lang="en-GB" altLang="cs-CZ" sz="2400" dirty="0" err="1"/>
              <a:t>Počet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kuliček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hrnečku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bude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potom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mít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Poissonovskou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distribuci</a:t>
            </a:r>
            <a:r>
              <a:rPr lang="en-GB" altLang="cs-CZ" sz="2400" dirty="0"/>
              <a:t>. </a:t>
            </a:r>
            <a:r>
              <a:rPr lang="en-GB" altLang="cs-CZ" sz="2400" dirty="0" err="1"/>
              <a:t>Její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jediný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parametr</a:t>
            </a:r>
            <a:r>
              <a:rPr lang="en-GB" altLang="cs-CZ" sz="2400" dirty="0"/>
              <a:t>, λ, je </a:t>
            </a:r>
            <a:r>
              <a:rPr lang="en-GB" altLang="cs-CZ" sz="2400" dirty="0" err="1"/>
              <a:t>poměrem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celkového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počtu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kuliček</a:t>
            </a:r>
            <a:r>
              <a:rPr lang="en-GB" altLang="cs-CZ" sz="2400" dirty="0"/>
              <a:t> k </a:t>
            </a:r>
            <a:r>
              <a:rPr lang="en-GB" altLang="cs-CZ" sz="2400" dirty="0" err="1"/>
              <a:t>počtu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hrníčků</a:t>
            </a:r>
            <a:r>
              <a:rPr lang="en-GB" altLang="cs-CZ" sz="2400" dirty="0"/>
              <a:t> (a </a:t>
            </a:r>
            <a:r>
              <a:rPr lang="en-GB" altLang="cs-CZ" sz="2400" dirty="0" err="1"/>
              <a:t>tedy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průměrným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počtem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kuliček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hrníčku</a:t>
            </a:r>
            <a:r>
              <a:rPr lang="en-GB" altLang="cs-CZ" sz="2400" dirty="0"/>
              <a:t>).</a:t>
            </a:r>
            <a:endParaRPr lang="cs-CZ" altLang="cs-CZ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/>
              <a:t>Dobrý nulový model pro organismy (tj, model, se kterým srovnávám) – kytky se objevily ve čtvercích zcela nezávisle na tom, jestli tam už jiná kytka je (a nebo ektoparaziti na hostitelích, nebo </a:t>
            </a:r>
            <a:r>
              <a:rPr lang="cs-CZ" altLang="cs-CZ" sz="2400" dirty="0" smtClean="0"/>
              <a:t>mraveniště </a:t>
            </a:r>
            <a:r>
              <a:rPr lang="cs-CZ" altLang="cs-CZ" sz="2400" dirty="0"/>
              <a:t>v hektaru lesa).</a:t>
            </a:r>
            <a:endParaRPr lang="en-GB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2612</Words>
  <Application>Microsoft Office PowerPoint</Application>
  <PresentationFormat>Předvádění na obrazovce (4:3)</PresentationFormat>
  <Paragraphs>213</Paragraphs>
  <Slides>60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60</vt:i4>
      </vt:variant>
    </vt:vector>
  </HeadingPairs>
  <TitlesOfParts>
    <vt:vector size="67" baseType="lpstr">
      <vt:lpstr>Calibri</vt:lpstr>
      <vt:lpstr>Symbol</vt:lpstr>
      <vt:lpstr>Times New Roman</vt:lpstr>
      <vt:lpstr>Výchozí návrh</vt:lpstr>
      <vt:lpstr>Worksheet</vt:lpstr>
      <vt:lpstr>Rovnice</vt:lpstr>
      <vt:lpstr>dokument</vt:lpstr>
      <vt:lpstr>Variabilita populace v prostoru a v čase</vt:lpstr>
      <vt:lpstr>Prostorové rozmístění populace (+ spatial pattern analysis) [Pražáci, tj PřF UK, propagují české slovo patrnost pro anglické pattern]  a co z ní můžeme zjistit  – i pro mechanismy</vt:lpstr>
      <vt:lpstr>Klasická dichotomie</vt:lpstr>
      <vt:lpstr>Pro které organismy má spatial pattern smysl</vt:lpstr>
      <vt:lpstr>Populace může být rozmístěna</vt:lpstr>
      <vt:lpstr>Prezentace aplikace PowerPoint</vt:lpstr>
      <vt:lpstr>Prezentace aplikace PowerPoint</vt:lpstr>
      <vt:lpstr>Poissonovo rozdělení</vt:lpstr>
      <vt:lpstr>Poissonovo rozdělení</vt:lpstr>
      <vt:lpstr>Poissonovo rozdělení</vt:lpstr>
      <vt:lpstr>Poissonovo rozdělení</vt:lpstr>
      <vt:lpstr>Prezentace aplikace PowerPoint</vt:lpstr>
      <vt:lpstr>Poissonovo rozdělení: zjišťování náhodnosti rozmístění</vt:lpstr>
      <vt:lpstr>Pokud jsou individua rozmístěna náhodně</vt:lpstr>
      <vt:lpstr>Pokud jsou individual rozmístěna shlukovitě</vt:lpstr>
      <vt:lpstr>Pokud je tendence k pravidelnosti či úplná pravidelnost</vt:lpstr>
      <vt:lpstr>Odchylku od náhodnosti lze testovat:</vt:lpstr>
      <vt:lpstr>Nicméně, shodu s náhodností spíše nemůžu očekávat</vt:lpstr>
      <vt:lpstr>Prezentace aplikace PowerPoint</vt:lpstr>
      <vt:lpstr>Okamžitá hodnota charakteristiky shlukovitosti moc neřekne</vt:lpstr>
      <vt:lpstr>Příčiny shlukovitosti</vt:lpstr>
      <vt:lpstr>Příčina pravidelnosti</vt:lpstr>
      <vt:lpstr>Důsledky shlukovitosti / pravidelnosti</vt:lpstr>
      <vt:lpstr>Praktické důsledky</vt:lpstr>
      <vt:lpstr>Ukázali jsme experimentálně</vt:lpstr>
      <vt:lpstr>Prezentace aplikace PowerPoint</vt:lpstr>
      <vt:lpstr>Platí jak pro diskrétní jednotky, tak spojitý prostor</vt:lpstr>
      <vt:lpstr>Individua ve spojitém prostoru</vt:lpstr>
      <vt:lpstr>Individua ve spojitém prostoru</vt:lpstr>
      <vt:lpstr>Na jaké “škále” nacházíme odchylky od pravidelnosti?</vt:lpstr>
      <vt:lpstr>Co mohu dělat? </vt:lpstr>
      <vt:lpstr>Pak hierarchicky shlukuji, a počítám intenzitu shlukování, kterou proti proti velikosti bloku</vt:lpstr>
      <vt:lpstr>Usuzuji: velikost shluku jsou dve základní jednotky</vt:lpstr>
      <vt:lpstr>Prezentace aplikace PowerPoint</vt:lpstr>
      <vt:lpstr>Vyhodnocení mapovaných populací jedinců (k-funkce)</vt:lpstr>
      <vt:lpstr>Prezentace aplikace PowerPoint</vt:lpstr>
      <vt:lpstr>Prezentace aplikace PowerPoint</vt:lpstr>
      <vt:lpstr>Nulové modely (Null models)</vt:lpstr>
      <vt:lpstr>Nulové modely pro spatial pattern</vt:lpstr>
      <vt:lpstr>Nulové modely</vt:lpstr>
      <vt:lpstr>Prezentace aplikace PowerPoint</vt:lpstr>
      <vt:lpstr>Příklady použití</vt:lpstr>
      <vt:lpstr>Co mi říká pattern o možných mechanismech</vt:lpstr>
      <vt:lpstr>Co mi říká pattern o možných mechanismech</vt:lpstr>
      <vt:lpstr>Prezentace aplikace PowerPoint</vt:lpstr>
      <vt:lpstr>Marked point pattern</vt:lpstr>
      <vt:lpstr>Interpretace</vt:lpstr>
      <vt:lpstr>Interpretace</vt:lpstr>
      <vt:lpstr>Stabilita populací</vt:lpstr>
      <vt:lpstr>Prezentace aplikace PowerPoint</vt:lpstr>
      <vt:lpstr>Co bude dobrou mírou variability? </vt:lpstr>
      <vt:lpstr>Metody analýzy mohou být i stejné, ale u kytek rozlišuj</vt:lpstr>
      <vt:lpstr>Míra variability – var, resp s.d.</vt:lpstr>
      <vt:lpstr>s.d. bývá úměrná průměru</vt:lpstr>
      <vt:lpstr>Ale</vt:lpstr>
      <vt:lpstr>Taylor’s power law</vt:lpstr>
      <vt:lpstr>Pokud </vt:lpstr>
      <vt:lpstr>Uvedené statistiky </vt:lpstr>
      <vt:lpstr>K čemu je to užitečné?</vt:lpstr>
      <vt:lpstr>Prezentace aplikace PowerPoint</vt:lpstr>
    </vt:vector>
  </TitlesOfParts>
  <Company>BiF JčU ČB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prostorového rozmístění populace (spatial pattern analysis)</dc:title>
  <dc:creator>Jan Leps</dc:creator>
  <cp:lastModifiedBy>Jan Lepš</cp:lastModifiedBy>
  <cp:revision>55</cp:revision>
  <dcterms:created xsi:type="dcterms:W3CDTF">2004-10-21T16:12:22Z</dcterms:created>
  <dcterms:modified xsi:type="dcterms:W3CDTF">2022-10-05T15:40:34Z</dcterms:modified>
</cp:coreProperties>
</file>