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90" y="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56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9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11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78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3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09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95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65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02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10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75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48804-17CC-4E87-9EAF-1BCC6F4556F1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BBA7-DC5B-4A70-8CD3-9F80715807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93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Publishing a paper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3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548680"/>
            <a:ext cx="1368152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Author</a:t>
            </a:r>
            <a:r>
              <a:rPr lang="en-US" dirty="0"/>
              <a:t>[</a:t>
            </a:r>
            <a:r>
              <a:rPr lang="en-US" dirty="0" smtClean="0"/>
              <a:t>s]</a:t>
            </a:r>
            <a:endParaRPr lang="cs-CZ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1844824"/>
            <a:ext cx="1800200" cy="20313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Journal</a:t>
            </a:r>
          </a:p>
          <a:p>
            <a:r>
              <a:rPr lang="cs-CZ" dirty="0" smtClean="0"/>
              <a:t>Editorial office</a:t>
            </a:r>
          </a:p>
          <a:p>
            <a:r>
              <a:rPr lang="cs-CZ" dirty="0" smtClean="0"/>
              <a:t>Technical editor</a:t>
            </a:r>
          </a:p>
          <a:p>
            <a:r>
              <a:rPr lang="cs-CZ" dirty="0" smtClean="0"/>
              <a:t>Editor in chief</a:t>
            </a:r>
          </a:p>
          <a:p>
            <a:r>
              <a:rPr lang="cs-CZ" dirty="0" smtClean="0"/>
              <a:t>Associate editor/Subject matter editor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3284984"/>
            <a:ext cx="309634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Reviewers (1, 2, 3) – usually anonymous</a:t>
            </a:r>
            <a:endParaRPr lang="cs-CZ" dirty="0"/>
          </a:p>
        </p:txBody>
      </p:sp>
      <p:sp>
        <p:nvSpPr>
          <p:cNvPr id="6" name="Curved Up Arrow 5"/>
          <p:cNvSpPr/>
          <p:nvPr/>
        </p:nvSpPr>
        <p:spPr>
          <a:xfrm flipH="1">
            <a:off x="3779912" y="3654317"/>
            <a:ext cx="2736304" cy="7107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139952" y="3284984"/>
            <a:ext cx="100811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Down Arrow 8"/>
          <p:cNvSpPr/>
          <p:nvPr/>
        </p:nvSpPr>
        <p:spPr>
          <a:xfrm>
            <a:off x="2987824" y="918012"/>
            <a:ext cx="252028" cy="926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4499992" y="4581128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Review – for authors (+ confidential evaluation for editors)</a:t>
            </a:r>
            <a:endParaRPr lang="cs-CZ" dirty="0"/>
          </a:p>
        </p:txBody>
      </p:sp>
      <p:sp>
        <p:nvSpPr>
          <p:cNvPr id="11" name="Curved Left Arrow 10"/>
          <p:cNvSpPr/>
          <p:nvPr/>
        </p:nvSpPr>
        <p:spPr>
          <a:xfrm flipV="1">
            <a:off x="3869815" y="722444"/>
            <a:ext cx="792088" cy="17595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8024" y="918012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Decision: accept, minor revision, major revision, resubmission, rejection</a:t>
            </a:r>
            <a:r>
              <a:rPr lang="en-US" dirty="0" smtClean="0"/>
              <a:t> (“wish you success if you decide to publish your paper elsewhere</a:t>
            </a:r>
            <a:r>
              <a:rPr lang="en-US" dirty="0" smtClean="0"/>
              <a:t>”)</a:t>
            </a:r>
            <a:r>
              <a:rPr lang="cs-CZ" dirty="0" smtClean="0"/>
              <a:t>, </a:t>
            </a:r>
            <a:r>
              <a:rPr lang="cs-CZ" dirty="0" err="1" smtClean="0"/>
              <a:t>referal</a:t>
            </a:r>
            <a:r>
              <a:rPr lang="cs-CZ" dirty="0" smtClean="0"/>
              <a:t>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journal</a:t>
            </a:r>
            <a:endParaRPr lang="cs-CZ" dirty="0"/>
          </a:p>
        </p:txBody>
      </p:sp>
      <p:sp>
        <p:nvSpPr>
          <p:cNvPr id="13" name="Down Arrow 12"/>
          <p:cNvSpPr/>
          <p:nvPr/>
        </p:nvSpPr>
        <p:spPr>
          <a:xfrm>
            <a:off x="2411760" y="918012"/>
            <a:ext cx="144016" cy="923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Curved Left Arrow 14"/>
          <p:cNvSpPr/>
          <p:nvPr/>
        </p:nvSpPr>
        <p:spPr>
          <a:xfrm flipH="1" flipV="1">
            <a:off x="1763688" y="918012"/>
            <a:ext cx="432048" cy="2067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flipH="1">
            <a:off x="1475656" y="733346"/>
            <a:ext cx="504056" cy="25516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184134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proofs</a:t>
            </a:r>
            <a:endParaRPr lang="cs-CZ" dirty="0"/>
          </a:p>
        </p:txBody>
      </p:sp>
      <p:sp>
        <p:nvSpPr>
          <p:cNvPr id="18" name="TextBox 17"/>
          <p:cNvSpPr txBox="1"/>
          <p:nvPr/>
        </p:nvSpPr>
        <p:spPr>
          <a:xfrm>
            <a:off x="395536" y="105273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Corrected proofs</a:t>
            </a:r>
            <a:endParaRPr lang="cs-CZ" dirty="0"/>
          </a:p>
        </p:txBody>
      </p:sp>
      <p:sp>
        <p:nvSpPr>
          <p:cNvPr id="19" name="Down Arrow 18"/>
          <p:cNvSpPr/>
          <p:nvPr/>
        </p:nvSpPr>
        <p:spPr>
          <a:xfrm>
            <a:off x="2195736" y="4009711"/>
            <a:ext cx="216024" cy="571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1529661" y="4581128"/>
            <a:ext cx="2340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Accepted  manuscript</a:t>
            </a:r>
          </a:p>
          <a:p>
            <a:r>
              <a:rPr lang="cs-CZ" dirty="0" smtClean="0"/>
              <a:t>On line early</a:t>
            </a:r>
            <a:endParaRPr lang="cs-CZ" dirty="0"/>
          </a:p>
        </p:txBody>
      </p:sp>
      <p:sp>
        <p:nvSpPr>
          <p:cNvPr id="21" name="Down Arrow 20"/>
          <p:cNvSpPr/>
          <p:nvPr/>
        </p:nvSpPr>
        <p:spPr>
          <a:xfrm>
            <a:off x="2195736" y="5229200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Box 21"/>
          <p:cNvSpPr txBox="1"/>
          <p:nvPr/>
        </p:nvSpPr>
        <p:spPr>
          <a:xfrm>
            <a:off x="1331640" y="6058456"/>
            <a:ext cx="190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Final publication (vol., pages)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62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 animBg="1"/>
      <p:bldP spid="12" grpId="0"/>
      <p:bldP spid="13" grpId="0" animBg="1"/>
      <p:bldP spid="15" grpId="0" animBg="1"/>
      <p:bldP spid="16" grpId="0" animBg="1"/>
      <p:bldP spid="17" grpId="0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author / possibility of shared first authorship</a:t>
            </a:r>
          </a:p>
          <a:p>
            <a:r>
              <a:rPr lang="en-US" dirty="0" smtClean="0"/>
              <a:t>Last author – often leader of the team – culture of “corresponding author” more developed in molecular biology</a:t>
            </a:r>
          </a:p>
          <a:p>
            <a:r>
              <a:rPr lang="en-US" dirty="0" smtClean="0"/>
              <a:t>Whom to include? </a:t>
            </a:r>
          </a:p>
          <a:p>
            <a:r>
              <a:rPr lang="en-US" dirty="0" smtClean="0"/>
              <a:t>Some journal require – </a:t>
            </a:r>
            <a:r>
              <a:rPr lang="en-US" dirty="0" smtClean="0"/>
              <a:t>recommend</a:t>
            </a:r>
            <a:r>
              <a:rPr lang="cs-CZ" dirty="0" err="1" smtClean="0"/>
              <a:t>ed</a:t>
            </a:r>
            <a:r>
              <a:rPr lang="en-US" dirty="0" smtClean="0"/>
              <a:t> </a:t>
            </a:r>
            <a:r>
              <a:rPr lang="en-US" dirty="0" smtClean="0"/>
              <a:t>section authors </a:t>
            </a:r>
            <a:r>
              <a:rPr lang="en-US" dirty="0" smtClean="0"/>
              <a:t>contribution</a:t>
            </a:r>
            <a:r>
              <a:rPr lang="cs-CZ" dirty="0" smtClean="0"/>
              <a:t> – </a:t>
            </a:r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also</a:t>
            </a:r>
            <a:r>
              <a:rPr lang="cs-CZ" dirty="0"/>
              <a:t> </a:t>
            </a:r>
            <a:r>
              <a:rPr lang="en-US" dirty="0" smtClean="0"/>
              <a:t>authors contribution taxonomies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8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Submission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Selection of the journal</a:t>
            </a:r>
          </a:p>
          <a:p>
            <a:pPr lvl="1"/>
            <a:r>
              <a:rPr lang="cs-CZ" dirty="0" smtClean="0"/>
              <a:t>Usually decided during later stages of writing</a:t>
            </a:r>
            <a:endParaRPr lang="cs-CZ" b="1" dirty="0" smtClean="0"/>
          </a:p>
          <a:p>
            <a:pPr lvl="1"/>
            <a:r>
              <a:rPr lang="cs-CZ" dirty="0" smtClean="0"/>
              <a:t>What to take into account</a:t>
            </a:r>
          </a:p>
          <a:p>
            <a:pPr lvl="2"/>
            <a:r>
              <a:rPr lang="cs-CZ" dirty="0" smtClean="0"/>
              <a:t>Appropriate for the topic, for the style (it is strange to submit to a journal, which you do not cite)</a:t>
            </a:r>
          </a:p>
          <a:p>
            <a:pPr lvl="2"/>
            <a:r>
              <a:rPr lang="cs-CZ" dirty="0" smtClean="0"/>
              <a:t>Impact factor</a:t>
            </a:r>
          </a:p>
          <a:p>
            <a:pPr lvl="2"/>
            <a:r>
              <a:rPr lang="cs-CZ" dirty="0" smtClean="0"/>
              <a:t>Speed of processing</a:t>
            </a:r>
            <a:r>
              <a:rPr lang="en-US" dirty="0" smtClean="0"/>
              <a:t> (take care for tricks -  as resubmission instead of major revision)</a:t>
            </a:r>
            <a:endParaRPr lang="cs-CZ" dirty="0" smtClean="0"/>
          </a:p>
          <a:p>
            <a:pPr lvl="2"/>
            <a:r>
              <a:rPr lang="cs-CZ" dirty="0" smtClean="0"/>
              <a:t>Availability of the journal (publisher)</a:t>
            </a:r>
          </a:p>
          <a:p>
            <a:pPr lvl="2"/>
            <a:r>
              <a:rPr lang="cs-CZ" dirty="0" smtClean="0"/>
              <a:t>Page charge, open access (is paid)</a:t>
            </a:r>
            <a:endParaRPr lang="en-US" dirty="0" smtClean="0"/>
          </a:p>
          <a:p>
            <a:pPr lvl="2"/>
            <a:r>
              <a:rPr lang="en-US" dirty="0" smtClean="0"/>
              <a:t>Necessity to provide original data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28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Impact factor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Average number of citations which papers published in previous two years get this year. i.e. IF 201</a:t>
            </a:r>
            <a:r>
              <a:rPr lang="en-US" dirty="0" smtClean="0"/>
              <a:t>8</a:t>
            </a:r>
            <a:r>
              <a:rPr lang="cs-CZ" dirty="0" smtClean="0"/>
              <a:t> is average number of citations which papers published in the journal in 201</a:t>
            </a:r>
            <a:r>
              <a:rPr lang="en-US" dirty="0" smtClean="0"/>
              <a:t>6</a:t>
            </a:r>
            <a:r>
              <a:rPr lang="cs-CZ" dirty="0" smtClean="0"/>
              <a:t> and 201</a:t>
            </a:r>
            <a:r>
              <a:rPr lang="en-US" dirty="0" smtClean="0"/>
              <a:t>7</a:t>
            </a:r>
            <a:r>
              <a:rPr lang="cs-CZ" dirty="0" smtClean="0"/>
              <a:t> have got in year 201</a:t>
            </a:r>
            <a:r>
              <a:rPr lang="en-US" dirty="0" smtClean="0"/>
              <a:t>8</a:t>
            </a:r>
            <a:r>
              <a:rPr lang="cs-CZ" dirty="0" smtClean="0"/>
              <a:t>.</a:t>
            </a:r>
          </a:p>
          <a:p>
            <a:r>
              <a:rPr lang="cs-CZ" dirty="0" smtClean="0"/>
              <a:t>Tricks journals do to increase their IF (incl. </a:t>
            </a:r>
            <a:r>
              <a:rPr lang="cs-CZ" dirty="0"/>
              <a:t>e</a:t>
            </a:r>
            <a:r>
              <a:rPr lang="cs-CZ" dirty="0" smtClean="0"/>
              <a:t>.g. First issue publishes overview of results published previous year, but also long time on line early)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Submission (electronic)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Cover letter – very important </a:t>
            </a:r>
          </a:p>
          <a:p>
            <a:r>
              <a:rPr lang="cs-CZ" dirty="0" smtClean="0"/>
              <a:t>Usually, you can suggest reviewers (do not suggest your recent co-authors, or people from your depatment), good to cite the suggested reviewers</a:t>
            </a:r>
            <a:endParaRPr lang="en-US" dirty="0" smtClean="0"/>
          </a:p>
          <a:p>
            <a:r>
              <a:rPr lang="en-US" dirty="0" smtClean="0"/>
              <a:t>Often, you can suggest reviewers to be </a:t>
            </a:r>
            <a:r>
              <a:rPr lang="en-US" dirty="0" smtClean="0"/>
              <a:t>avoided – but should be accompanied with WHY</a:t>
            </a:r>
            <a:endParaRPr lang="cs-CZ" dirty="0" smtClean="0"/>
          </a:p>
          <a:p>
            <a:r>
              <a:rPr lang="cs-CZ" dirty="0" smtClean="0"/>
              <a:t>You can sometimes suggest the handling editor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5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Decision</a:t>
            </a:r>
            <a:r>
              <a:rPr lang="en-US" dirty="0" smtClean="0"/>
              <a:t> – usually up to 3 months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Rejection without review </a:t>
            </a:r>
            <a:r>
              <a:rPr lang="en-US" dirty="0"/>
              <a:t>(</a:t>
            </a:r>
            <a:r>
              <a:rPr lang="cs-CZ" dirty="0" smtClean="0"/>
              <a:t>editor</a:t>
            </a:r>
            <a:r>
              <a:rPr lang="en-US" dirty="0" smtClean="0"/>
              <a:t>’s</a:t>
            </a:r>
            <a:r>
              <a:rPr lang="cs-CZ" dirty="0" smtClean="0"/>
              <a:t> decision)</a:t>
            </a:r>
            <a:r>
              <a:rPr lang="en-US" dirty="0" smtClean="0"/>
              <a:t>, usually very fast</a:t>
            </a:r>
          </a:p>
          <a:p>
            <a:r>
              <a:rPr lang="en-US" dirty="0" smtClean="0"/>
              <a:t>Rejection after review</a:t>
            </a:r>
          </a:p>
          <a:p>
            <a:r>
              <a:rPr lang="en-US" dirty="0" smtClean="0"/>
              <a:t>Rejected but re-submission encouraged</a:t>
            </a:r>
          </a:p>
          <a:p>
            <a:r>
              <a:rPr lang="en-US" dirty="0" smtClean="0"/>
              <a:t>Major revision (the paper might be reviewed again)</a:t>
            </a:r>
          </a:p>
          <a:p>
            <a:r>
              <a:rPr lang="en-US" dirty="0" smtClean="0"/>
              <a:t>Minor revision</a:t>
            </a:r>
          </a:p>
          <a:p>
            <a:r>
              <a:rPr lang="en-US" dirty="0" smtClean="0"/>
              <a:t>Acceptance</a:t>
            </a:r>
          </a:p>
          <a:p>
            <a:r>
              <a:rPr lang="en-US" dirty="0" smtClean="0"/>
              <a:t>New possibility after rejection: Transfer to another (usually paid) journal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4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reaction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Rejection (any) – send elsewhere (not necessarily lower IF) – read carefully the reviews/ comments, but accept what you think is useful only – reviewers of other journal need not have the same opinion. Even if the reviews are stupid, it is usually not useful to appeal.</a:t>
            </a:r>
          </a:p>
          <a:p>
            <a:r>
              <a:rPr lang="en-US" dirty="0" smtClean="0"/>
              <a:t>Revisions (incl. resubmission) – you have to take into account all the reviewers comments – the art of arguing gently if you do not agree with reviewer (and even more difficult, with editor), but you do not need to accept  everything</a:t>
            </a:r>
          </a:p>
          <a:p>
            <a:r>
              <a:rPr lang="en-US" dirty="0" smtClean="0"/>
              <a:t>I usually thank anonymous reviewers in Acknowledgement for useful comments, but some journals forbid this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3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accepted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transfer</a:t>
            </a:r>
          </a:p>
          <a:p>
            <a:r>
              <a:rPr lang="en-US" dirty="0" smtClean="0"/>
              <a:t>Proofs – take care </a:t>
            </a:r>
            <a:r>
              <a:rPr lang="en-US" b="1" dirty="0" smtClean="0"/>
              <a:t>proofs are not suitable for revisions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7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535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Publishing a paper</vt:lpstr>
      <vt:lpstr>Prezentace aplikace PowerPoint</vt:lpstr>
      <vt:lpstr>Authors</vt:lpstr>
      <vt:lpstr>Submission</vt:lpstr>
      <vt:lpstr>Impact factor</vt:lpstr>
      <vt:lpstr>Submission (electronic)</vt:lpstr>
      <vt:lpstr>Decision – usually up to 3 months</vt:lpstr>
      <vt:lpstr>Your reaction</vt:lpstr>
      <vt:lpstr>If accepted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Lepš</dc:creator>
  <cp:lastModifiedBy>Jan Lepš</cp:lastModifiedBy>
  <cp:revision>13</cp:revision>
  <dcterms:created xsi:type="dcterms:W3CDTF">2013-10-04T14:57:05Z</dcterms:created>
  <dcterms:modified xsi:type="dcterms:W3CDTF">2021-10-18T15:44:59Z</dcterms:modified>
</cp:coreProperties>
</file>