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1" r:id="rId2"/>
  </p:sldMasterIdLst>
  <p:notesMasterIdLst>
    <p:notesMasterId r:id="rId82"/>
  </p:notesMasterIdLst>
  <p:sldIdLst>
    <p:sldId id="263" r:id="rId3"/>
    <p:sldId id="401" r:id="rId4"/>
    <p:sldId id="402" r:id="rId5"/>
    <p:sldId id="403" r:id="rId6"/>
    <p:sldId id="404" r:id="rId7"/>
    <p:sldId id="406" r:id="rId8"/>
    <p:sldId id="439" r:id="rId9"/>
    <p:sldId id="435" r:id="rId10"/>
    <p:sldId id="405" r:id="rId11"/>
    <p:sldId id="407" r:id="rId12"/>
    <p:sldId id="408" r:id="rId13"/>
    <p:sldId id="409" r:id="rId14"/>
    <p:sldId id="410" r:id="rId15"/>
    <p:sldId id="411" r:id="rId16"/>
    <p:sldId id="416" r:id="rId17"/>
    <p:sldId id="417" r:id="rId18"/>
    <p:sldId id="425" r:id="rId19"/>
    <p:sldId id="424" r:id="rId20"/>
    <p:sldId id="418" r:id="rId21"/>
    <p:sldId id="430" r:id="rId22"/>
    <p:sldId id="431" r:id="rId23"/>
    <p:sldId id="432" r:id="rId24"/>
    <p:sldId id="433" r:id="rId25"/>
    <p:sldId id="434" r:id="rId26"/>
    <p:sldId id="443" r:id="rId27"/>
    <p:sldId id="366" r:id="rId28"/>
    <p:sldId id="436" r:id="rId29"/>
    <p:sldId id="361" r:id="rId30"/>
    <p:sldId id="364" r:id="rId31"/>
    <p:sldId id="362" r:id="rId32"/>
    <p:sldId id="264" r:id="rId33"/>
    <p:sldId id="440" r:id="rId34"/>
    <p:sldId id="397" r:id="rId35"/>
    <p:sldId id="274" r:id="rId36"/>
    <p:sldId id="275" r:id="rId37"/>
    <p:sldId id="367" r:id="rId38"/>
    <p:sldId id="421" r:id="rId39"/>
    <p:sldId id="437" r:id="rId40"/>
    <p:sldId id="420" r:id="rId41"/>
    <p:sldId id="422" r:id="rId42"/>
    <p:sldId id="427" r:id="rId43"/>
    <p:sldId id="423" r:id="rId44"/>
    <p:sldId id="428" r:id="rId45"/>
    <p:sldId id="441" r:id="rId46"/>
    <p:sldId id="438" r:id="rId47"/>
    <p:sldId id="323" r:id="rId48"/>
    <p:sldId id="267" r:id="rId49"/>
    <p:sldId id="309" r:id="rId50"/>
    <p:sldId id="268" r:id="rId51"/>
    <p:sldId id="310" r:id="rId52"/>
    <p:sldId id="269" r:id="rId53"/>
    <p:sldId id="311" r:id="rId54"/>
    <p:sldId id="313" r:id="rId55"/>
    <p:sldId id="312" r:id="rId56"/>
    <p:sldId id="324" r:id="rId57"/>
    <p:sldId id="256" r:id="rId58"/>
    <p:sldId id="257" r:id="rId59"/>
    <p:sldId id="442" r:id="rId60"/>
    <p:sldId id="262" r:id="rId61"/>
    <p:sldId id="395" r:id="rId62"/>
    <p:sldId id="285" r:id="rId63"/>
    <p:sldId id="329" r:id="rId64"/>
    <p:sldId id="452" r:id="rId65"/>
    <p:sldId id="281" r:id="rId66"/>
    <p:sldId id="326" r:id="rId67"/>
    <p:sldId id="286" r:id="rId68"/>
    <p:sldId id="343" r:id="rId69"/>
    <p:sldId id="359" r:id="rId70"/>
    <p:sldId id="291" r:id="rId71"/>
    <p:sldId id="292" r:id="rId72"/>
    <p:sldId id="360" r:id="rId73"/>
    <p:sldId id="447" r:id="rId74"/>
    <p:sldId id="448" r:id="rId75"/>
    <p:sldId id="449" r:id="rId76"/>
    <p:sldId id="450" r:id="rId77"/>
    <p:sldId id="451" r:id="rId78"/>
    <p:sldId id="305" r:id="rId79"/>
    <p:sldId id="426" r:id="rId80"/>
    <p:sldId id="308" r:id="rId81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FF"/>
    <a:srgbClr val="FFFFCC"/>
    <a:srgbClr val="FFFF99"/>
    <a:srgbClr val="FFCC00"/>
    <a:srgbClr val="99FF66"/>
    <a:srgbClr val="DDDDDD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95" autoAdjust="0"/>
  </p:normalViewPr>
  <p:slideViewPr>
    <p:cSldViewPr>
      <p:cViewPr>
        <p:scale>
          <a:sx n="74" d="100"/>
          <a:sy n="74" d="100"/>
        </p:scale>
        <p:origin x="1519" y="1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1637" y="-6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07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smtClean="0"/>
              <a:t>Klepnutím lze upravit styly předlohy textu</a:t>
            </a:r>
          </a:p>
          <a:p>
            <a:pPr lvl="1"/>
            <a:r>
              <a:rPr lang="en-GB" altLang="en-US" noProof="0" smtClean="0"/>
              <a:t>Druhá úroveň</a:t>
            </a:r>
          </a:p>
          <a:p>
            <a:pPr lvl="2"/>
            <a:r>
              <a:rPr lang="en-GB" altLang="en-US" noProof="0" smtClean="0"/>
              <a:t>Třetí úroveň</a:t>
            </a:r>
          </a:p>
          <a:p>
            <a:pPr lvl="3"/>
            <a:r>
              <a:rPr lang="en-GB" altLang="en-US" noProof="0" smtClean="0"/>
              <a:t>Čtvrtá úroveň</a:t>
            </a:r>
          </a:p>
          <a:p>
            <a:pPr lvl="4"/>
            <a:r>
              <a:rPr lang="en-GB" altLang="en-US" noProof="0" smtClean="0"/>
              <a:t>Pátá úroveň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F713A17-DE2E-4D3D-9414-E52C8A906D6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1024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8226215-09EC-4274-8B9D-4D2D54E6E9F2}" type="slidenum">
              <a:rPr lang="en-GB" altLang="en-US" sz="1200" smtClean="0"/>
              <a:pPr/>
              <a:t>6</a:t>
            </a:fld>
            <a:endParaRPr lang="en-GB" alt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713A17-DE2E-4D3D-9414-E52C8A906D6D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52026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FE22B-B009-42C2-B34F-A4396BD0C01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3195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D4B5C-CC22-44ED-B76C-DF95FE4B1BC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85577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674C0-7647-439E-88B2-71B689F954E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09962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Nadpis a diagram nebo organizačn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jekt SmartArt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035F5-B227-43EA-8A9B-97BB1C418F5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93581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smtClean="0"/>
              <a:t>Kliknutím můžete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8F2F1-C472-4736-ADCC-458700C9BD12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9927B-3A78-4A6D-B2EE-05E08CE2A6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65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B9FF1-9607-4409-BF58-7A897EBE46E9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9DD03-CB3A-4C5D-990D-1E94893227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151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BA1BC-2284-4C75-8A79-941292EFBA7D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D61B9-FFFE-4004-876F-A8732F5D2A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99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1A720-71F3-4C29-9BEC-076043381254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0974D-BF25-4ED6-AD93-A14931CA8F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3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E10CB-BB2F-4F15-815A-38EA22F54D66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0FB32-AADD-4862-B021-294A30F58D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12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33BE9-E896-42CA-9908-58F537A71630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07DFE-D347-456C-A1AB-EBBC8C436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20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9C197-5510-43C1-98D2-E97510DA5455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14F81-4968-4AC2-A3D9-244B732B0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41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95E43-8188-4C37-9C13-BB937261B34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010014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7A119-50C8-42B0-BAE8-EFB45DE3F810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7E037-521D-40CE-A618-FB1B32C70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32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30DDD-D65B-449F-9556-2E44E8DE73DF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175E4-F6F5-4A47-B2FA-4C5BF94D7E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95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C1047-E268-43FF-A905-160799099AA4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95917-1523-4C3C-8CA4-C7135B624A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83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43F43-F47D-4BA0-A57C-257555A97430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7BEF6-8FA8-4F76-B206-2C5FA304F0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00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712F9-9C56-458A-9B11-9DCB0AA8CCE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9219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3B809-0BBF-4E10-BF1E-9F323BD529D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8764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0349C-E736-4C6A-9373-F4F75E6E2E1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73565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339D2-0F6E-4F03-B9DF-1CF5AB4409B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55062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288E8-6714-45EB-9EBC-DBAFBBD1313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01361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3374B-B8BA-4983-956D-616D9A60B55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71900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CEE80-10D7-420D-B6D7-E3256CEE207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80186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Klepnutím lze upravit styly předlohy textu</a:t>
            </a:r>
          </a:p>
          <a:p>
            <a:pPr lvl="1"/>
            <a:r>
              <a:rPr lang="en-GB" altLang="en-US" smtClean="0"/>
              <a:t>Druhá úroveň</a:t>
            </a:r>
          </a:p>
          <a:p>
            <a:pPr lvl="2"/>
            <a:r>
              <a:rPr lang="en-GB" altLang="en-US" smtClean="0"/>
              <a:t>Třetí úroveň</a:t>
            </a:r>
          </a:p>
          <a:p>
            <a:pPr lvl="3"/>
            <a:r>
              <a:rPr lang="en-GB" altLang="en-US" smtClean="0"/>
              <a:t>Čtvrtá úroveň</a:t>
            </a:r>
          </a:p>
          <a:p>
            <a:pPr lvl="4"/>
            <a:r>
              <a:rPr lang="en-GB" altLang="en-US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BB55780-F009-4872-80E8-511D2B8BDFE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Kliknutím lze upravit styl.</a:t>
            </a:r>
            <a:endParaRPr lang="en-US" altLang="en-US" smtClean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6EDD45-2E81-4770-84F9-04795CE1D3FB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C825650-9711-42BB-93D0-27C8E6E1F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8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3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4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5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7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8.w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69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7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71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73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74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0" y="0"/>
            <a:ext cx="9144000" cy="28956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000"/>
              <a:t>Jan Lep</a:t>
            </a:r>
            <a:r>
              <a:rPr lang="cs-CZ" altLang="en-US" sz="4000"/>
              <a:t>š</a:t>
            </a:r>
            <a:r>
              <a:rPr lang="en-GB" altLang="en-US" sz="4000"/>
              <a:t>, </a:t>
            </a:r>
            <a:r>
              <a:rPr lang="cs-CZ" altLang="en-US" sz="4000"/>
              <a:t>katedra botaniky PřFJU</a:t>
            </a:r>
            <a:br>
              <a:rPr lang="cs-CZ" altLang="en-US" sz="4000"/>
            </a:br>
            <a:r>
              <a:rPr lang="cs-CZ" altLang="en-US" sz="4000"/>
              <a:t/>
            </a:r>
            <a:br>
              <a:rPr lang="cs-CZ" altLang="en-US" sz="4000"/>
            </a:br>
            <a:r>
              <a:rPr lang="cs-CZ" altLang="en-US" sz="4000"/>
              <a:t>a velmi rozsáhlý kolektiv</a:t>
            </a:r>
            <a:r>
              <a:rPr lang="en-GB" altLang="en-US" sz="44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099" name="Text Box 7"/>
          <p:cNvSpPr txBox="1">
            <a:spLocks noChangeArrowheads="1"/>
          </p:cNvSpPr>
          <p:nvPr/>
        </p:nvSpPr>
        <p:spPr bwMode="auto">
          <a:xfrm>
            <a:off x="0" y="3962400"/>
            <a:ext cx="9144000" cy="218598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en-US" sz="4400" b="1"/>
              <a:t>Jak fungují luční společenstva na louce u Ohrazení</a:t>
            </a:r>
            <a:r>
              <a:rPr lang="cs-CZ" altLang="en-US" sz="2400" b="1"/>
              <a:t> - </a:t>
            </a:r>
            <a:r>
              <a:rPr lang="cs-CZ" altLang="en-US"/>
              <a:t>a co dělat, abychom je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cs-CZ" altLang="en-US"/>
              <a:t>v krajině udrželi</a:t>
            </a:r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1" descr="DSC_0136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57250"/>
            <a:ext cx="34194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ovéPole 2"/>
          <p:cNvSpPr txBox="1">
            <a:spLocks noChangeArrowheads="1"/>
          </p:cNvSpPr>
          <p:nvPr/>
        </p:nvSpPr>
        <p:spPr bwMode="auto">
          <a:xfrm>
            <a:off x="5132388" y="1184275"/>
            <a:ext cx="3444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en-US" sz="2000">
                <a:solidFill>
                  <a:srgbClr val="FFFFFF"/>
                </a:solidFill>
                <a:latin typeface="Calibri" panose="020F0502020204030204" pitchFamily="34" charset="0"/>
              </a:rPr>
              <a:t>Bukvice lékařská -  </a:t>
            </a:r>
            <a:r>
              <a:rPr lang="cs-CZ" altLang="en-US" sz="2000" i="1">
                <a:solidFill>
                  <a:srgbClr val="FFFFFF"/>
                </a:solidFill>
                <a:latin typeface="Calibri" panose="020F0502020204030204" pitchFamily="34" charset="0"/>
              </a:rPr>
              <a:t>Betonica officinalis</a:t>
            </a:r>
            <a:endParaRPr lang="en-US" altLang="en-US" sz="20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1" descr="DSC_013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-438150"/>
            <a:ext cx="5143500" cy="773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1" descr="DSC_0140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77358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532688" y="1096963"/>
            <a:ext cx="1533525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b="1" dirty="0">
                <a:solidFill>
                  <a:prstClr val="white"/>
                </a:solidFill>
                <a:latin typeface="Calibri" panose="020F0502020204030204"/>
              </a:rPr>
              <a:t>Řebříček bertrám (</a:t>
            </a:r>
            <a:r>
              <a:rPr lang="cs-CZ" b="1" i="1" dirty="0">
                <a:solidFill>
                  <a:prstClr val="white"/>
                </a:solidFill>
                <a:latin typeface="Calibri" panose="020F0502020204030204"/>
              </a:rPr>
              <a:t>Achillea </a:t>
            </a:r>
            <a:r>
              <a:rPr lang="cs-CZ" b="1" i="1" dirty="0" err="1">
                <a:solidFill>
                  <a:prstClr val="white"/>
                </a:solidFill>
                <a:latin typeface="Calibri" panose="020F0502020204030204"/>
              </a:rPr>
              <a:t>ptarmica</a:t>
            </a:r>
            <a:r>
              <a:rPr lang="cs-CZ" b="1" dirty="0">
                <a:solidFill>
                  <a:prstClr val="white"/>
                </a:solidFill>
                <a:latin typeface="Calibri" panose="020F0502020204030204"/>
              </a:rPr>
              <a:t>)</a:t>
            </a:r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ázek 1" descr="DSC_0145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80963"/>
            <a:ext cx="5143500" cy="773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099175" y="1184275"/>
            <a:ext cx="277495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dirty="0">
                <a:solidFill>
                  <a:prstClr val="white"/>
                </a:solidFill>
                <a:latin typeface="Calibri" panose="020F0502020204030204"/>
              </a:rPr>
              <a:t>Vrbina obecná </a:t>
            </a:r>
            <a:r>
              <a:rPr lang="cs-CZ" sz="3200" b="1" i="1" dirty="0">
                <a:solidFill>
                  <a:prstClr val="white"/>
                </a:solidFill>
                <a:latin typeface="Calibri" panose="020F0502020204030204"/>
              </a:rPr>
              <a:t>(</a:t>
            </a:r>
            <a:r>
              <a:rPr lang="cs-CZ" sz="3200" b="1" i="1" dirty="0" err="1">
                <a:solidFill>
                  <a:prstClr val="white"/>
                </a:solidFill>
                <a:latin typeface="Calibri" panose="020F0502020204030204"/>
              </a:rPr>
              <a:t>Lysimachia</a:t>
            </a:r>
            <a:r>
              <a:rPr lang="cs-CZ" sz="3200" b="1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cs-CZ" sz="3200" b="1" i="1" dirty="0" err="1">
                <a:solidFill>
                  <a:prstClr val="white"/>
                </a:solidFill>
                <a:latin typeface="Calibri" panose="020F0502020204030204"/>
              </a:rPr>
              <a:t>vulgaris</a:t>
            </a:r>
            <a:r>
              <a:rPr lang="cs-CZ" sz="3200" b="1" i="1" dirty="0">
                <a:solidFill>
                  <a:prstClr val="white"/>
                </a:solidFill>
                <a:latin typeface="Calibri" panose="020F0502020204030204"/>
              </a:rPr>
              <a:t>)</a:t>
            </a:r>
            <a:endParaRPr lang="en-US" sz="3200" b="1" i="1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ek 1" descr="DSC_0146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26"/>
          <a:stretch>
            <a:fillRect/>
          </a:stretch>
        </p:blipFill>
        <p:spPr bwMode="auto">
          <a:xfrm>
            <a:off x="38100" y="857250"/>
            <a:ext cx="62944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510338" y="1168400"/>
            <a:ext cx="2576512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>
                <a:solidFill>
                  <a:prstClr val="white"/>
                </a:solidFill>
                <a:latin typeface="Calibri" panose="020F0502020204030204"/>
              </a:rPr>
              <a:t>Olešník kmínolistý (</a:t>
            </a:r>
            <a:r>
              <a:rPr lang="cs-CZ" i="1" dirty="0" err="1">
                <a:solidFill>
                  <a:prstClr val="white"/>
                </a:solidFill>
                <a:latin typeface="Calibri" panose="020F0502020204030204"/>
              </a:rPr>
              <a:t>Selinum</a:t>
            </a:r>
            <a:r>
              <a:rPr lang="cs-CZ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cs-CZ" i="1" dirty="0" err="1">
                <a:solidFill>
                  <a:prstClr val="white"/>
                </a:solidFill>
                <a:latin typeface="Calibri" panose="020F0502020204030204"/>
              </a:rPr>
              <a:t>carvifolia</a:t>
            </a:r>
            <a:r>
              <a:rPr lang="cs-CZ" dirty="0">
                <a:solidFill>
                  <a:prstClr val="white"/>
                </a:solidFill>
                <a:latin typeface="Calibri" panose="020F0502020204030204"/>
              </a:rPr>
              <a:t>) a na něm babočka síťkovaná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1" descr="Lychnis floss cuculi3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6350"/>
            <a:ext cx="5167312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ovéPole 2"/>
          <p:cNvSpPr txBox="1">
            <a:spLocks noChangeArrowheads="1"/>
          </p:cNvSpPr>
          <p:nvPr/>
        </p:nvSpPr>
        <p:spPr bwMode="auto">
          <a:xfrm>
            <a:off x="5486400" y="1325563"/>
            <a:ext cx="35052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en-US" sz="3200">
                <a:solidFill>
                  <a:srgbClr val="FFFFFF"/>
                </a:solidFill>
                <a:latin typeface="Calibri" panose="020F0502020204030204" pitchFamily="34" charset="0"/>
              </a:rPr>
              <a:t>Kohoutek luční – </a:t>
            </a:r>
            <a:r>
              <a:rPr lang="cs-CZ" altLang="en-US" sz="3200" i="1">
                <a:solidFill>
                  <a:srgbClr val="FFFFFF"/>
                </a:solidFill>
                <a:latin typeface="Calibri" panose="020F0502020204030204" pitchFamily="34" charset="0"/>
              </a:rPr>
              <a:t>Lychnis floss cuculi</a:t>
            </a:r>
            <a:endParaRPr lang="en-US" altLang="en-US" sz="3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1" descr="Myosotis_nemorosa5a - Copy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685165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ovéPole 2"/>
          <p:cNvSpPr txBox="1">
            <a:spLocks noChangeArrowheads="1"/>
          </p:cNvSpPr>
          <p:nvPr/>
        </p:nvSpPr>
        <p:spPr bwMode="auto">
          <a:xfrm>
            <a:off x="6927850" y="1289050"/>
            <a:ext cx="205581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en-US">
                <a:solidFill>
                  <a:srgbClr val="FFFFFF"/>
                </a:solidFill>
                <a:latin typeface="Calibri" panose="020F0502020204030204" pitchFamily="34" charset="0"/>
              </a:rPr>
              <a:t>Pomněnka hajní (</a:t>
            </a:r>
            <a:r>
              <a:rPr lang="cs-CZ" altLang="en-US" i="1">
                <a:solidFill>
                  <a:srgbClr val="FFFFFF"/>
                </a:solidFill>
                <a:latin typeface="Calibri" panose="020F0502020204030204" pitchFamily="34" charset="0"/>
              </a:rPr>
              <a:t>Myosotis nemorosa</a:t>
            </a:r>
            <a:r>
              <a:rPr lang="cs-CZ" altLang="en-US">
                <a:solidFill>
                  <a:srgbClr val="FFFFFF"/>
                </a:solidFill>
                <a:latin typeface="Calibri" panose="020F0502020204030204" pitchFamily="34" charset="0"/>
              </a:rPr>
              <a:t>)</a:t>
            </a:r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6255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ovéPole 2"/>
          <p:cNvSpPr txBox="1">
            <a:spLocks noChangeArrowheads="1"/>
          </p:cNvSpPr>
          <p:nvPr/>
        </p:nvSpPr>
        <p:spPr bwMode="auto">
          <a:xfrm>
            <a:off x="5334000" y="304800"/>
            <a:ext cx="365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i="1"/>
              <a:t>Willemetia stipitata </a:t>
            </a:r>
          </a:p>
          <a:p>
            <a:r>
              <a:rPr lang="cs-CZ" altLang="en-US"/>
              <a:t>Pleška stopkatá</a:t>
            </a:r>
            <a:endParaRPr lang="en-US" altLang="en-US"/>
          </a:p>
        </p:txBody>
      </p:sp>
      <p:pic>
        <p:nvPicPr>
          <p:cNvPr id="21508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438400"/>
            <a:ext cx="551180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90678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1" descr="Pedicular sylvati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07415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ovéPole 2"/>
          <p:cNvSpPr txBox="1">
            <a:spLocks noChangeArrowheads="1"/>
          </p:cNvSpPr>
          <p:nvPr/>
        </p:nvSpPr>
        <p:spPr bwMode="auto">
          <a:xfrm>
            <a:off x="76200" y="6096000"/>
            <a:ext cx="9067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/>
              <a:t>Všivec lesní – </a:t>
            </a:r>
            <a:r>
              <a:rPr lang="cs-CZ" altLang="en-US" i="1"/>
              <a:t>Pedicularis sylvatica – </a:t>
            </a:r>
            <a:r>
              <a:rPr lang="cs-CZ" altLang="en-US"/>
              <a:t>poloparazit a myrmekochorní druh</a:t>
            </a:r>
            <a:endParaRPr lang="en-US" alt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0"/>
            <a:ext cx="40036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740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Přímá spojnice se šipkou 3"/>
          <p:cNvCxnSpPr/>
          <p:nvPr/>
        </p:nvCxnSpPr>
        <p:spPr bwMode="auto">
          <a:xfrm flipV="1">
            <a:off x="2286000" y="2438400"/>
            <a:ext cx="685800" cy="533400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1" descr="DSC_014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-438150"/>
            <a:ext cx="5143500" cy="773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1" descr="DSC_0148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34194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" descr="http://www.lepidoptera.cz/images/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857250"/>
            <a:ext cx="5673725" cy="378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522663" y="4914900"/>
            <a:ext cx="5033962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350" dirty="0">
                <a:solidFill>
                  <a:prstClr val="white"/>
                </a:solidFill>
                <a:latin typeface="Calibri" panose="020F0502020204030204"/>
              </a:rPr>
              <a:t>Hořec hořepník (</a:t>
            </a:r>
            <a:r>
              <a:rPr lang="cs-CZ" sz="1350" i="1" dirty="0" err="1">
                <a:solidFill>
                  <a:prstClr val="white"/>
                </a:solidFill>
                <a:latin typeface="Calibri" panose="020F0502020204030204"/>
              </a:rPr>
              <a:t>Gentiana</a:t>
            </a:r>
            <a:r>
              <a:rPr lang="cs-CZ" sz="1350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cs-CZ" sz="1350" i="1" dirty="0" err="1">
                <a:solidFill>
                  <a:prstClr val="white"/>
                </a:solidFill>
                <a:latin typeface="Calibri" panose="020F0502020204030204"/>
              </a:rPr>
              <a:t>pneumonanthe</a:t>
            </a:r>
            <a:r>
              <a:rPr lang="cs-CZ" sz="1350" dirty="0">
                <a:solidFill>
                  <a:prstClr val="white"/>
                </a:solidFill>
                <a:latin typeface="Calibri" panose="020F0502020204030204"/>
              </a:rPr>
              <a:t>) a na něm žijící modrásek hořcový (</a:t>
            </a:r>
            <a:r>
              <a:rPr lang="cs-CZ" sz="1350" i="1" dirty="0" err="1">
                <a:solidFill>
                  <a:prstClr val="white"/>
                </a:solidFill>
                <a:latin typeface="Calibri" panose="020F0502020204030204"/>
              </a:rPr>
              <a:t>Maculinea</a:t>
            </a:r>
            <a:r>
              <a:rPr lang="cs-CZ" sz="1350" i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cs-CZ" sz="1350" i="1" dirty="0" err="1">
                <a:solidFill>
                  <a:prstClr val="white"/>
                </a:solidFill>
                <a:latin typeface="Calibri" panose="020F0502020204030204"/>
              </a:rPr>
              <a:t>alcon</a:t>
            </a:r>
            <a:r>
              <a:rPr lang="cs-CZ" sz="1350" dirty="0">
                <a:solidFill>
                  <a:prstClr val="white"/>
                </a:solidFill>
                <a:latin typeface="Calibri" panose="020F0502020204030204"/>
              </a:rPr>
              <a:t>)  -  „umí to“ s mravenci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1" descr="DSC_0149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77358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-6350"/>
            <a:ext cx="2255837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 descr="DSC_0150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857250"/>
            <a:ext cx="773588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175"/>
            <a:ext cx="8996363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152400"/>
            <a:ext cx="6400800" cy="1752600"/>
          </a:xfrm>
        </p:spPr>
        <p:txBody>
          <a:bodyPr/>
          <a:lstStyle/>
          <a:p>
            <a:r>
              <a:rPr lang="en-GB" altLang="en-US" sz="4000" smtClean="0">
                <a:solidFill>
                  <a:schemeClr val="bg1"/>
                </a:solidFill>
              </a:rPr>
              <a:t>OHRAZEN</a:t>
            </a:r>
            <a:r>
              <a:rPr lang="cs-CZ" altLang="en-US" sz="4000" smtClean="0">
                <a:solidFill>
                  <a:schemeClr val="bg1"/>
                </a:solidFill>
              </a:rPr>
              <a:t>Í </a:t>
            </a:r>
          </a:p>
          <a:p>
            <a:r>
              <a:rPr lang="cs-CZ" altLang="en-US" sz="4000" smtClean="0">
                <a:solidFill>
                  <a:schemeClr val="bg1"/>
                </a:solidFill>
              </a:rPr>
              <a:t>experimentální plocha</a:t>
            </a:r>
            <a:endParaRPr lang="en-GB" altLang="en-US" sz="3200" smtClean="0"/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152400" y="6019800"/>
            <a:ext cx="822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>
                <a:solidFill>
                  <a:srgbClr val="FFFFFF"/>
                </a:solidFill>
              </a:rPr>
              <a:t>Pravidelné kosení skončilo na konci osmdesátých let</a:t>
            </a:r>
            <a:endParaRPr lang="en-GB" altLang="en-US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152400"/>
            <a:ext cx="6400800" cy="1752600"/>
          </a:xfrm>
        </p:spPr>
        <p:txBody>
          <a:bodyPr/>
          <a:lstStyle/>
          <a:p>
            <a:r>
              <a:rPr lang="en-GB" altLang="en-US" sz="4000" smtClean="0">
                <a:solidFill>
                  <a:schemeClr val="bg1"/>
                </a:solidFill>
              </a:rPr>
              <a:t>OHRAZEN</a:t>
            </a:r>
            <a:r>
              <a:rPr lang="cs-CZ" altLang="en-US" sz="4000" smtClean="0">
                <a:solidFill>
                  <a:schemeClr val="bg1"/>
                </a:solidFill>
              </a:rPr>
              <a:t>Í</a:t>
            </a:r>
            <a:endParaRPr lang="en-GB" altLang="en-US" sz="3200" smtClean="0"/>
          </a:p>
        </p:txBody>
      </p:sp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152400" y="909638"/>
            <a:ext cx="8610600" cy="3786187"/>
          </a:xfrm>
          <a:prstGeom prst="rect">
            <a:avLst/>
          </a:prstGeom>
          <a:gradFill rotWithShape="1">
            <a:gsLst>
              <a:gs pos="0">
                <a:schemeClr val="bg1">
                  <a:alpha val="71001"/>
                </a:schemeClr>
              </a:gs>
              <a:gs pos="100000">
                <a:schemeClr val="bg1">
                  <a:gamma/>
                  <a:shade val="46275"/>
                  <a:invGamma/>
                  <a:alpha val="7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 sz="4800" b="1" dirty="0"/>
              <a:t>Za začátku jsme přemýšleli</a:t>
            </a:r>
            <a:r>
              <a:rPr lang="cs-CZ" altLang="en-US" sz="4800" b="1" dirty="0"/>
              <a:t>:</a:t>
            </a:r>
          </a:p>
          <a:p>
            <a:pPr>
              <a:spcBef>
                <a:spcPct val="50000"/>
              </a:spcBef>
              <a:defRPr/>
            </a:pPr>
            <a:r>
              <a:rPr lang="cs-CZ" altLang="en-US" sz="4800" b="1" dirty="0"/>
              <a:t>Jak to udělat, aby tam ty hezké druhy dobře </a:t>
            </a:r>
            <a:r>
              <a:rPr lang="cs-CZ" altLang="en-US" sz="4800" b="1" dirty="0" err="1"/>
              <a:t>přezily</a:t>
            </a:r>
            <a:endParaRPr lang="cs-CZ" altLang="en-US" sz="4800" b="1" dirty="0"/>
          </a:p>
          <a:p>
            <a:pPr>
              <a:spcBef>
                <a:spcPct val="50000"/>
              </a:spcBef>
              <a:defRPr/>
            </a:pPr>
            <a:r>
              <a:rPr lang="cs-CZ" altLang="en-US" sz="4800" b="1" dirty="0"/>
              <a:t>A co jim škodí?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152400"/>
            <a:ext cx="6400800" cy="1752600"/>
          </a:xfrm>
        </p:spPr>
        <p:txBody>
          <a:bodyPr/>
          <a:lstStyle/>
          <a:p>
            <a:r>
              <a:rPr lang="en-GB" altLang="en-US" sz="4000" smtClean="0">
                <a:solidFill>
                  <a:schemeClr val="bg1"/>
                </a:solidFill>
              </a:rPr>
              <a:t>OHRAZEN</a:t>
            </a:r>
            <a:r>
              <a:rPr lang="cs-CZ" altLang="en-US" sz="4000" smtClean="0">
                <a:solidFill>
                  <a:schemeClr val="bg1"/>
                </a:solidFill>
              </a:rPr>
              <a:t>Í</a:t>
            </a:r>
            <a:endParaRPr lang="en-GB" altLang="en-US" sz="3200" smtClean="0"/>
          </a:p>
        </p:txBody>
      </p:sp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152400" y="909638"/>
            <a:ext cx="8610600" cy="5632450"/>
          </a:xfrm>
          <a:prstGeom prst="rect">
            <a:avLst/>
          </a:prstGeom>
          <a:gradFill rotWithShape="1">
            <a:gsLst>
              <a:gs pos="0">
                <a:schemeClr val="bg1">
                  <a:alpha val="71001"/>
                </a:schemeClr>
              </a:gs>
              <a:gs pos="100000">
                <a:schemeClr val="bg1">
                  <a:gamma/>
                  <a:shade val="46275"/>
                  <a:invGamma/>
                  <a:alpha val="7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 sz="4800" b="1" dirty="0"/>
              <a:t>A k tomu teoretická otázka:</a:t>
            </a:r>
            <a:endParaRPr lang="cs-CZ" altLang="en-US" sz="4800" b="1" dirty="0"/>
          </a:p>
          <a:p>
            <a:pPr>
              <a:spcBef>
                <a:spcPct val="50000"/>
              </a:spcBef>
              <a:defRPr/>
            </a:pPr>
            <a:r>
              <a:rPr lang="cs-CZ" altLang="en-US" sz="4800" b="1" dirty="0"/>
              <a:t>Je </a:t>
            </a:r>
            <a:r>
              <a:rPr lang="cs-CZ" altLang="en-US" sz="4800" b="1" dirty="0" err="1"/>
              <a:t>kompetice</a:t>
            </a:r>
            <a:r>
              <a:rPr lang="cs-CZ" altLang="en-US" sz="4800" b="1" dirty="0"/>
              <a:t> intenzivnější         v úživném nebo v živinami chudém prostředí? </a:t>
            </a:r>
            <a:endParaRPr lang="cs-CZ" altLang="en-US" sz="4800" b="1" dirty="0"/>
          </a:p>
          <a:p>
            <a:pPr>
              <a:spcBef>
                <a:spcPct val="50000"/>
              </a:spcBef>
              <a:defRPr/>
            </a:pPr>
            <a:endParaRPr lang="cs-CZ" altLang="en-US" sz="4800" b="1" dirty="0"/>
          </a:p>
          <a:p>
            <a:pPr>
              <a:spcBef>
                <a:spcPct val="50000"/>
              </a:spcBef>
              <a:defRPr/>
            </a:pPr>
            <a:r>
              <a:rPr lang="cs-CZ" altLang="en-US" sz="4800" dirty="0"/>
              <a:t>tj</a:t>
            </a:r>
            <a:r>
              <a:rPr lang="cs-CZ" altLang="en-US" sz="4800" dirty="0"/>
              <a:t>. Grime vs. </a:t>
            </a:r>
            <a:r>
              <a:rPr lang="cs-CZ" altLang="en-US" sz="4800" dirty="0" err="1"/>
              <a:t>Tilman</a:t>
            </a:r>
            <a:endParaRPr lang="cs-CZ" alt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152400"/>
            <a:ext cx="6400800" cy="1752600"/>
          </a:xfrm>
        </p:spPr>
        <p:txBody>
          <a:bodyPr/>
          <a:lstStyle/>
          <a:p>
            <a:r>
              <a:rPr lang="en-GB" altLang="en-US" sz="4000" smtClean="0">
                <a:solidFill>
                  <a:schemeClr val="bg1"/>
                </a:solidFill>
              </a:rPr>
              <a:t>OHRAZEN</a:t>
            </a:r>
            <a:r>
              <a:rPr lang="cs-CZ" altLang="en-US" sz="4000" smtClean="0">
                <a:solidFill>
                  <a:schemeClr val="bg1"/>
                </a:solidFill>
              </a:rPr>
              <a:t>Í</a:t>
            </a:r>
            <a:endParaRPr lang="en-GB" altLang="en-US" sz="3200" smtClean="0"/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85800" y="1600200"/>
            <a:ext cx="8229600" cy="4849813"/>
          </a:xfrm>
          <a:prstGeom prst="rect">
            <a:avLst/>
          </a:prstGeom>
          <a:gradFill rotWithShape="1">
            <a:gsLst>
              <a:gs pos="0">
                <a:schemeClr val="bg1">
                  <a:alpha val="71001"/>
                </a:schemeClr>
              </a:gs>
              <a:gs pos="100000">
                <a:schemeClr val="bg1">
                  <a:gamma/>
                  <a:shade val="46275"/>
                  <a:invGamma/>
                  <a:alpha val="7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 sz="4800"/>
              <a:t>Klasika ekologie společenstev:</a:t>
            </a:r>
          </a:p>
          <a:p>
            <a:pPr>
              <a:spcBef>
                <a:spcPct val="50000"/>
              </a:spcBef>
              <a:defRPr/>
            </a:pPr>
            <a:r>
              <a:rPr lang="cs-CZ" altLang="en-US" sz="4800"/>
              <a:t>Počet koexistujících druhů je nejvýše roven počtu limitujících zdrojů (třeba Tilman) – my máme i &gt;40 druhů cévnatých rostlin na m</a:t>
            </a:r>
            <a:r>
              <a:rPr lang="cs-CZ" altLang="en-US" sz="4800" baseline="30000"/>
              <a:t>2</a:t>
            </a:r>
            <a:r>
              <a:rPr lang="cs-CZ" altLang="en-US" sz="4800"/>
              <a:t>, &gt; popř.&gt;10 na dm</a:t>
            </a:r>
            <a:r>
              <a:rPr lang="cs-CZ" altLang="en-US" sz="4800" baseline="30000"/>
              <a:t>2</a:t>
            </a:r>
            <a:endParaRPr lang="cs-CZ" altLang="en-US" sz="4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152400"/>
            <a:ext cx="6400800" cy="1752600"/>
          </a:xfrm>
        </p:spPr>
        <p:txBody>
          <a:bodyPr/>
          <a:lstStyle/>
          <a:p>
            <a:r>
              <a:rPr lang="en-GB" altLang="en-US" sz="4000" smtClean="0">
                <a:solidFill>
                  <a:schemeClr val="bg1"/>
                </a:solidFill>
              </a:rPr>
              <a:t>OHRAZEN</a:t>
            </a:r>
            <a:r>
              <a:rPr lang="cs-CZ" altLang="en-US" sz="4000" smtClean="0">
                <a:solidFill>
                  <a:schemeClr val="bg1"/>
                </a:solidFill>
              </a:rPr>
              <a:t>Í</a:t>
            </a:r>
            <a:endParaRPr lang="en-GB" altLang="en-US" sz="3200" smtClean="0"/>
          </a:p>
        </p:txBody>
      </p:sp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0" y="914400"/>
            <a:ext cx="9144000" cy="4849813"/>
          </a:xfrm>
          <a:prstGeom prst="rect">
            <a:avLst/>
          </a:prstGeom>
          <a:gradFill rotWithShape="1">
            <a:gsLst>
              <a:gs pos="0">
                <a:schemeClr val="bg1">
                  <a:alpha val="71001"/>
                </a:schemeClr>
              </a:gs>
              <a:gs pos="100000">
                <a:schemeClr val="bg1">
                  <a:gamma/>
                  <a:shade val="46275"/>
                  <a:invGamma/>
                  <a:alpha val="7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 sz="4800"/>
              <a:t>Takže:</a:t>
            </a:r>
          </a:p>
          <a:p>
            <a:pPr>
              <a:spcBef>
                <a:spcPct val="50000"/>
              </a:spcBef>
              <a:defRPr/>
            </a:pPr>
            <a:r>
              <a:rPr lang="cs-CZ" altLang="en-US" sz="4800"/>
              <a:t>Co umožňuje koexistenci druhů, jaká je odpověď druhové bohatosti na různé podmínky  prostředí, které vlatnosti umožňují druhům přežít – a řada navazujících otázek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oli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2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 descr="Nardusstric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152400" y="6096000"/>
            <a:ext cx="4114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400" i="1">
                <a:solidFill>
                  <a:srgbClr val="FFFFFF"/>
                </a:solidFill>
              </a:rPr>
              <a:t>Molinia caerulea</a:t>
            </a:r>
            <a:r>
              <a:rPr lang="cs-CZ" altLang="en-US" sz="2400" i="1">
                <a:solidFill>
                  <a:srgbClr val="FFFFFF"/>
                </a:solidFill>
              </a:rPr>
              <a:t> – </a:t>
            </a:r>
            <a:r>
              <a:rPr lang="cs-CZ" altLang="en-US" sz="2400">
                <a:solidFill>
                  <a:srgbClr val="FFFFFF"/>
                </a:solidFill>
              </a:rPr>
              <a:t>bezkolenec modrý</a:t>
            </a:r>
            <a:endParaRPr lang="en-GB" altLang="en-US" sz="2400">
              <a:solidFill>
                <a:srgbClr val="000000"/>
              </a:solidFill>
            </a:endParaRPr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4953000" y="6019800"/>
            <a:ext cx="36750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i="1">
                <a:solidFill>
                  <a:srgbClr val="FFFFFF"/>
                </a:solidFill>
              </a:rPr>
              <a:t>Nardus stricta</a:t>
            </a:r>
            <a:r>
              <a:rPr lang="cs-CZ" altLang="en-US" sz="2400" i="1">
                <a:solidFill>
                  <a:srgbClr val="FFFFFF"/>
                </a:solidFill>
              </a:rPr>
              <a:t> – </a:t>
            </a:r>
            <a:r>
              <a:rPr lang="cs-CZ" altLang="en-US" sz="2400">
                <a:solidFill>
                  <a:srgbClr val="FFFFFF"/>
                </a:solidFill>
              </a:rPr>
              <a:t>smilka tuhá</a:t>
            </a:r>
            <a:endParaRPr lang="en-GB" altLang="en-US" sz="2400" i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152400"/>
            <a:ext cx="6400800" cy="1752600"/>
          </a:xfrm>
        </p:spPr>
        <p:txBody>
          <a:bodyPr/>
          <a:lstStyle/>
          <a:p>
            <a:r>
              <a:rPr lang="en-GB" altLang="en-US" sz="4000" smtClean="0">
                <a:solidFill>
                  <a:schemeClr val="bg1"/>
                </a:solidFill>
              </a:rPr>
              <a:t>OHRAZEN</a:t>
            </a:r>
            <a:r>
              <a:rPr lang="cs-CZ" altLang="en-US" sz="4000" smtClean="0">
                <a:solidFill>
                  <a:schemeClr val="bg1"/>
                </a:solidFill>
              </a:rPr>
              <a:t>Í</a:t>
            </a:r>
            <a:endParaRPr lang="en-GB" altLang="en-US" sz="3200" smtClean="0"/>
          </a:p>
        </p:txBody>
      </p:sp>
      <p:sp>
        <p:nvSpPr>
          <p:cNvPr id="145411" name="Text Box 3"/>
          <p:cNvSpPr txBox="1">
            <a:spLocks noChangeArrowheads="1"/>
          </p:cNvSpPr>
          <p:nvPr/>
        </p:nvSpPr>
        <p:spPr bwMode="auto">
          <a:xfrm>
            <a:off x="685800" y="1600200"/>
            <a:ext cx="8229600" cy="4117975"/>
          </a:xfrm>
          <a:prstGeom prst="rect">
            <a:avLst/>
          </a:prstGeom>
          <a:gradFill rotWithShape="1">
            <a:gsLst>
              <a:gs pos="0">
                <a:schemeClr val="bg1">
                  <a:alpha val="71001"/>
                </a:schemeClr>
              </a:gs>
              <a:gs pos="100000">
                <a:schemeClr val="bg1">
                  <a:gamma/>
                  <a:shade val="46275"/>
                  <a:invGamma/>
                  <a:alpha val="70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altLang="en-US" sz="4800"/>
              <a:t>Ochranařina:</a:t>
            </a:r>
          </a:p>
          <a:p>
            <a:pPr>
              <a:spcBef>
                <a:spcPct val="50000"/>
              </a:spcBef>
              <a:defRPr/>
            </a:pPr>
            <a:r>
              <a:rPr lang="cs-CZ" altLang="en-US" sz="4800"/>
              <a:t>Co dělat, abychom zachovali tyhle krásné, druhově bohaté louky (nebo spíš demonstrace toho, co nedělat)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534400" cy="1143000"/>
          </a:xfrm>
        </p:spPr>
        <p:txBody>
          <a:bodyPr/>
          <a:lstStyle/>
          <a:p>
            <a:r>
              <a:rPr lang="en-GB" altLang="en-US" dirty="0" smtClean="0"/>
              <a:t>Fa</a:t>
            </a:r>
            <a:r>
              <a:rPr lang="cs-CZ" altLang="en-US" dirty="0" smtClean="0"/>
              <a:t>k</a:t>
            </a:r>
            <a:r>
              <a:rPr lang="en-GB" altLang="en-US" dirty="0" smtClean="0"/>
              <a:t>tori</a:t>
            </a:r>
            <a:r>
              <a:rPr lang="cs-CZ" altLang="en-US" dirty="0" err="1" smtClean="0"/>
              <a:t>ální</a:t>
            </a:r>
            <a:r>
              <a:rPr lang="en-GB" altLang="en-US" dirty="0" smtClean="0"/>
              <a:t> experiment, </a:t>
            </a:r>
            <a:r>
              <a:rPr lang="cs-CZ" altLang="en-US" dirty="0" smtClean="0"/>
              <a:t>8 kombinací, </a:t>
            </a:r>
            <a:r>
              <a:rPr lang="en-GB" altLang="en-US" dirty="0" smtClean="0"/>
              <a:t>3 </a:t>
            </a:r>
            <a:r>
              <a:rPr lang="cs-CZ" altLang="en-US" dirty="0" smtClean="0"/>
              <a:t>opakování</a:t>
            </a:r>
            <a:endParaRPr lang="en-GB" altLang="en-US" dirty="0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610600" cy="518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en-US" sz="2800" b="1" dirty="0" smtClean="0"/>
              <a:t>Kosení</a:t>
            </a:r>
            <a:r>
              <a:rPr lang="en-GB" altLang="en-US" sz="2800" dirty="0" smtClean="0"/>
              <a:t> (</a:t>
            </a:r>
            <a:r>
              <a:rPr lang="cs-CZ" altLang="en-US" sz="2800" dirty="0" smtClean="0"/>
              <a:t>jednou ročně, přelom květen-červen</a:t>
            </a:r>
            <a:r>
              <a:rPr lang="en-GB" altLang="en-US" sz="2800" dirty="0" smtClean="0"/>
              <a:t>)</a:t>
            </a:r>
          </a:p>
          <a:p>
            <a:pPr>
              <a:lnSpc>
                <a:spcPct val="90000"/>
              </a:lnSpc>
            </a:pPr>
            <a:r>
              <a:rPr lang="cs-CZ" altLang="en-US" sz="2800" b="1" dirty="0" smtClean="0"/>
              <a:t>Hnojení</a:t>
            </a:r>
            <a:r>
              <a:rPr lang="en-GB" altLang="en-US" sz="2800" dirty="0" smtClean="0"/>
              <a:t> (65 [50] g of </a:t>
            </a:r>
            <a:r>
              <a:rPr lang="cs-CZ" altLang="en-US" sz="2800" dirty="0" smtClean="0"/>
              <a:t>komerční</a:t>
            </a:r>
            <a:r>
              <a:rPr lang="en-GB" altLang="en-US" sz="2800" dirty="0" smtClean="0"/>
              <a:t> NPK/m</a:t>
            </a:r>
            <a:r>
              <a:rPr lang="en-GB" altLang="en-US" sz="2800" baseline="30000" dirty="0" smtClean="0"/>
              <a:t>2</a:t>
            </a:r>
            <a:r>
              <a:rPr lang="cs-CZ" altLang="en-US" sz="2800" baseline="30000" dirty="0" smtClean="0"/>
              <a:t> </a:t>
            </a:r>
            <a:r>
              <a:rPr lang="cs-CZ" altLang="en-US" sz="2800" dirty="0" smtClean="0"/>
              <a:t>– </a:t>
            </a:r>
            <a:r>
              <a:rPr lang="en-US" altLang="en-US" sz="2800" dirty="0" smtClean="0"/>
              <a:t>12% N (nitrate and ammonium), 19% P (P</a:t>
            </a:r>
            <a:r>
              <a:rPr lang="en-US" altLang="en-US" sz="2800" baseline="-25000" dirty="0" smtClean="0"/>
              <a:t>2</a:t>
            </a:r>
            <a:r>
              <a:rPr lang="en-US" altLang="en-US" sz="2800" dirty="0" smtClean="0"/>
              <a:t>O</a:t>
            </a:r>
            <a:r>
              <a:rPr lang="en-US" altLang="en-US" sz="2800" baseline="-25000" dirty="0" smtClean="0"/>
              <a:t>5</a:t>
            </a:r>
            <a:r>
              <a:rPr lang="en-US" altLang="en-US" sz="2800" dirty="0" smtClean="0"/>
              <a:t>) and 19% K (K</a:t>
            </a:r>
            <a:r>
              <a:rPr lang="en-US" altLang="en-US" sz="2800" baseline="-25000" dirty="0" smtClean="0"/>
              <a:t>2</a:t>
            </a:r>
            <a:r>
              <a:rPr lang="en-US" altLang="en-US" sz="2800" dirty="0" smtClean="0"/>
              <a:t>O)</a:t>
            </a:r>
            <a:endParaRPr lang="en-GB" altLang="en-US" sz="2800" dirty="0" smtClean="0"/>
          </a:p>
          <a:p>
            <a:pPr>
              <a:lnSpc>
                <a:spcPct val="90000"/>
              </a:lnSpc>
            </a:pPr>
            <a:r>
              <a:rPr lang="cs-CZ" altLang="en-US" sz="2800" b="1" dirty="0" smtClean="0"/>
              <a:t>Odstranění dominanty</a:t>
            </a:r>
            <a:r>
              <a:rPr lang="en-GB" altLang="en-US" sz="2800" b="1" dirty="0" smtClean="0"/>
              <a:t> </a:t>
            </a:r>
            <a:r>
              <a:rPr lang="en-GB" altLang="en-US" sz="2800" dirty="0" smtClean="0"/>
              <a:t>(</a:t>
            </a:r>
            <a:r>
              <a:rPr lang="cs-CZ" altLang="en-US" sz="2800" dirty="0" err="1" smtClean="0"/>
              <a:t>bezkolenec</a:t>
            </a:r>
            <a:r>
              <a:rPr lang="cs-CZ" altLang="en-US" sz="2800" dirty="0" smtClean="0"/>
              <a:t>, </a:t>
            </a:r>
            <a:r>
              <a:rPr lang="cs-CZ" altLang="en-US" sz="2800" dirty="0" err="1" smtClean="0"/>
              <a:t>tj</a:t>
            </a:r>
            <a:r>
              <a:rPr lang="en-GB" altLang="en-US" sz="2800" dirty="0" smtClean="0"/>
              <a:t> </a:t>
            </a:r>
            <a:r>
              <a:rPr lang="en-GB" altLang="en-US" sz="2800" i="1" dirty="0" err="1" smtClean="0"/>
              <a:t>Molinia</a:t>
            </a:r>
            <a:r>
              <a:rPr lang="en-GB" altLang="en-US" sz="2800" i="1" dirty="0" smtClean="0"/>
              <a:t> </a:t>
            </a:r>
            <a:r>
              <a:rPr lang="en-GB" altLang="en-US" sz="2800" i="1" dirty="0" err="1" smtClean="0"/>
              <a:t>caerulea</a:t>
            </a:r>
            <a:r>
              <a:rPr lang="en-GB" altLang="en-US" sz="2800" dirty="0" smtClean="0"/>
              <a:t>) </a:t>
            </a:r>
            <a:r>
              <a:rPr lang="en-GB" altLang="en-US" sz="2800" dirty="0" smtClean="0"/>
              <a:t>(</a:t>
            </a:r>
            <a:r>
              <a:rPr lang="cs-CZ" altLang="en-US" sz="2800" dirty="0" smtClean="0"/>
              <a:t>jaro</a:t>
            </a:r>
            <a:r>
              <a:rPr lang="en-GB" altLang="en-US" sz="2800" dirty="0" smtClean="0"/>
              <a:t> 1995, </a:t>
            </a:r>
            <a:r>
              <a:rPr lang="cs-CZ" altLang="en-US" sz="2800" dirty="0" smtClean="0"/>
              <a:t>občasné </a:t>
            </a:r>
            <a:r>
              <a:rPr lang="cs-CZ" altLang="en-US" sz="2800" dirty="0" err="1" smtClean="0"/>
              <a:t>přepletí</a:t>
            </a:r>
            <a:r>
              <a:rPr lang="en-GB" altLang="en-US" sz="2800" dirty="0" smtClean="0"/>
              <a:t>)</a:t>
            </a:r>
          </a:p>
          <a:p>
            <a:pPr>
              <a:lnSpc>
                <a:spcPct val="90000"/>
              </a:lnSpc>
            </a:pPr>
            <a:r>
              <a:rPr lang="en-GB" altLang="en-US" sz="2800" dirty="0" smtClean="0"/>
              <a:t>24 </a:t>
            </a:r>
            <a:r>
              <a:rPr lang="en-GB" altLang="en-US" sz="2800" dirty="0" err="1" smtClean="0"/>
              <a:t>plo</a:t>
            </a:r>
            <a:r>
              <a:rPr lang="cs-CZ" altLang="en-US" sz="2800" dirty="0" smtClean="0"/>
              <a:t>ch</a:t>
            </a:r>
            <a:r>
              <a:rPr lang="en-GB" altLang="en-US" sz="2800" dirty="0" smtClean="0"/>
              <a:t>, 2m × 2m</a:t>
            </a:r>
          </a:p>
          <a:p>
            <a:pPr>
              <a:lnSpc>
                <a:spcPct val="90000"/>
              </a:lnSpc>
            </a:pPr>
            <a:r>
              <a:rPr lang="en-GB" altLang="en-US" sz="2800" dirty="0" err="1" smtClean="0"/>
              <a:t>Centr</a:t>
            </a:r>
            <a:r>
              <a:rPr lang="cs-CZ" altLang="en-US" sz="2800" dirty="0" err="1" smtClean="0"/>
              <a:t>ální</a:t>
            </a:r>
            <a:r>
              <a:rPr lang="en-GB" altLang="en-US" sz="2800" dirty="0" smtClean="0"/>
              <a:t> 1m x 1m </a:t>
            </a:r>
            <a:r>
              <a:rPr lang="cs-CZ" altLang="en-US" sz="2800" dirty="0" smtClean="0"/>
              <a:t>snímková</a:t>
            </a:r>
            <a:r>
              <a:rPr lang="en-GB" altLang="en-US" sz="2800" dirty="0" smtClean="0"/>
              <a:t>, detail</a:t>
            </a:r>
            <a:r>
              <a:rPr lang="cs-CZ" altLang="en-US" sz="2800" dirty="0" smtClean="0"/>
              <a:t>ní </a:t>
            </a:r>
            <a:r>
              <a:rPr lang="en-GB" altLang="en-US" sz="2800" dirty="0" smtClean="0"/>
              <a:t>anal</a:t>
            </a:r>
            <a:r>
              <a:rPr lang="cs-CZ" altLang="en-US" sz="2800" dirty="0" err="1" smtClean="0"/>
              <a:t>ýza</a:t>
            </a:r>
            <a:r>
              <a:rPr lang="en-GB" altLang="en-US" sz="2800" dirty="0" smtClean="0"/>
              <a:t> 50cm × 50cm </a:t>
            </a:r>
            <a:r>
              <a:rPr lang="cs-CZ" altLang="en-US" sz="2800" dirty="0" err="1" smtClean="0"/>
              <a:t>šítě</a:t>
            </a:r>
            <a:r>
              <a:rPr lang="cs-CZ" altLang="en-US" sz="2800" dirty="0" smtClean="0"/>
              <a:t> (buňky</a:t>
            </a:r>
            <a:r>
              <a:rPr lang="en-GB" altLang="en-US" sz="2800" dirty="0" smtClean="0"/>
              <a:t>10cm × 10 cm</a:t>
            </a:r>
            <a:r>
              <a:rPr lang="cs-CZ" altLang="en-US" sz="2800" dirty="0" smtClean="0"/>
              <a:t>)</a:t>
            </a:r>
            <a:r>
              <a:rPr lang="en-GB" altLang="en-US" sz="2800" dirty="0" smtClean="0"/>
              <a:t> </a:t>
            </a:r>
          </a:p>
          <a:p>
            <a:pPr>
              <a:lnSpc>
                <a:spcPct val="90000"/>
              </a:lnSpc>
            </a:pPr>
            <a:r>
              <a:rPr lang="en-GB" altLang="en-US" sz="2800" dirty="0" smtClean="0"/>
              <a:t>Experiment </a:t>
            </a:r>
            <a:r>
              <a:rPr lang="cs-CZ" altLang="en-US" sz="2800" dirty="0" smtClean="0"/>
              <a:t>založen</a:t>
            </a:r>
            <a:r>
              <a:rPr lang="en-GB" altLang="en-US" sz="2800" dirty="0" smtClean="0"/>
              <a:t> 1994</a:t>
            </a:r>
            <a:r>
              <a:rPr lang="cs-CZ" altLang="en-US" sz="2800" dirty="0" smtClean="0"/>
              <a:t> – </a:t>
            </a:r>
            <a:r>
              <a:rPr lang="cs-CZ" altLang="en-US" sz="2800" dirty="0" err="1" smtClean="0"/>
              <a:t>baseline</a:t>
            </a:r>
            <a:r>
              <a:rPr lang="cs-CZ" altLang="en-US" sz="2800" dirty="0" smtClean="0"/>
              <a:t> data jsou k dispozici</a:t>
            </a:r>
            <a:endParaRPr lang="en-GB" alt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6350"/>
            <a:ext cx="8482013" cy="647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2800" smtClean="0"/>
              <a:t>Výsledky pokusů na úrovni celého společenstva jsou vysvětlovány pomocí detailních studií na úrovni populací a jedinců a detailním studien procesů</a:t>
            </a:r>
          </a:p>
        </p:txBody>
      </p:sp>
      <p:graphicFrame>
        <p:nvGraphicFramePr>
          <p:cNvPr id="37891" name="Object 3"/>
          <p:cNvGraphicFramePr>
            <a:graphicFrameLocks noChangeAspect="1"/>
          </p:cNvGraphicFramePr>
          <p:nvPr>
            <p:ph type="dgm" idx="1"/>
          </p:nvPr>
        </p:nvGraphicFramePr>
        <p:xfrm>
          <a:off x="1588" y="2144713"/>
          <a:ext cx="9139237" cy="378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3" name="MS Organizační diagram" r:id="rId3" imgW="7777716" imgH="3221665" progId="OrgPlusWOPX.4">
                  <p:embed followColorScheme="full"/>
                </p:oleObj>
              </mc:Choice>
              <mc:Fallback>
                <p:oleObj name="MS Organizační diagram" r:id="rId3" imgW="7777716" imgH="3221665" progId="OrgPlusWOPX.4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2144713"/>
                        <a:ext cx="9139237" cy="378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ovéPole 1"/>
          <p:cNvSpPr txBox="1">
            <a:spLocks noChangeArrowheads="1"/>
          </p:cNvSpPr>
          <p:nvPr/>
        </p:nvSpPr>
        <p:spPr bwMode="auto">
          <a:xfrm>
            <a:off x="152400" y="6096000"/>
            <a:ext cx="891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/>
              <a:t>+ zcela nové pokusy (posledních 8 let) – jak ovlivňuje druhová bohatost složení společenstva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GB" altLang="en-US" smtClean="0"/>
              <a:t>Ohrazen</a:t>
            </a:r>
            <a:r>
              <a:rPr lang="cs-CZ" altLang="en-US" smtClean="0"/>
              <a:t>í (http://mapy.atlas.cz)</a:t>
            </a:r>
            <a:endParaRPr lang="en-GB" altLang="en-US" smtClean="0"/>
          </a:p>
        </p:txBody>
      </p:sp>
      <p:pic>
        <p:nvPicPr>
          <p:cNvPr id="38915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1295400"/>
            <a:ext cx="5334001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026" descr="odecetvdes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1027"/>
          <p:cNvSpPr txBox="1">
            <a:spLocks noChangeArrowheads="1"/>
          </p:cNvSpPr>
          <p:nvPr/>
        </p:nvSpPr>
        <p:spPr bwMode="auto">
          <a:xfrm>
            <a:off x="152400" y="5791200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>
                <a:solidFill>
                  <a:schemeClr val="bg1"/>
                </a:solidFill>
              </a:rPr>
              <a:t>Detailní zápisy vegetace </a:t>
            </a:r>
            <a:endParaRPr lang="en-GB" altLang="en-US" sz="2400"/>
          </a:p>
        </p:txBody>
      </p:sp>
      <p:sp>
        <p:nvSpPr>
          <p:cNvPr id="39940" name="Text Box 1028"/>
          <p:cNvSpPr txBox="1">
            <a:spLocks noChangeArrowheads="1"/>
          </p:cNvSpPr>
          <p:nvPr/>
        </p:nvSpPr>
        <p:spPr bwMode="auto">
          <a:xfrm>
            <a:off x="228600" y="6400800"/>
            <a:ext cx="891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>
                <a:solidFill>
                  <a:schemeClr val="bg1"/>
                </a:solidFill>
              </a:rPr>
              <a:t>„</a:t>
            </a:r>
            <a:endParaRPr lang="en-GB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P10705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Obrázek 1" descr="reportáž2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25450"/>
            <a:ext cx="9059862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232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ovéPole 3"/>
          <p:cNvSpPr txBox="1">
            <a:spLocks noChangeArrowheads="1"/>
          </p:cNvSpPr>
          <p:nvPr/>
        </p:nvSpPr>
        <p:spPr bwMode="auto">
          <a:xfrm>
            <a:off x="152400" y="5943600"/>
            <a:ext cx="876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/>
              <a:t>Jak se druhy stěhují – může slabší kompetitor „utíkat“ před silnějším a tím se zachánit?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57150"/>
            <a:ext cx="9069388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026"/>
          <p:cNvSpPr txBox="1">
            <a:spLocks noChangeArrowheads="1"/>
          </p:cNvSpPr>
          <p:nvPr/>
        </p:nvSpPr>
        <p:spPr bwMode="auto">
          <a:xfrm>
            <a:off x="0" y="76200"/>
            <a:ext cx="91440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200">
                <a:solidFill>
                  <a:srgbClr val="000000"/>
                </a:solidFill>
              </a:rPr>
              <a:t>Diverzita a zajímavé druhy koncentrovány v tradičním obhospodařování“ – kosení jednou, někdy dvakrát ročně, minimální nebo žádné hnojení</a:t>
            </a:r>
            <a:endParaRPr lang="en-GB" altLang="en-US" sz="2200">
              <a:solidFill>
                <a:srgbClr val="000000"/>
              </a:solidFill>
            </a:endParaRPr>
          </a:p>
        </p:txBody>
      </p:sp>
      <p:pic>
        <p:nvPicPr>
          <p:cNvPr id="7171" name="Picture 1027" descr="Dactylorhiza_majal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9433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1029"/>
          <p:cNvSpPr txBox="1">
            <a:spLocks noChangeArrowheads="1"/>
          </p:cNvSpPr>
          <p:nvPr/>
        </p:nvSpPr>
        <p:spPr bwMode="auto">
          <a:xfrm>
            <a:off x="0" y="811213"/>
            <a:ext cx="41910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400" i="1">
                <a:solidFill>
                  <a:srgbClr val="000000"/>
                </a:solidFill>
              </a:rPr>
              <a:t>Dactylorhiza majalis</a:t>
            </a:r>
            <a:r>
              <a:rPr lang="cs-CZ" altLang="en-US" sz="2400" i="1">
                <a:solidFill>
                  <a:srgbClr val="000000"/>
                </a:solidFill>
              </a:rPr>
              <a:t> – </a:t>
            </a:r>
            <a:r>
              <a:rPr lang="cs-CZ" altLang="en-US" sz="2400">
                <a:solidFill>
                  <a:srgbClr val="000000"/>
                </a:solidFill>
              </a:rPr>
              <a:t>prstnatec (vstavač) májový</a:t>
            </a:r>
            <a:endParaRPr lang="en-GB" altLang="en-US" sz="2400">
              <a:solidFill>
                <a:srgbClr val="000000"/>
              </a:solidFill>
            </a:endParaRPr>
          </a:p>
        </p:txBody>
      </p:sp>
      <p:pic>
        <p:nvPicPr>
          <p:cNvPr id="7173" name="Picture 1031" descr="Senecio rivulari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00200"/>
            <a:ext cx="5257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1032"/>
          <p:cNvSpPr txBox="1">
            <a:spLocks noChangeArrowheads="1"/>
          </p:cNvSpPr>
          <p:nvPr/>
        </p:nvSpPr>
        <p:spPr bwMode="auto">
          <a:xfrm>
            <a:off x="4724400" y="769938"/>
            <a:ext cx="41148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400" i="1">
                <a:solidFill>
                  <a:srgbClr val="000000"/>
                </a:solidFill>
              </a:rPr>
              <a:t>Senecio rivularis</a:t>
            </a:r>
            <a:r>
              <a:rPr lang="cs-CZ" altLang="en-US" sz="2400" i="1">
                <a:solidFill>
                  <a:srgbClr val="000000"/>
                </a:solidFill>
              </a:rPr>
              <a:t> – </a:t>
            </a:r>
            <a:r>
              <a:rPr lang="cs-CZ" altLang="en-US" sz="2400">
                <a:solidFill>
                  <a:srgbClr val="000000"/>
                </a:solidFill>
              </a:rPr>
              <a:t>starček potoční</a:t>
            </a:r>
            <a:endParaRPr lang="en-GB" altLang="en-US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Obrázek 1" descr="Rok 2016, co to je za výzkum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6450"/>
            <a:ext cx="9059863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ovéPole 2"/>
          <p:cNvSpPr txBox="1">
            <a:spLocks noChangeArrowheads="1"/>
          </p:cNvSpPr>
          <p:nvPr/>
        </p:nvSpPr>
        <p:spPr bwMode="auto">
          <a:xfrm>
            <a:off x="457200" y="152400"/>
            <a:ext cx="792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/>
              <a:t>Sledování fenologie společenstva (co kdy kvete)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ovéPole 2"/>
          <p:cNvSpPr txBox="1">
            <a:spLocks noChangeArrowheads="1"/>
          </p:cNvSpPr>
          <p:nvPr/>
        </p:nvSpPr>
        <p:spPr bwMode="auto">
          <a:xfrm>
            <a:off x="152400" y="6019800"/>
            <a:ext cx="883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/>
              <a:t>Jak proniká světlo porostem (kvůli kompetici)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76200"/>
            <a:ext cx="90424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ovéPole 2"/>
          <p:cNvSpPr txBox="1">
            <a:spLocks noChangeArrowheads="1"/>
          </p:cNvSpPr>
          <p:nvPr/>
        </p:nvSpPr>
        <p:spPr bwMode="auto">
          <a:xfrm>
            <a:off x="304800" y="228600"/>
            <a:ext cx="449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/>
              <a:t>Měření fotosyntézy (a dýchání)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1524000"/>
            <a:ext cx="11428413" cy="152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762000" y="228600"/>
            <a:ext cx="3352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/>
              <a:t>Transplant experiments (vysazování do různých mikrostanovišť) - </a:t>
            </a:r>
            <a:r>
              <a:rPr lang="en-GB" altLang="en-US" i="1"/>
              <a:t>Prunella vulgaris</a:t>
            </a:r>
            <a:endParaRPr lang="en-GB" altLang="en-US"/>
          </a:p>
        </p:txBody>
      </p:sp>
      <p:pic>
        <p:nvPicPr>
          <p:cNvPr id="183299" name="Picture 3" descr="Prunelyvbednic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8800"/>
            <a:ext cx="2874963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0" name="Picture 4" descr="Prunella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33400"/>
            <a:ext cx="3759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21425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76200"/>
            <a:ext cx="51816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981200"/>
          </a:xfrm>
          <a:gradFill rotWithShape="1">
            <a:gsLst>
              <a:gs pos="0">
                <a:schemeClr val="bg1">
                  <a:alpha val="64000"/>
                </a:schemeClr>
              </a:gs>
              <a:gs pos="100000">
                <a:schemeClr val="bg1">
                  <a:alpha val="62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cs-CZ" altLang="en-US" sz="4000" smtClean="0"/>
              <a:t>Hnojení velmi rychle mění složení rostlinného společenstva, zvlášť, když se nekosí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124200"/>
            <a:ext cx="8153400" cy="1905000"/>
          </a:xfrm>
          <a:gradFill rotWithShape="1">
            <a:gsLst>
              <a:gs pos="0">
                <a:schemeClr val="bg1">
                  <a:alpha val="67000"/>
                </a:schemeClr>
              </a:gs>
              <a:gs pos="100000">
                <a:schemeClr val="bg1">
                  <a:alpha val="67000"/>
                </a:schemeClr>
              </a:gs>
            </a:gsLst>
            <a:lin ang="5400000" scaled="1"/>
          </a:gradFill>
        </p:spPr>
        <p:txBody>
          <a:bodyPr/>
          <a:lstStyle/>
          <a:p>
            <a:pPr>
              <a:defRPr/>
            </a:pPr>
            <a:r>
              <a:rPr lang="cs-CZ" altLang="en-US" dirty="0" smtClean="0"/>
              <a:t>Druhová bohatost velmi rychle klesne, když louku pohnojíme (totéž platí pro „pohnojení“ splachy z polí)</a:t>
            </a:r>
            <a:endParaRPr lang="en-US" altLang="en-US" dirty="0" smtClean="0"/>
          </a:p>
          <a:p>
            <a:pPr marL="0" indent="0">
              <a:buFontTx/>
              <a:buNone/>
              <a:defRPr/>
            </a:pPr>
            <a:r>
              <a:rPr lang="en-US" altLang="en-US" dirty="0" smtClean="0"/>
              <a:t>	</a:t>
            </a:r>
          </a:p>
          <a:p>
            <a:pPr lvl="1">
              <a:buFontTx/>
              <a:buNone/>
              <a:defRPr/>
            </a:pPr>
            <a:endParaRPr lang="en-US" altLang="en-US" dirty="0" smtClean="0"/>
          </a:p>
          <a:p>
            <a:pPr lvl="1">
              <a:defRPr/>
            </a:pPr>
            <a:endParaRPr lang="en-US" altLang="en-US" dirty="0" smtClean="0"/>
          </a:p>
          <a:p>
            <a:pPr lvl="1">
              <a:buFontTx/>
              <a:buNone/>
              <a:defRPr/>
            </a:pPr>
            <a:endParaRPr lang="cs-CZ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0" y="76200"/>
            <a:ext cx="4419600" cy="461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/>
              <a:t>Koseno – nehnojeno </a:t>
            </a:r>
            <a:r>
              <a:rPr lang="en-GB" altLang="en-US" sz="2400"/>
              <a:t>(=traditi</a:t>
            </a:r>
            <a:r>
              <a:rPr lang="cs-CZ" altLang="en-US" sz="2400"/>
              <a:t>ční</a:t>
            </a:r>
            <a:r>
              <a:rPr lang="en-GB" altLang="en-US" sz="24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0" y="0"/>
            <a:ext cx="4648200" cy="830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/>
              <a:t>Koseno – nehnojeno </a:t>
            </a:r>
            <a:r>
              <a:rPr lang="en-GB" altLang="en-US" sz="2400"/>
              <a:t>&amp; </a:t>
            </a:r>
            <a:r>
              <a:rPr lang="en-GB" altLang="en-US" sz="2400" i="1"/>
              <a:t>Molinia </a:t>
            </a:r>
            <a:r>
              <a:rPr lang="cs-CZ" altLang="en-US" sz="2400"/>
              <a:t>odstraněna</a:t>
            </a:r>
            <a:endParaRPr lang="en-GB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p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52400" y="152400"/>
            <a:ext cx="3886200" cy="461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/>
              <a:t>Koseno hnojeno</a:t>
            </a:r>
            <a:r>
              <a:rPr lang="en-GB" altLang="en-US" sz="2400"/>
              <a:t> (=intensiv</a:t>
            </a:r>
            <a:r>
              <a:rPr lang="cs-CZ" altLang="en-US" sz="2400"/>
              <a:t>ní</a:t>
            </a:r>
            <a:r>
              <a:rPr lang="en-GB" altLang="en-US" sz="24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26" descr="Carex_hartmanii-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0"/>
            <a:ext cx="45148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027" descr="Carex pulicaris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4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1028"/>
          <p:cNvSpPr txBox="1">
            <a:spLocks noChangeArrowheads="1"/>
          </p:cNvSpPr>
          <p:nvPr/>
        </p:nvSpPr>
        <p:spPr bwMode="auto">
          <a:xfrm>
            <a:off x="4343400" y="6096000"/>
            <a:ext cx="464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400" i="1">
                <a:solidFill>
                  <a:srgbClr val="000000"/>
                </a:solidFill>
              </a:rPr>
              <a:t>Carex pulicaris       C. hartmanii</a:t>
            </a:r>
          </a:p>
        </p:txBody>
      </p:sp>
      <p:sp>
        <p:nvSpPr>
          <p:cNvPr id="8197" name="Line 1029"/>
          <p:cNvSpPr>
            <a:spLocks noChangeShapeType="1"/>
          </p:cNvSpPr>
          <p:nvPr/>
        </p:nvSpPr>
        <p:spPr bwMode="auto">
          <a:xfrm flipH="1" flipV="1">
            <a:off x="4038600" y="6477000"/>
            <a:ext cx="533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Line 1030"/>
          <p:cNvSpPr>
            <a:spLocks noChangeShapeType="1"/>
          </p:cNvSpPr>
          <p:nvPr/>
        </p:nvSpPr>
        <p:spPr bwMode="auto">
          <a:xfrm flipV="1">
            <a:off x="7620000" y="5715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Text Box 1032"/>
          <p:cNvSpPr txBox="1">
            <a:spLocks noChangeArrowheads="1"/>
          </p:cNvSpPr>
          <p:nvPr/>
        </p:nvSpPr>
        <p:spPr bwMode="auto">
          <a:xfrm>
            <a:off x="76200" y="152400"/>
            <a:ext cx="40386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>
                <a:solidFill>
                  <a:srgbClr val="FFFFFF"/>
                </a:solidFill>
              </a:rPr>
              <a:t>Mnoho druhů ostřic –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2400" i="1">
                <a:solidFill>
                  <a:srgbClr val="FFFFFF"/>
                </a:solidFill>
              </a:rPr>
              <a:t>Carex </a:t>
            </a:r>
            <a:endParaRPr lang="en-GB" altLang="en-US" sz="2400">
              <a:solidFill>
                <a:srgbClr val="000000"/>
              </a:solidFill>
            </a:endParaRPr>
          </a:p>
        </p:txBody>
      </p:sp>
      <p:pic>
        <p:nvPicPr>
          <p:cNvPr id="8" name="Obrázek 7" descr="Carex hartmani"/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0"/>
            <a:ext cx="400208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0" y="152400"/>
            <a:ext cx="5410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/>
              <a:t>Koseno -  hnojeno </a:t>
            </a:r>
            <a:r>
              <a:rPr lang="en-GB" altLang="en-US" sz="2400"/>
              <a:t>&amp; </a:t>
            </a:r>
            <a:r>
              <a:rPr lang="en-GB" altLang="en-US" sz="2400" i="1"/>
              <a:t>Molinia </a:t>
            </a:r>
            <a:r>
              <a:rPr lang="cs-CZ" altLang="en-US" sz="2400"/>
              <a:t>odstraněna</a:t>
            </a:r>
            <a:endParaRPr lang="en-GB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p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381000" y="228600"/>
            <a:ext cx="4953000" cy="461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/>
              <a:t>Nekoseno</a:t>
            </a:r>
            <a:r>
              <a:rPr lang="en-GB" altLang="en-US" sz="2400"/>
              <a:t> – </a:t>
            </a:r>
            <a:r>
              <a:rPr lang="cs-CZ" altLang="en-US" sz="2400"/>
              <a:t>nehnojeno </a:t>
            </a:r>
            <a:r>
              <a:rPr lang="en-GB" altLang="en-US" sz="2400"/>
              <a:t>(=</a:t>
            </a:r>
            <a:r>
              <a:rPr lang="cs-CZ" altLang="en-US" sz="2400"/>
              <a:t>opuštěno</a:t>
            </a:r>
            <a:r>
              <a:rPr lang="en-GB" altLang="en-US" sz="24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0" y="152400"/>
            <a:ext cx="5943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/>
              <a:t>Nekoseno -  nehnojeno </a:t>
            </a:r>
            <a:r>
              <a:rPr lang="en-GB" altLang="en-US" sz="2400"/>
              <a:t>&amp; </a:t>
            </a:r>
            <a:r>
              <a:rPr lang="en-GB" altLang="en-US" sz="2400" i="1"/>
              <a:t>Molinia </a:t>
            </a:r>
            <a:r>
              <a:rPr lang="cs-CZ" altLang="en-US" sz="2400" i="1"/>
              <a:t>odstraněna</a:t>
            </a:r>
            <a:endParaRPr lang="en-GB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/>
              <a:t>Nekoseno – hnojeno </a:t>
            </a:r>
            <a:r>
              <a:rPr lang="en-GB" altLang="en-US" sz="2400"/>
              <a:t>(=</a:t>
            </a:r>
            <a:r>
              <a:rPr lang="cs-CZ" altLang="en-US" sz="2400"/>
              <a:t>opuštěná autrofizovaná louka</a:t>
            </a:r>
            <a:r>
              <a:rPr lang="en-GB" altLang="en-US" sz="24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152400" y="228600"/>
            <a:ext cx="5791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/>
              <a:t>Nekoseno – hnojeno </a:t>
            </a:r>
            <a:r>
              <a:rPr lang="en-GB" altLang="en-US" sz="2400"/>
              <a:t>&amp; </a:t>
            </a:r>
            <a:r>
              <a:rPr lang="en-GB" altLang="en-US" sz="2400" i="1"/>
              <a:t>Molinia </a:t>
            </a:r>
            <a:r>
              <a:rPr lang="cs-CZ" altLang="en-US" sz="2400"/>
              <a:t>odstraněna</a:t>
            </a:r>
            <a:endParaRPr lang="en-GB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cs-CZ" altLang="en-US" sz="7200" smtClean="0"/>
              <a:t>Druhová bohatost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2" name="Object 2"/>
          <p:cNvGraphicFramePr>
            <a:graphicFrameLocks noChangeAspect="1"/>
          </p:cNvGraphicFramePr>
          <p:nvPr/>
        </p:nvGraphicFramePr>
        <p:xfrm>
          <a:off x="0" y="0"/>
          <a:ext cx="7543800" cy="603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5" name="Graph" r:id="rId3" imgW="5032553" imgH="4026286" progId="STATISTICA.Graph">
                  <p:embed/>
                </p:oleObj>
              </mc:Choice>
              <mc:Fallback>
                <p:oleObj name="Graph" r:id="rId3" imgW="5032553" imgH="4026286" progId="STATISTICA.Grap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7543800" cy="603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6781800" y="76200"/>
            <a:ext cx="2209800" cy="37433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/>
              <a:t>V</a:t>
            </a:r>
            <a:r>
              <a:rPr lang="en-GB" altLang="en-US" sz="2400"/>
              <a:t> </a:t>
            </a:r>
            <a:r>
              <a:rPr lang="cs-CZ" altLang="en-US" sz="2400"/>
              <a:t>kosených plochách růst počtu druhů</a:t>
            </a:r>
            <a:r>
              <a:rPr lang="en-GB" altLang="en-US" sz="2400"/>
              <a:t>, </a:t>
            </a:r>
            <a:r>
              <a:rPr lang="cs-CZ" altLang="en-US" sz="2400"/>
              <a:t>bez ohledu na odstranění </a:t>
            </a:r>
            <a:r>
              <a:rPr lang="en-GB" altLang="en-US" sz="2400" i="1"/>
              <a:t>Molinia</a:t>
            </a:r>
            <a:r>
              <a:rPr lang="en-GB" altLang="en-US" sz="2400"/>
              <a:t>, </a:t>
            </a:r>
            <a:r>
              <a:rPr lang="cs-CZ" altLang="en-US" sz="2400"/>
              <a:t>v nekosených pozitivní vliv odstranění dominanty</a:t>
            </a:r>
            <a:endParaRPr lang="en-GB" altLang="en-US" sz="2400"/>
          </a:p>
        </p:txBody>
      </p:sp>
      <p:sp>
        <p:nvSpPr>
          <p:cNvPr id="61444" name="Text Box 6"/>
          <p:cNvSpPr txBox="1">
            <a:spLocks noChangeArrowheads="1"/>
          </p:cNvSpPr>
          <p:nvPr/>
        </p:nvSpPr>
        <p:spPr bwMode="auto">
          <a:xfrm>
            <a:off x="457200" y="6172200"/>
            <a:ext cx="563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/>
              <a:t>Počet druhů cévnatých rostlin na</a:t>
            </a:r>
            <a:r>
              <a:rPr lang="en-GB" altLang="en-US" sz="2400"/>
              <a:t> m</a:t>
            </a:r>
            <a:r>
              <a:rPr lang="en-GB" altLang="en-US" sz="2400" baseline="30000"/>
              <a:t>2</a:t>
            </a:r>
            <a:endParaRPr lang="en-GB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0" y="0"/>
          <a:ext cx="7772400" cy="621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9" name="Graph" r:id="rId3" imgW="5032553" imgH="4026286" progId="STATISTICA.Graph">
                  <p:embed/>
                </p:oleObj>
              </mc:Choice>
              <mc:Fallback>
                <p:oleObj name="Graph" r:id="rId3" imgW="5032553" imgH="4026286" progId="STATISTICA.Grap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7772400" cy="621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6934200" y="152400"/>
            <a:ext cx="2209800" cy="52625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/>
              <a:t>V nekosených plochách – stálý pokles</a:t>
            </a:r>
            <a:r>
              <a:rPr lang="en-GB" altLang="en-US" sz="2400"/>
              <a:t>. </a:t>
            </a:r>
            <a:r>
              <a:rPr lang="cs-CZ" altLang="en-US" sz="2400"/>
              <a:t>Pocáteční pozitivní efekt odstranění končí po 10ti letech</a:t>
            </a:r>
            <a:r>
              <a:rPr lang="en-GB" altLang="en-US" sz="2400"/>
              <a:t>. </a:t>
            </a:r>
            <a:r>
              <a:rPr lang="cs-CZ" altLang="en-US" sz="2400"/>
              <a:t>V kosených plochách počáteční vzestup</a:t>
            </a:r>
            <a:r>
              <a:rPr lang="en-GB" altLang="en-US" sz="2400"/>
              <a:t> (5 </a:t>
            </a:r>
            <a:r>
              <a:rPr lang="cs-CZ" altLang="en-US" sz="2400"/>
              <a:t>let</a:t>
            </a:r>
            <a:r>
              <a:rPr lang="en-GB" altLang="en-US" sz="2400"/>
              <a:t>) </a:t>
            </a:r>
            <a:r>
              <a:rPr lang="cs-CZ" altLang="en-US" sz="2400"/>
              <a:t>pak pokles (bez ohledu na odstraněný)</a:t>
            </a:r>
            <a:r>
              <a:rPr lang="en-GB" altLang="en-US" sz="2400"/>
              <a:t>.  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152400" y="6324600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/>
              <a:t>Vzestup 1994 – 1995 … učili jsme se ty kytky vidět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z="3200" smtClean="0"/>
              <a:t>Diversity - dominance curves</a:t>
            </a:r>
            <a:r>
              <a:rPr lang="cs-CZ" altLang="cs-CZ" sz="3200" smtClean="0"/>
              <a:t> – kdo si kolik sebere ze zdrojů a tím pádem bude mít největší biomasu</a:t>
            </a:r>
            <a:endParaRPr lang="en-GB" altLang="cs-CZ" sz="3200" smtClean="0"/>
          </a:p>
        </p:txBody>
      </p:sp>
      <p:graphicFrame>
        <p:nvGraphicFramePr>
          <p:cNvPr id="63491" name="Object 3"/>
          <p:cNvGraphicFramePr>
            <a:graphicFrameLocks noChangeAspect="1"/>
          </p:cNvGraphicFramePr>
          <p:nvPr/>
        </p:nvGraphicFramePr>
        <p:xfrm>
          <a:off x="685800" y="1752600"/>
          <a:ext cx="7759700" cy="476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2" name="Worksheet" r:id="rId3" imgW="9304325" imgH="5715284" progId="Excel.Sheet.8">
                  <p:embed/>
                </p:oleObj>
              </mc:Choice>
              <mc:Fallback>
                <p:oleObj name="Worksheet" r:id="rId3" imgW="9304325" imgH="5715284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752600"/>
                        <a:ext cx="7759700" cy="476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cs-CZ" altLang="en-US" smtClean="0"/>
              <a:t>Poučení</a:t>
            </a:r>
            <a:endParaRPr lang="en-GB" altLang="en-US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924800" cy="5181600"/>
          </a:xfrm>
        </p:spPr>
        <p:txBody>
          <a:bodyPr/>
          <a:lstStyle/>
          <a:p>
            <a:r>
              <a:rPr lang="cs-CZ" altLang="en-US" smtClean="0"/>
              <a:t>Když přestanu kosit, o druhově bohaté louky přijdu</a:t>
            </a:r>
          </a:p>
          <a:p>
            <a:r>
              <a:rPr lang="cs-CZ" altLang="en-US" smtClean="0"/>
              <a:t>Vzestup živin v půdě vede k poklesu počtu druhů</a:t>
            </a:r>
            <a:r>
              <a:rPr lang="en-GB" altLang="en-US" smtClean="0"/>
              <a:t> – </a:t>
            </a:r>
            <a:r>
              <a:rPr lang="cs-CZ" altLang="en-US" smtClean="0"/>
              <a:t>nicméně, ve společenstvu vytrvalých rostlin kompetitivní vyloučení (competitive </a:t>
            </a:r>
            <a:r>
              <a:rPr lang="en-GB" altLang="en-US" smtClean="0"/>
              <a:t>exclusion</a:t>
            </a:r>
            <a:r>
              <a:rPr lang="cs-CZ" altLang="en-US" smtClean="0"/>
              <a:t>)</a:t>
            </a:r>
            <a:r>
              <a:rPr lang="en-GB" altLang="en-US" smtClean="0"/>
              <a:t> </a:t>
            </a:r>
            <a:r>
              <a:rPr lang="cs-CZ" altLang="en-US" smtClean="0"/>
              <a:t>může trvat relativně dlouho (u nás šest let)</a:t>
            </a:r>
            <a:r>
              <a:rPr lang="en-GB" altLang="en-US" smtClean="0"/>
              <a:t>.</a:t>
            </a:r>
            <a:endParaRPr lang="cs-CZ" altLang="en-US" smtClean="0"/>
          </a:p>
          <a:p>
            <a:r>
              <a:rPr lang="cs-CZ" altLang="en-US" smtClean="0"/>
              <a:t>Pro </a:t>
            </a:r>
            <a:r>
              <a:rPr lang="en-US" altLang="en-US" smtClean="0"/>
              <a:t>ochranu p</a:t>
            </a:r>
            <a:r>
              <a:rPr lang="cs-CZ" altLang="en-US" smtClean="0"/>
              <a:t>řírody – pozor, i po pěti letech nemusí dát experiment návod, co dělat</a:t>
            </a:r>
            <a:endParaRPr lang="en-GB" altLang="en-US" smtClean="0"/>
          </a:p>
          <a:p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93688"/>
            <a:ext cx="3090863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3688"/>
            <a:ext cx="43053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ovéPole 4"/>
          <p:cNvSpPr txBox="1">
            <a:spLocks noChangeArrowheads="1"/>
          </p:cNvSpPr>
          <p:nvPr/>
        </p:nvSpPr>
        <p:spPr bwMode="auto">
          <a:xfrm>
            <a:off x="228600" y="6248400"/>
            <a:ext cx="403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i="1"/>
              <a:t>Carex echinata – </a:t>
            </a:r>
            <a:r>
              <a:rPr lang="cs-CZ" altLang="en-US"/>
              <a:t>o. ježatá</a:t>
            </a:r>
            <a:endParaRPr lang="en-US" altLang="en-US" i="1"/>
          </a:p>
        </p:txBody>
      </p:sp>
      <p:sp>
        <p:nvSpPr>
          <p:cNvPr id="9221" name="TextovéPole 5"/>
          <p:cNvSpPr txBox="1">
            <a:spLocks noChangeArrowheads="1"/>
          </p:cNvSpPr>
          <p:nvPr/>
        </p:nvSpPr>
        <p:spPr bwMode="auto">
          <a:xfrm>
            <a:off x="4953000" y="6257925"/>
            <a:ext cx="381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i="1"/>
              <a:t>Carex panicea – o. prosová</a:t>
            </a:r>
            <a:endParaRPr lang="en-US" altLang="en-US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838200" y="457200"/>
            <a:ext cx="7467600" cy="6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/>
              <a:t>Předpokládané kauzální řetězce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  <a:p>
            <a:pPr lvl="1">
              <a:spcBef>
                <a:spcPct val="0"/>
              </a:spcBef>
              <a:buFontTx/>
              <a:buNone/>
            </a:pPr>
            <a:r>
              <a:rPr lang="cs-CZ" altLang="en-US" sz="2400" i="1"/>
              <a:t>Odpověď na hnojení a kosení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Hnojení -</a:t>
            </a:r>
            <a:r>
              <a:rPr lang="en-US" altLang="en-US" sz="2400"/>
              <a:t>&gt; </a:t>
            </a:r>
            <a:r>
              <a:rPr lang="cs-CZ" altLang="en-US" sz="2400"/>
              <a:t>pokles limitace živinami a tím podzemní kompetice</a:t>
            </a:r>
            <a:r>
              <a:rPr lang="en-US" altLang="en-US" sz="2400"/>
              <a:t> -&gt; </a:t>
            </a:r>
            <a:r>
              <a:rPr lang="cs-CZ" altLang="en-US" sz="2400"/>
              <a:t>vzrůst kompetice o světlo</a:t>
            </a:r>
            <a:r>
              <a:rPr lang="en-US" altLang="en-US" sz="2400"/>
              <a:t> -&gt; </a:t>
            </a:r>
            <a:r>
              <a:rPr lang="cs-CZ" altLang="en-US" sz="2400"/>
              <a:t>zvýšení</a:t>
            </a:r>
            <a:r>
              <a:rPr lang="en-US" altLang="en-US" sz="2400"/>
              <a:t> asymetr</a:t>
            </a:r>
            <a:r>
              <a:rPr lang="cs-CZ" altLang="en-US" sz="2400"/>
              <a:t>ie kompetice</a:t>
            </a:r>
            <a:r>
              <a:rPr lang="en-US" altLang="en-US" sz="2400"/>
              <a:t> -&gt; competitive exclusion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Hnojení </a:t>
            </a:r>
            <a:r>
              <a:rPr lang="en-US" altLang="en-US" sz="2400"/>
              <a:t>-&gt; </a:t>
            </a:r>
            <a:r>
              <a:rPr lang="cs-CZ" altLang="en-US" sz="2400"/>
              <a:t>zvýšení produktivity a tím i opadu</a:t>
            </a:r>
            <a:r>
              <a:rPr lang="en-US" altLang="en-US" sz="2400"/>
              <a:t> - &gt; </a:t>
            </a:r>
            <a:r>
              <a:rPr lang="cs-CZ" altLang="en-US" sz="2400"/>
              <a:t>limitace</a:t>
            </a:r>
            <a:r>
              <a:rPr lang="en-US" altLang="en-US" sz="2400"/>
              <a:t> </a:t>
            </a:r>
            <a:r>
              <a:rPr lang="en-US" altLang="en-US" sz="2400" i="1"/>
              <a:t>seedling recruitment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Kosení</a:t>
            </a:r>
            <a:r>
              <a:rPr lang="en-US" altLang="en-US" sz="2400"/>
              <a:t> -&gt; </a:t>
            </a:r>
            <a:r>
              <a:rPr lang="cs-CZ" altLang="en-US" sz="2400"/>
              <a:t>vyšší rostliny jsou poškozeny více než rostliny nízké</a:t>
            </a:r>
            <a:r>
              <a:rPr lang="en-US" altLang="en-US" sz="2400"/>
              <a:t>; </a:t>
            </a:r>
            <a:r>
              <a:rPr lang="en-US" altLang="en-US" sz="2400" i="1"/>
              <a:t>reversal of competition for light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i="1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Kosení</a:t>
            </a:r>
            <a:r>
              <a:rPr lang="en-US" altLang="en-US" sz="2400"/>
              <a:t> -&gt; </a:t>
            </a:r>
            <a:r>
              <a:rPr lang="cs-CZ" altLang="en-US" sz="2400"/>
              <a:t>více světla na povrchu půdy</a:t>
            </a:r>
            <a:r>
              <a:rPr lang="en-US" altLang="en-US" sz="2400"/>
              <a:t> -&gt; </a:t>
            </a:r>
            <a:r>
              <a:rPr lang="cs-CZ" altLang="en-US" sz="2400"/>
              <a:t>zvýšený</a:t>
            </a:r>
            <a:r>
              <a:rPr lang="en-US" altLang="en-US" sz="2400"/>
              <a:t> </a:t>
            </a:r>
            <a:r>
              <a:rPr lang="en-US" altLang="en-US" sz="2400" i="1"/>
              <a:t>seedling recruitment </a:t>
            </a:r>
            <a:r>
              <a:rPr lang="en-US" altLang="en-US" sz="2400"/>
              <a:t>(</a:t>
            </a:r>
            <a:r>
              <a:rPr lang="cs-CZ" altLang="en-US" sz="2400"/>
              <a:t>ale také drsnější podmínky prostředí</a:t>
            </a:r>
            <a:r>
              <a:rPr lang="en-US" altLang="en-US" sz="2400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763000" cy="1905000"/>
          </a:xfrm>
        </p:spPr>
        <p:txBody>
          <a:bodyPr/>
          <a:lstStyle/>
          <a:p>
            <a:r>
              <a:rPr lang="cs-CZ" altLang="en-US" dirty="0" smtClean="0"/>
              <a:t>Druhy, které vymizely ze společenstva (pod určitým managementem)  nejsou náhodným výběrem</a:t>
            </a:r>
            <a:endParaRPr lang="en-GB" altLang="en-US" dirty="0" smtClean="0"/>
          </a:p>
        </p:txBody>
      </p:sp>
      <p:sp>
        <p:nvSpPr>
          <p:cNvPr id="66563" name="Text Box 4"/>
          <p:cNvSpPr txBox="1">
            <a:spLocks noChangeArrowheads="1"/>
          </p:cNvSpPr>
          <p:nvPr/>
        </p:nvSpPr>
        <p:spPr bwMode="auto">
          <a:xfrm>
            <a:off x="152400" y="5486400"/>
            <a:ext cx="81534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/>
              <a:t>Můžu předpovědět pomocí vlastností druhů, kdo bude zásahem trpět, a kdo naopak bude zvýhodněný?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Přístup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1. </a:t>
            </a:r>
            <a:r>
              <a:rPr lang="cs-CZ" altLang="en-US" smtClean="0"/>
              <a:t>Charakterizuj odpověď druhu na zásah</a:t>
            </a:r>
            <a:endParaRPr lang="en-US" altLang="en-US" smtClean="0"/>
          </a:p>
          <a:p>
            <a:r>
              <a:rPr lang="en-US" altLang="en-US" smtClean="0"/>
              <a:t>2. </a:t>
            </a:r>
            <a:r>
              <a:rPr lang="cs-CZ" altLang="en-US" smtClean="0"/>
              <a:t>Predikuj tuto odpověď pomocí  vlastností druhů</a:t>
            </a:r>
          </a:p>
          <a:p>
            <a:r>
              <a:rPr lang="cs-CZ" altLang="en-US" smtClean="0"/>
              <a:t>Máme pro všechny druhy změřené jejich vlastnosti (species traits). Jsou to vlastnosti, které se dají změřit, mnohé jsou v databázích, a mají předpovídat, jak se druh bude chovat.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Ekonomické spektrum listů</a:t>
            </a:r>
            <a:br>
              <a:rPr lang="cs-CZ" altLang="en-US" smtClean="0"/>
            </a:br>
            <a:r>
              <a:rPr lang="cs-CZ" altLang="en-US" smtClean="0"/>
              <a:t>(Leaf economic spectrum)</a:t>
            </a:r>
            <a:endParaRPr lang="en-US" altLang="en-US" smtClean="0"/>
          </a:p>
        </p:txBody>
      </p:sp>
      <p:sp>
        <p:nvSpPr>
          <p:cNvPr id="6861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mtClean="0"/>
              <a:t>Conservative vs. Acquisitive -  úplně převzaté ze spektra investorů</a:t>
            </a:r>
          </a:p>
          <a:p>
            <a:endParaRPr lang="cs-CZ" altLang="en-US" smtClean="0"/>
          </a:p>
          <a:p>
            <a:r>
              <a:rPr lang="cs-CZ" altLang="en-US" smtClean="0"/>
              <a:t>Trade off – buď riskuju, a můžu mít velký zisk, ale můžu i hodně tratit, nebo můžu být konzervativní – typicky tlusté a tenké listy</a:t>
            </a:r>
          </a:p>
          <a:p>
            <a:r>
              <a:rPr lang="cs-CZ" altLang="en-US" smtClean="0"/>
              <a:t>Dobrou charakteristikou je i potenciální výška (vysoký je silný v kompetici, ale déle mu trvá vyrůst). </a:t>
            </a: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4" name="Object 2"/>
          <p:cNvGraphicFramePr>
            <a:graphicFrameLocks noChangeAspect="1"/>
          </p:cNvGraphicFramePr>
          <p:nvPr/>
        </p:nvGraphicFramePr>
        <p:xfrm>
          <a:off x="381000" y="647700"/>
          <a:ext cx="8153400" cy="611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6" name="Graph" r:id="rId3" imgW="3097073" imgH="2477740" progId="STATISTICA.Graph">
                  <p:embed/>
                </p:oleObj>
              </mc:Choice>
              <mc:Fallback>
                <p:oleObj name="Graph" r:id="rId3" imgW="3097073" imgH="2477740" progId="STATISTICA.Grap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647700"/>
                        <a:ext cx="8153400" cy="611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5" name="Text Box 5"/>
          <p:cNvSpPr txBox="1">
            <a:spLocks noChangeArrowheads="1"/>
          </p:cNvSpPr>
          <p:nvPr/>
        </p:nvSpPr>
        <p:spPr bwMode="auto">
          <a:xfrm>
            <a:off x="152400" y="0"/>
            <a:ext cx="8534400" cy="8223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/>
              <a:t>Odpověď druhu na hnojení</a:t>
            </a:r>
            <a:r>
              <a:rPr lang="en-GB" altLang="en-US" sz="2400"/>
              <a:t> (RDA score, positiv</a:t>
            </a:r>
            <a:r>
              <a:rPr lang="cs-CZ" altLang="en-US" sz="2400"/>
              <a:t>ní hodnota znamená, že hnojení druhu prospívá</a:t>
            </a:r>
            <a:r>
              <a:rPr lang="en-GB" altLang="en-US" sz="24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3"/>
          <p:cNvSpPr txBox="1">
            <a:spLocks noChangeArrowheads="1"/>
          </p:cNvSpPr>
          <p:nvPr/>
        </p:nvSpPr>
        <p:spPr bwMode="auto">
          <a:xfrm>
            <a:off x="152400" y="0"/>
            <a:ext cx="85344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/>
              <a:t>Odpověď druhu na kosení</a:t>
            </a:r>
            <a:r>
              <a:rPr lang="en-GB" altLang="en-US" sz="2400"/>
              <a:t> (RDA score)</a:t>
            </a:r>
          </a:p>
        </p:txBody>
      </p:sp>
      <p:graphicFrame>
        <p:nvGraphicFramePr>
          <p:cNvPr id="70659" name="Object 4"/>
          <p:cNvGraphicFramePr>
            <a:graphicFrameLocks noChangeAspect="1"/>
          </p:cNvGraphicFramePr>
          <p:nvPr/>
        </p:nvGraphicFramePr>
        <p:xfrm>
          <a:off x="152400" y="742950"/>
          <a:ext cx="8153400" cy="611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0" name="Graph" r:id="rId3" imgW="5943600" imgH="4457700" progId="STATISTICA.Graph">
                  <p:embed/>
                </p:oleObj>
              </mc:Choice>
              <mc:Fallback>
                <p:oleObj name="Graph" r:id="rId3" imgW="5943600" imgH="4457700" progId="STATISTICA.Grap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742950"/>
                        <a:ext cx="8153400" cy="611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609600"/>
            <a:ext cx="9296400" cy="1143000"/>
          </a:xfrm>
        </p:spPr>
        <p:txBody>
          <a:bodyPr/>
          <a:lstStyle/>
          <a:p>
            <a:r>
              <a:rPr lang="cs-CZ" altLang="en-US" smtClean="0"/>
              <a:t>Potenciální výška je dobrým prediktorem reakce na kosení a hnojení</a:t>
            </a:r>
            <a:endParaRPr lang="en-GB" altLang="en-US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648200"/>
          </a:xfrm>
        </p:spPr>
        <p:txBody>
          <a:bodyPr/>
          <a:lstStyle/>
          <a:p>
            <a:r>
              <a:rPr lang="cs-CZ" altLang="en-US" sz="2800" smtClean="0"/>
              <a:t>Se vzrůstajícími živinami, klesá důležitost kompetice o živiny a vzrůstá důležitost kompetice o světlo</a:t>
            </a:r>
            <a:r>
              <a:rPr lang="en-GB" altLang="en-US" sz="2800" smtClean="0"/>
              <a:t>. </a:t>
            </a:r>
          </a:p>
          <a:p>
            <a:r>
              <a:rPr lang="cs-CZ" altLang="en-US" sz="2800" smtClean="0"/>
              <a:t>Vyšší rostliny jsou více poškozovány kosením (kdo je poškozen méně, je zvýhodněn) – proto má kosení „equalizing effect“</a:t>
            </a:r>
            <a:endParaRPr lang="en-GB" altLang="en-US" sz="2800" smtClean="0"/>
          </a:p>
          <a:p>
            <a:r>
              <a:rPr lang="cs-CZ" altLang="en-US" sz="2800" smtClean="0"/>
              <a:t>Vyšší asymetrie kompetice o světlo vysvětluje pokles druhové diverzity ve hnojených plochách</a:t>
            </a:r>
            <a:endParaRPr lang="en-GB" alt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Odstranění dominanty </a:t>
            </a:r>
            <a:r>
              <a:rPr lang="cs-CZ" altLang="en-US" i="1" smtClean="0"/>
              <a:t>Molinia</a:t>
            </a:r>
            <a:endParaRPr lang="cs-CZ" altLang="en-US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 smtClean="0"/>
              <a:t>Co způsobí, čím je nahrazena</a:t>
            </a:r>
          </a:p>
          <a:p>
            <a:r>
              <a:rPr lang="cs-CZ" altLang="en-US" smtClean="0"/>
              <a:t>Vlastně odpověď na otázku – jaká je role dominanty ve fungování rostlinného společenstva?</a:t>
            </a:r>
          </a:p>
          <a:p>
            <a:r>
              <a:rPr lang="cs-CZ" altLang="en-US" smtClean="0"/>
              <a:t>Potenciálně: jak je to s „</a:t>
            </a:r>
            <a:r>
              <a:rPr lang="cs-CZ" altLang="en-US" b="1" smtClean="0"/>
              <a:t>assembly rules</a:t>
            </a:r>
            <a:r>
              <a:rPr lang="cs-CZ" altLang="en-US" smtClean="0"/>
              <a:t>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Object 2"/>
          <p:cNvGraphicFramePr>
            <a:graphicFrameLocks noChangeAspect="1"/>
          </p:cNvGraphicFramePr>
          <p:nvPr/>
        </p:nvGraphicFramePr>
        <p:xfrm>
          <a:off x="0" y="1065213"/>
          <a:ext cx="7239000" cy="579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4" name="Graph" r:id="rId3" imgW="5032553" imgH="4026286" progId="STATISTICA.Graph">
                  <p:embed/>
                </p:oleObj>
              </mc:Choice>
              <mc:Fallback>
                <p:oleObj name="Graph" r:id="rId3" imgW="5032553" imgH="4026286" progId="STATISTICA.Grap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65213"/>
                        <a:ext cx="7239000" cy="5792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0" y="0"/>
            <a:ext cx="8763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400"/>
              <a:t>V kosených plochách je </a:t>
            </a:r>
            <a:r>
              <a:rPr lang="en-GB" altLang="en-US" sz="2400" i="1"/>
              <a:t>Molinia </a:t>
            </a:r>
            <a:r>
              <a:rPr lang="en-GB" altLang="en-US" sz="2400"/>
              <a:t>nahrazena jinými druhy trav, v nekosených širokolistými bylinami a “ostřicemi”.</a:t>
            </a:r>
          </a:p>
        </p:txBody>
      </p:sp>
      <p:sp>
        <p:nvSpPr>
          <p:cNvPr id="142340" name="Text Box 4"/>
          <p:cNvSpPr txBox="1">
            <a:spLocks noChangeArrowheads="1"/>
          </p:cNvSpPr>
          <p:nvPr/>
        </p:nvSpPr>
        <p:spPr bwMode="auto">
          <a:xfrm>
            <a:off x="6400800" y="1219200"/>
            <a:ext cx="2590800" cy="41084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400" b="1"/>
              <a:t>Take home message:</a:t>
            </a:r>
            <a:r>
              <a:rPr lang="en-GB" altLang="en-US" sz="2400"/>
              <a:t> Dominanta může být po svém odstranění nahrazena druhy z jiných fu</a:t>
            </a:r>
            <a:r>
              <a:rPr lang="cs-CZ" altLang="en-US" sz="2400"/>
              <a:t>n</a:t>
            </a:r>
            <a:r>
              <a:rPr lang="en-GB" altLang="en-US" sz="2400"/>
              <a:t>kčních skupin.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en-US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2400"/>
              <a:t>Druh je “unikát”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2743200" y="1295400"/>
            <a:ext cx="1143000" cy="5794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/>
              <a:t>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0" grpId="0" animBg="1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754" name="Object 2"/>
          <p:cNvGraphicFramePr>
            <a:graphicFrameLocks noChangeAspect="1"/>
          </p:cNvGraphicFramePr>
          <p:nvPr/>
        </p:nvGraphicFramePr>
        <p:xfrm>
          <a:off x="381000" y="1414463"/>
          <a:ext cx="6707188" cy="536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7" name="Graph" r:id="rId3" imgW="5032553" imgH="4026286" progId="STATISTICA.Graph">
                  <p:embed/>
                </p:oleObj>
              </mc:Choice>
              <mc:Fallback>
                <p:oleObj name="Graph" r:id="rId3" imgW="5032553" imgH="4026286" progId="STATISTICA.Grap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414463"/>
                        <a:ext cx="6707188" cy="536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533400" y="0"/>
            <a:ext cx="76962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 b="1" dirty="0" smtClean="0"/>
              <a:t>Opad</a:t>
            </a:r>
            <a:r>
              <a:rPr lang="en-GB" altLang="en-US" sz="2400" dirty="0" smtClean="0"/>
              <a:t> – </a:t>
            </a:r>
            <a:r>
              <a:rPr lang="cs-CZ" altLang="en-US" sz="2400" dirty="0" err="1" smtClean="0"/>
              <a:t>Bezkolenec</a:t>
            </a:r>
            <a:r>
              <a:rPr lang="cs-CZ" altLang="en-US" sz="2400" dirty="0" smtClean="0"/>
              <a:t> </a:t>
            </a:r>
            <a:r>
              <a:rPr lang="en-GB" altLang="en-US" sz="2400" i="1" dirty="0" err="1" smtClean="0"/>
              <a:t>Molinia</a:t>
            </a:r>
            <a:r>
              <a:rPr lang="en-GB" altLang="en-US" sz="2400" i="1" dirty="0" smtClean="0"/>
              <a:t> </a:t>
            </a:r>
            <a:r>
              <a:rPr lang="en-GB" altLang="en-US" sz="2400" dirty="0" err="1"/>
              <a:t>produ</a:t>
            </a:r>
            <a:r>
              <a:rPr lang="cs-CZ" altLang="en-US" sz="2400" dirty="0"/>
              <a:t>kuje velké množství pomalu se rozkládajícího opadu. Odstranění </a:t>
            </a:r>
            <a:r>
              <a:rPr lang="cs-CZ" altLang="en-US" sz="2400" i="1" dirty="0"/>
              <a:t>M. </a:t>
            </a:r>
            <a:r>
              <a:rPr lang="cs-CZ" altLang="en-US" sz="2400" dirty="0" err="1"/>
              <a:t>způsobá</a:t>
            </a:r>
            <a:r>
              <a:rPr lang="cs-CZ" altLang="en-US" sz="2400" dirty="0"/>
              <a:t> i pokles celkového množství opadu</a:t>
            </a:r>
            <a:r>
              <a:rPr lang="en-GB" altLang="en-US" sz="2400" dirty="0"/>
              <a:t> (</a:t>
            </a:r>
            <a:r>
              <a:rPr lang="cs-CZ" altLang="en-US" sz="2400" dirty="0"/>
              <a:t>s výjimkou hnojených </a:t>
            </a:r>
            <a:r>
              <a:rPr lang="cs-CZ" altLang="en-US" sz="2400" b="1" dirty="0"/>
              <a:t>a </a:t>
            </a:r>
            <a:r>
              <a:rPr lang="cs-CZ" altLang="en-US" sz="2400" dirty="0"/>
              <a:t>kosených ploch, kde ho je málo vždy</a:t>
            </a:r>
            <a:r>
              <a:rPr lang="en-GB" altLang="en-US" sz="2400" dirty="0"/>
              <a:t>) 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6477000" y="1752600"/>
            <a:ext cx="2438400" cy="3378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/>
              <a:t>V důsledku toho odstranění </a:t>
            </a:r>
            <a:r>
              <a:rPr lang="en-GB" altLang="en-US" sz="2400" i="1"/>
              <a:t>Molinia </a:t>
            </a:r>
            <a:r>
              <a:rPr lang="cs-CZ" altLang="en-US" sz="2400"/>
              <a:t>podpoří semenáče</a:t>
            </a:r>
            <a:r>
              <a:rPr lang="en-GB" altLang="en-US" sz="2400"/>
              <a:t>.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en-US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n-US" sz="2400" i="1"/>
              <a:t>Molinia </a:t>
            </a:r>
            <a:r>
              <a:rPr lang="cs-CZ" altLang="en-US" sz="2400"/>
              <a:t>konkuruje vlastně i po své smrti</a:t>
            </a:r>
            <a:r>
              <a:rPr lang="en-GB" altLang="en-US" sz="240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-12700"/>
            <a:ext cx="5978282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ovéPole 2"/>
          <p:cNvSpPr txBox="1">
            <a:spLocks noChangeArrowheads="1"/>
          </p:cNvSpPr>
          <p:nvPr/>
        </p:nvSpPr>
        <p:spPr bwMode="auto">
          <a:xfrm>
            <a:off x="76200" y="426720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i="1" dirty="0" err="1"/>
              <a:t>Carex</a:t>
            </a:r>
            <a:r>
              <a:rPr lang="cs-CZ" altLang="en-US" i="1" dirty="0"/>
              <a:t> </a:t>
            </a:r>
            <a:r>
              <a:rPr lang="cs-CZ" altLang="en-US" i="1" dirty="0" err="1"/>
              <a:t>umbrosa</a:t>
            </a:r>
            <a:r>
              <a:rPr lang="cs-CZ" altLang="en-US" i="1" dirty="0"/>
              <a:t> – </a:t>
            </a:r>
            <a:r>
              <a:rPr lang="cs-CZ" altLang="en-US" dirty="0"/>
              <a:t>ostřice stinná</a:t>
            </a:r>
            <a:endParaRPr lang="en-US" altLang="en-US" i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436" y="2514600"/>
            <a:ext cx="3315782" cy="437803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514600" y="59436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Carex</a:t>
            </a:r>
            <a:r>
              <a:rPr lang="cs-CZ" i="1" dirty="0" smtClean="0"/>
              <a:t> </a:t>
            </a:r>
            <a:r>
              <a:rPr lang="cs-CZ" i="1" dirty="0" err="1" smtClean="0"/>
              <a:t>pallescens</a:t>
            </a:r>
            <a:r>
              <a:rPr lang="cs-CZ" i="1" dirty="0" smtClean="0"/>
              <a:t> – </a:t>
            </a:r>
            <a:r>
              <a:rPr lang="cs-CZ" dirty="0" smtClean="0"/>
              <a:t>ostřice bledavá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/>
          <a:srcRect l="20087" t="15784" b="17129"/>
          <a:stretch/>
        </p:blipFill>
        <p:spPr>
          <a:xfrm>
            <a:off x="7086600" y="1219199"/>
            <a:ext cx="2057400" cy="1295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5"/>
          <p:cNvSpPr txBox="1">
            <a:spLocks noChangeArrowheads="1"/>
          </p:cNvSpPr>
          <p:nvPr/>
        </p:nvSpPr>
        <p:spPr bwMode="auto">
          <a:xfrm>
            <a:off x="0" y="152400"/>
            <a:ext cx="8839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/>
              <a:t>V přítomnosti</a:t>
            </a:r>
            <a:r>
              <a:rPr lang="en-GB" altLang="en-US" sz="2400"/>
              <a:t> </a:t>
            </a:r>
            <a:r>
              <a:rPr lang="en-GB" altLang="en-US" sz="2400" i="1"/>
              <a:t>Molinia, </a:t>
            </a:r>
            <a:r>
              <a:rPr lang="cs-CZ" altLang="en-US" sz="2400"/>
              <a:t>vrchol biomasy posunut z června na srpen</a:t>
            </a:r>
            <a:r>
              <a:rPr lang="en-GB" altLang="en-US" sz="2400"/>
              <a:t> (</a:t>
            </a:r>
            <a:r>
              <a:rPr lang="cs-CZ" altLang="en-US" sz="2400"/>
              <a:t>a je trochu vyšší</a:t>
            </a:r>
            <a:r>
              <a:rPr lang="en-GB" altLang="en-US" sz="2400"/>
              <a:t>) - </a:t>
            </a:r>
            <a:r>
              <a:rPr lang="en-GB" altLang="en-US" sz="1800"/>
              <a:t>only weak statistical support</a:t>
            </a:r>
            <a:endParaRPr lang="en-GB" altLang="en-US" sz="2400"/>
          </a:p>
        </p:txBody>
      </p:sp>
      <p:graphicFrame>
        <p:nvGraphicFramePr>
          <p:cNvPr id="75779" name="Object 6"/>
          <p:cNvGraphicFramePr>
            <a:graphicFrameLocks noChangeAspect="1"/>
          </p:cNvGraphicFramePr>
          <p:nvPr/>
        </p:nvGraphicFramePr>
        <p:xfrm>
          <a:off x="0" y="1370013"/>
          <a:ext cx="6858000" cy="548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4" name="Graph" r:id="rId3" imgW="5032553" imgH="4026286" progId="STATISTICA.Graph">
                  <p:embed/>
                </p:oleObj>
              </mc:Choice>
              <mc:Fallback>
                <p:oleObj name="Graph" r:id="rId3" imgW="5032553" imgH="4026286" progId="STATISTICA.Grap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70013"/>
                        <a:ext cx="6858000" cy="548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7" name="Line 7"/>
          <p:cNvSpPr>
            <a:spLocks noChangeShapeType="1"/>
          </p:cNvSpPr>
          <p:nvPr/>
        </p:nvSpPr>
        <p:spPr bwMode="auto">
          <a:xfrm flipH="1">
            <a:off x="1981200" y="1981200"/>
            <a:ext cx="1524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 flipH="1">
            <a:off x="2362200" y="2057400"/>
            <a:ext cx="1524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2" name="Text Box 9"/>
          <p:cNvSpPr txBox="1">
            <a:spLocks noChangeArrowheads="1"/>
          </p:cNvSpPr>
          <p:nvPr/>
        </p:nvSpPr>
        <p:spPr bwMode="auto">
          <a:xfrm>
            <a:off x="0" y="990600"/>
            <a:ext cx="693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/>
              <a:t>Pouze nehnojené plochy</a:t>
            </a:r>
            <a:endParaRPr lang="en-GB" altLang="en-US" sz="2400"/>
          </a:p>
        </p:txBody>
      </p:sp>
      <p:sp>
        <p:nvSpPr>
          <p:cNvPr id="75783" name="Text Box 10"/>
          <p:cNvSpPr txBox="1">
            <a:spLocks noChangeArrowheads="1"/>
          </p:cNvSpPr>
          <p:nvPr/>
        </p:nvSpPr>
        <p:spPr bwMode="auto">
          <a:xfrm>
            <a:off x="6248400" y="1828800"/>
            <a:ext cx="2362200" cy="22828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/>
              <a:t>Přítomnost jediného druhu může změnit sezonní dynamiku biomasy</a:t>
            </a:r>
            <a:endParaRPr lang="en-GB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763000" cy="1447800"/>
          </a:xfrm>
        </p:spPr>
        <p:txBody>
          <a:bodyPr/>
          <a:lstStyle/>
          <a:p>
            <a:r>
              <a:rPr lang="cs-CZ" altLang="en-US" dirty="0" err="1" smtClean="0"/>
              <a:t>Bezkolenec</a:t>
            </a:r>
            <a:r>
              <a:rPr lang="cs-CZ" altLang="en-US" dirty="0" smtClean="0"/>
              <a:t> </a:t>
            </a:r>
            <a:r>
              <a:rPr lang="en-GB" altLang="en-US" i="1" dirty="0" err="1" smtClean="0"/>
              <a:t>Molinia</a:t>
            </a:r>
            <a:r>
              <a:rPr lang="en-GB" altLang="en-US" i="1" dirty="0" smtClean="0"/>
              <a:t> </a:t>
            </a:r>
            <a:r>
              <a:rPr lang="en-GB" altLang="en-US" dirty="0" smtClean="0"/>
              <a:t>se </a:t>
            </a:r>
            <a:r>
              <a:rPr lang="en-GB" altLang="en-US" dirty="0" err="1" smtClean="0"/>
              <a:t>vymyká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ostatním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druhům</a:t>
            </a:r>
            <a:r>
              <a:rPr lang="en-GB" altLang="en-US" dirty="0" smtClean="0"/>
              <a:t> </a:t>
            </a:r>
            <a:endParaRPr lang="en-GB" altLang="en-US" i="1" dirty="0" smtClean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610600" cy="4953000"/>
          </a:xfrm>
        </p:spPr>
        <p:txBody>
          <a:bodyPr/>
          <a:lstStyle/>
          <a:p>
            <a:r>
              <a:rPr lang="en-GB" altLang="en-US" dirty="0" err="1" smtClean="0"/>
              <a:t>Pozd</a:t>
            </a:r>
            <a:r>
              <a:rPr lang="cs-CZ" altLang="en-US" dirty="0" smtClean="0"/>
              <a:t>ě kvete</a:t>
            </a:r>
            <a:endParaRPr lang="en-GB" altLang="en-US" dirty="0" smtClean="0"/>
          </a:p>
          <a:p>
            <a:r>
              <a:rPr lang="en-GB" altLang="en-US" dirty="0" err="1" smtClean="0"/>
              <a:t>Pomalu</a:t>
            </a:r>
            <a:r>
              <a:rPr lang="en-GB" altLang="en-US" dirty="0" smtClean="0"/>
              <a:t> se </a:t>
            </a:r>
            <a:r>
              <a:rPr lang="en-GB" altLang="en-US" dirty="0" err="1" smtClean="0"/>
              <a:t>rozkládající</a:t>
            </a:r>
            <a:r>
              <a:rPr lang="en-GB" altLang="en-US" dirty="0" smtClean="0"/>
              <a:t> </a:t>
            </a:r>
            <a:r>
              <a:rPr lang="cs-CZ" altLang="en-US" dirty="0" smtClean="0"/>
              <a:t>opad</a:t>
            </a:r>
            <a:endParaRPr lang="en-GB" altLang="en-US" dirty="0" smtClean="0"/>
          </a:p>
          <a:p>
            <a:r>
              <a:rPr lang="en-GB" altLang="en-US" dirty="0" err="1" smtClean="0"/>
              <a:t>Hluboké</a:t>
            </a:r>
            <a:r>
              <a:rPr lang="en-GB" altLang="en-US" dirty="0" smtClean="0"/>
              <a:t> a </a:t>
            </a:r>
            <a:r>
              <a:rPr lang="en-GB" altLang="en-US" dirty="0" err="1" smtClean="0"/>
              <a:t>silné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kořeny</a:t>
            </a:r>
            <a:endParaRPr lang="en-GB" altLang="en-US" dirty="0" smtClean="0"/>
          </a:p>
          <a:p>
            <a:r>
              <a:rPr lang="en-GB" altLang="en-US" dirty="0" err="1" smtClean="0"/>
              <a:t>Vyjímečně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konstantní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biomasa</a:t>
            </a:r>
            <a:r>
              <a:rPr lang="en-GB" altLang="en-US" dirty="0" smtClean="0"/>
              <a:t> v </a:t>
            </a:r>
            <a:r>
              <a:rPr lang="en-GB" altLang="en-US" dirty="0" err="1" smtClean="0"/>
              <a:t>průběhu</a:t>
            </a:r>
            <a:r>
              <a:rPr lang="en-GB" altLang="en-US" dirty="0" smtClean="0"/>
              <a:t> let</a:t>
            </a:r>
          </a:p>
          <a:p>
            <a:endParaRPr lang="en-GB" altLang="en-US" dirty="0" smtClean="0"/>
          </a:p>
          <a:p>
            <a:r>
              <a:rPr lang="en-GB" altLang="en-US" dirty="0" err="1" smtClean="0"/>
              <a:t>Klíčový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druh</a:t>
            </a:r>
            <a:r>
              <a:rPr lang="en-GB" altLang="en-US" dirty="0" smtClean="0"/>
              <a:t>, </a:t>
            </a:r>
            <a:r>
              <a:rPr lang="en-GB" altLang="en-US" dirty="0" err="1" smtClean="0"/>
              <a:t>ovlivní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fungování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celého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ekosystému</a:t>
            </a:r>
            <a:r>
              <a:rPr lang="en-GB" altLang="en-US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en-US" sz="5400" smtClean="0"/>
              <a:t>A co, když se pokusíme „zkaženou“ louku vrátit do původního stavu</a:t>
            </a:r>
            <a:endParaRPr lang="en-US" altLang="en-US" sz="5400" smtClean="0"/>
          </a:p>
        </p:txBody>
      </p:sp>
      <p:sp>
        <p:nvSpPr>
          <p:cNvPr id="77827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en-US" sz="3200" smtClean="0"/>
              <a:t>V roce 2016 jsme přestali hnojit a začali všechno kosit</a:t>
            </a:r>
            <a:endParaRPr lang="en-US" altLang="en-US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696200" cy="3733800"/>
          </a:xfrm>
          <a:solidFill>
            <a:schemeClr val="bg1"/>
          </a:solidFill>
        </p:spPr>
        <p:txBody>
          <a:bodyPr/>
          <a:lstStyle/>
          <a:p>
            <a:r>
              <a:rPr lang="cs-CZ" altLang="en-US" sz="7200" smtClean="0"/>
              <a:t>Druhové složení</a:t>
            </a:r>
            <a:br>
              <a:rPr lang="cs-CZ" altLang="en-US" sz="7200" smtClean="0"/>
            </a:br>
            <a:r>
              <a:rPr lang="cs-CZ" altLang="en-US" sz="7200" smtClean="0"/>
              <a:t>změny za celou dobu pokusu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01" b="11972"/>
          <a:stretch>
            <a:fillRect/>
          </a:stretch>
        </p:blipFill>
        <p:spPr bwMode="auto">
          <a:xfrm>
            <a:off x="971550" y="1052513"/>
            <a:ext cx="6624638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ovéPole 2"/>
          <p:cNvSpPr txBox="1">
            <a:spLocks noChangeArrowheads="1"/>
          </p:cNvSpPr>
          <p:nvPr/>
        </p:nvSpPr>
        <p:spPr bwMode="auto">
          <a:xfrm>
            <a:off x="250825" y="115888"/>
            <a:ext cx="50419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PRINCIPLE RESPONSE CURVES</a:t>
            </a:r>
          </a:p>
          <a:p>
            <a:endParaRPr lang="en-US" altLang="en-US"/>
          </a:p>
        </p:txBody>
      </p:sp>
      <p:cxnSp>
        <p:nvCxnSpPr>
          <p:cNvPr id="5" name="Přímá spojnice se šipkou 4"/>
          <p:cNvCxnSpPr/>
          <p:nvPr/>
        </p:nvCxnSpPr>
        <p:spPr>
          <a:xfrm flipV="1">
            <a:off x="3924300" y="5373688"/>
            <a:ext cx="0" cy="863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4032250" y="5373688"/>
            <a:ext cx="1979613" cy="8302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/>
              <a:t>Konce hnojení</a:t>
            </a:r>
          </a:p>
          <a:p>
            <a:r>
              <a:rPr lang="cs-CZ" altLang="en-US"/>
              <a:t>Vše koseno</a:t>
            </a:r>
            <a:endParaRPr lang="en-US" altLang="en-US"/>
          </a:p>
        </p:txBody>
      </p:sp>
      <p:cxnSp>
        <p:nvCxnSpPr>
          <p:cNvPr id="8" name="Přímá spojnice 7"/>
          <p:cNvCxnSpPr/>
          <p:nvPr/>
        </p:nvCxnSpPr>
        <p:spPr>
          <a:xfrm>
            <a:off x="1403350" y="3284538"/>
            <a:ext cx="324008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9879" name="TextovéPole 6"/>
          <p:cNvSpPr txBox="1">
            <a:spLocks noChangeArrowheads="1"/>
          </p:cNvSpPr>
          <p:nvPr/>
        </p:nvSpPr>
        <p:spPr bwMode="auto">
          <a:xfrm>
            <a:off x="6264275" y="3292475"/>
            <a:ext cx="2663825" cy="2678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/>
              <a:t>Největší změny jsou tak, kde se hnojí, v nehnojených plochách návrat k normálu rychlejší, než v nekosených</a:t>
            </a:r>
            <a:endParaRPr lang="en-US" altLang="en-US"/>
          </a:p>
        </p:txBody>
      </p:sp>
      <p:sp>
        <p:nvSpPr>
          <p:cNvPr id="79880" name="TextovéPole 8"/>
          <p:cNvSpPr txBox="1">
            <a:spLocks noChangeArrowheads="1"/>
          </p:cNvSpPr>
          <p:nvPr/>
        </p:nvSpPr>
        <p:spPr bwMode="auto">
          <a:xfrm>
            <a:off x="250825" y="836613"/>
            <a:ext cx="50419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1800" b="1"/>
              <a:t>Silné čáry</a:t>
            </a:r>
            <a:r>
              <a:rPr lang="en-US" altLang="en-US" sz="1800"/>
              <a:t>– </a:t>
            </a:r>
            <a:r>
              <a:rPr lang="cs-CZ" altLang="en-US" sz="1800"/>
              <a:t>hnojeno</a:t>
            </a:r>
            <a:r>
              <a:rPr lang="en-US" altLang="en-US" sz="1800"/>
              <a:t>, </a:t>
            </a:r>
          </a:p>
          <a:p>
            <a:r>
              <a:rPr lang="cs-CZ" altLang="en-US" sz="1800"/>
              <a:t>Černě</a:t>
            </a:r>
            <a:r>
              <a:rPr lang="en-US" altLang="en-US" sz="1800"/>
              <a:t> – </a:t>
            </a:r>
            <a:r>
              <a:rPr lang="cs-CZ" altLang="en-US" sz="1800"/>
              <a:t>nekoseno</a:t>
            </a:r>
            <a:r>
              <a:rPr lang="en-US" altLang="en-US" sz="1800"/>
              <a:t>, </a:t>
            </a:r>
            <a:r>
              <a:rPr lang="cs-CZ" altLang="en-US" sz="1800">
                <a:solidFill>
                  <a:srgbClr val="FF0000"/>
                </a:solidFill>
              </a:rPr>
              <a:t>Červeně - Koseno</a:t>
            </a:r>
            <a:endParaRPr lang="en-US" altLang="en-US" sz="1800">
              <a:solidFill>
                <a:srgbClr val="FF0000"/>
              </a:solidFill>
            </a:endParaRPr>
          </a:p>
          <a:p>
            <a:r>
              <a:rPr lang="cs-CZ" altLang="en-US" sz="1800"/>
              <a:t>Přerušovaně – odstranění dominanty</a:t>
            </a:r>
            <a:endParaRPr lang="en-US" altLang="en-US" sz="1800"/>
          </a:p>
        </p:txBody>
      </p:sp>
      <p:sp>
        <p:nvSpPr>
          <p:cNvPr id="79881" name="TextovéPole 9"/>
          <p:cNvSpPr txBox="1">
            <a:spLocks noChangeArrowheads="1"/>
          </p:cNvSpPr>
          <p:nvPr/>
        </p:nvSpPr>
        <p:spPr bwMode="auto">
          <a:xfrm>
            <a:off x="395288" y="188913"/>
            <a:ext cx="50911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aseline="30000"/>
              <a:t>2</a:t>
            </a:r>
            <a:endParaRPr lang="en-US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Box 1"/>
          <p:cNvSpPr txBox="1">
            <a:spLocks noChangeArrowheads="1"/>
          </p:cNvSpPr>
          <p:nvPr/>
        </p:nvSpPr>
        <p:spPr bwMode="auto">
          <a:xfrm>
            <a:off x="395288" y="476250"/>
            <a:ext cx="84248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/>
              <a:t>Půda pět let po ukočení hnojení,  </a:t>
            </a:r>
            <a:r>
              <a:rPr lang="en-US" altLang="en-US"/>
              <a:t>2021</a:t>
            </a:r>
            <a:r>
              <a:rPr lang="cs-CZ" altLang="en-US"/>
              <a:t>: Dusím nepoznáme, kde se hnojilo, fosfor je v hnojených plochách stále zvýšený. </a:t>
            </a:r>
            <a:endParaRPr lang="en-US" altLang="en-US"/>
          </a:p>
        </p:txBody>
      </p:sp>
      <p:graphicFrame>
        <p:nvGraphicFramePr>
          <p:cNvPr id="80899" name="Objekt 3"/>
          <p:cNvGraphicFramePr>
            <a:graphicFrameLocks noChangeAspect="1"/>
          </p:cNvGraphicFramePr>
          <p:nvPr/>
        </p:nvGraphicFramePr>
        <p:xfrm>
          <a:off x="1447800" y="1676400"/>
          <a:ext cx="6186488" cy="464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0" name="Graph" r:id="rId3" imgW="5943600" imgH="4457880" progId="STATISTICA.Graph">
                  <p:embed/>
                </p:oleObj>
              </mc:Choice>
              <mc:Fallback>
                <p:oleObj name="Graph" r:id="rId3" imgW="5943600" imgH="4457880" progId="STATISTICA.Graph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676400"/>
                        <a:ext cx="6186488" cy="464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2" name="Objekt 3"/>
          <p:cNvGraphicFramePr>
            <a:graphicFrameLocks noChangeAspect="1"/>
          </p:cNvGraphicFramePr>
          <p:nvPr/>
        </p:nvGraphicFramePr>
        <p:xfrm>
          <a:off x="107950" y="1916113"/>
          <a:ext cx="6423025" cy="481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2" name="Graph" r:id="rId3" imgW="5943600" imgH="4457880" progId="STATISTICA.Graph">
                  <p:embed/>
                </p:oleObj>
              </mc:Choice>
              <mc:Fallback>
                <p:oleObj name="Graph" r:id="rId3" imgW="5943600" imgH="4457880" progId="STATISTICA.Graph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916113"/>
                        <a:ext cx="6423025" cy="4818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3" name="TextovéPole 2"/>
          <p:cNvSpPr txBox="1">
            <a:spLocks noChangeArrowheads="1"/>
          </p:cNvSpPr>
          <p:nvPr/>
        </p:nvSpPr>
        <p:spPr bwMode="auto">
          <a:xfrm>
            <a:off x="250825" y="836613"/>
            <a:ext cx="50419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1800" b="1"/>
              <a:t>Silné čáry</a:t>
            </a:r>
            <a:r>
              <a:rPr lang="en-US" altLang="en-US" sz="1800"/>
              <a:t>– </a:t>
            </a:r>
            <a:r>
              <a:rPr lang="cs-CZ" altLang="en-US" sz="1800"/>
              <a:t>hnojeno</a:t>
            </a:r>
            <a:r>
              <a:rPr lang="en-US" altLang="en-US" sz="1800"/>
              <a:t>, </a:t>
            </a:r>
          </a:p>
          <a:p>
            <a:r>
              <a:rPr lang="cs-CZ" altLang="en-US" sz="1800"/>
              <a:t>Černě</a:t>
            </a:r>
            <a:r>
              <a:rPr lang="en-US" altLang="en-US" sz="1800"/>
              <a:t> – </a:t>
            </a:r>
            <a:r>
              <a:rPr lang="cs-CZ" altLang="en-US" sz="1800"/>
              <a:t>nekoseno</a:t>
            </a:r>
            <a:r>
              <a:rPr lang="en-US" altLang="en-US" sz="1800"/>
              <a:t>, </a:t>
            </a:r>
            <a:r>
              <a:rPr lang="cs-CZ" altLang="en-US" sz="1800">
                <a:solidFill>
                  <a:srgbClr val="FF0000"/>
                </a:solidFill>
              </a:rPr>
              <a:t>Červeně - Koseno</a:t>
            </a:r>
            <a:endParaRPr lang="en-US" altLang="en-US" sz="1800">
              <a:solidFill>
                <a:srgbClr val="FF0000"/>
              </a:solidFill>
            </a:endParaRPr>
          </a:p>
          <a:p>
            <a:r>
              <a:rPr lang="cs-CZ" altLang="en-US" sz="1800"/>
              <a:t>Přerušovaně – odstranění dominanty</a:t>
            </a:r>
            <a:endParaRPr lang="en-US" altLang="en-US" sz="1800"/>
          </a:p>
        </p:txBody>
      </p:sp>
      <p:sp>
        <p:nvSpPr>
          <p:cNvPr id="81924" name="TextovéPole 1"/>
          <p:cNvSpPr txBox="1">
            <a:spLocks noChangeArrowheads="1"/>
          </p:cNvSpPr>
          <p:nvPr/>
        </p:nvSpPr>
        <p:spPr bwMode="auto">
          <a:xfrm>
            <a:off x="395288" y="188913"/>
            <a:ext cx="43291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800"/>
              <a:t>Druhová bohatost na 1 </a:t>
            </a:r>
            <a:r>
              <a:rPr lang="en-US" altLang="en-US" sz="2800"/>
              <a:t>m</a:t>
            </a:r>
            <a:r>
              <a:rPr lang="en-US" altLang="en-US" sz="2800" baseline="30000"/>
              <a:t>2</a:t>
            </a:r>
            <a:endParaRPr lang="en-US" altLang="en-US" sz="2800"/>
          </a:p>
        </p:txBody>
      </p:sp>
      <p:cxnSp>
        <p:nvCxnSpPr>
          <p:cNvPr id="6" name="Přímá spojnice se šipkou 5"/>
          <p:cNvCxnSpPr/>
          <p:nvPr/>
        </p:nvCxnSpPr>
        <p:spPr>
          <a:xfrm flipV="1">
            <a:off x="4932363" y="5084763"/>
            <a:ext cx="0" cy="10810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ovéPole 6"/>
          <p:cNvSpPr txBox="1">
            <a:spLocks noChangeArrowheads="1"/>
          </p:cNvSpPr>
          <p:nvPr/>
        </p:nvSpPr>
        <p:spPr bwMode="auto">
          <a:xfrm>
            <a:off x="5003800" y="5164138"/>
            <a:ext cx="1655763" cy="5222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1400"/>
              <a:t>Konec hnojení, všechno koseno</a:t>
            </a:r>
            <a:endParaRPr lang="en-US" altLang="en-US" sz="1400"/>
          </a:p>
        </p:txBody>
      </p:sp>
      <p:sp>
        <p:nvSpPr>
          <p:cNvPr id="81927" name="TextovéPole 8"/>
          <p:cNvSpPr txBox="1">
            <a:spLocks noChangeArrowheads="1"/>
          </p:cNvSpPr>
          <p:nvPr/>
        </p:nvSpPr>
        <p:spPr bwMode="auto">
          <a:xfrm>
            <a:off x="6588125" y="260350"/>
            <a:ext cx="2376488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b="1"/>
              <a:t>Zničit druhovou bohatost špatným managementem, zvláště hnojením je podstatně rychlejsí, než její návrat po zavedení pravidelného kosení. Ale živiny v půdě zůstávají a hnojené plochy se k bohatosti moc nevracejí.</a:t>
            </a:r>
            <a:endParaRPr lang="en-US" altLang="en-US" b="1"/>
          </a:p>
          <a:p>
            <a:endParaRPr lang="en-US" altLang="en-US"/>
          </a:p>
          <a:p>
            <a:r>
              <a:rPr lang="en-US" altLang="en-US"/>
              <a:t>    </a:t>
            </a:r>
          </a:p>
        </p:txBody>
      </p:sp>
      <p:cxnSp>
        <p:nvCxnSpPr>
          <p:cNvPr id="11" name="Přímá spojnice 10"/>
          <p:cNvCxnSpPr/>
          <p:nvPr/>
        </p:nvCxnSpPr>
        <p:spPr>
          <a:xfrm>
            <a:off x="1042988" y="4822825"/>
            <a:ext cx="0" cy="100806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1476375" y="5435600"/>
            <a:ext cx="0" cy="3952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0" name="TextovéPole 13"/>
          <p:cNvSpPr txBox="1">
            <a:spLocks noChangeArrowheads="1"/>
          </p:cNvSpPr>
          <p:nvPr/>
        </p:nvSpPr>
        <p:spPr bwMode="auto">
          <a:xfrm rot="-5400000">
            <a:off x="412750" y="5295900"/>
            <a:ext cx="10080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/>
              <a:t>s.e.between</a:t>
            </a:r>
          </a:p>
        </p:txBody>
      </p:sp>
      <p:sp>
        <p:nvSpPr>
          <p:cNvPr id="81931" name="TextovéPole 14"/>
          <p:cNvSpPr txBox="1">
            <a:spLocks noChangeArrowheads="1"/>
          </p:cNvSpPr>
          <p:nvPr/>
        </p:nvSpPr>
        <p:spPr bwMode="auto">
          <a:xfrm rot="-5400000">
            <a:off x="830262" y="5295901"/>
            <a:ext cx="10080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/>
              <a:t>s.e.within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0" y="4611688"/>
            <a:ext cx="8991600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800">
                <a:solidFill>
                  <a:schemeClr val="bg1"/>
                </a:solidFill>
              </a:rPr>
              <a:t>Iva Špačková</a:t>
            </a:r>
            <a:r>
              <a:rPr lang="en-GB" altLang="en-US" sz="2800">
                <a:solidFill>
                  <a:schemeClr val="bg1"/>
                </a:solidFill>
              </a:rPr>
              <a:t>, Alena Vitov</a:t>
            </a:r>
            <a:r>
              <a:rPr lang="cs-CZ" altLang="en-US" sz="2800">
                <a:solidFill>
                  <a:schemeClr val="bg1"/>
                </a:solidFill>
              </a:rPr>
              <a:t>á</a:t>
            </a:r>
            <a:r>
              <a:rPr lang="en-GB" altLang="en-US" sz="2800">
                <a:solidFill>
                  <a:schemeClr val="bg1"/>
                </a:solidFill>
              </a:rPr>
              <a:t>, Petr Macek, Francesco de Bello, </a:t>
            </a:r>
            <a:r>
              <a:rPr lang="cs-CZ" altLang="en-US" sz="2800">
                <a:solidFill>
                  <a:schemeClr val="bg1"/>
                </a:solidFill>
              </a:rPr>
              <a:t>Jiří Doležal</a:t>
            </a:r>
            <a:r>
              <a:rPr lang="en-GB" altLang="en-US" sz="2800">
                <a:solidFill>
                  <a:schemeClr val="bg1"/>
                </a:solidFill>
              </a:rPr>
              <a:t>, Vojt</a:t>
            </a:r>
            <a:r>
              <a:rPr lang="cs-CZ" altLang="en-US" sz="2800">
                <a:solidFill>
                  <a:schemeClr val="bg1"/>
                </a:solidFill>
              </a:rPr>
              <a:t>ě</a:t>
            </a:r>
            <a:r>
              <a:rPr lang="en-GB" altLang="en-US" sz="2800">
                <a:solidFill>
                  <a:schemeClr val="bg1"/>
                </a:solidFill>
              </a:rPr>
              <a:t>ch Lanta, Jonathan Titus, Eva Chaloupecka, Katerina Palkova, David Zeleny</a:t>
            </a:r>
            <a:r>
              <a:rPr lang="cs-CZ" altLang="en-US" sz="2800">
                <a:solidFill>
                  <a:schemeClr val="bg1"/>
                </a:solidFill>
              </a:rPr>
              <a:t>, Štěpán Janeček, Eva Švamberková, Marie Konečná, Aleš Lisner, Jules Segrestin, Petr Blažek a další</a:t>
            </a:r>
            <a:endParaRPr lang="en-GB" altLang="en-US" sz="2800">
              <a:solidFill>
                <a:schemeClr val="bg1"/>
              </a:solidFill>
            </a:endParaRP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304800" y="228600"/>
            <a:ext cx="266700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/>
              <a:t>Dík za práci na projektu</a:t>
            </a:r>
          </a:p>
        </p:txBody>
      </p:sp>
      <p:sp>
        <p:nvSpPr>
          <p:cNvPr id="82948" name="Text Box 5"/>
          <p:cNvSpPr txBox="1">
            <a:spLocks noChangeArrowheads="1"/>
          </p:cNvSpPr>
          <p:nvPr/>
        </p:nvSpPr>
        <p:spPr bwMode="auto">
          <a:xfrm>
            <a:off x="4724400" y="0"/>
            <a:ext cx="4419600" cy="1552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en-US" sz="2400"/>
              <a:t>Dík za peníze</a:t>
            </a:r>
            <a:endParaRPr lang="en-US" altLang="en-US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GA</a:t>
            </a:r>
            <a:r>
              <a:rPr lang="cs-CZ" altLang="en-US" sz="2400"/>
              <a:t>Č</a:t>
            </a:r>
            <a:r>
              <a:rPr lang="en-US" altLang="en-US" sz="2400"/>
              <a:t>R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/>
              <a:t>Framework V – VISTA project</a:t>
            </a: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SAN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425" y="-741363"/>
            <a:ext cx="11118850" cy="834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3"/>
          <p:cNvSpPr txBox="1">
            <a:spLocks noChangeArrowheads="1"/>
          </p:cNvSpPr>
          <p:nvPr/>
        </p:nvSpPr>
        <p:spPr bwMode="auto">
          <a:xfrm>
            <a:off x="228600" y="5943600"/>
            <a:ext cx="8915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en-US" sz="4400">
                <a:solidFill>
                  <a:schemeClr val="bg1"/>
                </a:solidFill>
              </a:rPr>
              <a:t>Děkuji za pozornost</a:t>
            </a:r>
            <a:endParaRPr lang="en-GB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39528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400"/>
            <a:ext cx="395128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ovéPole 3"/>
          <p:cNvSpPr txBox="1">
            <a:spLocks noChangeArrowheads="1"/>
          </p:cNvSpPr>
          <p:nvPr/>
        </p:nvSpPr>
        <p:spPr bwMode="auto">
          <a:xfrm>
            <a:off x="228600" y="2286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/>
              <a:t>Suchopýr úzkolistý – </a:t>
            </a:r>
            <a:r>
              <a:rPr lang="cs-CZ" altLang="en-US" i="1"/>
              <a:t>Eriophorum angustifolium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026"/>
          <p:cNvSpPr txBox="1">
            <a:spLocks noChangeArrowheads="1"/>
          </p:cNvSpPr>
          <p:nvPr/>
        </p:nvSpPr>
        <p:spPr bwMode="auto">
          <a:xfrm>
            <a:off x="152400" y="6172200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n-US" sz="2400" i="1">
                <a:solidFill>
                  <a:srgbClr val="FFFFFF"/>
                </a:solidFill>
              </a:rPr>
              <a:t>Scorzonera humilis</a:t>
            </a:r>
            <a:r>
              <a:rPr lang="cs-CZ" altLang="en-US" sz="2400" i="1">
                <a:solidFill>
                  <a:srgbClr val="FFFFFF"/>
                </a:solidFill>
              </a:rPr>
              <a:t> – </a:t>
            </a:r>
            <a:r>
              <a:rPr lang="cs-CZ" altLang="en-US" sz="2400">
                <a:solidFill>
                  <a:srgbClr val="FFFFFF"/>
                </a:solidFill>
              </a:rPr>
              <a:t>hadí mord nízký</a:t>
            </a:r>
            <a:endParaRPr lang="en-GB" altLang="en-US" sz="2400" i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22149</TotalTime>
  <Words>1524</Words>
  <Application>Microsoft Office PowerPoint</Application>
  <PresentationFormat>Předvádění na obrazovce (4:3)</PresentationFormat>
  <Paragraphs>168</Paragraphs>
  <Slides>79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5</vt:i4>
      </vt:variant>
      <vt:variant>
        <vt:lpstr>Nadpisy snímků</vt:lpstr>
      </vt:variant>
      <vt:variant>
        <vt:i4>79</vt:i4>
      </vt:variant>
    </vt:vector>
  </HeadingPairs>
  <TitlesOfParts>
    <vt:vector size="90" baseType="lpstr">
      <vt:lpstr>Times New Roman</vt:lpstr>
      <vt:lpstr>Arial</vt:lpstr>
      <vt:lpstr>Calibri Light</vt:lpstr>
      <vt:lpstr>Calibri</vt:lpstr>
      <vt:lpstr>Výchozí návrh</vt:lpstr>
      <vt:lpstr>Motiv Office</vt:lpstr>
      <vt:lpstr>MS Organizační diagram 2.0</vt:lpstr>
      <vt:lpstr>STATISTICA 7 Graph</vt:lpstr>
      <vt:lpstr>Microsoft Excel Worksheet</vt:lpstr>
      <vt:lpstr>STATISTICA Graph</vt:lpstr>
      <vt:lpstr>Graph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Faktoriální experiment, 8 kombinací, 3 opakování</vt:lpstr>
      <vt:lpstr>Prezentace aplikace PowerPoint</vt:lpstr>
      <vt:lpstr>Výsledky pokusů na úrovni celého společenstva jsou vysvětlovány pomocí detailních studií na úrovni populací a jedinců a detailním studien procesů</vt:lpstr>
      <vt:lpstr>Ohrazení (http://mapy.atlas.cz)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Hnojení velmi rychle mění složení rostlinného společenstva, zvlášť, když se nekosí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Druhová bohatost</vt:lpstr>
      <vt:lpstr>Prezentace aplikace PowerPoint</vt:lpstr>
      <vt:lpstr>Prezentace aplikace PowerPoint</vt:lpstr>
      <vt:lpstr>Diversity - dominance curves – kdo si kolik sebere ze zdrojů a tím pádem bude mít největší biomasu</vt:lpstr>
      <vt:lpstr>Poučení</vt:lpstr>
      <vt:lpstr>Prezentace aplikace PowerPoint</vt:lpstr>
      <vt:lpstr>Druhy, které vymizely ze společenstva (pod určitým managementem)  nejsou náhodným výběrem</vt:lpstr>
      <vt:lpstr>Přístup</vt:lpstr>
      <vt:lpstr>Ekonomické spektrum listů (Leaf economic spectrum)</vt:lpstr>
      <vt:lpstr>Prezentace aplikace PowerPoint</vt:lpstr>
      <vt:lpstr>Prezentace aplikace PowerPoint</vt:lpstr>
      <vt:lpstr>Potenciální výška je dobrým prediktorem reakce na kosení a hnojení</vt:lpstr>
      <vt:lpstr>Odstranění dominanty Molinia</vt:lpstr>
      <vt:lpstr>Prezentace aplikace PowerPoint</vt:lpstr>
      <vt:lpstr>Prezentace aplikace PowerPoint</vt:lpstr>
      <vt:lpstr>Prezentace aplikace PowerPoint</vt:lpstr>
      <vt:lpstr>Bezkolenec Molinia se vymyká ostatním druhům </vt:lpstr>
      <vt:lpstr>A co, když se pokusíme „zkaženou“ louku vrátit do původního stavu</vt:lpstr>
      <vt:lpstr>Druhové složení změny za celou dobu pokusu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BiF JčU ČB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Jan Leps</dc:creator>
  <cp:lastModifiedBy>Jan Lepš</cp:lastModifiedBy>
  <cp:revision>84</cp:revision>
  <dcterms:created xsi:type="dcterms:W3CDTF">2007-07-15T13:39:30Z</dcterms:created>
  <dcterms:modified xsi:type="dcterms:W3CDTF">2023-10-12T13:11:00Z</dcterms:modified>
</cp:coreProperties>
</file>