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53"/>
  </p:notesMasterIdLst>
  <p:sldIdLst>
    <p:sldId id="256" r:id="rId2"/>
    <p:sldId id="257" r:id="rId3"/>
    <p:sldId id="261" r:id="rId4"/>
    <p:sldId id="308" r:id="rId5"/>
    <p:sldId id="295" r:id="rId6"/>
    <p:sldId id="294" r:id="rId7"/>
    <p:sldId id="262" r:id="rId8"/>
    <p:sldId id="309" r:id="rId9"/>
    <p:sldId id="311" r:id="rId10"/>
    <p:sldId id="304" r:id="rId11"/>
    <p:sldId id="259" r:id="rId12"/>
    <p:sldId id="260" r:id="rId13"/>
    <p:sldId id="292" r:id="rId14"/>
    <p:sldId id="313" r:id="rId15"/>
    <p:sldId id="314" r:id="rId16"/>
    <p:sldId id="315" r:id="rId17"/>
    <p:sldId id="296" r:id="rId18"/>
    <p:sldId id="316" r:id="rId19"/>
    <p:sldId id="312" r:id="rId20"/>
    <p:sldId id="299" r:id="rId21"/>
    <p:sldId id="300" r:id="rId22"/>
    <p:sldId id="301" r:id="rId23"/>
    <p:sldId id="263" r:id="rId24"/>
    <p:sldId id="264" r:id="rId25"/>
    <p:sldId id="265" r:id="rId26"/>
    <p:sldId id="293" r:id="rId27"/>
    <p:sldId id="266" r:id="rId28"/>
    <p:sldId id="310" r:id="rId29"/>
    <p:sldId id="267" r:id="rId30"/>
    <p:sldId id="302" r:id="rId31"/>
    <p:sldId id="318" r:id="rId32"/>
    <p:sldId id="268" r:id="rId33"/>
    <p:sldId id="269" r:id="rId34"/>
    <p:sldId id="270" r:id="rId35"/>
    <p:sldId id="271" r:id="rId36"/>
    <p:sldId id="278" r:id="rId37"/>
    <p:sldId id="319" r:id="rId38"/>
    <p:sldId id="273" r:id="rId39"/>
    <p:sldId id="321" r:id="rId40"/>
    <p:sldId id="272" r:id="rId41"/>
    <p:sldId id="277" r:id="rId42"/>
    <p:sldId id="275" r:id="rId43"/>
    <p:sldId id="281" r:id="rId44"/>
    <p:sldId id="282" r:id="rId45"/>
    <p:sldId id="298" r:id="rId46"/>
    <p:sldId id="276" r:id="rId47"/>
    <p:sldId id="305" r:id="rId48"/>
    <p:sldId id="317" r:id="rId49"/>
    <p:sldId id="306" r:id="rId50"/>
    <p:sldId id="288" r:id="rId51"/>
    <p:sldId id="291" r:id="rId52"/>
  </p:sldIdLst>
  <p:sldSz cx="9144000" cy="6858000" type="screen4x3"/>
  <p:notesSz cx="6858000" cy="9144000"/>
  <p:defaultTextStyle>
    <a:defPPr>
      <a:defRPr lang="en-GB"/>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9" d="100"/>
          <a:sy n="79" d="100"/>
        </p:scale>
        <p:origin x="1382" y="4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3182"/>
    </p:cViewPr>
  </p:sorterViewPr>
  <p:notesViewPr>
    <p:cSldViewPr>
      <p:cViewPr varScale="1">
        <p:scale>
          <a:sx n="67" d="100"/>
          <a:sy n="67" d="100"/>
        </p:scale>
        <p:origin x="-1594" y="-67"/>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29.wmf"/><Relationship Id="rId1" Type="http://schemas.openxmlformats.org/officeDocument/2006/relationships/image" Target="../media/image28.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31.wmf"/><Relationship Id="rId1" Type="http://schemas.openxmlformats.org/officeDocument/2006/relationships/image" Target="../media/image30.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image" Target="../media/image32.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4.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35.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46.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47.png"/></Relationships>
</file>

<file path=ppt/drawings/_rels/vmlDrawing8.vml.rels><?xml version="1.0" encoding="UTF-8" standalone="yes"?>
<Relationships xmlns="http://schemas.openxmlformats.org/package/2006/relationships"><Relationship Id="rId1" Type="http://schemas.openxmlformats.org/officeDocument/2006/relationships/image" Target="../media/image53.png"/></Relationships>
</file>

<file path=ppt/drawings/_rels/vmlDrawing9.v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image" Target="../media/image56.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608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pPr>
              <a:defRPr/>
            </a:pPr>
            <a:endParaRPr lang="en-GB" altLang="en-US"/>
          </a:p>
        </p:txBody>
      </p:sp>
      <p:sp>
        <p:nvSpPr>
          <p:cNvPr id="46083" name="Rectangle 3"/>
          <p:cNvSpPr>
            <a:spLocks noGrp="1" noChangeArrowheads="1"/>
          </p:cNvSpPr>
          <p:nvPr>
            <p:ph type="dt"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GB" altLang="en-US"/>
          </a:p>
        </p:txBody>
      </p:sp>
      <p:sp>
        <p:nvSpPr>
          <p:cNvPr id="205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46085" name="Rectangle 5"/>
          <p:cNvSpPr>
            <a:spLocks noGrp="1" noChangeArrowheads="1"/>
          </p:cNvSpPr>
          <p:nvPr>
            <p:ph type="body" sz="quarter" idx="3"/>
          </p:nvPr>
        </p:nvSpPr>
        <p:spPr bwMode="auto">
          <a:xfrm>
            <a:off x="914400" y="4343400"/>
            <a:ext cx="5029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altLang="en-US" noProof="0" smtClean="0"/>
              <a:t>Klepnutím lze upravit styly předlohy textu</a:t>
            </a:r>
          </a:p>
          <a:p>
            <a:pPr lvl="1"/>
            <a:r>
              <a:rPr lang="en-GB" altLang="en-US" noProof="0" smtClean="0"/>
              <a:t>Druhá úroveň</a:t>
            </a:r>
          </a:p>
          <a:p>
            <a:pPr lvl="2"/>
            <a:r>
              <a:rPr lang="en-GB" altLang="en-US" noProof="0" smtClean="0"/>
              <a:t>Třetí úroveň</a:t>
            </a:r>
          </a:p>
          <a:p>
            <a:pPr lvl="3"/>
            <a:r>
              <a:rPr lang="en-GB" altLang="en-US" noProof="0" smtClean="0"/>
              <a:t>Čtvrtá úroveň</a:t>
            </a:r>
          </a:p>
          <a:p>
            <a:pPr lvl="4"/>
            <a:r>
              <a:rPr lang="en-GB" altLang="en-US" noProof="0" smtClean="0"/>
              <a:t>Pátá úroveň</a:t>
            </a:r>
          </a:p>
        </p:txBody>
      </p:sp>
      <p:sp>
        <p:nvSpPr>
          <p:cNvPr id="46086" name="Rectangle 6"/>
          <p:cNvSpPr>
            <a:spLocks noGrp="1" noChangeArrowheads="1"/>
          </p:cNvSpPr>
          <p:nvPr>
            <p:ph type="ftr" sz="quarter" idx="4"/>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pPr>
              <a:defRPr/>
            </a:pPr>
            <a:endParaRPr lang="en-GB" altLang="en-US"/>
          </a:p>
        </p:txBody>
      </p:sp>
      <p:sp>
        <p:nvSpPr>
          <p:cNvPr id="46087" name="Rectangle 7"/>
          <p:cNvSpPr>
            <a:spLocks noGrp="1" noChangeArrowheads="1"/>
          </p:cNvSpPr>
          <p:nvPr>
            <p:ph type="sldNum" sz="quarter" idx="5"/>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pPr>
              <a:defRPr/>
            </a:pPr>
            <a:fld id="{A62A03FA-F21D-4DD3-A006-B7D718CD3AE0}" type="slidenum">
              <a:rPr lang="en-GB" altLang="en-US"/>
              <a:pPr>
                <a:defRPr/>
              </a:pPr>
              <a:t>‹#›</a:t>
            </a:fld>
            <a:endParaRPr lang="en-GB"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GB"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GB" altLang="en-US"/>
          </a:p>
        </p:txBody>
      </p:sp>
      <p:sp>
        <p:nvSpPr>
          <p:cNvPr id="6" name="Rectangle 6"/>
          <p:cNvSpPr>
            <a:spLocks noGrp="1" noChangeArrowheads="1"/>
          </p:cNvSpPr>
          <p:nvPr>
            <p:ph type="sldNum" sz="quarter" idx="12"/>
          </p:nvPr>
        </p:nvSpPr>
        <p:spPr>
          <a:ln/>
        </p:spPr>
        <p:txBody>
          <a:bodyPr/>
          <a:lstStyle>
            <a:lvl1pPr>
              <a:defRPr/>
            </a:lvl1pPr>
          </a:lstStyle>
          <a:p>
            <a:pPr>
              <a:defRPr/>
            </a:pPr>
            <a:fld id="{DC3D9496-5C47-484B-BE2F-008014E81984}" type="slidenum">
              <a:rPr lang="en-GB" altLang="en-US"/>
              <a:pPr>
                <a:defRPr/>
              </a:pPr>
              <a:t>‹#›</a:t>
            </a:fld>
            <a:endParaRPr lang="en-GB" altLang="en-US"/>
          </a:p>
        </p:txBody>
      </p:sp>
    </p:spTree>
    <p:extLst>
      <p:ext uri="{BB962C8B-B14F-4D97-AF65-F5344CB8AC3E}">
        <p14:creationId xmlns:p14="http://schemas.microsoft.com/office/powerpoint/2010/main" val="25067434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GB"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GB" altLang="en-US"/>
          </a:p>
        </p:txBody>
      </p:sp>
      <p:sp>
        <p:nvSpPr>
          <p:cNvPr id="6" name="Rectangle 6"/>
          <p:cNvSpPr>
            <a:spLocks noGrp="1" noChangeArrowheads="1"/>
          </p:cNvSpPr>
          <p:nvPr>
            <p:ph type="sldNum" sz="quarter" idx="12"/>
          </p:nvPr>
        </p:nvSpPr>
        <p:spPr>
          <a:ln/>
        </p:spPr>
        <p:txBody>
          <a:bodyPr/>
          <a:lstStyle>
            <a:lvl1pPr>
              <a:defRPr/>
            </a:lvl1pPr>
          </a:lstStyle>
          <a:p>
            <a:pPr>
              <a:defRPr/>
            </a:pPr>
            <a:fld id="{B800BA80-B559-4BF6-AFF9-11DEC33FA8CD}" type="slidenum">
              <a:rPr lang="en-GB" altLang="en-US"/>
              <a:pPr>
                <a:defRPr/>
              </a:pPr>
              <a:t>‹#›</a:t>
            </a:fld>
            <a:endParaRPr lang="en-GB" altLang="en-US"/>
          </a:p>
        </p:txBody>
      </p:sp>
    </p:spTree>
    <p:extLst>
      <p:ext uri="{BB962C8B-B14F-4D97-AF65-F5344CB8AC3E}">
        <p14:creationId xmlns:p14="http://schemas.microsoft.com/office/powerpoint/2010/main" val="21229642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GB"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GB" altLang="en-US"/>
          </a:p>
        </p:txBody>
      </p:sp>
      <p:sp>
        <p:nvSpPr>
          <p:cNvPr id="6" name="Rectangle 6"/>
          <p:cNvSpPr>
            <a:spLocks noGrp="1" noChangeArrowheads="1"/>
          </p:cNvSpPr>
          <p:nvPr>
            <p:ph type="sldNum" sz="quarter" idx="12"/>
          </p:nvPr>
        </p:nvSpPr>
        <p:spPr>
          <a:ln/>
        </p:spPr>
        <p:txBody>
          <a:bodyPr/>
          <a:lstStyle>
            <a:lvl1pPr>
              <a:defRPr/>
            </a:lvl1pPr>
          </a:lstStyle>
          <a:p>
            <a:pPr>
              <a:defRPr/>
            </a:pPr>
            <a:fld id="{A13B7525-44C5-467D-9AE3-941AA7ECECA5}" type="slidenum">
              <a:rPr lang="en-GB" altLang="en-US"/>
              <a:pPr>
                <a:defRPr/>
              </a:pPr>
              <a:t>‹#›</a:t>
            </a:fld>
            <a:endParaRPr lang="en-GB" altLang="en-US"/>
          </a:p>
        </p:txBody>
      </p:sp>
    </p:spTree>
    <p:extLst>
      <p:ext uri="{BB962C8B-B14F-4D97-AF65-F5344CB8AC3E}">
        <p14:creationId xmlns:p14="http://schemas.microsoft.com/office/powerpoint/2010/main" val="16541911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GB"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GB" altLang="en-US"/>
          </a:p>
        </p:txBody>
      </p:sp>
      <p:sp>
        <p:nvSpPr>
          <p:cNvPr id="6" name="Rectangle 6"/>
          <p:cNvSpPr>
            <a:spLocks noGrp="1" noChangeArrowheads="1"/>
          </p:cNvSpPr>
          <p:nvPr>
            <p:ph type="sldNum" sz="quarter" idx="12"/>
          </p:nvPr>
        </p:nvSpPr>
        <p:spPr>
          <a:ln/>
        </p:spPr>
        <p:txBody>
          <a:bodyPr/>
          <a:lstStyle>
            <a:lvl1pPr>
              <a:defRPr/>
            </a:lvl1pPr>
          </a:lstStyle>
          <a:p>
            <a:pPr>
              <a:defRPr/>
            </a:pPr>
            <a:fld id="{29A48F65-2E26-4A5F-8FE6-5447375E2580}" type="slidenum">
              <a:rPr lang="en-GB" altLang="en-US"/>
              <a:pPr>
                <a:defRPr/>
              </a:pPr>
              <a:t>‹#›</a:t>
            </a:fld>
            <a:endParaRPr lang="en-GB" altLang="en-US"/>
          </a:p>
        </p:txBody>
      </p:sp>
    </p:spTree>
    <p:extLst>
      <p:ext uri="{BB962C8B-B14F-4D97-AF65-F5344CB8AC3E}">
        <p14:creationId xmlns:p14="http://schemas.microsoft.com/office/powerpoint/2010/main" val="13846155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GB"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GB" altLang="en-US"/>
          </a:p>
        </p:txBody>
      </p:sp>
      <p:sp>
        <p:nvSpPr>
          <p:cNvPr id="6" name="Rectangle 6"/>
          <p:cNvSpPr>
            <a:spLocks noGrp="1" noChangeArrowheads="1"/>
          </p:cNvSpPr>
          <p:nvPr>
            <p:ph type="sldNum" sz="quarter" idx="12"/>
          </p:nvPr>
        </p:nvSpPr>
        <p:spPr>
          <a:ln/>
        </p:spPr>
        <p:txBody>
          <a:bodyPr/>
          <a:lstStyle>
            <a:lvl1pPr>
              <a:defRPr/>
            </a:lvl1pPr>
          </a:lstStyle>
          <a:p>
            <a:pPr>
              <a:defRPr/>
            </a:pPr>
            <a:fld id="{0C0855AE-93F0-484A-837E-E05340AA72DD}" type="slidenum">
              <a:rPr lang="en-GB" altLang="en-US"/>
              <a:pPr>
                <a:defRPr/>
              </a:pPr>
              <a:t>‹#›</a:t>
            </a:fld>
            <a:endParaRPr lang="en-GB" altLang="en-US"/>
          </a:p>
        </p:txBody>
      </p:sp>
    </p:spTree>
    <p:extLst>
      <p:ext uri="{BB962C8B-B14F-4D97-AF65-F5344CB8AC3E}">
        <p14:creationId xmlns:p14="http://schemas.microsoft.com/office/powerpoint/2010/main" val="23546007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GB"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GB" altLang="en-US"/>
          </a:p>
        </p:txBody>
      </p:sp>
      <p:sp>
        <p:nvSpPr>
          <p:cNvPr id="7" name="Rectangle 6"/>
          <p:cNvSpPr>
            <a:spLocks noGrp="1" noChangeArrowheads="1"/>
          </p:cNvSpPr>
          <p:nvPr>
            <p:ph type="sldNum" sz="quarter" idx="12"/>
          </p:nvPr>
        </p:nvSpPr>
        <p:spPr>
          <a:ln/>
        </p:spPr>
        <p:txBody>
          <a:bodyPr/>
          <a:lstStyle>
            <a:lvl1pPr>
              <a:defRPr/>
            </a:lvl1pPr>
          </a:lstStyle>
          <a:p>
            <a:pPr>
              <a:defRPr/>
            </a:pPr>
            <a:fld id="{9C4E854E-02E7-4BC0-B7C8-0AD941176660}" type="slidenum">
              <a:rPr lang="en-GB" altLang="en-US"/>
              <a:pPr>
                <a:defRPr/>
              </a:pPr>
              <a:t>‹#›</a:t>
            </a:fld>
            <a:endParaRPr lang="en-GB" altLang="en-US"/>
          </a:p>
        </p:txBody>
      </p:sp>
    </p:spTree>
    <p:extLst>
      <p:ext uri="{BB962C8B-B14F-4D97-AF65-F5344CB8AC3E}">
        <p14:creationId xmlns:p14="http://schemas.microsoft.com/office/powerpoint/2010/main" val="241552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GB" alt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GB" altLang="en-US"/>
          </a:p>
        </p:txBody>
      </p:sp>
      <p:sp>
        <p:nvSpPr>
          <p:cNvPr id="9" name="Rectangle 6"/>
          <p:cNvSpPr>
            <a:spLocks noGrp="1" noChangeArrowheads="1"/>
          </p:cNvSpPr>
          <p:nvPr>
            <p:ph type="sldNum" sz="quarter" idx="12"/>
          </p:nvPr>
        </p:nvSpPr>
        <p:spPr>
          <a:ln/>
        </p:spPr>
        <p:txBody>
          <a:bodyPr/>
          <a:lstStyle>
            <a:lvl1pPr>
              <a:defRPr/>
            </a:lvl1pPr>
          </a:lstStyle>
          <a:p>
            <a:pPr>
              <a:defRPr/>
            </a:pPr>
            <a:fld id="{C5CE724F-5CB9-4961-94B0-86881C0EDCA2}" type="slidenum">
              <a:rPr lang="en-GB" altLang="en-US"/>
              <a:pPr>
                <a:defRPr/>
              </a:pPr>
              <a:t>‹#›</a:t>
            </a:fld>
            <a:endParaRPr lang="en-GB" altLang="en-US"/>
          </a:p>
        </p:txBody>
      </p:sp>
    </p:spTree>
    <p:extLst>
      <p:ext uri="{BB962C8B-B14F-4D97-AF65-F5344CB8AC3E}">
        <p14:creationId xmlns:p14="http://schemas.microsoft.com/office/powerpoint/2010/main" val="14151364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GB" alt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GB" altLang="en-US"/>
          </a:p>
        </p:txBody>
      </p:sp>
      <p:sp>
        <p:nvSpPr>
          <p:cNvPr id="5" name="Rectangle 6"/>
          <p:cNvSpPr>
            <a:spLocks noGrp="1" noChangeArrowheads="1"/>
          </p:cNvSpPr>
          <p:nvPr>
            <p:ph type="sldNum" sz="quarter" idx="12"/>
          </p:nvPr>
        </p:nvSpPr>
        <p:spPr>
          <a:ln/>
        </p:spPr>
        <p:txBody>
          <a:bodyPr/>
          <a:lstStyle>
            <a:lvl1pPr>
              <a:defRPr/>
            </a:lvl1pPr>
          </a:lstStyle>
          <a:p>
            <a:pPr>
              <a:defRPr/>
            </a:pPr>
            <a:fld id="{247ED4A4-33A7-4337-A880-3F60EEB26CE8}" type="slidenum">
              <a:rPr lang="en-GB" altLang="en-US"/>
              <a:pPr>
                <a:defRPr/>
              </a:pPr>
              <a:t>‹#›</a:t>
            </a:fld>
            <a:endParaRPr lang="en-GB" altLang="en-US"/>
          </a:p>
        </p:txBody>
      </p:sp>
    </p:spTree>
    <p:extLst>
      <p:ext uri="{BB962C8B-B14F-4D97-AF65-F5344CB8AC3E}">
        <p14:creationId xmlns:p14="http://schemas.microsoft.com/office/powerpoint/2010/main" val="14424861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lt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GB" altLang="en-US"/>
          </a:p>
        </p:txBody>
      </p:sp>
      <p:sp>
        <p:nvSpPr>
          <p:cNvPr id="4" name="Rectangle 6"/>
          <p:cNvSpPr>
            <a:spLocks noGrp="1" noChangeArrowheads="1"/>
          </p:cNvSpPr>
          <p:nvPr>
            <p:ph type="sldNum" sz="quarter" idx="12"/>
          </p:nvPr>
        </p:nvSpPr>
        <p:spPr>
          <a:ln/>
        </p:spPr>
        <p:txBody>
          <a:bodyPr/>
          <a:lstStyle>
            <a:lvl1pPr>
              <a:defRPr/>
            </a:lvl1pPr>
          </a:lstStyle>
          <a:p>
            <a:pPr>
              <a:defRPr/>
            </a:pPr>
            <a:fld id="{DEF975A1-E27E-4095-89F4-D5056A913088}" type="slidenum">
              <a:rPr lang="en-GB" altLang="en-US"/>
              <a:pPr>
                <a:defRPr/>
              </a:pPr>
              <a:t>‹#›</a:t>
            </a:fld>
            <a:endParaRPr lang="en-GB" altLang="en-US"/>
          </a:p>
        </p:txBody>
      </p:sp>
    </p:spTree>
    <p:extLst>
      <p:ext uri="{BB962C8B-B14F-4D97-AF65-F5344CB8AC3E}">
        <p14:creationId xmlns:p14="http://schemas.microsoft.com/office/powerpoint/2010/main" val="7446118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GB" altLang="en-US"/>
          </a:p>
        </p:txBody>
      </p:sp>
      <p:sp>
        <p:nvSpPr>
          <p:cNvPr id="7" name="Rectangle 6"/>
          <p:cNvSpPr>
            <a:spLocks noGrp="1" noChangeArrowheads="1"/>
          </p:cNvSpPr>
          <p:nvPr>
            <p:ph type="sldNum" sz="quarter" idx="12"/>
          </p:nvPr>
        </p:nvSpPr>
        <p:spPr>
          <a:ln/>
        </p:spPr>
        <p:txBody>
          <a:bodyPr/>
          <a:lstStyle>
            <a:lvl1pPr>
              <a:defRPr/>
            </a:lvl1pPr>
          </a:lstStyle>
          <a:p>
            <a:pPr>
              <a:defRPr/>
            </a:pPr>
            <a:fld id="{A3526B96-FC62-49D7-AB8C-010F8AE75FC9}" type="slidenum">
              <a:rPr lang="en-GB" altLang="en-US"/>
              <a:pPr>
                <a:defRPr/>
              </a:pPr>
              <a:t>‹#›</a:t>
            </a:fld>
            <a:endParaRPr lang="en-GB" altLang="en-US"/>
          </a:p>
        </p:txBody>
      </p:sp>
    </p:spTree>
    <p:extLst>
      <p:ext uri="{BB962C8B-B14F-4D97-AF65-F5344CB8AC3E}">
        <p14:creationId xmlns:p14="http://schemas.microsoft.com/office/powerpoint/2010/main" val="20960489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GB" altLang="en-US"/>
          </a:p>
        </p:txBody>
      </p:sp>
      <p:sp>
        <p:nvSpPr>
          <p:cNvPr id="7" name="Rectangle 6"/>
          <p:cNvSpPr>
            <a:spLocks noGrp="1" noChangeArrowheads="1"/>
          </p:cNvSpPr>
          <p:nvPr>
            <p:ph type="sldNum" sz="quarter" idx="12"/>
          </p:nvPr>
        </p:nvSpPr>
        <p:spPr>
          <a:ln/>
        </p:spPr>
        <p:txBody>
          <a:bodyPr/>
          <a:lstStyle>
            <a:lvl1pPr>
              <a:defRPr/>
            </a:lvl1pPr>
          </a:lstStyle>
          <a:p>
            <a:pPr>
              <a:defRPr/>
            </a:pPr>
            <a:fld id="{72F82259-9483-43A3-B271-5914E779EA50}" type="slidenum">
              <a:rPr lang="en-GB" altLang="en-US"/>
              <a:pPr>
                <a:defRPr/>
              </a:pPr>
              <a:t>‹#›</a:t>
            </a:fld>
            <a:endParaRPr lang="en-GB" altLang="en-US"/>
          </a:p>
        </p:txBody>
      </p:sp>
    </p:spTree>
    <p:extLst>
      <p:ext uri="{BB962C8B-B14F-4D97-AF65-F5344CB8AC3E}">
        <p14:creationId xmlns:p14="http://schemas.microsoft.com/office/powerpoint/2010/main" val="38244475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altLang="en-US" smtClean="0"/>
              <a:t>Klepnutím lze upravit styl předlohy nadpisů.</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altLang="en-US" smtClean="0"/>
              <a:t>Klepnutím lze upravit styly předlohy textu</a:t>
            </a:r>
          </a:p>
          <a:p>
            <a:pPr lvl="1"/>
            <a:r>
              <a:rPr lang="en-GB" altLang="en-US" smtClean="0"/>
              <a:t>Druhá úroveň</a:t>
            </a:r>
          </a:p>
          <a:p>
            <a:pPr lvl="2"/>
            <a:r>
              <a:rPr lang="en-GB" altLang="en-US" smtClean="0"/>
              <a:t>Třetí úroveň</a:t>
            </a:r>
          </a:p>
          <a:p>
            <a:pPr lvl="3"/>
            <a:r>
              <a:rPr lang="en-GB" altLang="en-US" smtClean="0"/>
              <a:t>Čtvrtá úroveň</a:t>
            </a:r>
          </a:p>
          <a:p>
            <a:pPr lvl="4"/>
            <a:r>
              <a:rPr lang="en-GB" altLang="en-US" smtClean="0"/>
              <a:t>Pátá úroveň</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a:defRPr/>
            </a:pPr>
            <a:endParaRPr lang="en-GB" alt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GB" alt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a:defRPr/>
            </a:pPr>
            <a:fld id="{727B1609-4EC1-4F6B-BF19-D2000D1941CC}" type="slidenum">
              <a:rPr lang="en-GB" altLang="en-US"/>
              <a:pPr>
                <a:defRPr/>
              </a:pPr>
              <a:t>‹#›</a:t>
            </a:fld>
            <a:endParaRPr lang="en-GB"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29.wmf"/><Relationship Id="rId5" Type="http://schemas.openxmlformats.org/officeDocument/2006/relationships/oleObject" Target="../embeddings/oleObject2.bin"/><Relationship Id="rId4" Type="http://schemas.openxmlformats.org/officeDocument/2006/relationships/image" Target="../media/image28.wmf"/></Relationships>
</file>

<file path=ppt/slides/_rels/slide21.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image" Target="../media/image31.wmf"/><Relationship Id="rId5" Type="http://schemas.openxmlformats.org/officeDocument/2006/relationships/oleObject" Target="../embeddings/oleObject4.bin"/><Relationship Id="rId4" Type="http://schemas.openxmlformats.org/officeDocument/2006/relationships/image" Target="../media/image30.wm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image" Target="../media/image33.emf"/><Relationship Id="rId5" Type="http://schemas.openxmlformats.org/officeDocument/2006/relationships/oleObject" Target="../embeddings/oleObject6.bin"/><Relationship Id="rId4" Type="http://schemas.openxmlformats.org/officeDocument/2006/relationships/image" Target="../media/image32.wmf"/></Relationships>
</file>

<file path=ppt/slides/_rels/slide25.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7.xml"/><Relationship Id="rId1" Type="http://schemas.openxmlformats.org/officeDocument/2006/relationships/vmlDrawing" Target="../drawings/vmlDrawing4.vml"/><Relationship Id="rId4" Type="http://schemas.openxmlformats.org/officeDocument/2006/relationships/image" Target="../media/image34.wm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7.xml"/><Relationship Id="rId1" Type="http://schemas.openxmlformats.org/officeDocument/2006/relationships/vmlDrawing" Target="../drawings/vmlDrawing5.vml"/><Relationship Id="rId4" Type="http://schemas.openxmlformats.org/officeDocument/2006/relationships/image" Target="../media/image35.emf"/></Relationships>
</file>

<file path=ppt/slides/_rels/slide2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7.xml"/><Relationship Id="rId1" Type="http://schemas.openxmlformats.org/officeDocument/2006/relationships/vmlDrawing" Target="../drawings/vmlDrawing6.vml"/><Relationship Id="rId4" Type="http://schemas.openxmlformats.org/officeDocument/2006/relationships/image" Target="../media/image46.wmf"/></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8" Type="http://schemas.openxmlformats.org/officeDocument/2006/relationships/image" Target="../media/image51.jpeg"/><Relationship Id="rId3" Type="http://schemas.openxmlformats.org/officeDocument/2006/relationships/image" Target="../media/image48.png"/><Relationship Id="rId7" Type="http://schemas.openxmlformats.org/officeDocument/2006/relationships/image" Target="../media/image47.png"/><Relationship Id="rId2" Type="http://schemas.openxmlformats.org/officeDocument/2006/relationships/slideLayout" Target="../slideLayouts/slideLayout7.xml"/><Relationship Id="rId1" Type="http://schemas.openxmlformats.org/officeDocument/2006/relationships/vmlDrawing" Target="../drawings/vmlDrawing7.vml"/><Relationship Id="rId6" Type="http://schemas.openxmlformats.org/officeDocument/2006/relationships/oleObject" Target="../embeddings/oleObject10.bin"/><Relationship Id="rId5" Type="http://schemas.openxmlformats.org/officeDocument/2006/relationships/image" Target="../media/image50.png"/><Relationship Id="rId4" Type="http://schemas.openxmlformats.org/officeDocument/2006/relationships/image" Target="../media/image49.png"/></Relationships>
</file>

<file path=ppt/slides/_rels/slide3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Layout" Target="../slideLayouts/slideLayout7.xml"/><Relationship Id="rId1" Type="http://schemas.openxmlformats.org/officeDocument/2006/relationships/vmlDrawing" Target="../drawings/vmlDrawing8.vml"/><Relationship Id="rId5" Type="http://schemas.openxmlformats.org/officeDocument/2006/relationships/image" Target="../media/image54.png"/><Relationship Id="rId4" Type="http://schemas.openxmlformats.org/officeDocument/2006/relationships/image" Target="../media/image53.png"/></Relationships>
</file>

<file path=ppt/slides/_rels/slide41.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Layout" Target="../slideLayouts/slideLayout7.xml"/><Relationship Id="rId1" Type="http://schemas.openxmlformats.org/officeDocument/2006/relationships/vmlDrawing" Target="../drawings/vmlDrawing9.vml"/><Relationship Id="rId6" Type="http://schemas.openxmlformats.org/officeDocument/2006/relationships/image" Target="../media/image57.png"/><Relationship Id="rId5" Type="http://schemas.openxmlformats.org/officeDocument/2006/relationships/oleObject" Target="../embeddings/oleObject13.bin"/><Relationship Id="rId4" Type="http://schemas.openxmlformats.org/officeDocument/2006/relationships/image" Target="../media/image56.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60.emf"/><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8.jpeg"/><Relationship Id="rId4" Type="http://schemas.openxmlformats.org/officeDocument/2006/relationships/image" Target="../media/image7.jpeg"/></Relationships>
</file>

<file path=ppt/slides/_rels/slide5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7.xml"/><Relationship Id="rId4" Type="http://schemas.openxmlformats.org/officeDocument/2006/relationships/image" Target="../media/image65.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685800" y="2286000"/>
            <a:ext cx="7772400" cy="1143000"/>
          </a:xfrm>
        </p:spPr>
        <p:txBody>
          <a:bodyPr/>
          <a:lstStyle/>
          <a:p>
            <a:r>
              <a:rPr lang="en-US" altLang="en-US" smtClean="0"/>
              <a:t>Life history strategies</a:t>
            </a:r>
            <a:endParaRPr lang="en-GB" altLang="en-US" smtClean="0"/>
          </a:p>
        </p:txBody>
      </p:sp>
      <p:sp>
        <p:nvSpPr>
          <p:cNvPr id="3075" name="Rectangle 3"/>
          <p:cNvSpPr>
            <a:spLocks noGrp="1" noChangeArrowheads="1"/>
          </p:cNvSpPr>
          <p:nvPr>
            <p:ph type="subTitle" idx="1"/>
          </p:nvPr>
        </p:nvSpPr>
        <p:spPr/>
        <p:txBody>
          <a:bodyPr/>
          <a:lstStyle/>
          <a:p>
            <a:r>
              <a:rPr lang="en-US" altLang="en-US" smtClean="0"/>
              <a:t>Functional classification (sometimes also ordination) of organisms</a:t>
            </a:r>
            <a:endParaRPr lang="en-GB" altLang="en-US" smtClean="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Cornus suecic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295400"/>
            <a:ext cx="4019550" cy="535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1" name="Text Box 3"/>
          <p:cNvSpPr txBox="1">
            <a:spLocks noChangeArrowheads="1"/>
          </p:cNvSpPr>
          <p:nvPr/>
        </p:nvSpPr>
        <p:spPr bwMode="auto">
          <a:xfrm>
            <a:off x="457200" y="304800"/>
            <a:ext cx="4114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GB" altLang="en-US" sz="2400" i="1"/>
              <a:t>Cornus suecica</a:t>
            </a:r>
            <a:endParaRPr lang="en-GB" altLang="en-US" sz="2400"/>
          </a:p>
        </p:txBody>
      </p:sp>
      <p:pic>
        <p:nvPicPr>
          <p:cNvPr id="12292"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2743200"/>
            <a:ext cx="4038600" cy="2987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293" name="Text Box 6"/>
          <p:cNvSpPr txBox="1">
            <a:spLocks noChangeArrowheads="1"/>
          </p:cNvSpPr>
          <p:nvPr/>
        </p:nvSpPr>
        <p:spPr bwMode="auto">
          <a:xfrm>
            <a:off x="4953000" y="1828800"/>
            <a:ext cx="381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GB" altLang="en-US" sz="2400" i="1"/>
              <a:t>Cornus mas</a:t>
            </a:r>
            <a:endParaRPr lang="en-GB" altLang="en-US" sz="240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 Box 2"/>
          <p:cNvSpPr txBox="1">
            <a:spLocks noChangeArrowheads="1"/>
          </p:cNvSpPr>
          <p:nvPr/>
        </p:nvSpPr>
        <p:spPr bwMode="auto">
          <a:xfrm>
            <a:off x="1143000" y="762000"/>
            <a:ext cx="7315200" cy="6140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GB" altLang="en-US" sz="2400"/>
              <a:t>Raunkier </a:t>
            </a:r>
            <a:r>
              <a:rPr lang="en-GB" altLang="en-US" sz="2400" b="1"/>
              <a:t>life forms</a:t>
            </a:r>
            <a:r>
              <a:rPr lang="en-GB" altLang="en-US" sz="2400"/>
              <a:t> (defined according to where are the meristes located during the unfavourable season)</a:t>
            </a:r>
          </a:p>
          <a:p>
            <a:pPr>
              <a:spcBef>
                <a:spcPct val="50000"/>
              </a:spcBef>
              <a:buFontTx/>
              <a:buNone/>
            </a:pPr>
            <a:r>
              <a:rPr lang="en-US" altLang="en-US" sz="1800"/>
              <a:t>Raunkiær, C. C. 1934ː </a:t>
            </a:r>
            <a:r>
              <a:rPr lang="en-US" altLang="en-US" sz="1800" i="1"/>
              <a:t>The Life Forms of Plants and Statistical Plant Geography</a:t>
            </a:r>
            <a:r>
              <a:rPr lang="en-US" altLang="en-US" sz="1800"/>
              <a:t>. Oxford University Press.</a:t>
            </a:r>
          </a:p>
          <a:p>
            <a:pPr>
              <a:spcBef>
                <a:spcPct val="50000"/>
              </a:spcBef>
            </a:pPr>
            <a:r>
              <a:rPr lang="en-GB" altLang="en-US" sz="2400"/>
              <a:t>Phanerophytes</a:t>
            </a:r>
          </a:p>
          <a:p>
            <a:pPr>
              <a:spcBef>
                <a:spcPct val="50000"/>
              </a:spcBef>
            </a:pPr>
            <a:r>
              <a:rPr lang="en-GB" altLang="en-US" sz="2400"/>
              <a:t>Chamaephytes</a:t>
            </a:r>
          </a:p>
          <a:p>
            <a:pPr>
              <a:spcBef>
                <a:spcPct val="50000"/>
              </a:spcBef>
            </a:pPr>
            <a:r>
              <a:rPr lang="en-GB" altLang="en-US" sz="2400"/>
              <a:t>Hemicryptophytes</a:t>
            </a:r>
          </a:p>
          <a:p>
            <a:pPr>
              <a:spcBef>
                <a:spcPct val="50000"/>
              </a:spcBef>
            </a:pPr>
            <a:r>
              <a:rPr lang="en-GB" altLang="en-US" sz="2400"/>
              <a:t>Geophytes</a:t>
            </a:r>
          </a:p>
          <a:p>
            <a:pPr>
              <a:spcBef>
                <a:spcPct val="50000"/>
              </a:spcBef>
            </a:pPr>
            <a:r>
              <a:rPr lang="en-GB" altLang="en-US" sz="2400"/>
              <a:t>Therophytes</a:t>
            </a:r>
          </a:p>
          <a:p>
            <a:pPr>
              <a:spcBef>
                <a:spcPct val="50000"/>
              </a:spcBef>
              <a:buFontTx/>
              <a:buNone/>
            </a:pPr>
            <a:r>
              <a:rPr lang="en-GB" altLang="en-US" sz="2400"/>
              <a:t>(plus Epiphytes, Hydrophytes etc.)</a:t>
            </a:r>
          </a:p>
          <a:p>
            <a:pPr>
              <a:spcBef>
                <a:spcPct val="50000"/>
              </a:spcBef>
              <a:buFontTx/>
              <a:buNone/>
            </a:pPr>
            <a:r>
              <a:rPr lang="en-GB" altLang="en-US" sz="2400"/>
              <a:t>Remember  - composition of life forms determines </a:t>
            </a:r>
            <a:r>
              <a:rPr lang="en-GB" altLang="en-US" sz="2400" b="1"/>
              <a:t>biomes, </a:t>
            </a:r>
            <a:r>
              <a:rPr lang="en-GB" altLang="en-US" sz="2400"/>
              <a:t> taxonomic compositions (families etc.) determines the biogeographic area</a:t>
            </a:r>
          </a:p>
        </p:txBody>
      </p:sp>
      <p:pic>
        <p:nvPicPr>
          <p:cNvPr id="13315" name="Picture 3"/>
          <p:cNvPicPr>
            <a:picLocks noChangeAspect="1" noChangeArrowheads="1"/>
          </p:cNvPicPr>
          <p:nvPr/>
        </p:nvPicPr>
        <p:blipFill>
          <a:blip r:embed="rId2">
            <a:extLst>
              <a:ext uri="{28A0092B-C50C-407E-A947-70E740481C1C}">
                <a14:useLocalDpi xmlns:a14="http://schemas.microsoft.com/office/drawing/2010/main" val="0"/>
              </a:ext>
            </a:extLst>
          </a:blip>
          <a:srcRect t="68750"/>
          <a:stretch>
            <a:fillRect/>
          </a:stretch>
        </p:blipFill>
        <p:spPr bwMode="auto">
          <a:xfrm>
            <a:off x="4038600" y="2362200"/>
            <a:ext cx="3995738"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 Box 2"/>
          <p:cNvSpPr txBox="1">
            <a:spLocks noChangeArrowheads="1"/>
          </p:cNvSpPr>
          <p:nvPr/>
        </p:nvSpPr>
        <p:spPr bwMode="auto">
          <a:xfrm>
            <a:off x="1219200" y="304800"/>
            <a:ext cx="62484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GB" altLang="en-US" sz="3600"/>
              <a:t>“Trade-off “ principle</a:t>
            </a:r>
          </a:p>
        </p:txBody>
      </p:sp>
      <p:sp>
        <p:nvSpPr>
          <p:cNvPr id="14339" name="Text Box 3"/>
          <p:cNvSpPr txBox="1">
            <a:spLocks noChangeArrowheads="1"/>
          </p:cNvSpPr>
          <p:nvPr/>
        </p:nvSpPr>
        <p:spPr bwMode="auto">
          <a:xfrm>
            <a:off x="1143000" y="990600"/>
            <a:ext cx="7162800" cy="1200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GB" altLang="en-US" sz="2400"/>
              <a:t>Defined as evolutionary dilemma, where genetic changes increasing the fitness in one direction lead to a decrease in fitness in another direction. (Grime 2001).</a:t>
            </a:r>
          </a:p>
        </p:txBody>
      </p:sp>
      <p:pic>
        <p:nvPicPr>
          <p:cNvPr id="1434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2286000"/>
            <a:ext cx="2574925" cy="441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341" name="Text Box 5"/>
          <p:cNvSpPr txBox="1">
            <a:spLocks noChangeArrowheads="1"/>
          </p:cNvSpPr>
          <p:nvPr/>
        </p:nvSpPr>
        <p:spPr bwMode="auto">
          <a:xfrm>
            <a:off x="4038600" y="2514600"/>
            <a:ext cx="5172075" cy="2154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GB" altLang="en-US" sz="2400" i="1"/>
              <a:t>Sempervivum:</a:t>
            </a:r>
            <a:endParaRPr lang="en-GB" altLang="en-US" sz="2400"/>
          </a:p>
          <a:p>
            <a:pPr>
              <a:spcBef>
                <a:spcPct val="50000"/>
              </a:spcBef>
              <a:buFontTx/>
              <a:buNone/>
            </a:pPr>
            <a:r>
              <a:rPr lang="en-GB" altLang="en-US" sz="2000"/>
              <a:t>Succulent leaves – advantageous under water deficiency stress, but in productive conditions, species looses in competition with more acquisitive species (with efficient  photosynthesis) </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3" descr="Vojtavietnam"/>
          <p:cNvPicPr>
            <a:picLocks noChangeAspect="1" noChangeArrowheads="1"/>
          </p:cNvPicPr>
          <p:nvPr/>
        </p:nvPicPr>
        <p:blipFill>
          <a:blip r:embed="rId2">
            <a:extLst>
              <a:ext uri="{28A0092B-C50C-407E-A947-70E740481C1C}">
                <a14:useLocalDpi xmlns:a14="http://schemas.microsoft.com/office/drawing/2010/main" val="0"/>
              </a:ext>
            </a:extLst>
          </a:blip>
          <a:srcRect l="6717" t="2971" r="3731" b="3465"/>
          <a:stretch>
            <a:fillRect/>
          </a:stretch>
        </p:blipFill>
        <p:spPr bwMode="auto">
          <a:xfrm>
            <a:off x="4267200" y="152400"/>
            <a:ext cx="30480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3" name="Text Box 5"/>
          <p:cNvSpPr txBox="1">
            <a:spLocks noChangeArrowheads="1"/>
          </p:cNvSpPr>
          <p:nvPr/>
        </p:nvSpPr>
        <p:spPr bwMode="auto">
          <a:xfrm>
            <a:off x="4114800" y="5029200"/>
            <a:ext cx="5029200" cy="1570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GB" altLang="en-US" sz="2400" i="1"/>
              <a:t>Entada – </a:t>
            </a:r>
            <a:r>
              <a:rPr lang="en-GB" altLang="en-US" sz="2400"/>
              <a:t>seeds are very heavy (and ca 8 cm in diameter) -  lot of initial energy for germination in dark forest floor, but problem for dispersal. </a:t>
            </a:r>
          </a:p>
        </p:txBody>
      </p:sp>
      <p:pic>
        <p:nvPicPr>
          <p:cNvPr id="15364"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228600"/>
            <a:ext cx="2392363" cy="396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365" name="Text Box 7"/>
          <p:cNvSpPr txBox="1">
            <a:spLocks noChangeArrowheads="1"/>
          </p:cNvSpPr>
          <p:nvPr/>
        </p:nvSpPr>
        <p:spPr bwMode="auto">
          <a:xfrm>
            <a:off x="228600" y="4267200"/>
            <a:ext cx="3505200" cy="2462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GB" altLang="en-US" sz="2400" i="1"/>
              <a:t>Tussilago:</a:t>
            </a:r>
          </a:p>
          <a:p>
            <a:pPr>
              <a:spcBef>
                <a:spcPct val="50000"/>
              </a:spcBef>
              <a:buFontTx/>
              <a:buNone/>
            </a:pPr>
            <a:r>
              <a:rPr lang="en-GB" altLang="en-US" sz="2000"/>
              <a:t>Low seed mass – advantage for dispersal, but the species pays the price by having not sufficient energy for recuiting seedlings, limiting particularly in closed vegetation.  </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 Box 2"/>
          <p:cNvSpPr txBox="1">
            <a:spLocks noChangeArrowheads="1"/>
          </p:cNvSpPr>
          <p:nvPr/>
        </p:nvSpPr>
        <p:spPr bwMode="auto">
          <a:xfrm>
            <a:off x="4716463" y="1125538"/>
            <a:ext cx="3887787" cy="4246562"/>
          </a:xfrm>
          <a:prstGeom prst="rect">
            <a:avLst/>
          </a:prstGeom>
          <a:solidFill>
            <a:srgbClr val="CC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cs-CZ" altLang="cs-CZ" sz="1000">
                <a:latin typeface="Arial" panose="020B0604020202020204" pitchFamily="34" charset="0"/>
                <a:cs typeface="Arial" panose="020B0604020202020204" pitchFamily="34" charset="0"/>
              </a:rPr>
              <a:t/>
            </a:r>
            <a:br>
              <a:rPr lang="cs-CZ" altLang="cs-CZ" sz="1000">
                <a:latin typeface="Arial" panose="020B0604020202020204" pitchFamily="34" charset="0"/>
                <a:cs typeface="Arial" panose="020B0604020202020204" pitchFamily="34" charset="0"/>
              </a:rPr>
            </a:br>
            <a:r>
              <a:rPr lang="en-US" altLang="cs-CZ" sz="2000">
                <a:latin typeface="Arial" panose="020B0604020202020204" pitchFamily="34" charset="0"/>
                <a:cs typeface="Arial" panose="020B0604020202020204" pitchFamily="34" charset="0"/>
              </a:rPr>
              <a:t>Negative correlation </a:t>
            </a:r>
            <a:r>
              <a:rPr lang="cs-CZ" altLang="cs-CZ" sz="2000">
                <a:latin typeface="Arial" panose="020B0604020202020204" pitchFamily="34" charset="0"/>
                <a:cs typeface="Arial" panose="020B0604020202020204" pitchFamily="34" charset="0"/>
              </a:rPr>
              <a:t>(trade-off) </a:t>
            </a:r>
            <a:r>
              <a:rPr lang="en-US" altLang="cs-CZ" sz="2000">
                <a:latin typeface="Arial" panose="020B0604020202020204" pitchFamily="34" charset="0"/>
                <a:cs typeface="Arial" panose="020B0604020202020204" pitchFamily="34" charset="0"/>
              </a:rPr>
              <a:t>between in gaps and survival in shade. Because of </a:t>
            </a:r>
            <a:r>
              <a:rPr lang="en-US" altLang="cs-CZ" sz="2000" b="1">
                <a:latin typeface="Arial" panose="020B0604020202020204" pitchFamily="34" charset="0"/>
                <a:cs typeface="Arial" panose="020B0604020202020204" pitchFamily="34" charset="0"/>
              </a:rPr>
              <a:t>physiological constraints</a:t>
            </a:r>
            <a:r>
              <a:rPr lang="en-US" altLang="cs-CZ" sz="2000">
                <a:latin typeface="Arial" panose="020B0604020202020204" pitchFamily="34" charset="0"/>
                <a:cs typeface="Arial" panose="020B0604020202020204" pitchFamily="34" charset="0"/>
              </a:rPr>
              <a:t>, it is impossible to be superior in both aspects. </a:t>
            </a:r>
          </a:p>
          <a:p>
            <a:pPr>
              <a:spcBef>
                <a:spcPct val="0"/>
              </a:spcBef>
              <a:buFontTx/>
              <a:buNone/>
            </a:pPr>
            <a:endParaRPr lang="cs-CZ" altLang="cs-CZ" sz="2000">
              <a:latin typeface="Arial" panose="020B0604020202020204" pitchFamily="34" charset="0"/>
              <a:cs typeface="Arial" panose="020B0604020202020204" pitchFamily="34" charset="0"/>
            </a:endParaRPr>
          </a:p>
          <a:p>
            <a:pPr>
              <a:spcBef>
                <a:spcPct val="0"/>
              </a:spcBef>
              <a:buFontTx/>
              <a:buNone/>
            </a:pPr>
            <a:r>
              <a:rPr lang="en-US" altLang="cs-CZ" sz="2000" b="1">
                <a:latin typeface="Arial" panose="020B0604020202020204" pitchFamily="34" charset="0"/>
                <a:cs typeface="Arial" panose="020B0604020202020204" pitchFamily="34" charset="0"/>
              </a:rPr>
              <a:t>There are generally two strategies – </a:t>
            </a:r>
            <a:r>
              <a:rPr lang="en-US" altLang="cs-CZ" sz="2000">
                <a:latin typeface="Arial" panose="020B0604020202020204" pitchFamily="34" charset="0"/>
                <a:cs typeface="Arial" panose="020B0604020202020204" pitchFamily="34" charset="0"/>
              </a:rPr>
              <a:t> either survival in shade or growth in gap (and slow growth in gap means death because of competition of faster growing neighbours. </a:t>
            </a:r>
            <a:endParaRPr lang="en-GB" altLang="cs-CZ" sz="1400">
              <a:latin typeface="Arial" panose="020B0604020202020204" pitchFamily="34" charset="0"/>
              <a:cs typeface="Arial" panose="020B0604020202020204" pitchFamily="34" charset="0"/>
            </a:endParaRPr>
          </a:p>
        </p:txBody>
      </p:sp>
      <p:pic>
        <p:nvPicPr>
          <p:cNvPr id="1638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388" y="981075"/>
            <a:ext cx="4446587" cy="5327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23113" y="6197600"/>
            <a:ext cx="2020887" cy="66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389" name="Text Box 5"/>
          <p:cNvSpPr txBox="1">
            <a:spLocks noChangeArrowheads="1"/>
          </p:cNvSpPr>
          <p:nvPr/>
        </p:nvSpPr>
        <p:spPr bwMode="auto">
          <a:xfrm>
            <a:off x="0" y="65088"/>
            <a:ext cx="9144000" cy="519112"/>
          </a:xfrm>
          <a:prstGeom prst="rect">
            <a:avLst/>
          </a:prstGeom>
          <a:solidFill>
            <a:srgbClr val="CC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cs-CZ" altLang="cs-CZ" sz="2800">
                <a:latin typeface="Arial" panose="020B0604020202020204" pitchFamily="34" charset="0"/>
                <a:cs typeface="Arial" panose="020B0604020202020204" pitchFamily="34" charset="0"/>
              </a:rPr>
              <a:t>Trade-off</a:t>
            </a:r>
            <a:endParaRPr lang="en-US" altLang="cs-CZ" sz="2800">
              <a:latin typeface="Arial" panose="020B0604020202020204" pitchFamily="34" charset="0"/>
              <a:cs typeface="Arial" panose="020B0604020202020204" pitchFamily="34" charset="0"/>
            </a:endParaRPr>
          </a:p>
        </p:txBody>
      </p:sp>
      <p:sp>
        <p:nvSpPr>
          <p:cNvPr id="16390" name="Text Box 6"/>
          <p:cNvSpPr txBox="1">
            <a:spLocks noChangeArrowheads="1"/>
          </p:cNvSpPr>
          <p:nvPr/>
        </p:nvSpPr>
        <p:spPr bwMode="auto">
          <a:xfrm>
            <a:off x="1042988" y="6237288"/>
            <a:ext cx="3187700"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cs-CZ" sz="1200">
                <a:latin typeface="Arial" panose="020B0604020202020204" pitchFamily="34" charset="0"/>
                <a:cs typeface="Arial" panose="020B0604020202020204" pitchFamily="34" charset="0"/>
              </a:rPr>
              <a:t>Each point is one tree species from a forest in Panama </a:t>
            </a:r>
          </a:p>
        </p:txBody>
      </p:sp>
    </p:spTree>
  </p:cSld>
  <p:clrMapOvr>
    <a:masterClrMapping/>
  </p:clrMapOvr>
  <p:transition>
    <p:zoom/>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654050" y="228600"/>
            <a:ext cx="7772400" cy="1143000"/>
          </a:xfrm>
        </p:spPr>
        <p:txBody>
          <a:bodyPr/>
          <a:lstStyle/>
          <a:p>
            <a:r>
              <a:rPr lang="en-US" altLang="cs-CZ" sz="4000" smtClean="0"/>
              <a:t>Amount of fat for survival of winter (if I am a bird) [</a:t>
            </a:r>
            <a:r>
              <a:rPr lang="en-US" altLang="cs-CZ" sz="3200" smtClean="0"/>
              <a:t>adapted from Southwood</a:t>
            </a:r>
            <a:r>
              <a:rPr lang="en-US" altLang="cs-CZ" sz="4000" smtClean="0"/>
              <a:t>]</a:t>
            </a:r>
            <a:endParaRPr lang="cs-CZ" altLang="cs-CZ" sz="4000" smtClean="0"/>
          </a:p>
        </p:txBody>
      </p:sp>
      <p:sp>
        <p:nvSpPr>
          <p:cNvPr id="17411" name="Rectangle 3"/>
          <p:cNvSpPr>
            <a:spLocks noGrp="1" noChangeArrowheads="1"/>
          </p:cNvSpPr>
          <p:nvPr>
            <p:ph type="body" idx="1"/>
          </p:nvPr>
        </p:nvSpPr>
        <p:spPr>
          <a:xfrm>
            <a:off x="684213" y="1676400"/>
            <a:ext cx="7772400" cy="4114800"/>
          </a:xfrm>
        </p:spPr>
        <p:txBody>
          <a:bodyPr/>
          <a:lstStyle/>
          <a:p>
            <a:r>
              <a:rPr lang="en-US" altLang="cs-CZ" sz="2800" smtClean="0"/>
              <a:t>I will be fatty – I will have storage to survive starvation, and well isolated for low temperatures, but I will loose agility and maneurability – and thus ability to escape predators. </a:t>
            </a:r>
          </a:p>
          <a:p>
            <a:r>
              <a:rPr lang="en-US" altLang="cs-CZ" sz="2800" smtClean="0"/>
              <a:t>I will be slim, just muscles – perfect ability to escape, but in the case of starvation and cold, I will not survive too long. </a:t>
            </a:r>
            <a:endParaRPr lang="cs-CZ" altLang="cs-CZ" sz="2800" smtClean="0"/>
          </a:p>
          <a:p>
            <a:r>
              <a:rPr lang="en-US" altLang="cs-CZ" sz="2800" smtClean="0"/>
              <a:t>Which strategy is better? Depends on how will be the weather in winter and what will be the predation pressure (which might also depend on the weather). </a:t>
            </a:r>
            <a:endParaRPr lang="cs-CZ" altLang="cs-CZ" sz="2800" smtClean="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4"/>
          <p:cNvPicPr>
            <a:picLocks noChangeAspect="1" noChangeArrowheads="1"/>
          </p:cNvPicPr>
          <p:nvPr/>
        </p:nvPicPr>
        <p:blipFill>
          <a:blip r:embed="rId2">
            <a:extLst>
              <a:ext uri="{28A0092B-C50C-407E-A947-70E740481C1C}">
                <a14:useLocalDpi xmlns:a14="http://schemas.microsoft.com/office/drawing/2010/main" val="0"/>
              </a:ext>
            </a:extLst>
          </a:blip>
          <a:srcRect l="7303" r="18509"/>
          <a:stretch>
            <a:fillRect/>
          </a:stretch>
        </p:blipFill>
        <p:spPr bwMode="auto">
          <a:xfrm>
            <a:off x="0" y="476250"/>
            <a:ext cx="9144000" cy="5153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435" name="Text Box 5"/>
          <p:cNvSpPr txBox="1">
            <a:spLocks noChangeArrowheads="1"/>
          </p:cNvSpPr>
          <p:nvPr/>
        </p:nvSpPr>
        <p:spPr bwMode="auto">
          <a:xfrm>
            <a:off x="468313" y="5876925"/>
            <a:ext cx="7920037" cy="830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US" altLang="cs-CZ" sz="2400"/>
              <a:t>Ptarmigans in Iceland </a:t>
            </a:r>
            <a:r>
              <a:rPr lang="cs-CZ" altLang="cs-CZ" sz="2400"/>
              <a:t>– </a:t>
            </a:r>
            <a:r>
              <a:rPr lang="en-US" altLang="cs-CZ" sz="2400"/>
              <a:t>nicely fatty, well protected from cold, good storage of energy, but ideal prey. </a:t>
            </a:r>
            <a:endParaRPr lang="cs-CZ" altLang="cs-CZ" sz="240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152400" y="228600"/>
            <a:ext cx="8763000" cy="1143000"/>
          </a:xfrm>
        </p:spPr>
        <p:txBody>
          <a:bodyPr/>
          <a:lstStyle/>
          <a:p>
            <a:r>
              <a:rPr lang="en-GB" altLang="en-US" sz="3200" smtClean="0"/>
              <a:t>Trade-off – positive correlation between annual survival and age at maturity for birds. </a:t>
            </a:r>
          </a:p>
        </p:txBody>
      </p:sp>
      <p:pic>
        <p:nvPicPr>
          <p:cNvPr id="1945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547813"/>
            <a:ext cx="5867400" cy="4600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460" name="Text Box 5"/>
          <p:cNvSpPr txBox="1">
            <a:spLocks noChangeArrowheads="1"/>
          </p:cNvSpPr>
          <p:nvPr/>
        </p:nvSpPr>
        <p:spPr bwMode="auto">
          <a:xfrm>
            <a:off x="0" y="6324600"/>
            <a:ext cx="9448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GB" altLang="en-US" sz="2400"/>
              <a:t>Nice page: http://ecology.botany.ufl.edu/ecologyf02/LifeHistory.html</a:t>
            </a:r>
          </a:p>
        </p:txBody>
      </p:sp>
      <p:sp>
        <p:nvSpPr>
          <p:cNvPr id="19461" name="TextovéPole 1"/>
          <p:cNvSpPr txBox="1">
            <a:spLocks noChangeArrowheads="1"/>
          </p:cNvSpPr>
          <p:nvPr/>
        </p:nvSpPr>
        <p:spPr bwMode="auto">
          <a:xfrm>
            <a:off x="6400800" y="1752600"/>
            <a:ext cx="2667000" cy="415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400"/>
              <a:t>Note that high age at maturity means long generation time, and thus low growth rate – so this corresponds to negative correlation between two fitness components, survival and reproduction</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2681288"/>
            <a:ext cx="7162800" cy="4068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483" name="Text Box 3"/>
          <p:cNvSpPr txBox="1">
            <a:spLocks noChangeArrowheads="1"/>
          </p:cNvSpPr>
          <p:nvPr/>
        </p:nvSpPr>
        <p:spPr bwMode="auto">
          <a:xfrm>
            <a:off x="533400" y="0"/>
            <a:ext cx="8077200" cy="2678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GB" altLang="en-US" sz="2400"/>
              <a:t>Many traits are correlated with body mass (M on the picture, note the log scale). To form a large body needs time [and thus needs long prae-reproduction period], but enables higher and longer survival (tmax – maximum age, also log scale). Generally, large body is usually correlated with </a:t>
            </a:r>
            <a:r>
              <a:rPr lang="en-GB" altLang="en-US" sz="2400" i="1"/>
              <a:t>K-strategy. </a:t>
            </a:r>
            <a:r>
              <a:rPr lang="en-GB" altLang="en-US" sz="2400"/>
              <a:t>But note</a:t>
            </a:r>
            <a:r>
              <a:rPr lang="cs-CZ" altLang="en-US" sz="2400"/>
              <a:t>, R</a:t>
            </a:r>
            <a:r>
              <a:rPr lang="cs-CZ" altLang="en-US" sz="2400" baseline="30000"/>
              <a:t>2</a:t>
            </a:r>
            <a:r>
              <a:rPr lang="cs-CZ" altLang="en-US" sz="2400"/>
              <a:t>=0,340 – </a:t>
            </a:r>
            <a:r>
              <a:rPr lang="en-US" altLang="en-US" sz="2400"/>
              <a:t>two thirds of variability is caused by other factors than body size. </a:t>
            </a:r>
            <a:endParaRPr lang="en-GB" altLang="en-US" sz="240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1026" descr="00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192713" cy="662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7" name="Text Box 1027"/>
          <p:cNvSpPr txBox="1">
            <a:spLocks noChangeArrowheads="1"/>
          </p:cNvSpPr>
          <p:nvPr/>
        </p:nvSpPr>
        <p:spPr bwMode="auto">
          <a:xfrm>
            <a:off x="5715000" y="381000"/>
            <a:ext cx="3276600" cy="6186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GB" altLang="cs-CZ" sz="2400"/>
              <a:t>“Constraints”</a:t>
            </a:r>
          </a:p>
          <a:p>
            <a:pPr>
              <a:spcBef>
                <a:spcPct val="50000"/>
              </a:spcBef>
              <a:buFontTx/>
              <a:buNone/>
            </a:pPr>
            <a:r>
              <a:rPr lang="en-GB" altLang="cs-CZ" sz="2400"/>
              <a:t>Organisms cannot invest more (energy) than they are gaining (e.g., the plant cannot investment into individual functions more than it is able to obtain from the photosynthesis).</a:t>
            </a:r>
          </a:p>
          <a:p>
            <a:pPr>
              <a:spcBef>
                <a:spcPct val="50000"/>
              </a:spcBef>
              <a:buFontTx/>
              <a:buNone/>
            </a:pPr>
            <a:r>
              <a:rPr lang="en-GB" altLang="cs-CZ" sz="2400"/>
              <a:t>Physiological constraints (in excess of resources, organism is limited by its physiological ability of their uptake). </a:t>
            </a:r>
          </a:p>
          <a:p>
            <a:pPr>
              <a:spcBef>
                <a:spcPct val="50000"/>
              </a:spcBef>
              <a:buFontTx/>
              <a:buNone/>
            </a:pPr>
            <a:r>
              <a:rPr lang="en-GB" altLang="cs-CZ" sz="2400"/>
              <a:t>Phylogenetic constraints</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r>
              <a:rPr lang="en-US" altLang="en-US" smtClean="0"/>
              <a:t>Classification</a:t>
            </a:r>
            <a:r>
              <a:rPr lang="en-GB" altLang="en-US" smtClean="0"/>
              <a:t> </a:t>
            </a:r>
            <a:br>
              <a:rPr lang="en-GB" altLang="en-US" smtClean="0"/>
            </a:br>
            <a:r>
              <a:rPr lang="en-GB" altLang="en-US" smtClean="0"/>
              <a:t>phylogenetic vs. functional </a:t>
            </a:r>
          </a:p>
        </p:txBody>
      </p:sp>
      <p:sp>
        <p:nvSpPr>
          <p:cNvPr id="4099" name="Rectangle 3"/>
          <p:cNvSpPr>
            <a:spLocks noGrp="1" noChangeArrowheads="1"/>
          </p:cNvSpPr>
          <p:nvPr>
            <p:ph type="body" idx="1"/>
          </p:nvPr>
        </p:nvSpPr>
        <p:spPr/>
        <p:txBody>
          <a:bodyPr/>
          <a:lstStyle/>
          <a:p>
            <a:r>
              <a:rPr lang="en-US" altLang="en-US" smtClean="0"/>
              <a:t>Common evolutionary history does not necessarily mean functional similarity</a:t>
            </a:r>
            <a:endParaRPr lang="en-GB" altLang="en-US" smtClean="0"/>
          </a:p>
          <a:p>
            <a:r>
              <a:rPr lang="en-GB" altLang="en-US" smtClean="0"/>
              <a:t>Convergent evolution under similar selection pressure (functional analogies in various taxonomic groups)</a:t>
            </a:r>
          </a:p>
          <a:p>
            <a:r>
              <a:rPr lang="en-GB" altLang="en-US" smtClean="0"/>
              <a:t>Long history of attempts: Functional description of vegetation in various biogeographic areas</a:t>
            </a:r>
          </a:p>
          <a:p>
            <a:endParaRPr lang="en-GB" altLang="en-US" smtClean="0"/>
          </a:p>
          <a:p>
            <a:endParaRPr lang="en-GB" altLang="en-US" smtClean="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ext Box 2"/>
          <p:cNvSpPr txBox="1">
            <a:spLocks noChangeArrowheads="1"/>
          </p:cNvSpPr>
          <p:nvPr/>
        </p:nvSpPr>
        <p:spPr bwMode="auto">
          <a:xfrm>
            <a:off x="1066800" y="533400"/>
            <a:ext cx="7467600" cy="1154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defRPr/>
            </a:pPr>
            <a:r>
              <a:rPr lang="en-GB" altLang="en-US" sz="2400" dirty="0" smtClean="0"/>
              <a:t>Clonal plants: is there a trade-of between clonal and sexual reproduction? </a:t>
            </a:r>
            <a:r>
              <a:rPr lang="en-US" sz="1050" dirty="0" err="1" smtClean="0"/>
              <a:t>Chaloupecká</a:t>
            </a:r>
            <a:r>
              <a:rPr lang="en-US" sz="1050" dirty="0" smtClean="0"/>
              <a:t>, E., &amp; Lepš, J. (2004). Equivalence of competitor effects and tradeoff between vegetative multiplication and generative reproduction: case study with </a:t>
            </a:r>
            <a:r>
              <a:rPr lang="en-US" sz="1050" dirty="0" err="1" smtClean="0"/>
              <a:t>Lychnis</a:t>
            </a:r>
            <a:r>
              <a:rPr lang="en-US" sz="1050" dirty="0" smtClean="0"/>
              <a:t> </a:t>
            </a:r>
            <a:r>
              <a:rPr lang="en-US" sz="1050" dirty="0" err="1" smtClean="0"/>
              <a:t>flos-cuculi</a:t>
            </a:r>
            <a:r>
              <a:rPr lang="en-US" sz="1050" dirty="0" smtClean="0"/>
              <a:t> and Myosotis </a:t>
            </a:r>
            <a:r>
              <a:rPr lang="en-US" sz="1050" dirty="0" err="1" smtClean="0"/>
              <a:t>nemorosa</a:t>
            </a:r>
            <a:r>
              <a:rPr lang="en-US" sz="1050" dirty="0" smtClean="0"/>
              <a:t>. </a:t>
            </a:r>
            <a:r>
              <a:rPr lang="en-US" sz="1050" i="1" dirty="0" smtClean="0"/>
              <a:t>Flora-Morphology, Distribution, Functional Ecology of Plants</a:t>
            </a:r>
            <a:r>
              <a:rPr lang="en-US" sz="1050" dirty="0" smtClean="0"/>
              <a:t>, </a:t>
            </a:r>
            <a:r>
              <a:rPr lang="en-US" sz="1050" i="1" dirty="0" smtClean="0"/>
              <a:t>199</a:t>
            </a:r>
            <a:r>
              <a:rPr lang="en-US" sz="1050" dirty="0" smtClean="0"/>
              <a:t>(2), 157-167.</a:t>
            </a:r>
            <a:endParaRPr lang="en-GB" altLang="en-US" sz="1050" dirty="0" smtClean="0"/>
          </a:p>
        </p:txBody>
      </p:sp>
      <p:graphicFrame>
        <p:nvGraphicFramePr>
          <p:cNvPr id="22531" name="Object 3"/>
          <p:cNvGraphicFramePr>
            <a:graphicFrameLocks noChangeAspect="1"/>
          </p:cNvGraphicFramePr>
          <p:nvPr/>
        </p:nvGraphicFramePr>
        <p:xfrm>
          <a:off x="790575" y="2057400"/>
          <a:ext cx="6629400" cy="4378325"/>
        </p:xfrm>
        <a:graphic>
          <a:graphicData uri="http://schemas.openxmlformats.org/presentationml/2006/ole">
            <mc:AlternateContent xmlns:mc="http://schemas.openxmlformats.org/markup-compatibility/2006">
              <mc:Choice xmlns:v="urn:schemas-microsoft-com:vml" Requires="v">
                <p:oleObj spid="_x0000_s22538" name="STATISTICA Graph" r:id="rId3" imgW="2394610" imgH="3118331" progId="STATISTICAGraph">
                  <p:embed/>
                </p:oleObj>
              </mc:Choice>
              <mc:Fallback>
                <p:oleObj name="STATISTICA Graph" r:id="rId3" imgW="2394610" imgH="3118331" progId="STATISTICAGraph">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0575" y="2057400"/>
                        <a:ext cx="6629400" cy="4378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2532" name="Text Box 4"/>
          <p:cNvSpPr txBox="1">
            <a:spLocks noChangeArrowheads="1"/>
          </p:cNvSpPr>
          <p:nvPr/>
        </p:nvSpPr>
        <p:spPr bwMode="auto">
          <a:xfrm>
            <a:off x="2362200" y="1600200"/>
            <a:ext cx="4800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GB" altLang="en-US" sz="2400" i="1"/>
              <a:t>Lychnis flos-cuculi</a:t>
            </a:r>
          </a:p>
        </p:txBody>
      </p:sp>
      <p:graphicFrame>
        <p:nvGraphicFramePr>
          <p:cNvPr id="22533" name="Object 5"/>
          <p:cNvGraphicFramePr>
            <a:graphicFrameLocks noChangeAspect="1"/>
          </p:cNvGraphicFramePr>
          <p:nvPr/>
        </p:nvGraphicFramePr>
        <p:xfrm>
          <a:off x="7391400" y="2438400"/>
          <a:ext cx="1608138" cy="3702050"/>
        </p:xfrm>
        <a:graphic>
          <a:graphicData uri="http://schemas.openxmlformats.org/presentationml/2006/ole">
            <mc:AlternateContent xmlns:mc="http://schemas.openxmlformats.org/markup-compatibility/2006">
              <mc:Choice xmlns:v="urn:schemas-microsoft-com:vml" Requires="v">
                <p:oleObj spid="_x0000_s22539" name="dokument" r:id="rId5" imgW="1245108" imgH="2863596" progId="Word.Document.8">
                  <p:embed/>
                </p:oleObj>
              </mc:Choice>
              <mc:Fallback>
                <p:oleObj name="dokument" r:id="rId5" imgW="1245108" imgH="2863596" progId="Word.Document.8">
                  <p:embed/>
                  <p:pic>
                    <p:nvPicPr>
                      <p:cNvPr id="0" name="Object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91400" y="2438400"/>
                        <a:ext cx="1608138" cy="3702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3554" name="Object 2"/>
          <p:cNvGraphicFramePr>
            <a:graphicFrameLocks noChangeAspect="1"/>
          </p:cNvGraphicFramePr>
          <p:nvPr/>
        </p:nvGraphicFramePr>
        <p:xfrm>
          <a:off x="838200" y="1295400"/>
          <a:ext cx="6246813" cy="4125913"/>
        </p:xfrm>
        <a:graphic>
          <a:graphicData uri="http://schemas.openxmlformats.org/presentationml/2006/ole">
            <mc:AlternateContent xmlns:mc="http://schemas.openxmlformats.org/markup-compatibility/2006">
              <mc:Choice xmlns:v="urn:schemas-microsoft-com:vml" Requires="v">
                <p:oleObj spid="_x0000_s23561" name="STATISTICA Graph" r:id="rId3" imgW="2394610" imgH="3118331" progId="STATISTICAGraph">
                  <p:embed/>
                </p:oleObj>
              </mc:Choice>
              <mc:Fallback>
                <p:oleObj name="STATISTICA Graph" r:id="rId3" imgW="2394610" imgH="3118331" progId="STATISTICAGraph">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1295400"/>
                        <a:ext cx="6246813" cy="4125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3555" name="Text Box 3"/>
          <p:cNvSpPr txBox="1">
            <a:spLocks noChangeArrowheads="1"/>
          </p:cNvSpPr>
          <p:nvPr/>
        </p:nvSpPr>
        <p:spPr bwMode="auto">
          <a:xfrm>
            <a:off x="2362200" y="381000"/>
            <a:ext cx="571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GB" altLang="en-US" sz="2400" i="1"/>
              <a:t>Myosotis nemorosa</a:t>
            </a:r>
          </a:p>
        </p:txBody>
      </p:sp>
      <p:graphicFrame>
        <p:nvGraphicFramePr>
          <p:cNvPr id="23556" name="Object 4"/>
          <p:cNvGraphicFramePr>
            <a:graphicFrameLocks noChangeAspect="1"/>
          </p:cNvGraphicFramePr>
          <p:nvPr/>
        </p:nvGraphicFramePr>
        <p:xfrm>
          <a:off x="7391400" y="1295400"/>
          <a:ext cx="1314450" cy="4000500"/>
        </p:xfrm>
        <a:graphic>
          <a:graphicData uri="http://schemas.openxmlformats.org/presentationml/2006/ole">
            <mc:AlternateContent xmlns:mc="http://schemas.openxmlformats.org/markup-compatibility/2006">
              <mc:Choice xmlns:v="urn:schemas-microsoft-com:vml" Requires="v">
                <p:oleObj spid="_x0000_s23562" name="dokument" r:id="rId5" imgW="914400" imgH="2781300" progId="Word.Document.8">
                  <p:embed/>
                </p:oleObj>
              </mc:Choice>
              <mc:Fallback>
                <p:oleObj name="dokument" r:id="rId5" imgW="914400" imgH="2781300" progId="Word.Document.8">
                  <p:embed/>
                  <p:pic>
                    <p:nvPicPr>
                      <p:cNvPr id="0"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91400" y="1295400"/>
                        <a:ext cx="1314450" cy="4000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685800" y="609600"/>
            <a:ext cx="8077200" cy="5486400"/>
          </a:xfrm>
        </p:spPr>
        <p:txBody>
          <a:bodyPr/>
          <a:lstStyle/>
          <a:p>
            <a:r>
              <a:rPr lang="en-GB" altLang="en-US" sz="4000" smtClean="0"/>
              <a:t>Trade-off is expressed as negative correlation only if the total amount of resources (energy) is roughly constant (</a:t>
            </a:r>
            <a:r>
              <a:rPr lang="en-GB" altLang="en-US" sz="4000" i="1" smtClean="0"/>
              <a:t>Lychnis</a:t>
            </a:r>
            <a:r>
              <a:rPr lang="en-GB" altLang="en-US" sz="4000" smtClean="0"/>
              <a:t>). If the amount changes pronouncedly (</a:t>
            </a:r>
            <a:r>
              <a:rPr lang="en-GB" altLang="en-US" sz="4000" i="1" smtClean="0"/>
              <a:t>Myosotis</a:t>
            </a:r>
            <a:r>
              <a:rPr lang="en-GB" altLang="en-US" sz="4000" smtClean="0"/>
              <a:t>), the “traits” might be even positively correlated.</a:t>
            </a:r>
            <a:br>
              <a:rPr lang="en-GB" altLang="en-US" sz="4000" smtClean="0"/>
            </a:br>
            <a:r>
              <a:rPr lang="en-GB" altLang="en-US" sz="4000" smtClean="0"/>
              <a:t>(My own interpretation of results, not from a textbook.)</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ext Box 2"/>
          <p:cNvSpPr txBox="1">
            <a:spLocks noChangeArrowheads="1"/>
          </p:cNvSpPr>
          <p:nvPr/>
        </p:nvSpPr>
        <p:spPr bwMode="auto">
          <a:xfrm>
            <a:off x="1143000" y="838200"/>
            <a:ext cx="71628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GB" altLang="en-US"/>
              <a:t>Which “trade-off” is important?</a:t>
            </a:r>
          </a:p>
        </p:txBody>
      </p:sp>
      <p:sp>
        <p:nvSpPr>
          <p:cNvPr id="25603" name="Text Box 4"/>
          <p:cNvSpPr txBox="1">
            <a:spLocks noChangeArrowheads="1"/>
          </p:cNvSpPr>
          <p:nvPr/>
        </p:nvSpPr>
        <p:spPr bwMode="auto">
          <a:xfrm>
            <a:off x="1219200" y="1828800"/>
            <a:ext cx="6705600" cy="101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GB" altLang="en-US" sz="2400"/>
              <a:t>Selection due to mortality</a:t>
            </a:r>
          </a:p>
          <a:p>
            <a:pPr>
              <a:spcBef>
                <a:spcPct val="50000"/>
              </a:spcBef>
              <a:buFontTx/>
              <a:buNone/>
            </a:pPr>
            <a:r>
              <a:rPr lang="en-US" altLang="en-US" sz="2400"/>
              <a:t>Density independent m. </a:t>
            </a:r>
            <a:r>
              <a:rPr lang="en-GB" altLang="en-US" sz="2400"/>
              <a:t>vs. density dependent m.</a:t>
            </a:r>
          </a:p>
        </p:txBody>
      </p:sp>
      <p:sp>
        <p:nvSpPr>
          <p:cNvPr id="25604" name="Line 5"/>
          <p:cNvSpPr>
            <a:spLocks noChangeShapeType="1"/>
          </p:cNvSpPr>
          <p:nvPr/>
        </p:nvSpPr>
        <p:spPr bwMode="auto">
          <a:xfrm flipH="1">
            <a:off x="2057400" y="2895600"/>
            <a:ext cx="228600" cy="7620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605" name="Line 6"/>
          <p:cNvSpPr>
            <a:spLocks noChangeShapeType="1"/>
          </p:cNvSpPr>
          <p:nvPr/>
        </p:nvSpPr>
        <p:spPr bwMode="auto">
          <a:xfrm>
            <a:off x="4953000" y="2819400"/>
            <a:ext cx="228600" cy="8382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606" name="Text Box 7"/>
          <p:cNvSpPr txBox="1">
            <a:spLocks noChangeArrowheads="1"/>
          </p:cNvSpPr>
          <p:nvPr/>
        </p:nvSpPr>
        <p:spPr bwMode="auto">
          <a:xfrm>
            <a:off x="914400" y="3810000"/>
            <a:ext cx="2971800" cy="101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GB" altLang="en-US" sz="2400"/>
              <a:t>Catastrophic events</a:t>
            </a:r>
          </a:p>
          <a:p>
            <a:pPr>
              <a:spcBef>
                <a:spcPct val="50000"/>
              </a:spcBef>
              <a:buFontTx/>
              <a:buNone/>
            </a:pPr>
            <a:r>
              <a:rPr lang="en-GB" altLang="en-US" sz="2400"/>
              <a:t>r-selection</a:t>
            </a:r>
          </a:p>
        </p:txBody>
      </p:sp>
      <p:sp>
        <p:nvSpPr>
          <p:cNvPr id="25607" name="Text Box 8"/>
          <p:cNvSpPr txBox="1">
            <a:spLocks noChangeArrowheads="1"/>
          </p:cNvSpPr>
          <p:nvPr/>
        </p:nvSpPr>
        <p:spPr bwMode="auto">
          <a:xfrm>
            <a:off x="4419600" y="3810000"/>
            <a:ext cx="2895600" cy="101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GB" altLang="en-US" sz="2400"/>
              <a:t>Competition</a:t>
            </a:r>
          </a:p>
          <a:p>
            <a:pPr>
              <a:spcBef>
                <a:spcPct val="50000"/>
              </a:spcBef>
              <a:buFontTx/>
              <a:buNone/>
            </a:pPr>
            <a:r>
              <a:rPr lang="en-GB" altLang="en-US" sz="2400"/>
              <a:t>K-selection</a:t>
            </a:r>
          </a:p>
        </p:txBody>
      </p:sp>
      <p:sp>
        <p:nvSpPr>
          <p:cNvPr id="25608" name="Text Box 9"/>
          <p:cNvSpPr txBox="1">
            <a:spLocks noChangeArrowheads="1"/>
          </p:cNvSpPr>
          <p:nvPr/>
        </p:nvSpPr>
        <p:spPr bwMode="auto">
          <a:xfrm>
            <a:off x="1127125" y="3775075"/>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cs-CZ" altLang="en-US" sz="2400"/>
          </a:p>
        </p:txBody>
      </p:sp>
      <p:sp>
        <p:nvSpPr>
          <p:cNvPr id="25609" name="Line 10"/>
          <p:cNvSpPr>
            <a:spLocks noChangeShapeType="1"/>
          </p:cNvSpPr>
          <p:nvPr/>
        </p:nvSpPr>
        <p:spPr bwMode="auto">
          <a:xfrm flipH="1" flipV="1">
            <a:off x="990600" y="5486400"/>
            <a:ext cx="4495800" cy="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610" name="Text Box 12"/>
          <p:cNvSpPr txBox="1">
            <a:spLocks noChangeArrowheads="1"/>
          </p:cNvSpPr>
          <p:nvPr/>
        </p:nvSpPr>
        <p:spPr bwMode="auto">
          <a:xfrm>
            <a:off x="2286000" y="5029200"/>
            <a:ext cx="3352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GB" altLang="en-US" sz="2400"/>
              <a:t>Disturbance</a:t>
            </a:r>
          </a:p>
        </p:txBody>
      </p:sp>
      <p:sp>
        <p:nvSpPr>
          <p:cNvPr id="25611" name="Text Box 13"/>
          <p:cNvSpPr txBox="1">
            <a:spLocks noChangeArrowheads="1"/>
          </p:cNvSpPr>
          <p:nvPr/>
        </p:nvSpPr>
        <p:spPr bwMode="auto">
          <a:xfrm>
            <a:off x="4724400" y="5715000"/>
            <a:ext cx="1295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GB" altLang="en-US" sz="2400"/>
              <a:t>Low</a:t>
            </a:r>
          </a:p>
        </p:txBody>
      </p:sp>
      <p:sp>
        <p:nvSpPr>
          <p:cNvPr id="25612" name="Text Box 14"/>
          <p:cNvSpPr txBox="1">
            <a:spLocks noChangeArrowheads="1"/>
          </p:cNvSpPr>
          <p:nvPr/>
        </p:nvSpPr>
        <p:spPr bwMode="auto">
          <a:xfrm>
            <a:off x="1019175" y="5786438"/>
            <a:ext cx="1447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GB" altLang="en-US" sz="2400"/>
              <a:t>High</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ext Box 3"/>
          <p:cNvSpPr txBox="1">
            <a:spLocks noChangeArrowheads="1"/>
          </p:cNvSpPr>
          <p:nvPr/>
        </p:nvSpPr>
        <p:spPr bwMode="auto">
          <a:xfrm>
            <a:off x="685800" y="1752600"/>
            <a:ext cx="533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endParaRPr lang="cs-CZ" altLang="en-US" sz="2400"/>
          </a:p>
        </p:txBody>
      </p:sp>
      <p:graphicFrame>
        <p:nvGraphicFramePr>
          <p:cNvPr id="26627" name="Object 6"/>
          <p:cNvGraphicFramePr>
            <a:graphicFrameLocks noChangeAspect="1"/>
          </p:cNvGraphicFramePr>
          <p:nvPr/>
        </p:nvGraphicFramePr>
        <p:xfrm>
          <a:off x="2209800" y="369888"/>
          <a:ext cx="4038600" cy="1520825"/>
        </p:xfrm>
        <a:graphic>
          <a:graphicData uri="http://schemas.openxmlformats.org/presentationml/2006/ole">
            <mc:AlternateContent xmlns:mc="http://schemas.openxmlformats.org/markup-compatibility/2006">
              <mc:Choice xmlns:v="urn:schemas-microsoft-com:vml" Requires="v">
                <p:oleObj spid="_x0000_s26636" name="Rovnice" r:id="rId3" imgW="1040948" imgH="393529" progId="Equation.3">
                  <p:embed/>
                </p:oleObj>
              </mc:Choice>
              <mc:Fallback>
                <p:oleObj name="Rovnice" r:id="rId3" imgW="1040948" imgH="393529" progId="Equation.3">
                  <p:embed/>
                  <p:pic>
                    <p:nvPicPr>
                      <p:cNvPr id="0" name="Object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09800" y="369888"/>
                        <a:ext cx="4038600" cy="15208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0247" name="Line 7"/>
          <p:cNvSpPr>
            <a:spLocks noChangeShapeType="1"/>
          </p:cNvSpPr>
          <p:nvPr/>
        </p:nvSpPr>
        <p:spPr bwMode="auto">
          <a:xfrm>
            <a:off x="3886200" y="304800"/>
            <a:ext cx="0" cy="6096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8" name="Line 8"/>
          <p:cNvSpPr>
            <a:spLocks noChangeShapeType="1"/>
          </p:cNvSpPr>
          <p:nvPr/>
        </p:nvSpPr>
        <p:spPr bwMode="auto">
          <a:xfrm>
            <a:off x="4800600" y="76200"/>
            <a:ext cx="0" cy="3810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aphicFrame>
        <p:nvGraphicFramePr>
          <p:cNvPr id="26630" name="Object 10"/>
          <p:cNvGraphicFramePr>
            <a:graphicFrameLocks noChangeAspect="1"/>
          </p:cNvGraphicFramePr>
          <p:nvPr/>
        </p:nvGraphicFramePr>
        <p:xfrm>
          <a:off x="457200" y="1927225"/>
          <a:ext cx="7315200" cy="4722813"/>
        </p:xfrm>
        <a:graphic>
          <a:graphicData uri="http://schemas.openxmlformats.org/presentationml/2006/ole">
            <mc:AlternateContent xmlns:mc="http://schemas.openxmlformats.org/markup-compatibility/2006">
              <mc:Choice xmlns:v="urn:schemas-microsoft-com:vml" Requires="v">
                <p:oleObj spid="_x0000_s26637" name="Worksheet" r:id="rId5" imgW="4648505" imgH="3002483" progId="Excel.Sheet.8">
                  <p:embed/>
                </p:oleObj>
              </mc:Choice>
              <mc:Fallback>
                <p:oleObj name="Worksheet" r:id="rId5" imgW="4648505" imgH="3002483" progId="Excel.Sheet.8">
                  <p:embed/>
                  <p:pic>
                    <p:nvPicPr>
                      <p:cNvPr id="0" name="Object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 y="1927225"/>
                        <a:ext cx="7315200" cy="4722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6631" name="Text Box 11"/>
          <p:cNvSpPr txBox="1">
            <a:spLocks noChangeArrowheads="1"/>
          </p:cNvSpPr>
          <p:nvPr/>
        </p:nvSpPr>
        <p:spPr bwMode="auto">
          <a:xfrm>
            <a:off x="6858000" y="685800"/>
            <a:ext cx="2133600" cy="4154488"/>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US" altLang="en-US" sz="2400"/>
              <a:t>Assumes</a:t>
            </a:r>
            <a:r>
              <a:rPr lang="cs-CZ" altLang="en-US" sz="2400"/>
              <a:t>: </a:t>
            </a:r>
            <a:r>
              <a:rPr lang="en-US" altLang="en-US" sz="2400"/>
              <a:t>investment </a:t>
            </a:r>
            <a:r>
              <a:rPr lang="en-US" altLang="en-US" sz="2400" b="1"/>
              <a:t>either </a:t>
            </a:r>
            <a:r>
              <a:rPr lang="en-US" altLang="en-US" sz="2400"/>
              <a:t>into </a:t>
            </a:r>
            <a:r>
              <a:rPr lang="cs-CZ" altLang="en-US" sz="2400"/>
              <a:t>r, </a:t>
            </a:r>
            <a:r>
              <a:rPr lang="en-US" altLang="en-US" sz="2400" b="1"/>
              <a:t>or </a:t>
            </a:r>
            <a:r>
              <a:rPr lang="en-US" altLang="en-US" sz="2400"/>
              <a:t> into </a:t>
            </a:r>
            <a:r>
              <a:rPr lang="cs-CZ" altLang="en-US" sz="2400"/>
              <a:t>K; </a:t>
            </a:r>
            <a:r>
              <a:rPr lang="en-US" altLang="en-US" sz="2400"/>
              <a:t>there is a trade-off: increasing r (e.g. shortening the generation time) will decrease the survival</a:t>
            </a:r>
            <a:r>
              <a:rPr lang="cs-CZ" altLang="en-US" sz="2400"/>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10247"/>
                                        </p:tgtEl>
                                        <p:attrNameLst>
                                          <p:attrName>style.visibility</p:attrName>
                                        </p:attrNameLst>
                                      </p:cBhvr>
                                      <p:to>
                                        <p:strVal val="visible"/>
                                      </p:to>
                                    </p:set>
                                    <p:anim calcmode="lin" valueType="num">
                                      <p:cBhvr additive="base">
                                        <p:cTn id="7" dur="500" fill="hold"/>
                                        <p:tgtEl>
                                          <p:spTgt spid="10247"/>
                                        </p:tgtEl>
                                        <p:attrNameLst>
                                          <p:attrName>ppt_x</p:attrName>
                                        </p:attrNameLst>
                                      </p:cBhvr>
                                      <p:tavLst>
                                        <p:tav tm="0">
                                          <p:val>
                                            <p:strVal val="0-#ppt_w/2"/>
                                          </p:val>
                                        </p:tav>
                                        <p:tav tm="100000">
                                          <p:val>
                                            <p:strVal val="#ppt_x"/>
                                          </p:val>
                                        </p:tav>
                                      </p:tavLst>
                                    </p:anim>
                                    <p:anim calcmode="lin" valueType="num">
                                      <p:cBhvr additive="base">
                                        <p:cTn id="8" dur="500" fill="hold"/>
                                        <p:tgtEl>
                                          <p:spTgt spid="10247"/>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nodeType="clickEffect">
                                  <p:stCondLst>
                                    <p:cond delay="0"/>
                                  </p:stCondLst>
                                  <p:childTnLst>
                                    <p:set>
                                      <p:cBhvr>
                                        <p:cTn id="12" dur="1" fill="hold">
                                          <p:stCondLst>
                                            <p:cond delay="0"/>
                                          </p:stCondLst>
                                        </p:cTn>
                                        <p:tgtEl>
                                          <p:spTgt spid="10248"/>
                                        </p:tgtEl>
                                        <p:attrNameLst>
                                          <p:attrName>style.visibility</p:attrName>
                                        </p:attrNameLst>
                                      </p:cBhvr>
                                      <p:to>
                                        <p:strVal val="visible"/>
                                      </p:to>
                                    </p:set>
                                    <p:anim calcmode="lin" valueType="num">
                                      <p:cBhvr additive="base">
                                        <p:cTn id="13" dur="500" fill="hold"/>
                                        <p:tgtEl>
                                          <p:spTgt spid="10248"/>
                                        </p:tgtEl>
                                        <p:attrNameLst>
                                          <p:attrName>ppt_x</p:attrName>
                                        </p:attrNameLst>
                                      </p:cBhvr>
                                      <p:tavLst>
                                        <p:tav tm="0">
                                          <p:val>
                                            <p:strVal val="0-#ppt_w/2"/>
                                          </p:val>
                                        </p:tav>
                                        <p:tav tm="100000">
                                          <p:val>
                                            <p:strVal val="#ppt_x"/>
                                          </p:val>
                                        </p:tav>
                                      </p:tavLst>
                                    </p:anim>
                                    <p:anim calcmode="lin" valueType="num">
                                      <p:cBhvr additive="base">
                                        <p:cTn id="14" dur="500" fill="hold"/>
                                        <p:tgtEl>
                                          <p:spTgt spid="1024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7650" name="Object 2"/>
          <p:cNvGraphicFramePr>
            <a:graphicFrameLocks noChangeAspect="1"/>
          </p:cNvGraphicFramePr>
          <p:nvPr/>
        </p:nvGraphicFramePr>
        <p:xfrm>
          <a:off x="533400" y="1758950"/>
          <a:ext cx="8229600" cy="4525963"/>
        </p:xfrm>
        <a:graphic>
          <a:graphicData uri="http://schemas.openxmlformats.org/presentationml/2006/ole">
            <mc:AlternateContent xmlns:mc="http://schemas.openxmlformats.org/markup-compatibility/2006">
              <mc:Choice xmlns:v="urn:schemas-microsoft-com:vml" Requires="v">
                <p:oleObj spid="_x0000_s27654" name="dokument" r:id="rId3" imgW="6068568" imgH="3339084" progId="Word.Document.8">
                  <p:embed/>
                </p:oleObj>
              </mc:Choice>
              <mc:Fallback>
                <p:oleObj name="dokument" r:id="rId3" imgW="6068568" imgH="3339084" progId="Word.Document.8">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175895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7651" name="Text Box 3"/>
          <p:cNvSpPr txBox="1">
            <a:spLocks noChangeArrowheads="1"/>
          </p:cNvSpPr>
          <p:nvPr/>
        </p:nvSpPr>
        <p:spPr bwMode="auto">
          <a:xfrm>
            <a:off x="2514600" y="381000"/>
            <a:ext cx="4267200" cy="64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GB" altLang="en-US" sz="3600"/>
              <a:t>Trade-offs in plants</a:t>
            </a:r>
            <a:endParaRPr lang="en-GB" altLang="en-US" sz="240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Text Box 1028"/>
          <p:cNvSpPr txBox="1">
            <a:spLocks noChangeArrowheads="1"/>
          </p:cNvSpPr>
          <p:nvPr/>
        </p:nvSpPr>
        <p:spPr bwMode="auto">
          <a:xfrm>
            <a:off x="1295400" y="228600"/>
            <a:ext cx="670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GB" altLang="en-US" sz="2400"/>
              <a:t>Another example (mainly animal)</a:t>
            </a:r>
          </a:p>
        </p:txBody>
      </p:sp>
      <p:graphicFrame>
        <p:nvGraphicFramePr>
          <p:cNvPr id="2" name="Tabulka 1"/>
          <p:cNvGraphicFramePr>
            <a:graphicFrameLocks noGrp="1"/>
          </p:cNvGraphicFramePr>
          <p:nvPr>
            <p:extLst>
              <p:ext uri="{D42A27DB-BD31-4B8C-83A1-F6EECF244321}">
                <p14:modId xmlns:p14="http://schemas.microsoft.com/office/powerpoint/2010/main" val="2489850956"/>
              </p:ext>
            </p:extLst>
          </p:nvPr>
        </p:nvGraphicFramePr>
        <p:xfrm>
          <a:off x="914400" y="914400"/>
          <a:ext cx="7010400" cy="5674518"/>
        </p:xfrm>
        <a:graphic>
          <a:graphicData uri="http://schemas.openxmlformats.org/drawingml/2006/table">
            <a:tbl>
              <a:tblPr>
                <a:tableStyleId>{5C22544A-7EE6-4342-B048-85BDC9FD1C3A}</a:tableStyleId>
              </a:tblPr>
              <a:tblGrid>
                <a:gridCol w="3657600">
                  <a:extLst>
                    <a:ext uri="{9D8B030D-6E8A-4147-A177-3AD203B41FA5}">
                      <a16:colId xmlns:a16="http://schemas.microsoft.com/office/drawing/2014/main" val="3758152743"/>
                    </a:ext>
                  </a:extLst>
                </a:gridCol>
                <a:gridCol w="3352800">
                  <a:extLst>
                    <a:ext uri="{9D8B030D-6E8A-4147-A177-3AD203B41FA5}">
                      <a16:colId xmlns:a16="http://schemas.microsoft.com/office/drawing/2014/main" val="1268064484"/>
                    </a:ext>
                  </a:extLst>
                </a:gridCol>
              </a:tblGrid>
              <a:tr h="769319">
                <a:tc>
                  <a:txBody>
                    <a:bodyPr/>
                    <a:lstStyle/>
                    <a:p>
                      <a:pPr algn="l" fontAlgn="b"/>
                      <a:r>
                        <a:rPr lang="en-US" sz="2400" b="1" u="none" strike="noStrike" dirty="0">
                          <a:effectLst/>
                        </a:rPr>
                        <a:t>r-selection supports</a:t>
                      </a:r>
                      <a:endParaRPr lang="en-US" sz="2400" b="1" i="0" u="none" strike="noStrike" dirty="0">
                        <a:solidFill>
                          <a:srgbClr val="000000"/>
                        </a:solidFill>
                        <a:effectLst/>
                        <a:latin typeface="Calibri" panose="020F0502020204030204" pitchFamily="34" charset="0"/>
                      </a:endParaRPr>
                    </a:p>
                  </a:txBody>
                  <a:tcPr marL="0" marR="0" marT="0" marB="0" anchor="b"/>
                </a:tc>
                <a:tc>
                  <a:txBody>
                    <a:bodyPr/>
                    <a:lstStyle/>
                    <a:p>
                      <a:pPr algn="l" fontAlgn="b"/>
                      <a:r>
                        <a:rPr lang="en-US" sz="2400" b="1" u="none" strike="noStrike" dirty="0">
                          <a:effectLst/>
                        </a:rPr>
                        <a:t>K-selection supports</a:t>
                      </a:r>
                      <a:endParaRPr lang="en-US" sz="2400" b="1"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672801224"/>
                  </a:ext>
                </a:extLst>
              </a:tr>
              <a:tr h="1281906">
                <a:tc>
                  <a:txBody>
                    <a:bodyPr/>
                    <a:lstStyle/>
                    <a:p>
                      <a:pPr algn="l" fontAlgn="b"/>
                      <a:r>
                        <a:rPr lang="en-US" sz="2400" u="none" strike="noStrike" dirty="0">
                          <a:effectLst/>
                        </a:rPr>
                        <a:t>high population growth rate, population size usually deeply below K</a:t>
                      </a:r>
                      <a:endParaRPr lang="en-US" sz="2400" b="0" i="0" u="none" strike="noStrike" dirty="0">
                        <a:solidFill>
                          <a:srgbClr val="000000"/>
                        </a:solidFill>
                        <a:effectLst/>
                        <a:latin typeface="Calibri" panose="020F0502020204030204" pitchFamily="34" charset="0"/>
                      </a:endParaRPr>
                    </a:p>
                  </a:txBody>
                  <a:tcPr marL="0" marR="0" marT="0" marB="0" anchor="b"/>
                </a:tc>
                <a:tc>
                  <a:txBody>
                    <a:bodyPr/>
                    <a:lstStyle/>
                    <a:p>
                      <a:pPr algn="l" fontAlgn="b"/>
                      <a:r>
                        <a:rPr lang="en-US" sz="2400" u="none" strike="noStrike">
                          <a:effectLst/>
                        </a:rPr>
                        <a:t>population size close to K</a:t>
                      </a:r>
                      <a:endParaRPr lang="en-US" sz="24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1721813998"/>
                  </a:ext>
                </a:extLst>
              </a:tr>
              <a:tr h="512587">
                <a:tc>
                  <a:txBody>
                    <a:bodyPr/>
                    <a:lstStyle/>
                    <a:p>
                      <a:pPr algn="l" fontAlgn="b"/>
                      <a:r>
                        <a:rPr lang="en-US" sz="2400" u="none" strike="noStrike" dirty="0">
                          <a:effectLst/>
                        </a:rPr>
                        <a:t>Early reproduction</a:t>
                      </a:r>
                      <a:endParaRPr lang="en-US" sz="2400" b="0" i="0" u="none" strike="noStrike" dirty="0">
                        <a:solidFill>
                          <a:srgbClr val="000000"/>
                        </a:solidFill>
                        <a:effectLst/>
                        <a:latin typeface="Calibri" panose="020F0502020204030204" pitchFamily="34" charset="0"/>
                      </a:endParaRPr>
                    </a:p>
                  </a:txBody>
                  <a:tcPr marL="0" marR="0" marT="0" marB="0" anchor="b"/>
                </a:tc>
                <a:tc>
                  <a:txBody>
                    <a:bodyPr/>
                    <a:lstStyle/>
                    <a:p>
                      <a:pPr algn="l" fontAlgn="b"/>
                      <a:r>
                        <a:rPr lang="en-US" sz="2400" u="none" strike="noStrike">
                          <a:effectLst/>
                        </a:rPr>
                        <a:t>Postoponed reproduction</a:t>
                      </a:r>
                      <a:endParaRPr lang="en-US" sz="24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3151249377"/>
                  </a:ext>
                </a:extLst>
              </a:tr>
              <a:tr h="256732">
                <a:tc>
                  <a:txBody>
                    <a:bodyPr/>
                    <a:lstStyle/>
                    <a:p>
                      <a:pPr algn="l" fontAlgn="b"/>
                      <a:r>
                        <a:rPr lang="en-US" sz="2400" u="none" strike="noStrike" dirty="0">
                          <a:effectLst/>
                        </a:rPr>
                        <a:t>Short life span</a:t>
                      </a:r>
                      <a:endParaRPr lang="en-US" sz="2400" b="0" i="0" u="none" strike="noStrike" dirty="0">
                        <a:solidFill>
                          <a:srgbClr val="000000"/>
                        </a:solidFill>
                        <a:effectLst/>
                        <a:latin typeface="Calibri" panose="020F0502020204030204" pitchFamily="34" charset="0"/>
                      </a:endParaRPr>
                    </a:p>
                  </a:txBody>
                  <a:tcPr marL="0" marR="0" marT="0" marB="0" anchor="b"/>
                </a:tc>
                <a:tc>
                  <a:txBody>
                    <a:bodyPr/>
                    <a:lstStyle/>
                    <a:p>
                      <a:pPr algn="l" fontAlgn="b"/>
                      <a:r>
                        <a:rPr lang="en-US" sz="2400" u="none" strike="noStrike">
                          <a:effectLst/>
                        </a:rPr>
                        <a:t>Long life span</a:t>
                      </a:r>
                      <a:endParaRPr lang="en-US" sz="24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1097939937"/>
                  </a:ext>
                </a:extLst>
              </a:tr>
              <a:tr h="512587">
                <a:tc>
                  <a:txBody>
                    <a:bodyPr/>
                    <a:lstStyle/>
                    <a:p>
                      <a:pPr algn="l" fontAlgn="b"/>
                      <a:r>
                        <a:rPr lang="en-US" sz="2400" u="none" strike="noStrike" dirty="0" err="1">
                          <a:effectLst/>
                        </a:rPr>
                        <a:t>Natality</a:t>
                      </a:r>
                      <a:r>
                        <a:rPr lang="en-US" sz="2400" u="none" strike="noStrike" dirty="0">
                          <a:effectLst/>
                        </a:rPr>
                        <a:t> and mortality is high</a:t>
                      </a:r>
                      <a:endParaRPr lang="en-US" sz="2400" b="0" i="0" u="none" strike="noStrike" dirty="0">
                        <a:solidFill>
                          <a:srgbClr val="000000"/>
                        </a:solidFill>
                        <a:effectLst/>
                        <a:latin typeface="Calibri" panose="020F0502020204030204" pitchFamily="34" charset="0"/>
                      </a:endParaRPr>
                    </a:p>
                  </a:txBody>
                  <a:tcPr marL="0" marR="0" marT="0" marB="0" anchor="b"/>
                </a:tc>
                <a:tc>
                  <a:txBody>
                    <a:bodyPr/>
                    <a:lstStyle/>
                    <a:p>
                      <a:pPr algn="l" fontAlgn="b"/>
                      <a:r>
                        <a:rPr lang="en-US" sz="2400" u="none" strike="noStrike">
                          <a:effectLst/>
                        </a:rPr>
                        <a:t>Natality and mortality is low</a:t>
                      </a:r>
                      <a:endParaRPr lang="en-US" sz="24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2087251545"/>
                  </a:ext>
                </a:extLst>
              </a:tr>
              <a:tr h="512587">
                <a:tc>
                  <a:txBody>
                    <a:bodyPr/>
                    <a:lstStyle/>
                    <a:p>
                      <a:pPr algn="l" fontAlgn="b"/>
                      <a:r>
                        <a:rPr lang="en-US" sz="2400" u="none" strike="noStrike" dirty="0">
                          <a:effectLst/>
                        </a:rPr>
                        <a:t>No or limited parental care</a:t>
                      </a:r>
                      <a:endParaRPr lang="en-US" sz="2400" b="0" i="0" u="none" strike="noStrike" dirty="0">
                        <a:solidFill>
                          <a:srgbClr val="000000"/>
                        </a:solidFill>
                        <a:effectLst/>
                        <a:latin typeface="Calibri" panose="020F0502020204030204" pitchFamily="34" charset="0"/>
                      </a:endParaRPr>
                    </a:p>
                  </a:txBody>
                  <a:tcPr marL="0" marR="0" marT="0" marB="0" anchor="b"/>
                </a:tc>
                <a:tc>
                  <a:txBody>
                    <a:bodyPr/>
                    <a:lstStyle/>
                    <a:p>
                      <a:pPr algn="l" fontAlgn="b"/>
                      <a:r>
                        <a:rPr lang="en-US" sz="2400" u="none" strike="noStrike" dirty="0">
                          <a:effectLst/>
                        </a:rPr>
                        <a:t>Well </a:t>
                      </a:r>
                      <a:r>
                        <a:rPr lang="en-US" sz="2400" u="none" strike="noStrike" dirty="0" smtClean="0">
                          <a:effectLst/>
                        </a:rPr>
                        <a:t>developed </a:t>
                      </a:r>
                      <a:r>
                        <a:rPr lang="en-US" sz="2400" u="none" strike="noStrike" dirty="0">
                          <a:effectLst/>
                        </a:rPr>
                        <a:t>parental care</a:t>
                      </a:r>
                      <a:endParaRPr lang="en-US" sz="2400" b="0"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2779439066"/>
                  </a:ext>
                </a:extLst>
              </a:tr>
              <a:tr h="1281906">
                <a:tc>
                  <a:txBody>
                    <a:bodyPr/>
                    <a:lstStyle/>
                    <a:p>
                      <a:pPr algn="l" fontAlgn="b"/>
                      <a:r>
                        <a:rPr lang="en-US" sz="2400" u="none" strike="noStrike">
                          <a:effectLst/>
                        </a:rPr>
                        <a:t>Investment into large amoung of progeny, often without any further protection</a:t>
                      </a:r>
                      <a:endParaRPr lang="en-US" sz="24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US" sz="2400" u="none" strike="noStrike" dirty="0">
                          <a:effectLst/>
                        </a:rPr>
                        <a:t>Small amount of progeny, but efforts to protect and support it</a:t>
                      </a:r>
                      <a:endParaRPr lang="en-US" sz="2400" b="0"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3655853404"/>
                  </a:ext>
                </a:extLst>
              </a:tr>
            </a:tbl>
          </a:graphicData>
        </a:graphic>
      </p:graphicFrame>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9698" name="Object 2"/>
          <p:cNvGraphicFramePr>
            <a:graphicFrameLocks noChangeAspect="1"/>
          </p:cNvGraphicFramePr>
          <p:nvPr/>
        </p:nvGraphicFramePr>
        <p:xfrm>
          <a:off x="762000" y="1752600"/>
          <a:ext cx="7086600" cy="4575175"/>
        </p:xfrm>
        <a:graphic>
          <a:graphicData uri="http://schemas.openxmlformats.org/presentationml/2006/ole">
            <mc:AlternateContent xmlns:mc="http://schemas.openxmlformats.org/markup-compatibility/2006">
              <mc:Choice xmlns:v="urn:schemas-microsoft-com:vml" Requires="v">
                <p:oleObj spid="_x0000_s29706" name="Worksheet" r:id="rId3" imgW="4648505" imgH="3002483" progId="Excel.Sheet.8">
                  <p:embed/>
                </p:oleObj>
              </mc:Choice>
              <mc:Fallback>
                <p:oleObj name="Worksheet" r:id="rId3" imgW="4648505" imgH="3002483" progId="Excel.Sheet.8">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1752600"/>
                        <a:ext cx="7086600" cy="4575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9699" name="Line 3"/>
          <p:cNvSpPr>
            <a:spLocks noChangeShapeType="1"/>
          </p:cNvSpPr>
          <p:nvPr/>
        </p:nvSpPr>
        <p:spPr bwMode="auto">
          <a:xfrm flipH="1" flipV="1">
            <a:off x="4648200" y="3962400"/>
            <a:ext cx="2209800" cy="4572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700" name="Text Box 4"/>
          <p:cNvSpPr txBox="1">
            <a:spLocks noChangeArrowheads="1"/>
          </p:cNvSpPr>
          <p:nvPr/>
        </p:nvSpPr>
        <p:spPr bwMode="auto">
          <a:xfrm>
            <a:off x="6858000" y="4114800"/>
            <a:ext cx="2133600" cy="1384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GB" altLang="en-US" sz="2400"/>
              <a:t>Unpredictable environment,</a:t>
            </a:r>
          </a:p>
          <a:p>
            <a:pPr>
              <a:spcBef>
                <a:spcPct val="50000"/>
              </a:spcBef>
              <a:buFontTx/>
              <a:buNone/>
            </a:pPr>
            <a:r>
              <a:rPr lang="en-GB" altLang="en-US" sz="2400"/>
              <a:t>Low constancy</a:t>
            </a:r>
          </a:p>
        </p:txBody>
      </p:sp>
      <p:sp>
        <p:nvSpPr>
          <p:cNvPr id="29701" name="Line 5"/>
          <p:cNvSpPr>
            <a:spLocks noChangeShapeType="1"/>
          </p:cNvSpPr>
          <p:nvPr/>
        </p:nvSpPr>
        <p:spPr bwMode="auto">
          <a:xfrm flipH="1">
            <a:off x="4724400" y="838200"/>
            <a:ext cx="1676400" cy="17526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702" name="Text Box 6"/>
          <p:cNvSpPr txBox="1">
            <a:spLocks noChangeArrowheads="1"/>
          </p:cNvSpPr>
          <p:nvPr/>
        </p:nvSpPr>
        <p:spPr bwMode="auto">
          <a:xfrm>
            <a:off x="6629400" y="457200"/>
            <a:ext cx="1981200" cy="2124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GB" altLang="en-US" sz="2400"/>
              <a:t>Predictable environment,</a:t>
            </a:r>
          </a:p>
          <a:p>
            <a:pPr>
              <a:spcBef>
                <a:spcPct val="50000"/>
              </a:spcBef>
              <a:buFontTx/>
              <a:buNone/>
            </a:pPr>
            <a:r>
              <a:rPr lang="en-GB" altLang="en-US" sz="2400"/>
              <a:t>High population constancy</a:t>
            </a:r>
          </a:p>
        </p:txBody>
      </p:sp>
      <p:sp>
        <p:nvSpPr>
          <p:cNvPr id="29703" name="Text Box 7"/>
          <p:cNvSpPr txBox="1">
            <a:spLocks noChangeArrowheads="1"/>
          </p:cNvSpPr>
          <p:nvPr/>
        </p:nvSpPr>
        <p:spPr bwMode="auto">
          <a:xfrm>
            <a:off x="76200" y="152400"/>
            <a:ext cx="4953000" cy="1570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GB" altLang="en-US" sz="2400"/>
              <a:t>r-startegists have higher r, but are more sensitive to environmental fluctuations – higher variability (i.e. lower constancy) of population size</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p:cNvPicPr>
            <a:picLocks noChangeAspect="1" noChangeArrowheads="1"/>
          </p:cNvPicPr>
          <p:nvPr/>
        </p:nvPicPr>
        <p:blipFill>
          <a:blip r:embed="rId2">
            <a:extLst>
              <a:ext uri="{28A0092B-C50C-407E-A947-70E740481C1C}">
                <a14:useLocalDpi xmlns:a14="http://schemas.microsoft.com/office/drawing/2010/main" val="0"/>
              </a:ext>
            </a:extLst>
          </a:blip>
          <a:srcRect l="10931" t="10938" r="30553" b="13368"/>
          <a:stretch>
            <a:fillRect/>
          </a:stretch>
        </p:blipFill>
        <p:spPr bwMode="auto">
          <a:xfrm>
            <a:off x="368300" y="25400"/>
            <a:ext cx="7613650" cy="553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0723" name="TextBox 1"/>
          <p:cNvSpPr txBox="1">
            <a:spLocks noChangeArrowheads="1"/>
          </p:cNvSpPr>
          <p:nvPr/>
        </p:nvSpPr>
        <p:spPr bwMode="auto">
          <a:xfrm>
            <a:off x="368300" y="5657850"/>
            <a:ext cx="85471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400"/>
              <a:t>Species with high potential growth rate (calculated on the basis of number of eggs/female and voltinism) have higher population variability (expressed as Lloyds index) </a:t>
            </a:r>
            <a:r>
              <a:rPr lang="cs-CZ" altLang="en-US" sz="2400"/>
              <a:t>. (Lepš et al. 1998 Oikos)</a:t>
            </a:r>
            <a:endParaRPr lang="en-US" altLang="en-US" sz="240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ext Box 2"/>
          <p:cNvSpPr txBox="1">
            <a:spLocks noChangeArrowheads="1"/>
          </p:cNvSpPr>
          <p:nvPr/>
        </p:nvSpPr>
        <p:spPr bwMode="auto">
          <a:xfrm>
            <a:off x="1143000" y="4114800"/>
            <a:ext cx="6477000" cy="101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GB" altLang="en-US" sz="2400"/>
              <a:t>r-K continuum – strategies are just relative  </a:t>
            </a:r>
          </a:p>
          <a:p>
            <a:pPr>
              <a:spcBef>
                <a:spcPct val="50000"/>
              </a:spcBef>
              <a:buFontTx/>
              <a:buNone/>
            </a:pPr>
            <a:r>
              <a:rPr lang="en-GB" altLang="en-US" sz="2400"/>
              <a:t>McArthur &amp; Wilson (1967), Pianka (1971)</a:t>
            </a:r>
          </a:p>
        </p:txBody>
      </p:sp>
      <p:sp>
        <p:nvSpPr>
          <p:cNvPr id="31747" name="Text Box 3"/>
          <p:cNvSpPr txBox="1">
            <a:spLocks noChangeArrowheads="1"/>
          </p:cNvSpPr>
          <p:nvPr/>
        </p:nvSpPr>
        <p:spPr bwMode="auto">
          <a:xfrm>
            <a:off x="990600" y="5334000"/>
            <a:ext cx="6248400" cy="830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GB" altLang="en-US" sz="2400" b="1"/>
              <a:t>but </a:t>
            </a:r>
            <a:r>
              <a:rPr lang="en-GB" altLang="en-US" sz="2400"/>
              <a:t>MacLeod (1894) Capitalists and proletarians (in Dutch) </a:t>
            </a:r>
          </a:p>
        </p:txBody>
      </p:sp>
      <p:pic>
        <p:nvPicPr>
          <p:cNvPr id="3174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533400"/>
            <a:ext cx="2184400" cy="350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74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0400" y="228600"/>
            <a:ext cx="2433638" cy="381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75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8213" y="228600"/>
            <a:ext cx="2462212" cy="3886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219200"/>
            <a:ext cx="3590925" cy="541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5400" y="1143000"/>
            <a:ext cx="3227388" cy="556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124" name="Text Box 4"/>
          <p:cNvSpPr txBox="1">
            <a:spLocks noChangeArrowheads="1"/>
          </p:cNvSpPr>
          <p:nvPr/>
        </p:nvSpPr>
        <p:spPr bwMode="auto">
          <a:xfrm>
            <a:off x="304800" y="228600"/>
            <a:ext cx="4038600" cy="830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GB" altLang="en-US" sz="2400" i="1"/>
              <a:t>Nymphaea</a:t>
            </a:r>
            <a:r>
              <a:rPr lang="en-GB" altLang="en-US" sz="2400"/>
              <a:t> (Nymphaeaceae), basal angiosperms</a:t>
            </a:r>
          </a:p>
        </p:txBody>
      </p:sp>
      <p:sp>
        <p:nvSpPr>
          <p:cNvPr id="5125" name="Text Box 5"/>
          <p:cNvSpPr txBox="1">
            <a:spLocks noChangeArrowheads="1"/>
          </p:cNvSpPr>
          <p:nvPr/>
        </p:nvSpPr>
        <p:spPr bwMode="auto">
          <a:xfrm>
            <a:off x="4724400" y="228600"/>
            <a:ext cx="41148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GB" altLang="en-US" sz="2400" i="1"/>
              <a:t>Nymphoides</a:t>
            </a:r>
            <a:r>
              <a:rPr lang="en-GB" altLang="en-US" sz="2400"/>
              <a:t> (Menyanthaceae)</a:t>
            </a:r>
          </a:p>
          <a:p>
            <a:pPr>
              <a:lnSpc>
                <a:spcPct val="50000"/>
              </a:lnSpc>
              <a:spcBef>
                <a:spcPct val="50000"/>
              </a:spcBef>
              <a:buFontTx/>
              <a:buNone/>
            </a:pPr>
            <a:r>
              <a:rPr lang="en-GB" altLang="en-US" sz="2400"/>
              <a:t>asterids</a:t>
            </a:r>
          </a:p>
        </p:txBody>
      </p:sp>
      <p:sp>
        <p:nvSpPr>
          <p:cNvPr id="5126" name="Text Box 1031"/>
          <p:cNvSpPr txBox="1">
            <a:spLocks noChangeArrowheads="1"/>
          </p:cNvSpPr>
          <p:nvPr/>
        </p:nvSpPr>
        <p:spPr bwMode="auto">
          <a:xfrm>
            <a:off x="0" y="6429375"/>
            <a:ext cx="9144000"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GB" altLang="cs-CZ" sz="2000"/>
              <a:t>Phylogenetically distant (common ancestor </a:t>
            </a:r>
            <a:r>
              <a:rPr lang="cs-CZ" altLang="cs-CZ" sz="2000"/>
              <a:t>ca 280</a:t>
            </a:r>
            <a:r>
              <a:rPr lang="en-GB" altLang="cs-CZ" sz="2000"/>
              <a:t> millions years</a:t>
            </a:r>
            <a:r>
              <a:rPr lang="en-US" altLang="cs-CZ" sz="2000"/>
              <a:t>)</a:t>
            </a:r>
            <a:r>
              <a:rPr lang="cs-CZ" altLang="cs-CZ" sz="2000"/>
              <a:t> </a:t>
            </a:r>
            <a:r>
              <a:rPr lang="en-GB" altLang="cs-CZ" sz="2000"/>
              <a:t>– functionally similar</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685800"/>
            <a:ext cx="2209800" cy="1290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2771" name="Text Box 3"/>
          <p:cNvSpPr txBox="1">
            <a:spLocks noChangeArrowheads="1"/>
          </p:cNvSpPr>
          <p:nvPr/>
        </p:nvSpPr>
        <p:spPr bwMode="auto">
          <a:xfrm>
            <a:off x="609600" y="2133600"/>
            <a:ext cx="1752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GB" altLang="en-US" sz="2400" i="1"/>
              <a:t>Drosophila</a:t>
            </a:r>
          </a:p>
        </p:txBody>
      </p:sp>
      <p:pic>
        <p:nvPicPr>
          <p:cNvPr id="3277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5600" y="685800"/>
            <a:ext cx="2286000" cy="1708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77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38800" y="838200"/>
            <a:ext cx="1981200" cy="148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2774" name="Text Box 6"/>
          <p:cNvSpPr txBox="1">
            <a:spLocks noChangeArrowheads="1"/>
          </p:cNvSpPr>
          <p:nvPr/>
        </p:nvSpPr>
        <p:spPr bwMode="auto">
          <a:xfrm>
            <a:off x="5638800" y="2362200"/>
            <a:ext cx="2514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GB" altLang="en-US" sz="2400" i="1"/>
              <a:t>Cerambix cerdo</a:t>
            </a:r>
          </a:p>
        </p:txBody>
      </p:sp>
      <p:sp>
        <p:nvSpPr>
          <p:cNvPr id="32775" name="Text Box 7"/>
          <p:cNvSpPr txBox="1">
            <a:spLocks noChangeArrowheads="1"/>
          </p:cNvSpPr>
          <p:nvPr/>
        </p:nvSpPr>
        <p:spPr bwMode="auto">
          <a:xfrm>
            <a:off x="381000" y="228600"/>
            <a:ext cx="762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GB" altLang="en-US" sz="2400"/>
              <a:t>r-K continuum in insects</a:t>
            </a:r>
          </a:p>
        </p:txBody>
      </p:sp>
      <p:sp>
        <p:nvSpPr>
          <p:cNvPr id="32776" name="Text Box 8"/>
          <p:cNvSpPr txBox="1">
            <a:spLocks noChangeArrowheads="1"/>
          </p:cNvSpPr>
          <p:nvPr/>
        </p:nvSpPr>
        <p:spPr bwMode="auto">
          <a:xfrm>
            <a:off x="304800" y="5715000"/>
            <a:ext cx="8610600" cy="101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GB" altLang="en-US" sz="2400"/>
              <a:t>But generally – insects are more r startegists than mammals  </a:t>
            </a:r>
          </a:p>
          <a:p>
            <a:pPr>
              <a:spcBef>
                <a:spcPct val="50000"/>
              </a:spcBef>
              <a:buFontTx/>
              <a:buNone/>
            </a:pPr>
            <a:r>
              <a:rPr lang="en-GB" altLang="en-US" sz="2400"/>
              <a:t>Concept r-K strategy is comparative</a:t>
            </a:r>
          </a:p>
        </p:txBody>
      </p:sp>
      <p:pic>
        <p:nvPicPr>
          <p:cNvPr id="32777" name="Picture 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4800" y="3505200"/>
            <a:ext cx="2819400" cy="1992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778" name="Picture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76600" y="3581400"/>
            <a:ext cx="2819400" cy="2114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779" name="Picture 1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24600" y="3810000"/>
            <a:ext cx="2362200" cy="1770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2780" name="Text Box 12"/>
          <p:cNvSpPr txBox="1">
            <a:spLocks noChangeArrowheads="1"/>
          </p:cNvSpPr>
          <p:nvPr/>
        </p:nvSpPr>
        <p:spPr bwMode="auto">
          <a:xfrm>
            <a:off x="228600" y="2895600"/>
            <a:ext cx="8077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GB" altLang="en-US" sz="2400"/>
              <a:t>In mammals </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extovéPole 1"/>
          <p:cNvSpPr txBox="1">
            <a:spLocks noChangeArrowheads="1"/>
          </p:cNvSpPr>
          <p:nvPr/>
        </p:nvSpPr>
        <p:spPr bwMode="auto">
          <a:xfrm>
            <a:off x="685800" y="533400"/>
            <a:ext cx="7239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en-US" sz="3600"/>
              <a:t>Remember</a:t>
            </a:r>
          </a:p>
        </p:txBody>
      </p:sp>
      <p:sp>
        <p:nvSpPr>
          <p:cNvPr id="3" name="TextovéPole 2"/>
          <p:cNvSpPr txBox="1"/>
          <p:nvPr/>
        </p:nvSpPr>
        <p:spPr>
          <a:xfrm>
            <a:off x="609600" y="1447800"/>
            <a:ext cx="7848600" cy="5632311"/>
          </a:xfrm>
          <a:prstGeom prst="rect">
            <a:avLst/>
          </a:prstGeom>
          <a:noFill/>
        </p:spPr>
        <p:txBody>
          <a:bodyPr>
            <a:spAutoFit/>
          </a:bodyPr>
          <a:lstStyle/>
          <a:p>
            <a:pPr>
              <a:defRPr/>
            </a:pPr>
            <a:r>
              <a:rPr lang="en-US" b="1" dirty="0"/>
              <a:t>The r-K strategy </a:t>
            </a:r>
            <a:r>
              <a:rPr lang="en-US" dirty="0"/>
              <a:t>is most frequently used as a descriptive concept (e.g. for description of community composition)</a:t>
            </a:r>
          </a:p>
          <a:p>
            <a:pPr>
              <a:defRPr/>
            </a:pPr>
            <a:r>
              <a:rPr lang="en-US" dirty="0"/>
              <a:t>However, it is derived from the Darwinian concept of </a:t>
            </a:r>
            <a:r>
              <a:rPr lang="en-US" b="1" dirty="0"/>
              <a:t>r-K selection</a:t>
            </a:r>
          </a:p>
          <a:p>
            <a:pPr>
              <a:defRPr/>
            </a:pPr>
            <a:r>
              <a:rPr lang="en-US" dirty="0"/>
              <a:t>It is intended to be as general as possible, generally for all organisms </a:t>
            </a:r>
          </a:p>
          <a:p>
            <a:pPr>
              <a:defRPr/>
            </a:pPr>
            <a:r>
              <a:rPr lang="en-US" dirty="0" smtClean="0"/>
              <a:t>Unpredictable  </a:t>
            </a:r>
            <a:r>
              <a:rPr lang="en-US" dirty="0"/>
              <a:t>mortality as a result of catastrophic events = </a:t>
            </a:r>
            <a:r>
              <a:rPr lang="en-US" dirty="0">
                <a:solidFill>
                  <a:schemeClr val="accent6">
                    <a:lumMod val="60000"/>
                    <a:lumOff val="40000"/>
                  </a:schemeClr>
                </a:solidFill>
              </a:rPr>
              <a:t>density independent mortality </a:t>
            </a:r>
            <a:r>
              <a:rPr lang="en-US" dirty="0"/>
              <a:t>-&gt; </a:t>
            </a:r>
            <a:r>
              <a:rPr lang="en-US" b="1" dirty="0"/>
              <a:t>r-selection</a:t>
            </a:r>
          </a:p>
          <a:p>
            <a:pPr>
              <a:defRPr/>
            </a:pPr>
            <a:r>
              <a:rPr lang="en-US" dirty="0" smtClean="0"/>
              <a:t>Mortality </a:t>
            </a:r>
            <a:r>
              <a:rPr lang="en-US" dirty="0"/>
              <a:t>as a result s (mostly) competition -&gt; </a:t>
            </a:r>
            <a:r>
              <a:rPr lang="en-US" dirty="0">
                <a:solidFill>
                  <a:schemeClr val="accent6">
                    <a:lumMod val="60000"/>
                    <a:lumOff val="40000"/>
                  </a:schemeClr>
                </a:solidFill>
              </a:rPr>
              <a:t>density dependent mortality </a:t>
            </a:r>
            <a:r>
              <a:rPr lang="en-US" dirty="0"/>
              <a:t>-&gt; </a:t>
            </a:r>
            <a:r>
              <a:rPr lang="en-US" b="1" dirty="0" smtClean="0"/>
              <a:t>K-selection</a:t>
            </a:r>
          </a:p>
          <a:p>
            <a:pPr>
              <a:defRPr/>
            </a:pPr>
            <a:r>
              <a:rPr lang="cs-CZ" altLang="en-US" dirty="0"/>
              <a:t>I možnost experimentů: </a:t>
            </a:r>
            <a:r>
              <a:rPr lang="en-US" altLang="en-US" dirty="0"/>
              <a:t>Mueller, L. D., &amp; Ayala, F. J. (1981). Trade-off between r-selection and K-selection in </a:t>
            </a:r>
            <a:r>
              <a:rPr lang="en-US" altLang="en-US" i="1" dirty="0"/>
              <a:t>Drosophila</a:t>
            </a:r>
            <a:r>
              <a:rPr lang="en-US" altLang="en-US" dirty="0"/>
              <a:t> populations. </a:t>
            </a:r>
            <a:r>
              <a:rPr lang="en-US" altLang="en-US" i="1" dirty="0"/>
              <a:t>Proceedings of the National Academy of Sciences</a:t>
            </a:r>
            <a:r>
              <a:rPr lang="en-US" altLang="en-US" dirty="0"/>
              <a:t>, </a:t>
            </a:r>
            <a:r>
              <a:rPr lang="en-US" altLang="en-US" i="1" dirty="0"/>
              <a:t>78</a:t>
            </a:r>
            <a:r>
              <a:rPr lang="en-US" altLang="en-US" dirty="0"/>
              <a:t>(2), 1303-1305.</a:t>
            </a:r>
            <a:endParaRPr lang="cs-CZ" altLang="en-US" dirty="0"/>
          </a:p>
          <a:p>
            <a:pPr>
              <a:defRPr/>
            </a:pPr>
            <a:endParaRPr lang="en-US" b="1"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 Box 2"/>
          <p:cNvSpPr txBox="1">
            <a:spLocks noChangeArrowheads="1"/>
          </p:cNvSpPr>
          <p:nvPr/>
        </p:nvSpPr>
        <p:spPr bwMode="auto">
          <a:xfrm>
            <a:off x="1317625" y="485775"/>
            <a:ext cx="6629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GB" altLang="en-US" sz="2400"/>
              <a:t>Is one axis sufficient?</a:t>
            </a:r>
          </a:p>
        </p:txBody>
      </p:sp>
      <p:sp>
        <p:nvSpPr>
          <p:cNvPr id="14339" name="Text Box 3"/>
          <p:cNvSpPr txBox="1">
            <a:spLocks noChangeArrowheads="1"/>
          </p:cNvSpPr>
          <p:nvPr/>
        </p:nvSpPr>
        <p:spPr bwMode="auto">
          <a:xfrm>
            <a:off x="1317625" y="942975"/>
            <a:ext cx="6629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GB" altLang="en-US" sz="2400"/>
              <a:t>If not, which should be the next one?</a:t>
            </a:r>
          </a:p>
        </p:txBody>
      </p:sp>
      <p:sp>
        <p:nvSpPr>
          <p:cNvPr id="14340" name="Text Box 4"/>
          <p:cNvSpPr txBox="1">
            <a:spLocks noChangeArrowheads="1"/>
          </p:cNvSpPr>
          <p:nvPr/>
        </p:nvSpPr>
        <p:spPr bwMode="auto">
          <a:xfrm>
            <a:off x="1347788" y="1389063"/>
            <a:ext cx="6324600" cy="101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GB" altLang="en-US" sz="2400"/>
              <a:t>Grime: productivity / stress  [for plants]</a:t>
            </a:r>
          </a:p>
          <a:p>
            <a:pPr>
              <a:spcBef>
                <a:spcPct val="50000"/>
              </a:spcBef>
              <a:buFontTx/>
              <a:buNone/>
            </a:pPr>
            <a:endParaRPr lang="en-GB" altLang="en-US" sz="2400"/>
          </a:p>
        </p:txBody>
      </p:sp>
      <p:graphicFrame>
        <p:nvGraphicFramePr>
          <p:cNvPr id="14341" name="Object 5"/>
          <p:cNvGraphicFramePr>
            <a:graphicFrameLocks noChangeAspect="1"/>
          </p:cNvGraphicFramePr>
          <p:nvPr/>
        </p:nvGraphicFramePr>
        <p:xfrm>
          <a:off x="593725" y="1997075"/>
          <a:ext cx="8077200" cy="3381375"/>
        </p:xfrm>
        <a:graphic>
          <a:graphicData uri="http://schemas.openxmlformats.org/presentationml/2006/ole">
            <mc:AlternateContent xmlns:mc="http://schemas.openxmlformats.org/markup-compatibility/2006">
              <mc:Choice xmlns:v="urn:schemas-microsoft-com:vml" Requires="v">
                <p:oleObj spid="_x0000_s34826" name="dokument" r:id="rId3" imgW="5856732" imgH="2135124" progId="Word.Document.8">
                  <p:embed/>
                </p:oleObj>
              </mc:Choice>
              <mc:Fallback>
                <p:oleObj name="dokument" r:id="rId3" imgW="5856732" imgH="2135124" progId="Word.Document.8">
                  <p:embed/>
                  <p:pic>
                    <p:nvPicPr>
                      <p:cNvPr id="0" name="Objec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3725" y="1997075"/>
                        <a:ext cx="8077200" cy="3381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4822" name="TextovéPole 1"/>
          <p:cNvSpPr txBox="1">
            <a:spLocks noChangeArrowheads="1"/>
          </p:cNvSpPr>
          <p:nvPr/>
        </p:nvSpPr>
        <p:spPr bwMode="auto">
          <a:xfrm>
            <a:off x="838200" y="4929188"/>
            <a:ext cx="77724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400"/>
              <a:t>Competitors – C-strategists; Ruderals - R-strategists</a:t>
            </a:r>
          </a:p>
        </p:txBody>
      </p:sp>
      <p:sp>
        <p:nvSpPr>
          <p:cNvPr id="34823" name="TextovéPole 2"/>
          <p:cNvSpPr txBox="1">
            <a:spLocks noChangeArrowheads="1"/>
          </p:cNvSpPr>
          <p:nvPr/>
        </p:nvSpPr>
        <p:spPr bwMode="auto">
          <a:xfrm>
            <a:off x="365125" y="5562600"/>
            <a:ext cx="85344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400" b="1"/>
              <a:t>Note: </a:t>
            </a:r>
            <a:r>
              <a:rPr lang="en-US" altLang="en-US" sz="2400"/>
              <a:t>r-strategists refers to r-K continuum; R-strategists: to Grime’s system</a:t>
            </a:r>
          </a:p>
          <a:p>
            <a:pPr>
              <a:spcBef>
                <a:spcPct val="0"/>
              </a:spcBef>
              <a:buFontTx/>
              <a:buNone/>
            </a:pPr>
            <a:r>
              <a:rPr lang="en-US" altLang="en-US" sz="2400" b="1"/>
              <a:t>But both are roughly the same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4338"/>
                                        </p:tgtEl>
                                        <p:attrNameLst>
                                          <p:attrName>style.visibility</p:attrName>
                                        </p:attrNameLst>
                                      </p:cBhvr>
                                      <p:to>
                                        <p:strVal val="visible"/>
                                      </p:to>
                                    </p:set>
                                    <p:anim calcmode="lin" valueType="num">
                                      <p:cBhvr additive="base">
                                        <p:cTn id="7" dur="500" fill="hold"/>
                                        <p:tgtEl>
                                          <p:spTgt spid="14338"/>
                                        </p:tgtEl>
                                        <p:attrNameLst>
                                          <p:attrName>ppt_x</p:attrName>
                                        </p:attrNameLst>
                                      </p:cBhvr>
                                      <p:tavLst>
                                        <p:tav tm="0">
                                          <p:val>
                                            <p:strVal val="0-#ppt_w/2"/>
                                          </p:val>
                                        </p:tav>
                                        <p:tav tm="100000">
                                          <p:val>
                                            <p:strVal val="#ppt_x"/>
                                          </p:val>
                                        </p:tav>
                                      </p:tavLst>
                                    </p:anim>
                                    <p:anim calcmode="lin" valueType="num">
                                      <p:cBhvr additive="base">
                                        <p:cTn id="8" dur="500" fill="hold"/>
                                        <p:tgtEl>
                                          <p:spTgt spid="14338"/>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4339"/>
                                        </p:tgtEl>
                                        <p:attrNameLst>
                                          <p:attrName>style.visibility</p:attrName>
                                        </p:attrNameLst>
                                      </p:cBhvr>
                                      <p:to>
                                        <p:strVal val="visible"/>
                                      </p:to>
                                    </p:set>
                                    <p:anim calcmode="lin" valueType="num">
                                      <p:cBhvr additive="base">
                                        <p:cTn id="13" dur="500" fill="hold"/>
                                        <p:tgtEl>
                                          <p:spTgt spid="14339"/>
                                        </p:tgtEl>
                                        <p:attrNameLst>
                                          <p:attrName>ppt_x</p:attrName>
                                        </p:attrNameLst>
                                      </p:cBhvr>
                                      <p:tavLst>
                                        <p:tav tm="0">
                                          <p:val>
                                            <p:strVal val="0-#ppt_w/2"/>
                                          </p:val>
                                        </p:tav>
                                        <p:tav tm="100000">
                                          <p:val>
                                            <p:strVal val="#ppt_x"/>
                                          </p:val>
                                        </p:tav>
                                      </p:tavLst>
                                    </p:anim>
                                    <p:anim calcmode="lin" valueType="num">
                                      <p:cBhvr additive="base">
                                        <p:cTn id="14" dur="500" fill="hold"/>
                                        <p:tgtEl>
                                          <p:spTgt spid="14339"/>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4340"/>
                                        </p:tgtEl>
                                        <p:attrNameLst>
                                          <p:attrName>style.visibility</p:attrName>
                                        </p:attrNameLst>
                                      </p:cBhvr>
                                      <p:to>
                                        <p:strVal val="visible"/>
                                      </p:to>
                                    </p:set>
                                    <p:anim calcmode="lin" valueType="num">
                                      <p:cBhvr additive="base">
                                        <p:cTn id="19" dur="500" fill="hold"/>
                                        <p:tgtEl>
                                          <p:spTgt spid="14340"/>
                                        </p:tgtEl>
                                        <p:attrNameLst>
                                          <p:attrName>ppt_x</p:attrName>
                                        </p:attrNameLst>
                                      </p:cBhvr>
                                      <p:tavLst>
                                        <p:tav tm="0">
                                          <p:val>
                                            <p:strVal val="0-#ppt_w/2"/>
                                          </p:val>
                                        </p:tav>
                                        <p:tav tm="100000">
                                          <p:val>
                                            <p:strVal val="#ppt_x"/>
                                          </p:val>
                                        </p:tav>
                                      </p:tavLst>
                                    </p:anim>
                                    <p:anim calcmode="lin" valueType="num">
                                      <p:cBhvr additive="base">
                                        <p:cTn id="20" dur="500" fill="hold"/>
                                        <p:tgtEl>
                                          <p:spTgt spid="14340"/>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nodeType="clickEffect">
                                  <p:stCondLst>
                                    <p:cond delay="0"/>
                                  </p:stCondLst>
                                  <p:childTnLst>
                                    <p:set>
                                      <p:cBhvr>
                                        <p:cTn id="24" dur="1" fill="hold">
                                          <p:stCondLst>
                                            <p:cond delay="0"/>
                                          </p:stCondLst>
                                        </p:cTn>
                                        <p:tgtEl>
                                          <p:spTgt spid="14341"/>
                                        </p:tgtEl>
                                        <p:attrNameLst>
                                          <p:attrName>style.visibility</p:attrName>
                                        </p:attrNameLst>
                                      </p:cBhvr>
                                      <p:to>
                                        <p:strVal val="visible"/>
                                      </p:to>
                                    </p:set>
                                    <p:anim calcmode="lin" valueType="num">
                                      <p:cBhvr additive="base">
                                        <p:cTn id="25" dur="500" fill="hold"/>
                                        <p:tgtEl>
                                          <p:spTgt spid="14341"/>
                                        </p:tgtEl>
                                        <p:attrNameLst>
                                          <p:attrName>ppt_x</p:attrName>
                                        </p:attrNameLst>
                                      </p:cBhvr>
                                      <p:tavLst>
                                        <p:tav tm="0">
                                          <p:val>
                                            <p:strVal val="0-#ppt_w/2"/>
                                          </p:val>
                                        </p:tav>
                                        <p:tav tm="100000">
                                          <p:val>
                                            <p:strVal val="#ppt_x"/>
                                          </p:val>
                                        </p:tav>
                                      </p:tavLst>
                                    </p:anim>
                                    <p:anim calcmode="lin" valueType="num">
                                      <p:cBhvr additive="base">
                                        <p:cTn id="26" dur="500" fill="hold"/>
                                        <p:tgtEl>
                                          <p:spTgt spid="143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8" grpId="0" autoUpdateAnimBg="0"/>
      <p:bldP spid="14339" grpId="0" autoUpdateAnimBg="0"/>
      <p:bldP spid="14340" grpId="0" autoUpdateAnimBg="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ctrTitle"/>
          </p:nvPr>
        </p:nvSpPr>
        <p:spPr>
          <a:xfrm>
            <a:off x="685800" y="609600"/>
            <a:ext cx="7772400" cy="1143000"/>
          </a:xfrm>
        </p:spPr>
        <p:txBody>
          <a:bodyPr/>
          <a:lstStyle/>
          <a:p>
            <a:r>
              <a:rPr lang="en-GB" altLang="en-US" smtClean="0"/>
              <a:t>Definitions</a:t>
            </a:r>
          </a:p>
        </p:txBody>
      </p:sp>
      <p:sp>
        <p:nvSpPr>
          <p:cNvPr id="35843" name="Rectangle 3"/>
          <p:cNvSpPr>
            <a:spLocks noGrp="1" noChangeArrowheads="1"/>
          </p:cNvSpPr>
          <p:nvPr>
            <p:ph type="subTitle" idx="1"/>
          </p:nvPr>
        </p:nvSpPr>
        <p:spPr>
          <a:xfrm>
            <a:off x="1447800" y="1828800"/>
            <a:ext cx="6400800" cy="4572000"/>
          </a:xfrm>
        </p:spPr>
        <p:txBody>
          <a:bodyPr/>
          <a:lstStyle/>
          <a:p>
            <a:pPr algn="l"/>
            <a:r>
              <a:rPr lang="en-GB" altLang="en-US" smtClean="0"/>
              <a:t>Stress: phenomenon, constraining the photosynthetic production, </a:t>
            </a:r>
            <a:r>
              <a:rPr lang="en-GB" altLang="en-US" sz="2400" smtClean="0"/>
              <a:t>e.g. shortage of light, water, nutrients, sub-optimal temperatures</a:t>
            </a:r>
            <a:endParaRPr lang="en-GB" altLang="en-US" smtClean="0"/>
          </a:p>
          <a:p>
            <a:pPr algn="l"/>
            <a:r>
              <a:rPr lang="en-GB" altLang="en-US" smtClean="0"/>
              <a:t>Disturbance: partial or complete destruction of plant biomass; </a:t>
            </a:r>
            <a:r>
              <a:rPr lang="en-GB" altLang="en-US" sz="2400" smtClean="0"/>
              <a:t>activity of herbivours, pathogens, people (trampling, mowing, ploughing) and other factors as wind, frost, drought, soil erosion, fire… </a:t>
            </a:r>
            <a:endParaRPr lang="en-GB" altLang="en-US" smtClean="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ext Box 2"/>
          <p:cNvSpPr txBox="1">
            <a:spLocks noChangeArrowheads="1"/>
          </p:cNvSpPr>
          <p:nvPr/>
        </p:nvSpPr>
        <p:spPr bwMode="auto">
          <a:xfrm>
            <a:off x="1447800" y="762000"/>
            <a:ext cx="6248400" cy="4524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GB" altLang="en-US" sz="2400"/>
              <a:t>Problems:</a:t>
            </a:r>
          </a:p>
          <a:p>
            <a:pPr>
              <a:spcBef>
                <a:spcPct val="50000"/>
              </a:spcBef>
              <a:buFontTx/>
              <a:buNone/>
            </a:pPr>
            <a:r>
              <a:rPr lang="en-GB" altLang="en-US" sz="2400"/>
              <a:t>The same factor might be perceived as stress and disturbance depending on circumstances and also on plant types: </a:t>
            </a:r>
          </a:p>
          <a:p>
            <a:pPr>
              <a:spcBef>
                <a:spcPct val="50000"/>
              </a:spcBef>
              <a:buFontTx/>
              <a:buNone/>
            </a:pPr>
            <a:r>
              <a:rPr lang="en-GB" altLang="en-US" sz="2400"/>
              <a:t>Extreme drought is probably disturbance for competitors (C-strategists), but only stress for stress tolerators (S-strategists) </a:t>
            </a:r>
          </a:p>
          <a:p>
            <a:pPr>
              <a:spcBef>
                <a:spcPct val="50000"/>
              </a:spcBef>
              <a:buFontTx/>
              <a:buNone/>
            </a:pPr>
            <a:endParaRPr lang="en-GB" altLang="en-US" sz="2400"/>
          </a:p>
          <a:p>
            <a:pPr>
              <a:spcBef>
                <a:spcPct val="50000"/>
              </a:spcBef>
              <a:buFontTx/>
              <a:buNone/>
            </a:pPr>
            <a:r>
              <a:rPr lang="en-GB" altLang="en-US" sz="2400"/>
              <a:t>Where is the threshold from which the drought is not stress, but disturbance? </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3336925"/>
            <a:ext cx="2243138" cy="3521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7891"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76600" y="76200"/>
            <a:ext cx="1684338" cy="281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7892"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62600" y="2438400"/>
            <a:ext cx="2003425" cy="335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37893" name="Object 6"/>
          <p:cNvGraphicFramePr>
            <a:graphicFrameLocks noChangeAspect="1"/>
          </p:cNvGraphicFramePr>
          <p:nvPr/>
        </p:nvGraphicFramePr>
        <p:xfrm>
          <a:off x="2819400" y="2362200"/>
          <a:ext cx="2879725" cy="2971800"/>
        </p:xfrm>
        <a:graphic>
          <a:graphicData uri="http://schemas.openxmlformats.org/presentationml/2006/ole">
            <mc:AlternateContent xmlns:mc="http://schemas.openxmlformats.org/markup-compatibility/2006">
              <mc:Choice xmlns:v="urn:schemas-microsoft-com:vml" Requires="v">
                <p:oleObj spid="_x0000_s37898" name="Rastrový obrázek" r:id="rId6" imgW="2575238" imgH="2659048" progId="Obraz programu Malování">
                  <p:embed/>
                </p:oleObj>
              </mc:Choice>
              <mc:Fallback>
                <p:oleObj name="Rastrový obrázek" r:id="rId6" imgW="2575238" imgH="2659048" progId="Obraz programu Malování">
                  <p:embed/>
                  <p:pic>
                    <p:nvPicPr>
                      <p:cNvPr id="0" name="Object 6"/>
                      <p:cNvPicPr>
                        <a:picLocks noChangeAspect="1" noChangeArrowheads="1"/>
                      </p:cNvPicPr>
                      <p:nvPr/>
                    </p:nvPicPr>
                    <p:blipFill>
                      <a:blip r:embed="rId7">
                        <a:lum bright="-24000" contrast="84000"/>
                        <a:extLst>
                          <a:ext uri="{28A0092B-C50C-407E-A947-70E740481C1C}">
                            <a14:useLocalDpi xmlns:a14="http://schemas.microsoft.com/office/drawing/2010/main" val="0"/>
                          </a:ext>
                        </a:extLst>
                      </a:blip>
                      <a:srcRect/>
                      <a:stretch>
                        <a:fillRect/>
                      </a:stretch>
                    </p:blipFill>
                    <p:spPr bwMode="auto">
                      <a:xfrm>
                        <a:off x="2819400" y="2362200"/>
                        <a:ext cx="2879725" cy="297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37894" name="Picture 7" descr="veronicaminuta"/>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440363" y="4708525"/>
            <a:ext cx="3322637" cy="214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5" name="Text Box 8"/>
          <p:cNvSpPr txBox="1">
            <a:spLocks noChangeArrowheads="1"/>
          </p:cNvSpPr>
          <p:nvPr/>
        </p:nvSpPr>
        <p:spPr bwMode="auto">
          <a:xfrm>
            <a:off x="228600" y="838200"/>
            <a:ext cx="2209800" cy="2308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GB" altLang="en-US" sz="2400"/>
              <a:t>Secondaary strategists (e.g.C-R) are combinations of the primary strategies </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011"/>
          <p:cNvPicPr>
            <a:picLocks noChangeAspect="1" noChangeArrowheads="1"/>
          </p:cNvPicPr>
          <p:nvPr/>
        </p:nvPicPr>
        <p:blipFill>
          <a:blip r:embed="rId2">
            <a:lum bright="-30000" contrast="72000"/>
            <a:extLst>
              <a:ext uri="{28A0092B-C50C-407E-A947-70E740481C1C}">
                <a14:useLocalDpi xmlns:a14="http://schemas.microsoft.com/office/drawing/2010/main" val="0"/>
              </a:ext>
            </a:extLst>
          </a:blip>
          <a:srcRect/>
          <a:stretch>
            <a:fillRect/>
          </a:stretch>
        </p:blipFill>
        <p:spPr bwMode="auto">
          <a:xfrm>
            <a:off x="304800" y="304800"/>
            <a:ext cx="8686800" cy="635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5" name="Text Box 3"/>
          <p:cNvSpPr txBox="1">
            <a:spLocks noChangeArrowheads="1"/>
          </p:cNvSpPr>
          <p:nvPr/>
        </p:nvSpPr>
        <p:spPr bwMode="auto">
          <a:xfrm>
            <a:off x="762000" y="533400"/>
            <a:ext cx="1295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GB" altLang="en-US" sz="2400"/>
              <a:t>annuals</a:t>
            </a:r>
          </a:p>
        </p:txBody>
      </p:sp>
      <p:sp>
        <p:nvSpPr>
          <p:cNvPr id="38916" name="Text Box 4"/>
          <p:cNvSpPr txBox="1">
            <a:spLocks noChangeArrowheads="1"/>
          </p:cNvSpPr>
          <p:nvPr/>
        </p:nvSpPr>
        <p:spPr bwMode="auto">
          <a:xfrm>
            <a:off x="3200400" y="457200"/>
            <a:ext cx="1676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GB" altLang="en-US" sz="2400"/>
              <a:t>biennials</a:t>
            </a:r>
          </a:p>
        </p:txBody>
      </p:sp>
      <p:sp>
        <p:nvSpPr>
          <p:cNvPr id="38917" name="Text Box 5"/>
          <p:cNvSpPr txBox="1">
            <a:spLocks noChangeArrowheads="1"/>
          </p:cNvSpPr>
          <p:nvPr/>
        </p:nvSpPr>
        <p:spPr bwMode="auto">
          <a:xfrm>
            <a:off x="5562600" y="457200"/>
            <a:ext cx="259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GB" altLang="en-US" sz="2400"/>
              <a:t>perennial herbs</a:t>
            </a:r>
          </a:p>
        </p:txBody>
      </p:sp>
      <p:sp>
        <p:nvSpPr>
          <p:cNvPr id="38918" name="Text Box 6"/>
          <p:cNvSpPr txBox="1">
            <a:spLocks noChangeArrowheads="1"/>
          </p:cNvSpPr>
          <p:nvPr/>
        </p:nvSpPr>
        <p:spPr bwMode="auto">
          <a:xfrm>
            <a:off x="381000" y="2743200"/>
            <a:ext cx="13716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GB" altLang="en-US" sz="2400"/>
              <a:t>trees and shrubs</a:t>
            </a:r>
          </a:p>
        </p:txBody>
      </p:sp>
      <p:sp>
        <p:nvSpPr>
          <p:cNvPr id="38919" name="Text Box 8"/>
          <p:cNvSpPr txBox="1">
            <a:spLocks noChangeArrowheads="1"/>
          </p:cNvSpPr>
          <p:nvPr/>
        </p:nvSpPr>
        <p:spPr bwMode="auto">
          <a:xfrm>
            <a:off x="2895600" y="2743200"/>
            <a:ext cx="2057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GB" altLang="en-US" sz="2400"/>
              <a:t>lichens</a:t>
            </a:r>
          </a:p>
        </p:txBody>
      </p:sp>
      <p:sp>
        <p:nvSpPr>
          <p:cNvPr id="38920" name="Text Box 9"/>
          <p:cNvSpPr txBox="1">
            <a:spLocks noChangeArrowheads="1"/>
          </p:cNvSpPr>
          <p:nvPr/>
        </p:nvSpPr>
        <p:spPr bwMode="auto">
          <a:xfrm>
            <a:off x="6553200" y="2819400"/>
            <a:ext cx="1828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GB" altLang="en-US" sz="2400"/>
              <a:t>bryophytes</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extovéPole 1"/>
          <p:cNvSpPr txBox="1">
            <a:spLocks noChangeArrowheads="1"/>
          </p:cNvSpPr>
          <p:nvPr/>
        </p:nvSpPr>
        <p:spPr bwMode="auto">
          <a:xfrm>
            <a:off x="762000" y="914400"/>
            <a:ext cx="7696200" cy="354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3200"/>
              <a:t>Whereas the r- K-strategy is basically comparative concept - birch </a:t>
            </a:r>
            <a:r>
              <a:rPr lang="en-US" altLang="en-US" sz="3200" i="1"/>
              <a:t>(Betula</a:t>
            </a:r>
            <a:r>
              <a:rPr lang="en-US" altLang="en-US" sz="3200"/>
              <a:t>) is r-strategist within trees, but K-strategist when compared with all the vascular plants in the bopg vegetation</a:t>
            </a:r>
            <a:r>
              <a:rPr lang="en-US" altLang="en-US" sz="3200" i="1"/>
              <a:t>,</a:t>
            </a:r>
            <a:r>
              <a:rPr lang="en-US" altLang="en-US" sz="3200"/>
              <a:t> Grime was able to assign each species in his British vascular plant list on strategy within the C-S-R system.</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ext Box 2"/>
          <p:cNvSpPr txBox="1">
            <a:spLocks noChangeArrowheads="1"/>
          </p:cNvSpPr>
          <p:nvPr/>
        </p:nvSpPr>
        <p:spPr bwMode="auto">
          <a:xfrm>
            <a:off x="1447800" y="838200"/>
            <a:ext cx="5562600" cy="2124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GB" altLang="en-US" sz="2400"/>
              <a:t>Ramenskij (1938)</a:t>
            </a:r>
          </a:p>
          <a:p>
            <a:pPr>
              <a:spcBef>
                <a:spcPct val="50000"/>
              </a:spcBef>
              <a:buFontTx/>
              <a:buNone/>
            </a:pPr>
            <a:r>
              <a:rPr lang="en-GB" altLang="en-US" sz="2400"/>
              <a:t>“explorenty” = </a:t>
            </a:r>
            <a:r>
              <a:rPr lang="cs-CZ" altLang="en-US" sz="2400"/>
              <a:t>jackals</a:t>
            </a:r>
            <a:r>
              <a:rPr lang="en-GB" altLang="en-US" sz="2400"/>
              <a:t> </a:t>
            </a:r>
            <a:r>
              <a:rPr lang="en-GB" altLang="en-US" sz="2400">
                <a:solidFill>
                  <a:schemeClr val="hlink"/>
                </a:solidFill>
              </a:rPr>
              <a:t>~</a:t>
            </a:r>
            <a:r>
              <a:rPr lang="en-GB" altLang="en-US" sz="2400"/>
              <a:t> Ruderals</a:t>
            </a:r>
          </a:p>
          <a:p>
            <a:pPr>
              <a:spcBef>
                <a:spcPct val="50000"/>
              </a:spcBef>
              <a:buFontTx/>
              <a:buNone/>
            </a:pPr>
            <a:r>
              <a:rPr lang="en-GB" altLang="en-US" sz="2400"/>
              <a:t>“violenty” = lions ~ Competitors  </a:t>
            </a:r>
          </a:p>
          <a:p>
            <a:pPr>
              <a:spcBef>
                <a:spcPct val="50000"/>
              </a:spcBef>
              <a:buFontTx/>
              <a:buNone/>
            </a:pPr>
            <a:r>
              <a:rPr lang="en-GB" altLang="en-US" sz="2400"/>
              <a:t>“patienty” = camels ~ Stress-tollerators</a:t>
            </a:r>
          </a:p>
        </p:txBody>
      </p:sp>
      <p:sp>
        <p:nvSpPr>
          <p:cNvPr id="40963" name="Text Box 3"/>
          <p:cNvSpPr txBox="1">
            <a:spLocks noChangeArrowheads="1"/>
          </p:cNvSpPr>
          <p:nvPr/>
        </p:nvSpPr>
        <p:spPr bwMode="auto">
          <a:xfrm>
            <a:off x="2133600" y="3581400"/>
            <a:ext cx="5638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GB" altLang="en-US" sz="2400"/>
              <a:t>Published in Russian</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Nadpis 1"/>
          <p:cNvSpPr>
            <a:spLocks noGrp="1"/>
          </p:cNvSpPr>
          <p:nvPr>
            <p:ph type="title"/>
          </p:nvPr>
        </p:nvSpPr>
        <p:spPr>
          <a:xfrm>
            <a:off x="685800" y="609600"/>
            <a:ext cx="7772400" cy="4267200"/>
          </a:xfrm>
        </p:spPr>
        <p:txBody>
          <a:bodyPr/>
          <a:lstStyle/>
          <a:p>
            <a:r>
              <a:rPr lang="en-US" altLang="en-US" smtClean="0"/>
              <a:t>Use of CSR strategies in community ecology</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7" name="TextovéPole 4"/>
          <p:cNvSpPr txBox="1">
            <a:spLocks noChangeArrowheads="1"/>
          </p:cNvSpPr>
          <p:nvPr/>
        </p:nvSpPr>
        <p:spPr bwMode="auto">
          <a:xfrm>
            <a:off x="2382838" y="168275"/>
            <a:ext cx="6324600"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800">
                <a:solidFill>
                  <a:schemeClr val="bg1"/>
                </a:solidFill>
              </a:rPr>
              <a:t>The resource capture traits (type of leaves) correspond to the environments, whereas the reproductive traits are more phylogenetically conservative</a:t>
            </a:r>
          </a:p>
        </p:txBody>
      </p:sp>
      <p:pic>
        <p:nvPicPr>
          <p:cNvPr id="6148" name="Obrázek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0013" y="142875"/>
            <a:ext cx="2181225"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3010" name="Object 2"/>
          <p:cNvGraphicFramePr>
            <a:graphicFrameLocks noChangeAspect="1"/>
          </p:cNvGraphicFramePr>
          <p:nvPr/>
        </p:nvGraphicFramePr>
        <p:xfrm>
          <a:off x="533400" y="1981200"/>
          <a:ext cx="3305175" cy="3505200"/>
        </p:xfrm>
        <a:graphic>
          <a:graphicData uri="http://schemas.openxmlformats.org/presentationml/2006/ole">
            <mc:AlternateContent xmlns:mc="http://schemas.openxmlformats.org/markup-compatibility/2006">
              <mc:Choice xmlns:v="urn:schemas-microsoft-com:vml" Requires="v">
                <p:oleObj spid="_x0000_s43020" name="Rastrový obrázek" r:id="rId3" imgW="2438095" imgH="2583404" progId="Obraz programu Malování">
                  <p:embed/>
                </p:oleObj>
              </mc:Choice>
              <mc:Fallback>
                <p:oleObj name="Rastrový obrázek" r:id="rId3" imgW="2438095" imgH="2583404" progId="Obraz programu Malování">
                  <p:embed/>
                  <p:pic>
                    <p:nvPicPr>
                      <p:cNvPr id="0" name="Object 2"/>
                      <p:cNvPicPr>
                        <a:picLocks noChangeAspect="1" noChangeArrowheads="1"/>
                      </p:cNvPicPr>
                      <p:nvPr/>
                    </p:nvPicPr>
                    <p:blipFill>
                      <a:blip r:embed="rId4">
                        <a:lum bright="-18000" contrast="72000"/>
                        <a:extLst>
                          <a:ext uri="{28A0092B-C50C-407E-A947-70E740481C1C}">
                            <a14:useLocalDpi xmlns:a14="http://schemas.microsoft.com/office/drawing/2010/main" val="0"/>
                          </a:ext>
                        </a:extLst>
                      </a:blip>
                      <a:srcRect/>
                      <a:stretch>
                        <a:fillRect/>
                      </a:stretch>
                    </p:blipFill>
                    <p:spPr bwMode="auto">
                      <a:xfrm>
                        <a:off x="533400" y="1981200"/>
                        <a:ext cx="3305175" cy="350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3011" name="Text Box 3"/>
          <p:cNvSpPr txBox="1">
            <a:spLocks noChangeArrowheads="1"/>
          </p:cNvSpPr>
          <p:nvPr/>
        </p:nvSpPr>
        <p:spPr bwMode="auto">
          <a:xfrm>
            <a:off x="838200" y="381000"/>
            <a:ext cx="533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GB" altLang="en-US" sz="2400"/>
              <a:t>Su</a:t>
            </a:r>
            <a:r>
              <a:rPr lang="cs-CZ" altLang="en-US" sz="2400"/>
              <a:t>ccession</a:t>
            </a:r>
            <a:endParaRPr lang="en-GB" altLang="en-US" sz="2400"/>
          </a:p>
        </p:txBody>
      </p:sp>
      <p:sp>
        <p:nvSpPr>
          <p:cNvPr id="43012" name="Line 4"/>
          <p:cNvSpPr>
            <a:spLocks noChangeShapeType="1"/>
          </p:cNvSpPr>
          <p:nvPr/>
        </p:nvSpPr>
        <p:spPr bwMode="auto">
          <a:xfrm flipH="1">
            <a:off x="2438400" y="2514600"/>
            <a:ext cx="838200" cy="11430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013" name="Line 5"/>
          <p:cNvSpPr>
            <a:spLocks noChangeShapeType="1"/>
          </p:cNvSpPr>
          <p:nvPr/>
        </p:nvSpPr>
        <p:spPr bwMode="auto">
          <a:xfrm flipV="1">
            <a:off x="1066800" y="4800600"/>
            <a:ext cx="838200" cy="9144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014" name="Text Box 6"/>
          <p:cNvSpPr txBox="1">
            <a:spLocks noChangeArrowheads="1"/>
          </p:cNvSpPr>
          <p:nvPr/>
        </p:nvSpPr>
        <p:spPr bwMode="auto">
          <a:xfrm>
            <a:off x="2590800" y="1676400"/>
            <a:ext cx="2133600" cy="830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GB" altLang="en-US" sz="2400"/>
              <a:t>Produ</a:t>
            </a:r>
            <a:r>
              <a:rPr lang="cs-CZ" altLang="en-US" sz="2400"/>
              <a:t>ctive environment</a:t>
            </a:r>
            <a:endParaRPr lang="en-GB" altLang="en-US" sz="2400"/>
          </a:p>
        </p:txBody>
      </p:sp>
      <p:sp>
        <p:nvSpPr>
          <p:cNvPr id="43015" name="Text Box 7"/>
          <p:cNvSpPr txBox="1">
            <a:spLocks noChangeArrowheads="1"/>
          </p:cNvSpPr>
          <p:nvPr/>
        </p:nvSpPr>
        <p:spPr bwMode="auto">
          <a:xfrm>
            <a:off x="457200" y="5715000"/>
            <a:ext cx="3200400" cy="830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cs-CZ" altLang="en-US" sz="2400"/>
              <a:t>Unproductive environment</a:t>
            </a:r>
            <a:endParaRPr lang="en-GB" altLang="en-US" sz="2400"/>
          </a:p>
        </p:txBody>
      </p:sp>
      <p:pic>
        <p:nvPicPr>
          <p:cNvPr id="43016" name="Picture 9" descr="GrimerK"/>
          <p:cNvPicPr>
            <a:picLocks noChangeAspect="1" noChangeArrowheads="1"/>
          </p:cNvPicPr>
          <p:nvPr/>
        </p:nvPicPr>
        <p:blipFill>
          <a:blip r:embed="rId5">
            <a:extLst>
              <a:ext uri="{28A0092B-C50C-407E-A947-70E740481C1C}">
                <a14:useLocalDpi xmlns:a14="http://schemas.microsoft.com/office/drawing/2010/main" val="0"/>
              </a:ext>
            </a:extLst>
          </a:blip>
          <a:srcRect b="8281"/>
          <a:stretch>
            <a:fillRect/>
          </a:stretch>
        </p:blipFill>
        <p:spPr bwMode="auto">
          <a:xfrm>
            <a:off x="3810000" y="3124200"/>
            <a:ext cx="53340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7" name="Text Box 10"/>
          <p:cNvSpPr txBox="1">
            <a:spLocks noChangeArrowheads="1"/>
          </p:cNvSpPr>
          <p:nvPr/>
        </p:nvSpPr>
        <p:spPr bwMode="auto">
          <a:xfrm>
            <a:off x="4724400" y="1295400"/>
            <a:ext cx="3886200" cy="1200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cs-CZ" altLang="en-US" sz="2400"/>
              <a:t>Relationship between r-K and C-S-R stratégy (according to Grime)</a:t>
            </a:r>
            <a:endParaRPr lang="en-GB" altLang="en-US" sz="240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1026"/>
          <p:cNvPicPr>
            <a:picLocks noChangeAspect="1" noChangeArrowheads="1"/>
          </p:cNvPicPr>
          <p:nvPr/>
        </p:nvPicPr>
        <p:blipFill>
          <a:blip r:embed="rId2">
            <a:extLst>
              <a:ext uri="{28A0092B-C50C-407E-A947-70E740481C1C}">
                <a14:useLocalDpi xmlns:a14="http://schemas.microsoft.com/office/drawing/2010/main" val="0"/>
              </a:ext>
            </a:extLst>
          </a:blip>
          <a:srcRect b="10162"/>
          <a:stretch>
            <a:fillRect/>
          </a:stretch>
        </p:blipFill>
        <p:spPr bwMode="auto">
          <a:xfrm>
            <a:off x="228600" y="152400"/>
            <a:ext cx="6142038" cy="655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5" name="Text Box 1027"/>
          <p:cNvSpPr txBox="1">
            <a:spLocks noChangeArrowheads="1"/>
          </p:cNvSpPr>
          <p:nvPr/>
        </p:nvSpPr>
        <p:spPr bwMode="auto">
          <a:xfrm>
            <a:off x="6553200" y="304800"/>
            <a:ext cx="2438400" cy="4154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cs-CZ" altLang="en-US" sz="2400"/>
              <a:t>Application of Grime strategies – explaining the stability of old-fields:</a:t>
            </a:r>
            <a:endParaRPr lang="en-GB" altLang="en-US" sz="2400"/>
          </a:p>
          <a:p>
            <a:pPr>
              <a:spcBef>
                <a:spcPct val="50000"/>
              </a:spcBef>
              <a:buFontTx/>
              <a:buNone/>
            </a:pPr>
            <a:endParaRPr lang="en-GB" altLang="en-US" sz="2400"/>
          </a:p>
          <a:p>
            <a:pPr>
              <a:spcBef>
                <a:spcPct val="50000"/>
              </a:spcBef>
              <a:buFontTx/>
              <a:buNone/>
            </a:pPr>
            <a:r>
              <a:rPr lang="cs-CZ" altLang="en-US" sz="2400"/>
              <a:t>Stability is determined by prevailing strategy</a:t>
            </a:r>
            <a:endParaRPr lang="en-GB" altLang="en-US" sz="2400"/>
          </a:p>
        </p:txBody>
      </p:sp>
      <p:sp>
        <p:nvSpPr>
          <p:cNvPr id="44036" name="TextovéPole 1"/>
          <p:cNvSpPr txBox="1">
            <a:spLocks noChangeArrowheads="1"/>
          </p:cNvSpPr>
          <p:nvPr/>
        </p:nvSpPr>
        <p:spPr bwMode="auto">
          <a:xfrm>
            <a:off x="4038600" y="2133600"/>
            <a:ext cx="1752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cs-CZ" altLang="en-US" sz="2400"/>
              <a:t>C-R strategy</a:t>
            </a:r>
            <a:endParaRPr lang="en-US" altLang="en-US" sz="2400"/>
          </a:p>
        </p:txBody>
      </p:sp>
      <p:sp>
        <p:nvSpPr>
          <p:cNvPr id="44037" name="TextovéPole 2"/>
          <p:cNvSpPr txBox="1">
            <a:spLocks noChangeArrowheads="1"/>
          </p:cNvSpPr>
          <p:nvPr/>
        </p:nvSpPr>
        <p:spPr bwMode="auto">
          <a:xfrm>
            <a:off x="3948113" y="4576763"/>
            <a:ext cx="16764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cs-CZ" altLang="en-US" sz="2400"/>
              <a:t>S-strategy</a:t>
            </a:r>
            <a:endParaRPr lang="en-US" altLang="en-US" sz="240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5058" name="Object 2"/>
          <p:cNvGraphicFramePr>
            <a:graphicFrameLocks noChangeAspect="1"/>
          </p:cNvGraphicFramePr>
          <p:nvPr/>
        </p:nvGraphicFramePr>
        <p:xfrm>
          <a:off x="228600" y="1447800"/>
          <a:ext cx="4381500" cy="5289550"/>
        </p:xfrm>
        <a:graphic>
          <a:graphicData uri="http://schemas.openxmlformats.org/presentationml/2006/ole">
            <mc:AlternateContent xmlns:mc="http://schemas.openxmlformats.org/markup-compatibility/2006">
              <mc:Choice xmlns:v="urn:schemas-microsoft-com:vml" Requires="v">
                <p:oleObj spid="_x0000_s45066" name="Rastrový obrázek" r:id="rId3" imgW="4381880" imgH="5288738" progId="Obraz programu Malování">
                  <p:embed/>
                </p:oleObj>
              </mc:Choice>
              <mc:Fallback>
                <p:oleObj name="Rastrový obrázek" r:id="rId3" imgW="4381880" imgH="5288738" progId="Obraz programu Malování">
                  <p:embed/>
                  <p:pic>
                    <p:nvPicPr>
                      <p:cNvPr id="0" name="Object 2"/>
                      <p:cNvPicPr>
                        <a:picLocks noChangeAspect="1" noChangeArrowheads="1"/>
                      </p:cNvPicPr>
                      <p:nvPr/>
                    </p:nvPicPr>
                    <p:blipFill>
                      <a:blip r:embed="rId4">
                        <a:lum bright="-6000" contrast="24000"/>
                        <a:extLst>
                          <a:ext uri="{28A0092B-C50C-407E-A947-70E740481C1C}">
                            <a14:useLocalDpi xmlns:a14="http://schemas.microsoft.com/office/drawing/2010/main" val="0"/>
                          </a:ext>
                        </a:extLst>
                      </a:blip>
                      <a:srcRect/>
                      <a:stretch>
                        <a:fillRect/>
                      </a:stretch>
                    </p:blipFill>
                    <p:spPr bwMode="auto">
                      <a:xfrm>
                        <a:off x="228600" y="1447800"/>
                        <a:ext cx="4381500" cy="5289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5059" name="Object 3"/>
          <p:cNvGraphicFramePr>
            <a:graphicFrameLocks noChangeAspect="1"/>
          </p:cNvGraphicFramePr>
          <p:nvPr/>
        </p:nvGraphicFramePr>
        <p:xfrm>
          <a:off x="4648200" y="1981200"/>
          <a:ext cx="4495800" cy="4260850"/>
        </p:xfrm>
        <a:graphic>
          <a:graphicData uri="http://schemas.openxmlformats.org/presentationml/2006/ole">
            <mc:AlternateContent xmlns:mc="http://schemas.openxmlformats.org/markup-compatibility/2006">
              <mc:Choice xmlns:v="urn:schemas-microsoft-com:vml" Requires="v">
                <p:oleObj spid="_x0000_s45067" name="Rastrový obrázek" r:id="rId5" imgW="4495238" imgH="4259949" progId="Obraz programu Malování">
                  <p:embed/>
                </p:oleObj>
              </mc:Choice>
              <mc:Fallback>
                <p:oleObj name="Rastrový obrázek" r:id="rId5" imgW="4495238" imgH="4259949" progId="Obraz programu Malování">
                  <p:embed/>
                  <p:pic>
                    <p:nvPicPr>
                      <p:cNvPr id="0" name="Object 3"/>
                      <p:cNvPicPr>
                        <a:picLocks noChangeAspect="1" noChangeArrowheads="1"/>
                      </p:cNvPicPr>
                      <p:nvPr/>
                    </p:nvPicPr>
                    <p:blipFill>
                      <a:blip r:embed="rId6">
                        <a:lum bright="-18000" contrast="36000"/>
                        <a:extLst>
                          <a:ext uri="{28A0092B-C50C-407E-A947-70E740481C1C}">
                            <a14:useLocalDpi xmlns:a14="http://schemas.microsoft.com/office/drawing/2010/main" val="0"/>
                          </a:ext>
                        </a:extLst>
                      </a:blip>
                      <a:srcRect/>
                      <a:stretch>
                        <a:fillRect/>
                      </a:stretch>
                    </p:blipFill>
                    <p:spPr bwMode="auto">
                      <a:xfrm>
                        <a:off x="4648200" y="1981200"/>
                        <a:ext cx="4495800" cy="4260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5060" name="Text Box 4"/>
          <p:cNvSpPr txBox="1">
            <a:spLocks noChangeArrowheads="1"/>
          </p:cNvSpPr>
          <p:nvPr/>
        </p:nvSpPr>
        <p:spPr bwMode="auto">
          <a:xfrm>
            <a:off x="0" y="414338"/>
            <a:ext cx="7848600"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GB" altLang="en-US" sz="2400">
                <a:solidFill>
                  <a:schemeClr val="hlink"/>
                </a:solidFill>
              </a:rPr>
              <a:t>habitat templet</a:t>
            </a:r>
            <a:r>
              <a:rPr lang="cs-CZ" altLang="en-US" sz="2400">
                <a:solidFill>
                  <a:schemeClr val="hlink"/>
                </a:solidFill>
              </a:rPr>
              <a:t> - 3 strategies in animal ecology</a:t>
            </a:r>
            <a:endParaRPr lang="en-GB" altLang="en-US" sz="2400">
              <a:solidFill>
                <a:schemeClr val="hlink"/>
              </a:solidFill>
            </a:endParaRPr>
          </a:p>
        </p:txBody>
      </p:sp>
      <p:sp>
        <p:nvSpPr>
          <p:cNvPr id="45061" name="TextovéPole 1"/>
          <p:cNvSpPr txBox="1">
            <a:spLocks noChangeArrowheads="1"/>
          </p:cNvSpPr>
          <p:nvPr/>
        </p:nvSpPr>
        <p:spPr bwMode="auto">
          <a:xfrm>
            <a:off x="6629400" y="1295400"/>
            <a:ext cx="19812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cs-CZ" altLang="en-US" sz="2400"/>
              <a:t>Grime (plants)</a:t>
            </a:r>
            <a:endParaRPr lang="en-US" altLang="en-US" sz="2400"/>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ext Box 2"/>
          <p:cNvSpPr txBox="1">
            <a:spLocks noChangeArrowheads="1"/>
          </p:cNvSpPr>
          <p:nvPr/>
        </p:nvSpPr>
        <p:spPr bwMode="auto">
          <a:xfrm>
            <a:off x="838200" y="1600200"/>
            <a:ext cx="7467600" cy="2800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cs-CZ" altLang="en-US" sz="4000" b="1"/>
              <a:t>Strategies of regeneration phase</a:t>
            </a:r>
            <a:r>
              <a:rPr lang="en-GB" altLang="en-US" sz="4000" b="1"/>
              <a:t>:</a:t>
            </a:r>
            <a:endParaRPr lang="cs-CZ" altLang="en-US" sz="4000" b="1"/>
          </a:p>
          <a:p>
            <a:pPr>
              <a:spcBef>
                <a:spcPct val="50000"/>
              </a:spcBef>
              <a:buFontTx/>
              <a:buNone/>
            </a:pPr>
            <a:r>
              <a:rPr lang="cs-CZ" altLang="en-US" sz="4000"/>
              <a:t>Compare – regeneration niche of Peter Grubb</a:t>
            </a:r>
            <a:endParaRPr lang="en-GB" altLang="en-US" sz="4000"/>
          </a:p>
          <a:p>
            <a:pPr>
              <a:spcBef>
                <a:spcPct val="50000"/>
              </a:spcBef>
              <a:buFontTx/>
              <a:buNone/>
            </a:pPr>
            <a:endParaRPr lang="en-GB" altLang="en-US" sz="2400"/>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descr="013"/>
          <p:cNvPicPr>
            <a:picLocks noChangeAspect="1" noChangeArrowheads="1"/>
          </p:cNvPicPr>
          <p:nvPr/>
        </p:nvPicPr>
        <p:blipFill>
          <a:blip r:embed="rId2">
            <a:lum bright="-12000" contrast="60000"/>
            <a:extLst>
              <a:ext uri="{28A0092B-C50C-407E-A947-70E740481C1C}">
                <a14:useLocalDpi xmlns:a14="http://schemas.microsoft.com/office/drawing/2010/main" val="0"/>
              </a:ext>
            </a:extLst>
          </a:blip>
          <a:srcRect r="4597"/>
          <a:stretch>
            <a:fillRect/>
          </a:stretch>
        </p:blipFill>
        <p:spPr bwMode="auto">
          <a:xfrm>
            <a:off x="152400" y="304800"/>
            <a:ext cx="5105400" cy="4881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7" name="Text Box 3"/>
          <p:cNvSpPr txBox="1">
            <a:spLocks noChangeArrowheads="1"/>
          </p:cNvSpPr>
          <p:nvPr/>
        </p:nvSpPr>
        <p:spPr bwMode="auto">
          <a:xfrm>
            <a:off x="5562600" y="457200"/>
            <a:ext cx="3352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endParaRPr lang="cs-CZ" altLang="en-US" sz="2400"/>
          </a:p>
        </p:txBody>
      </p:sp>
      <p:sp>
        <p:nvSpPr>
          <p:cNvPr id="47108" name="Text Box 5"/>
          <p:cNvSpPr txBox="1">
            <a:spLocks noChangeArrowheads="1"/>
          </p:cNvSpPr>
          <p:nvPr/>
        </p:nvSpPr>
        <p:spPr bwMode="auto">
          <a:xfrm>
            <a:off x="5257800" y="381000"/>
            <a:ext cx="3733800" cy="6370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cs-CZ" altLang="en-US" sz="2400"/>
              <a:t>Strategies of regeneration phase</a:t>
            </a:r>
            <a:r>
              <a:rPr lang="en-GB" altLang="en-US" sz="2400"/>
              <a:t>:</a:t>
            </a:r>
          </a:p>
          <a:p>
            <a:pPr>
              <a:spcBef>
                <a:spcPct val="50000"/>
              </a:spcBef>
              <a:buFontTx/>
              <a:buNone/>
            </a:pPr>
            <a:endParaRPr lang="en-GB" altLang="en-US" sz="2400"/>
          </a:p>
          <a:p>
            <a:pPr>
              <a:spcBef>
                <a:spcPct val="50000"/>
              </a:spcBef>
              <a:buFontTx/>
              <a:buNone/>
            </a:pPr>
            <a:r>
              <a:rPr lang="en-GB" altLang="en-US" sz="2400"/>
              <a:t>V - Vegetativ</a:t>
            </a:r>
            <a:r>
              <a:rPr lang="cs-CZ" altLang="en-US" sz="2400"/>
              <a:t>e</a:t>
            </a:r>
            <a:r>
              <a:rPr lang="en-GB" altLang="en-US" sz="2400"/>
              <a:t> expans</a:t>
            </a:r>
            <a:r>
              <a:rPr lang="cs-CZ" altLang="en-US" sz="2400"/>
              <a:t>ion</a:t>
            </a:r>
            <a:endParaRPr lang="en-GB" altLang="en-US" sz="2400"/>
          </a:p>
          <a:p>
            <a:pPr>
              <a:spcBef>
                <a:spcPct val="50000"/>
              </a:spcBef>
              <a:buFontTx/>
              <a:buNone/>
            </a:pPr>
            <a:r>
              <a:rPr lang="en-GB" altLang="en-US" sz="2400"/>
              <a:t>S – </a:t>
            </a:r>
            <a:r>
              <a:rPr lang="cs-CZ" altLang="en-US" sz="2400"/>
              <a:t>Seasonal regeneration in vegetation gaps</a:t>
            </a:r>
            <a:endParaRPr lang="en-GB" altLang="en-US" sz="2400"/>
          </a:p>
          <a:p>
            <a:pPr>
              <a:spcBef>
                <a:spcPct val="50000"/>
              </a:spcBef>
              <a:buFontTx/>
              <a:buNone/>
            </a:pPr>
            <a:r>
              <a:rPr lang="en-GB" altLang="en-US" sz="2400"/>
              <a:t>B</a:t>
            </a:r>
            <a:r>
              <a:rPr lang="en-GB" altLang="en-US" sz="2400" baseline="-25000"/>
              <a:t>s</a:t>
            </a:r>
            <a:r>
              <a:rPr lang="cs-CZ" altLang="en-US" sz="2400"/>
              <a:t> – Regeneration including the permanent seed bank</a:t>
            </a:r>
            <a:endParaRPr lang="en-GB" altLang="en-US" sz="2400"/>
          </a:p>
          <a:p>
            <a:pPr>
              <a:spcBef>
                <a:spcPct val="50000"/>
              </a:spcBef>
              <a:buFontTx/>
              <a:buNone/>
            </a:pPr>
            <a:r>
              <a:rPr lang="en-GB" altLang="en-US" sz="2400"/>
              <a:t>W – </a:t>
            </a:r>
            <a:r>
              <a:rPr lang="cs-CZ" altLang="en-US" sz="2400"/>
              <a:t>Regeneration including the dispersal of many widely dispersed seeds</a:t>
            </a:r>
            <a:r>
              <a:rPr lang="en-GB" altLang="en-US" sz="2400"/>
              <a:t> 	</a:t>
            </a:r>
          </a:p>
          <a:p>
            <a:pPr>
              <a:spcBef>
                <a:spcPct val="50000"/>
              </a:spcBef>
              <a:buFontTx/>
              <a:buNone/>
            </a:pPr>
            <a:r>
              <a:rPr lang="en-GB" altLang="en-US" sz="2400"/>
              <a:t>B</a:t>
            </a:r>
            <a:r>
              <a:rPr lang="en-GB" altLang="en-US" sz="2400" baseline="-25000"/>
              <a:t>sd </a:t>
            </a:r>
            <a:r>
              <a:rPr lang="en-GB" altLang="en-US" sz="2400"/>
              <a:t>– </a:t>
            </a:r>
            <a:r>
              <a:rPr lang="cs-CZ" altLang="en-US" sz="2400"/>
              <a:t>Regeneration including the seedling bank (persistent juveniles)</a:t>
            </a:r>
            <a:endParaRPr lang="en-GB" altLang="en-US" sz="240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a:xfrm>
            <a:off x="533400" y="609600"/>
            <a:ext cx="7924800" cy="5029200"/>
          </a:xfrm>
        </p:spPr>
        <p:txBody>
          <a:bodyPr/>
          <a:lstStyle/>
          <a:p>
            <a:r>
              <a:rPr lang="en-GB" altLang="en-US" smtClean="0"/>
              <a:t>How to make the concept of strategies operational?</a:t>
            </a:r>
            <a:br>
              <a:rPr lang="en-GB" altLang="en-US" smtClean="0"/>
            </a:br>
            <a:r>
              <a:rPr lang="en-GB" altLang="en-US" smtClean="0"/>
              <a:t/>
            </a:r>
            <a:br>
              <a:rPr lang="en-GB" altLang="en-US" smtClean="0"/>
            </a:br>
            <a:r>
              <a:rPr lang="en-GB" altLang="en-US" smtClean="0"/>
              <a:t>“Species traits”</a:t>
            </a:r>
            <a:br>
              <a:rPr lang="en-GB" altLang="en-US" smtClean="0"/>
            </a:br>
            <a:r>
              <a:rPr lang="en-GB" altLang="en-US" smtClean="0"/>
              <a:t>Measurable characteristics of species (SLA, LDMC, Beak depth)</a:t>
            </a:r>
            <a:br>
              <a:rPr lang="en-GB" altLang="en-US" smtClean="0"/>
            </a:br>
            <a:endParaRPr lang="en-GB" altLang="en-US" smtClean="0"/>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4" descr="010"/>
          <p:cNvPicPr>
            <a:picLocks noChangeAspect="1" noChangeArrowheads="1"/>
          </p:cNvPicPr>
          <p:nvPr/>
        </p:nvPicPr>
        <p:blipFill>
          <a:blip r:embed="rId2">
            <a:lum bright="-30000" contrast="78000"/>
            <a:extLst>
              <a:ext uri="{28A0092B-C50C-407E-A947-70E740481C1C}">
                <a14:useLocalDpi xmlns:a14="http://schemas.microsoft.com/office/drawing/2010/main" val="0"/>
              </a:ext>
            </a:extLst>
          </a:blip>
          <a:srcRect b="34541"/>
          <a:stretch>
            <a:fillRect/>
          </a:stretch>
        </p:blipFill>
        <p:spPr bwMode="auto">
          <a:xfrm>
            <a:off x="152400" y="152400"/>
            <a:ext cx="6257925" cy="655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5" name="Text Box 5"/>
          <p:cNvSpPr txBox="1">
            <a:spLocks noChangeArrowheads="1"/>
          </p:cNvSpPr>
          <p:nvPr/>
        </p:nvSpPr>
        <p:spPr bwMode="auto">
          <a:xfrm>
            <a:off x="6553200" y="685800"/>
            <a:ext cx="2362200" cy="3046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GB" altLang="en-US" sz="2400"/>
              <a:t>Verification of CSR using multivariate analysis PCA of data from  Grime ISP (integrated screening program)</a:t>
            </a:r>
          </a:p>
        </p:txBody>
      </p:sp>
      <p:sp>
        <p:nvSpPr>
          <p:cNvPr id="49156" name="Line 6"/>
          <p:cNvSpPr>
            <a:spLocks noChangeShapeType="1"/>
          </p:cNvSpPr>
          <p:nvPr/>
        </p:nvSpPr>
        <p:spPr bwMode="auto">
          <a:xfrm flipV="1">
            <a:off x="1752600" y="4876800"/>
            <a:ext cx="76200" cy="13716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9157" name="Line 7"/>
          <p:cNvSpPr>
            <a:spLocks noChangeShapeType="1"/>
          </p:cNvSpPr>
          <p:nvPr/>
        </p:nvSpPr>
        <p:spPr bwMode="auto">
          <a:xfrm flipH="1" flipV="1">
            <a:off x="2362200" y="5029200"/>
            <a:ext cx="381000" cy="1066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9158" name="Text Box 9"/>
          <p:cNvSpPr txBox="1">
            <a:spLocks noChangeArrowheads="1"/>
          </p:cNvSpPr>
          <p:nvPr/>
        </p:nvSpPr>
        <p:spPr bwMode="auto">
          <a:xfrm>
            <a:off x="1295400" y="6248400"/>
            <a:ext cx="381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GB" altLang="en-US" sz="2400" i="1"/>
              <a:t>Arabidopsis thaliana</a:t>
            </a:r>
            <a:endParaRPr lang="en-GB" altLang="en-US" sz="2400"/>
          </a:p>
        </p:txBody>
      </p:sp>
      <p:sp>
        <p:nvSpPr>
          <p:cNvPr id="49159" name="Text Box 10"/>
          <p:cNvSpPr txBox="1">
            <a:spLocks noChangeArrowheads="1"/>
          </p:cNvSpPr>
          <p:nvPr/>
        </p:nvSpPr>
        <p:spPr bwMode="auto">
          <a:xfrm>
            <a:off x="2590800" y="58674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GB" altLang="en-US" sz="2400" i="1"/>
              <a:t>Poa annua</a:t>
            </a:r>
            <a:endParaRPr lang="en-GB" altLang="en-US" sz="2400"/>
          </a:p>
        </p:txBody>
      </p:sp>
      <p:sp>
        <p:nvSpPr>
          <p:cNvPr id="49160" name="Text Box 11"/>
          <p:cNvSpPr txBox="1">
            <a:spLocks noChangeArrowheads="1"/>
          </p:cNvSpPr>
          <p:nvPr/>
        </p:nvSpPr>
        <p:spPr bwMode="auto">
          <a:xfrm>
            <a:off x="2057400" y="838200"/>
            <a:ext cx="2743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GB" altLang="en-US" sz="2400" i="1"/>
              <a:t>Epilobium hirsutum</a:t>
            </a:r>
          </a:p>
        </p:txBody>
      </p:sp>
      <p:sp>
        <p:nvSpPr>
          <p:cNvPr id="49161" name="Line 12"/>
          <p:cNvSpPr>
            <a:spLocks noChangeShapeType="1"/>
          </p:cNvSpPr>
          <p:nvPr/>
        </p:nvSpPr>
        <p:spPr bwMode="auto">
          <a:xfrm flipH="1">
            <a:off x="1905000" y="1219200"/>
            <a:ext cx="304800" cy="6096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9162" name="Line 13"/>
          <p:cNvSpPr>
            <a:spLocks noChangeShapeType="1"/>
          </p:cNvSpPr>
          <p:nvPr/>
        </p:nvSpPr>
        <p:spPr bwMode="auto">
          <a:xfrm flipH="1" flipV="1">
            <a:off x="5029200" y="3886200"/>
            <a:ext cx="914400" cy="13716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9163" name="Text Box 14"/>
          <p:cNvSpPr txBox="1">
            <a:spLocks noChangeArrowheads="1"/>
          </p:cNvSpPr>
          <p:nvPr/>
        </p:nvSpPr>
        <p:spPr bwMode="auto">
          <a:xfrm>
            <a:off x="5791200" y="5181600"/>
            <a:ext cx="32004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GB" altLang="en-US" sz="2400" i="1"/>
              <a:t>Festuca ovina, Deschampsia flexuosa</a:t>
            </a: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p:txBody>
          <a:bodyPr/>
          <a:lstStyle/>
          <a:p>
            <a:r>
              <a:rPr lang="cs-CZ" altLang="en-US" smtClean="0"/>
              <a:t>Westoby (1998) - LHS</a:t>
            </a:r>
          </a:p>
        </p:txBody>
      </p:sp>
      <p:sp>
        <p:nvSpPr>
          <p:cNvPr id="50179" name="Rectangle 3"/>
          <p:cNvSpPr>
            <a:spLocks noGrp="1" noChangeArrowheads="1"/>
          </p:cNvSpPr>
          <p:nvPr>
            <p:ph type="body" idx="1"/>
          </p:nvPr>
        </p:nvSpPr>
        <p:spPr/>
        <p:txBody>
          <a:bodyPr/>
          <a:lstStyle/>
          <a:p>
            <a:pPr>
              <a:lnSpc>
                <a:spcPct val="90000"/>
              </a:lnSpc>
            </a:pPr>
            <a:r>
              <a:rPr lang="cs-CZ" altLang="en-US" sz="2400" smtClean="0"/>
              <a:t>Leaf-height-seed</a:t>
            </a:r>
          </a:p>
          <a:p>
            <a:pPr>
              <a:lnSpc>
                <a:spcPct val="90000"/>
              </a:lnSpc>
            </a:pPr>
            <a:r>
              <a:rPr lang="en-US" altLang="en-US" sz="2400" smtClean="0"/>
              <a:t>Concept</a:t>
            </a:r>
            <a:r>
              <a:rPr lang="cs-CZ" altLang="en-US" sz="2400" smtClean="0"/>
              <a:t>: </a:t>
            </a:r>
            <a:r>
              <a:rPr lang="en-US" altLang="en-US" sz="2400" smtClean="0"/>
              <a:t>Three easily measurable characteristics</a:t>
            </a:r>
            <a:r>
              <a:rPr lang="cs-CZ" altLang="en-US" sz="2400" smtClean="0"/>
              <a:t>[soft traits] </a:t>
            </a:r>
            <a:r>
              <a:rPr lang="en-US" altLang="en-US" sz="2400" smtClean="0"/>
              <a:t>determine</a:t>
            </a:r>
            <a:r>
              <a:rPr lang="cs-CZ" altLang="en-US" sz="2400" smtClean="0"/>
              <a:t>:</a:t>
            </a:r>
          </a:p>
          <a:p>
            <a:pPr>
              <a:lnSpc>
                <a:spcPct val="90000"/>
              </a:lnSpc>
            </a:pPr>
            <a:r>
              <a:rPr lang="cs-CZ" altLang="en-US" sz="2400" smtClean="0"/>
              <a:t>SLA (Specific leaf area) – </a:t>
            </a:r>
            <a:r>
              <a:rPr lang="en-US" altLang="en-US" sz="2400" smtClean="0"/>
              <a:t>leaf area per mass unit </a:t>
            </a:r>
            <a:r>
              <a:rPr lang="cs-CZ" altLang="en-US" sz="2400" smtClean="0"/>
              <a:t>– </a:t>
            </a:r>
            <a:r>
              <a:rPr lang="en-US" altLang="en-US" sz="2400" smtClean="0"/>
              <a:t>ability of fast photosynthesis, positively correlated with RG</a:t>
            </a:r>
            <a:r>
              <a:rPr lang="cs-CZ" altLang="en-US" sz="2400" smtClean="0"/>
              <a:t>R</a:t>
            </a:r>
            <a:r>
              <a:rPr lang="en-US" altLang="en-US" sz="2400" smtClean="0"/>
              <a:t> (Leaf economic spectra – acquisitive vs conservative)</a:t>
            </a:r>
            <a:endParaRPr lang="cs-CZ" altLang="en-US" sz="2400" smtClean="0"/>
          </a:p>
          <a:p>
            <a:pPr>
              <a:lnSpc>
                <a:spcPct val="90000"/>
              </a:lnSpc>
            </a:pPr>
            <a:r>
              <a:rPr lang="cs-CZ" altLang="en-US" sz="2400" smtClean="0"/>
              <a:t>Height – </a:t>
            </a:r>
            <a:r>
              <a:rPr lang="en-US" altLang="en-US" sz="2400" smtClean="0"/>
              <a:t>reflects the competition for light, but also age at the maturity (and thus +- life span)</a:t>
            </a:r>
            <a:endParaRPr lang="cs-CZ" altLang="en-US" sz="2400" smtClean="0"/>
          </a:p>
          <a:p>
            <a:pPr>
              <a:lnSpc>
                <a:spcPct val="90000"/>
              </a:lnSpc>
            </a:pPr>
            <a:r>
              <a:rPr lang="cs-CZ" altLang="en-US" sz="2400" smtClean="0"/>
              <a:t>Seed mass – trade-off dispersability vs. </a:t>
            </a:r>
            <a:r>
              <a:rPr lang="en-US" altLang="en-US" sz="2400" smtClean="0"/>
              <a:t>resources for the seedlings</a:t>
            </a:r>
            <a:endParaRPr lang="cs-CZ" altLang="en-US" sz="2400" smtClean="0"/>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Obrázek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152400"/>
            <a:ext cx="6746875" cy="5532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3" name="TextovéPole 1"/>
          <p:cNvSpPr txBox="1">
            <a:spLocks noChangeArrowheads="1"/>
          </p:cNvSpPr>
          <p:nvPr/>
        </p:nvSpPr>
        <p:spPr bwMode="auto">
          <a:xfrm>
            <a:off x="914400" y="5576888"/>
            <a:ext cx="28194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a:t>acquisitive</a:t>
            </a:r>
          </a:p>
        </p:txBody>
      </p:sp>
      <p:sp>
        <p:nvSpPr>
          <p:cNvPr id="51204" name="TextovéPole 2"/>
          <p:cNvSpPr txBox="1">
            <a:spLocks noChangeArrowheads="1"/>
          </p:cNvSpPr>
          <p:nvPr/>
        </p:nvSpPr>
        <p:spPr bwMode="auto">
          <a:xfrm>
            <a:off x="6629400" y="5576888"/>
            <a:ext cx="22098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a:t>conservative</a:t>
            </a:r>
          </a:p>
        </p:txBody>
      </p:sp>
      <p:sp>
        <p:nvSpPr>
          <p:cNvPr id="51205" name="TextovéPole 3"/>
          <p:cNvSpPr txBox="1">
            <a:spLocks noChangeArrowheads="1"/>
          </p:cNvSpPr>
          <p:nvPr/>
        </p:nvSpPr>
        <p:spPr bwMode="auto">
          <a:xfrm>
            <a:off x="304800" y="6096000"/>
            <a:ext cx="87630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a:t>As explanatory variables, use always independently measured characteristics – not subjective categories</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p:txBody>
          <a:bodyPr/>
          <a:lstStyle/>
          <a:p>
            <a:r>
              <a:rPr lang="en-US" altLang="en-US" smtClean="0"/>
              <a:t>Advantages, disadvantages</a:t>
            </a:r>
            <a:endParaRPr lang="cs-CZ" altLang="en-US" smtClean="0"/>
          </a:p>
        </p:txBody>
      </p:sp>
      <p:sp>
        <p:nvSpPr>
          <p:cNvPr id="52227" name="Rectangle 3"/>
          <p:cNvSpPr>
            <a:spLocks noGrp="1" noChangeArrowheads="1"/>
          </p:cNvSpPr>
          <p:nvPr>
            <p:ph type="body" idx="1"/>
          </p:nvPr>
        </p:nvSpPr>
        <p:spPr/>
        <p:txBody>
          <a:bodyPr/>
          <a:lstStyle/>
          <a:p>
            <a:r>
              <a:rPr lang="cs-CZ" altLang="en-US" smtClean="0"/>
              <a:t>Grime – concepts – </a:t>
            </a:r>
            <a:r>
              <a:rPr lang="en-US" altLang="en-US" smtClean="0"/>
              <a:t>difficult to quantify, but see</a:t>
            </a:r>
          </a:p>
          <a:p>
            <a:r>
              <a:rPr lang="en-US" altLang="en-US" sz="1800" smtClean="0"/>
              <a:t>Pierce S., et al. (2017): A global method for calculating plant CSR ecological strategies applied across biomes world-wide. – Funct. Ecol. 31: 444–457.</a:t>
            </a:r>
            <a:r>
              <a:rPr lang="cs-CZ" altLang="en-US" smtClean="0"/>
              <a:t/>
            </a:r>
            <a:br>
              <a:rPr lang="cs-CZ" altLang="en-US" smtClean="0"/>
            </a:br>
            <a:r>
              <a:rPr lang="cs-CZ" altLang="en-US" smtClean="0"/>
              <a:t>Westoby – </a:t>
            </a:r>
            <a:r>
              <a:rPr lang="en-US" altLang="en-US" smtClean="0"/>
              <a:t>no further calculations are needed, and clear and simple straightforward method</a:t>
            </a:r>
            <a:endParaRPr lang="cs-CZ" altLang="en-US" smtClean="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43600" y="4267200"/>
            <a:ext cx="2286000" cy="228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7400" y="2438400"/>
            <a:ext cx="2514600" cy="163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172" name="Text Box 4"/>
          <p:cNvSpPr txBox="1">
            <a:spLocks noChangeArrowheads="1"/>
          </p:cNvSpPr>
          <p:nvPr/>
        </p:nvSpPr>
        <p:spPr bwMode="auto">
          <a:xfrm>
            <a:off x="609600" y="304800"/>
            <a:ext cx="3200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GB" altLang="en-US" sz="2400"/>
              <a:t>Cactaceae</a:t>
            </a:r>
          </a:p>
        </p:txBody>
      </p:sp>
      <p:sp>
        <p:nvSpPr>
          <p:cNvPr id="7173" name="Text Box 5"/>
          <p:cNvSpPr txBox="1">
            <a:spLocks noChangeArrowheads="1"/>
          </p:cNvSpPr>
          <p:nvPr/>
        </p:nvSpPr>
        <p:spPr bwMode="auto">
          <a:xfrm>
            <a:off x="5562600" y="381000"/>
            <a:ext cx="3276600" cy="2124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GB" altLang="en-US" sz="2400"/>
              <a:t>Opther succulents:</a:t>
            </a:r>
          </a:p>
          <a:p>
            <a:pPr>
              <a:spcBef>
                <a:spcPct val="50000"/>
              </a:spcBef>
              <a:buFontTx/>
              <a:buNone/>
            </a:pPr>
            <a:r>
              <a:rPr lang="en-GB" altLang="en-US" sz="2400"/>
              <a:t>Euphorbiaceae</a:t>
            </a:r>
          </a:p>
          <a:p>
            <a:pPr>
              <a:spcBef>
                <a:spcPct val="50000"/>
              </a:spcBef>
              <a:buFontTx/>
              <a:buNone/>
            </a:pPr>
            <a:r>
              <a:rPr lang="en-GB" altLang="en-US" sz="2400"/>
              <a:t>Mesembryanthemaceae</a:t>
            </a:r>
          </a:p>
          <a:p>
            <a:pPr>
              <a:spcBef>
                <a:spcPct val="50000"/>
              </a:spcBef>
              <a:buFontTx/>
              <a:buNone/>
            </a:pPr>
            <a:endParaRPr lang="en-GB" altLang="en-US" sz="2400"/>
          </a:p>
        </p:txBody>
      </p:sp>
      <p:pic>
        <p:nvPicPr>
          <p:cNvPr id="7174" name="Picture 6" descr="Carnegi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838200"/>
            <a:ext cx="2322513" cy="354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5" name="Picture 7" descr="barelkaktu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62200" y="3048000"/>
            <a:ext cx="2230438" cy="357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ext Box 2"/>
          <p:cNvSpPr txBox="1">
            <a:spLocks noChangeArrowheads="1"/>
          </p:cNvSpPr>
          <p:nvPr/>
        </p:nvSpPr>
        <p:spPr bwMode="auto">
          <a:xfrm>
            <a:off x="1219200" y="457200"/>
            <a:ext cx="7010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GB" altLang="en-US" sz="2400"/>
              <a:t>“Guerrilla” vs. “Phalanx” strategies of clonal plants</a:t>
            </a:r>
          </a:p>
        </p:txBody>
      </p:sp>
      <p:pic>
        <p:nvPicPr>
          <p:cNvPr id="53251" name="Picture 3"/>
          <p:cNvPicPr>
            <a:picLocks noChangeAspect="1" noChangeArrowheads="1"/>
          </p:cNvPicPr>
          <p:nvPr/>
        </p:nvPicPr>
        <p:blipFill>
          <a:blip r:embed="rId2">
            <a:extLst>
              <a:ext uri="{28A0092B-C50C-407E-A947-70E740481C1C}">
                <a14:useLocalDpi xmlns:a14="http://schemas.microsoft.com/office/drawing/2010/main" val="0"/>
              </a:ext>
            </a:extLst>
          </a:blip>
          <a:srcRect l="44093"/>
          <a:stretch>
            <a:fillRect/>
          </a:stretch>
        </p:blipFill>
        <p:spPr bwMode="auto">
          <a:xfrm>
            <a:off x="6019800" y="1219200"/>
            <a:ext cx="1622425"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3252" name="Line 4"/>
          <p:cNvSpPr>
            <a:spLocks noChangeShapeType="1"/>
          </p:cNvSpPr>
          <p:nvPr/>
        </p:nvSpPr>
        <p:spPr bwMode="auto">
          <a:xfrm>
            <a:off x="3886200" y="838200"/>
            <a:ext cx="2057400" cy="6096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3253" name="Text Box 5"/>
          <p:cNvSpPr txBox="1">
            <a:spLocks noChangeArrowheads="1"/>
          </p:cNvSpPr>
          <p:nvPr/>
        </p:nvSpPr>
        <p:spPr bwMode="auto">
          <a:xfrm>
            <a:off x="6019800" y="5715000"/>
            <a:ext cx="2133600"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GB" altLang="en-US" sz="2400" i="1"/>
              <a:t>Nardus stricta </a:t>
            </a:r>
          </a:p>
        </p:txBody>
      </p:sp>
      <p:pic>
        <p:nvPicPr>
          <p:cNvPr id="53254"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1295400"/>
            <a:ext cx="2740025" cy="441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3255" name="Line 7"/>
          <p:cNvSpPr>
            <a:spLocks noChangeShapeType="1"/>
          </p:cNvSpPr>
          <p:nvPr/>
        </p:nvSpPr>
        <p:spPr bwMode="auto">
          <a:xfrm flipH="1">
            <a:off x="1905000" y="838200"/>
            <a:ext cx="0" cy="4572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3256" name="Text Box 8"/>
          <p:cNvSpPr txBox="1">
            <a:spLocks noChangeArrowheads="1"/>
          </p:cNvSpPr>
          <p:nvPr/>
        </p:nvSpPr>
        <p:spPr bwMode="auto">
          <a:xfrm>
            <a:off x="1371600" y="5715000"/>
            <a:ext cx="3429000"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GB" altLang="en-US" sz="2400" i="1"/>
              <a:t>Potentilla reptans </a:t>
            </a:r>
            <a:endParaRPr lang="en-GB" altLang="en-US" sz="2400"/>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ext Box 2"/>
          <p:cNvSpPr txBox="1">
            <a:spLocks noChangeArrowheads="1"/>
          </p:cNvSpPr>
          <p:nvPr/>
        </p:nvSpPr>
        <p:spPr bwMode="auto">
          <a:xfrm>
            <a:off x="990600" y="838200"/>
            <a:ext cx="7010400" cy="64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50000"/>
              </a:spcBef>
              <a:buFontTx/>
              <a:buNone/>
            </a:pPr>
            <a:r>
              <a:rPr lang="en-GB" altLang="en-US" sz="3600"/>
              <a:t>Life history strategies</a:t>
            </a:r>
          </a:p>
        </p:txBody>
      </p:sp>
      <p:sp>
        <p:nvSpPr>
          <p:cNvPr id="54275" name="Text Box 3"/>
          <p:cNvSpPr txBox="1">
            <a:spLocks noChangeArrowheads="1"/>
          </p:cNvSpPr>
          <p:nvPr/>
        </p:nvSpPr>
        <p:spPr bwMode="auto">
          <a:xfrm>
            <a:off x="990600" y="1600200"/>
            <a:ext cx="7315200" cy="830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GB" altLang="en-US" sz="2400"/>
              <a:t>Testing of evolutionary strategies – particularly r- K- as Darwinian concept with density (in) dependent selection </a:t>
            </a:r>
          </a:p>
        </p:txBody>
      </p:sp>
      <p:sp>
        <p:nvSpPr>
          <p:cNvPr id="54276" name="Text Box 4"/>
          <p:cNvSpPr txBox="1">
            <a:spLocks noChangeArrowheads="1"/>
          </p:cNvSpPr>
          <p:nvPr/>
        </p:nvSpPr>
        <p:spPr bwMode="auto">
          <a:xfrm>
            <a:off x="914400" y="2362200"/>
            <a:ext cx="7848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GB" altLang="en-US" sz="2400"/>
              <a:t>Possibility of comparisons across biogeographical regions</a:t>
            </a:r>
          </a:p>
        </p:txBody>
      </p:sp>
      <p:pic>
        <p:nvPicPr>
          <p:cNvPr id="54277"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81800" y="3352800"/>
            <a:ext cx="2103438" cy="3227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4278" name="Picture 6"/>
          <p:cNvPicPr>
            <a:picLocks noChangeAspect="1" noChangeArrowheads="1"/>
          </p:cNvPicPr>
          <p:nvPr/>
        </p:nvPicPr>
        <p:blipFill>
          <a:blip r:embed="rId3">
            <a:lum bright="30000" contrast="36000"/>
            <a:extLst>
              <a:ext uri="{28A0092B-C50C-407E-A947-70E740481C1C}">
                <a14:useLocalDpi xmlns:a14="http://schemas.microsoft.com/office/drawing/2010/main" val="0"/>
              </a:ext>
            </a:extLst>
          </a:blip>
          <a:srcRect/>
          <a:stretch>
            <a:fillRect/>
          </a:stretch>
        </p:blipFill>
        <p:spPr bwMode="auto">
          <a:xfrm>
            <a:off x="3886200" y="2971800"/>
            <a:ext cx="2514600" cy="335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4279"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3581400"/>
            <a:ext cx="3581400" cy="2686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102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295400"/>
            <a:ext cx="3187700" cy="403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102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7000" y="4343400"/>
            <a:ext cx="2209800" cy="175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196" name="Text Box 1028"/>
          <p:cNvSpPr txBox="1">
            <a:spLocks noChangeArrowheads="1"/>
          </p:cNvSpPr>
          <p:nvPr/>
        </p:nvSpPr>
        <p:spPr bwMode="auto">
          <a:xfrm>
            <a:off x="381000" y="6096000"/>
            <a:ext cx="685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GB" altLang="en-US" sz="2400"/>
              <a:t>http://www.ludvici.cz/vako/index.php</a:t>
            </a:r>
          </a:p>
        </p:txBody>
      </p:sp>
      <p:sp>
        <p:nvSpPr>
          <p:cNvPr id="8197" name="Text Box 1029"/>
          <p:cNvSpPr txBox="1">
            <a:spLocks noChangeArrowheads="1"/>
          </p:cNvSpPr>
          <p:nvPr/>
        </p:nvSpPr>
        <p:spPr bwMode="auto">
          <a:xfrm>
            <a:off x="685800" y="838200"/>
            <a:ext cx="8229600"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GB" altLang="en-US" sz="2400"/>
              <a:t>Analogical forms in Laurasian and Gondwana fauna</a:t>
            </a:r>
          </a:p>
        </p:txBody>
      </p:sp>
      <p:sp>
        <p:nvSpPr>
          <p:cNvPr id="8198" name="Text Box 1030"/>
          <p:cNvSpPr txBox="1">
            <a:spLocks noChangeArrowheads="1"/>
          </p:cNvSpPr>
          <p:nvPr/>
        </p:nvSpPr>
        <p:spPr bwMode="auto">
          <a:xfrm>
            <a:off x="2667000" y="1371600"/>
            <a:ext cx="1828800" cy="101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GB" altLang="en-US" sz="2400"/>
              <a:t>Sugar glider</a:t>
            </a:r>
          </a:p>
          <a:p>
            <a:pPr>
              <a:spcBef>
                <a:spcPct val="50000"/>
              </a:spcBef>
              <a:buFontTx/>
              <a:buNone/>
            </a:pPr>
            <a:r>
              <a:rPr lang="en-GB" altLang="en-US" sz="2400"/>
              <a:t>(marsupial)</a:t>
            </a:r>
          </a:p>
        </p:txBody>
      </p:sp>
      <p:pic>
        <p:nvPicPr>
          <p:cNvPr id="8199" name="Picture 103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6800" y="1524000"/>
            <a:ext cx="3870325" cy="2598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200" name="Text Box 1032"/>
          <p:cNvSpPr txBox="1">
            <a:spLocks noChangeArrowheads="1"/>
          </p:cNvSpPr>
          <p:nvPr/>
        </p:nvSpPr>
        <p:spPr bwMode="auto">
          <a:xfrm>
            <a:off x="6019800" y="4419600"/>
            <a:ext cx="2727325"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GB" altLang="en-US" sz="2400"/>
              <a:t>Squirrel (placental)</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xt Box 3"/>
          <p:cNvSpPr txBox="1">
            <a:spLocks noChangeArrowheads="1"/>
          </p:cNvSpPr>
          <p:nvPr/>
        </p:nvSpPr>
        <p:spPr bwMode="auto">
          <a:xfrm>
            <a:off x="762000" y="381000"/>
            <a:ext cx="3352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GB" altLang="en-US" sz="2400" i="1"/>
              <a:t>Salix herbacea </a:t>
            </a:r>
          </a:p>
        </p:txBody>
      </p:sp>
      <p:pic>
        <p:nvPicPr>
          <p:cNvPr id="9219"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00600" y="838200"/>
            <a:ext cx="3386138" cy="533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220" name="Text Box 5"/>
          <p:cNvSpPr txBox="1">
            <a:spLocks noChangeArrowheads="1"/>
          </p:cNvSpPr>
          <p:nvPr/>
        </p:nvSpPr>
        <p:spPr bwMode="auto">
          <a:xfrm>
            <a:off x="4724400" y="381000"/>
            <a:ext cx="3886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GB" altLang="en-US" sz="2400" i="1"/>
              <a:t>Salix capraea </a:t>
            </a:r>
          </a:p>
        </p:txBody>
      </p:sp>
      <p:sp>
        <p:nvSpPr>
          <p:cNvPr id="9221" name="Text Box 7"/>
          <p:cNvSpPr txBox="1">
            <a:spLocks noChangeArrowheads="1"/>
          </p:cNvSpPr>
          <p:nvPr/>
        </p:nvSpPr>
        <p:spPr bwMode="auto">
          <a:xfrm>
            <a:off x="838200" y="6096000"/>
            <a:ext cx="7924800" cy="830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US" altLang="en-US" sz="2400"/>
              <a:t>Two willows (common ancestor 500 000 years) – completely different ecological role (but see the similarity of flowers)</a:t>
            </a:r>
            <a:endParaRPr lang="en-GB" altLang="en-US" sz="2400"/>
          </a:p>
        </p:txBody>
      </p:sp>
      <p:pic>
        <p:nvPicPr>
          <p:cNvPr id="9222" name="Picture 8" descr="File:Salix herbacea dvärgvide.jpg - Wikimedia Common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9088" y="1066800"/>
            <a:ext cx="4381500" cy="415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777875"/>
            <a:ext cx="9144000" cy="608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3" name="TextovéPole 1"/>
          <p:cNvSpPr txBox="1">
            <a:spLocks noChangeArrowheads="1"/>
          </p:cNvSpPr>
          <p:nvPr/>
        </p:nvSpPr>
        <p:spPr bwMode="auto">
          <a:xfrm>
            <a:off x="381000" y="152400"/>
            <a:ext cx="7239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400" i="1"/>
              <a:t>Salix herbacea -  </a:t>
            </a:r>
            <a:r>
              <a:rPr lang="en-US" altLang="en-US" sz="2400"/>
              <a:t>species that competes with mosses</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endParaRPr lang="cs-CZ" altLang="cs-CZ" smtClean="0"/>
          </a:p>
        </p:txBody>
      </p:sp>
      <p:sp>
        <p:nvSpPr>
          <p:cNvPr id="11267" name="Rectangle 3"/>
          <p:cNvSpPr>
            <a:spLocks noGrp="1" noChangeArrowheads="1"/>
          </p:cNvSpPr>
          <p:nvPr>
            <p:ph type="body" idx="1"/>
          </p:nvPr>
        </p:nvSpPr>
        <p:spPr/>
        <p:txBody>
          <a:bodyPr/>
          <a:lstStyle/>
          <a:p>
            <a:endParaRPr lang="cs-CZ" altLang="cs-CZ" smtClean="0"/>
          </a:p>
        </p:txBody>
      </p:sp>
      <p:pic>
        <p:nvPicPr>
          <p:cNvPr id="11268" name="Picture 4" descr="hranicezbokustredn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1706225" cy="878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9" name="Text Box 5"/>
          <p:cNvSpPr txBox="1">
            <a:spLocks noChangeArrowheads="1"/>
          </p:cNvSpPr>
          <p:nvPr/>
        </p:nvSpPr>
        <p:spPr bwMode="auto">
          <a:xfrm>
            <a:off x="5364163" y="5589588"/>
            <a:ext cx="4897437" cy="83026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cs-CZ" altLang="cs-CZ" sz="2400" i="1"/>
              <a:t>Salix caprea</a:t>
            </a:r>
            <a:r>
              <a:rPr lang="en-US" altLang="cs-CZ" sz="2400" i="1"/>
              <a:t> – </a:t>
            </a:r>
            <a:r>
              <a:rPr lang="en-US" altLang="cs-CZ" sz="2400"/>
              <a:t>a</a:t>
            </a:r>
            <a:r>
              <a:rPr lang="en-US" altLang="cs-CZ" sz="2400" i="1"/>
              <a:t> </a:t>
            </a:r>
            <a:r>
              <a:rPr lang="en-US" altLang="cs-CZ" sz="2400"/>
              <a:t>tree able to form a canopy</a:t>
            </a:r>
            <a:endParaRPr lang="cs-CZ" altLang="cs-CZ" sz="240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Výchozí návrh">
  <a:themeElements>
    <a:clrScheme name="Výchozí návrh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fontScheme name="Výchozí návrh">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alt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alt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Výchozí návrh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Výchozí návrh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Výchozí návrh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Výchozí návrh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Výchozí návr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Výchozí návr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Výchozí návr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5131</TotalTime>
  <Words>1901</Words>
  <Application>Microsoft Office PowerPoint</Application>
  <PresentationFormat>Předvádění na obrazovce (4:3)</PresentationFormat>
  <Paragraphs>186</Paragraphs>
  <Slides>51</Slides>
  <Notes>0</Notes>
  <HiddenSlides>0</HiddenSlides>
  <MMClips>0</MMClips>
  <ScaleCrop>false</ScaleCrop>
  <HeadingPairs>
    <vt:vector size="8" baseType="variant">
      <vt:variant>
        <vt:lpstr>Použitá písma</vt:lpstr>
      </vt:variant>
      <vt:variant>
        <vt:i4>3</vt:i4>
      </vt:variant>
      <vt:variant>
        <vt:lpstr>Motiv</vt:lpstr>
      </vt:variant>
      <vt:variant>
        <vt:i4>1</vt:i4>
      </vt:variant>
      <vt:variant>
        <vt:lpstr>Vložené servery OLE</vt:lpstr>
      </vt:variant>
      <vt:variant>
        <vt:i4>5</vt:i4>
      </vt:variant>
      <vt:variant>
        <vt:lpstr>Nadpisy snímků</vt:lpstr>
      </vt:variant>
      <vt:variant>
        <vt:i4>51</vt:i4>
      </vt:variant>
    </vt:vector>
  </HeadingPairs>
  <TitlesOfParts>
    <vt:vector size="60" baseType="lpstr">
      <vt:lpstr>Arial</vt:lpstr>
      <vt:lpstr>Calibri</vt:lpstr>
      <vt:lpstr>Times New Roman</vt:lpstr>
      <vt:lpstr>Výchozí návrh</vt:lpstr>
      <vt:lpstr>STATISTICA Graph</vt:lpstr>
      <vt:lpstr>dokument</vt:lpstr>
      <vt:lpstr>Rovnice</vt:lpstr>
      <vt:lpstr>Worksheet</vt:lpstr>
      <vt:lpstr>Rastrový obrázek</vt:lpstr>
      <vt:lpstr>Life history strategies</vt:lpstr>
      <vt:lpstr>Classification  phylogenetic vs. functional </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Amount of fat for survival of winter (if I am a bird) [adapted from Southwood]</vt:lpstr>
      <vt:lpstr>Prezentace aplikace PowerPoint</vt:lpstr>
      <vt:lpstr>Trade-off – positive correlation between annual survival and age at maturity for birds. </vt:lpstr>
      <vt:lpstr>Prezentace aplikace PowerPoint</vt:lpstr>
      <vt:lpstr>Prezentace aplikace PowerPoint</vt:lpstr>
      <vt:lpstr>Prezentace aplikace PowerPoint</vt:lpstr>
      <vt:lpstr>Prezentace aplikace PowerPoint</vt:lpstr>
      <vt:lpstr>Trade-off is expressed as negative correlation only if the total amount of resources (energy) is roughly constant (Lychnis). If the amount changes pronouncedly (Myosotis), the “traits” might be even positively correlated. (My own interpretation of results, not from a textbook.)</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Definitions</vt:lpstr>
      <vt:lpstr>Prezentace aplikace PowerPoint</vt:lpstr>
      <vt:lpstr>Prezentace aplikace PowerPoint</vt:lpstr>
      <vt:lpstr>Prezentace aplikace PowerPoint</vt:lpstr>
      <vt:lpstr>Prezentace aplikace PowerPoint</vt:lpstr>
      <vt:lpstr>Prezentace aplikace PowerPoint</vt:lpstr>
      <vt:lpstr>Use of CSR strategies in community ecology</vt:lpstr>
      <vt:lpstr>Prezentace aplikace PowerPoint</vt:lpstr>
      <vt:lpstr>Prezentace aplikace PowerPoint</vt:lpstr>
      <vt:lpstr>Prezentace aplikace PowerPoint</vt:lpstr>
      <vt:lpstr>Prezentace aplikace PowerPoint</vt:lpstr>
      <vt:lpstr>Prezentace aplikace PowerPoint</vt:lpstr>
      <vt:lpstr>How to make the concept of strategies operational?  “Species traits” Measurable characteristics of species (SLA, LDMC, Beak depth) </vt:lpstr>
      <vt:lpstr>Prezentace aplikace PowerPoint</vt:lpstr>
      <vt:lpstr>Westoby (1998) - LHS</vt:lpstr>
      <vt:lpstr>Prezentace aplikace PowerPoint</vt:lpstr>
      <vt:lpstr>Advantages, disadvantages</vt:lpstr>
      <vt:lpstr>Prezentace aplikace PowerPoint</vt:lpstr>
      <vt:lpstr>Prezentace aplikace PowerPoint</vt:lpstr>
    </vt:vector>
  </TitlesOfParts>
  <Company>BiF JčU ČB</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Life history strategies</dc:title>
  <dc:creator>Jan Leps</dc:creator>
  <cp:lastModifiedBy>Jan Lepš</cp:lastModifiedBy>
  <cp:revision>93</cp:revision>
  <dcterms:created xsi:type="dcterms:W3CDTF">2003-04-29T17:25:34Z</dcterms:created>
  <dcterms:modified xsi:type="dcterms:W3CDTF">2023-03-22T11:52:54Z</dcterms:modified>
</cp:coreProperties>
</file>