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8"/>
  </p:notesMasterIdLst>
  <p:sldIdLst>
    <p:sldId id="328" r:id="rId2"/>
    <p:sldId id="329" r:id="rId3"/>
    <p:sldId id="330" r:id="rId4"/>
    <p:sldId id="331" r:id="rId5"/>
    <p:sldId id="332" r:id="rId6"/>
    <p:sldId id="308" r:id="rId7"/>
    <p:sldId id="296" r:id="rId8"/>
    <p:sldId id="307" r:id="rId9"/>
    <p:sldId id="305" r:id="rId10"/>
    <p:sldId id="306" r:id="rId11"/>
    <p:sldId id="310" r:id="rId12"/>
    <p:sldId id="347" r:id="rId13"/>
    <p:sldId id="333" r:id="rId14"/>
    <p:sldId id="334" r:id="rId15"/>
    <p:sldId id="309" r:id="rId16"/>
    <p:sldId id="342" r:id="rId17"/>
    <p:sldId id="264" r:id="rId18"/>
    <p:sldId id="336" r:id="rId19"/>
    <p:sldId id="337" r:id="rId20"/>
    <p:sldId id="338" r:id="rId21"/>
    <p:sldId id="343" r:id="rId22"/>
    <p:sldId id="318" r:id="rId23"/>
    <p:sldId id="319" r:id="rId24"/>
    <p:sldId id="320" r:id="rId25"/>
    <p:sldId id="321" r:id="rId26"/>
    <p:sldId id="322" r:id="rId27"/>
    <p:sldId id="256" r:id="rId28"/>
    <p:sldId id="288" r:id="rId29"/>
    <p:sldId id="341" r:id="rId30"/>
    <p:sldId id="263" r:id="rId31"/>
    <p:sldId id="266" r:id="rId32"/>
    <p:sldId id="275" r:id="rId33"/>
    <p:sldId id="340" r:id="rId34"/>
    <p:sldId id="269" r:id="rId35"/>
    <p:sldId id="311" r:id="rId36"/>
    <p:sldId id="267" r:id="rId37"/>
    <p:sldId id="289" r:id="rId38"/>
    <p:sldId id="260" r:id="rId39"/>
    <p:sldId id="346" r:id="rId40"/>
    <p:sldId id="279" r:id="rId41"/>
    <p:sldId id="280" r:id="rId42"/>
    <p:sldId id="325" r:id="rId43"/>
    <p:sldId id="326" r:id="rId44"/>
    <p:sldId id="327" r:id="rId45"/>
    <p:sldId id="339" r:id="rId46"/>
    <p:sldId id="323" r:id="rId47"/>
    <p:sldId id="324" r:id="rId48"/>
    <p:sldId id="313" r:id="rId49"/>
    <p:sldId id="314" r:id="rId50"/>
    <p:sldId id="294" r:id="rId51"/>
    <p:sldId id="270" r:id="rId52"/>
    <p:sldId id="271" r:id="rId53"/>
    <p:sldId id="272" r:id="rId54"/>
    <p:sldId id="274" r:id="rId55"/>
    <p:sldId id="278" r:id="rId56"/>
    <p:sldId id="344" r:id="rId5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83" d="100"/>
          <a:sy n="83" d="100"/>
        </p:scale>
        <p:origin x="1289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notesViewPr>
    <p:cSldViewPr>
      <p:cViewPr varScale="1">
        <p:scale>
          <a:sx n="67" d="100"/>
          <a:sy n="67" d="100"/>
        </p:scale>
        <p:origin x="-1594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smtClean="0"/>
              <a:t>Klepnutím lze upravit styly předlohy textu</a:t>
            </a:r>
          </a:p>
          <a:p>
            <a:pPr lvl="1"/>
            <a:r>
              <a:rPr lang="en-GB" altLang="cs-CZ" noProof="0" smtClean="0"/>
              <a:t>Druhá úroveň</a:t>
            </a:r>
          </a:p>
          <a:p>
            <a:pPr lvl="2"/>
            <a:r>
              <a:rPr lang="en-GB" altLang="cs-CZ" noProof="0" smtClean="0"/>
              <a:t>Třetí úroveň</a:t>
            </a:r>
          </a:p>
          <a:p>
            <a:pPr lvl="3"/>
            <a:r>
              <a:rPr lang="en-GB" altLang="cs-CZ" noProof="0" smtClean="0"/>
              <a:t>Čtvrtá úroveň</a:t>
            </a:r>
          </a:p>
          <a:p>
            <a:pPr lvl="4"/>
            <a:r>
              <a:rPr lang="en-GB" altLang="cs-CZ" noProof="0" smtClean="0"/>
              <a:t>Pátá úroveň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BE5CCE-3F79-4EAE-8525-8C1789E1B867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FD09DB-75A6-46AD-94CA-04528016B564}" type="slidenum">
              <a:rPr lang="en-GB" altLang="cs-CZ" sz="1200"/>
              <a:pPr/>
              <a:t>27</a:t>
            </a:fld>
            <a:endParaRPr lang="en-GB" altLang="cs-CZ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4BD41-2C82-4EF1-B2D7-14597FF50C9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9335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0835-BFC5-4A58-BB59-4FB98D3BD73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0796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F24C7-4430-412F-85C3-A2BF5A0FEE5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36956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9D7D4-110B-43AB-8679-C0A589650AD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5401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13931-6595-41B6-A878-8B3B9DC733A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5235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2B7F4-E522-40BC-A098-6AC7FD70821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3023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5BCB2-9216-4FC7-896A-EE3AC81BD98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499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08DC2-52E3-48FE-9E72-7BED39D68DE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7560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C3575-72CE-4141-9721-0C980BFC4B6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5451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ED4F5-E2B7-4951-86E1-9A2D6470026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083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AF38B-535A-45C4-9700-84B145980D0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8564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E8FD0-9902-44A7-9FE7-5A998538EE4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6363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4FF851-073F-4F44-B067-97AED1C84AE4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.bin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12.m4a"/><Relationship Id="rId7" Type="http://schemas.openxmlformats.org/officeDocument/2006/relationships/image" Target="../media/image9.png"/><Relationship Id="rId2" Type="http://schemas.microsoft.com/office/2007/relationships/media" Target="../media/media12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10.bin"/><Relationship Id="rId3" Type="http://schemas.openxmlformats.org/officeDocument/2006/relationships/audio" Target="../media/media13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audio" Target="../media/media31.m4a"/><Relationship Id="rId7" Type="http://schemas.openxmlformats.org/officeDocument/2006/relationships/oleObject" Target="../embeddings/oleObject12.bin"/><Relationship Id="rId2" Type="http://schemas.microsoft.com/office/2007/relationships/media" Target="../media/media3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0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Vztahy mezi organismy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(často prezentujeme jako vztahy mezi populacemi)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332656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497888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dirty="0" smtClean="0"/>
              <a:t>k. = </a:t>
            </a:r>
            <a:r>
              <a:rPr lang="cs-CZ" altLang="cs-CZ" sz="4000" b="1" dirty="0" smtClean="0"/>
              <a:t>interakce mezi jedinci, způsobená sdílenými požadavky na zdroj, který je omezeně dostupný a nedostatek daného zdroje vede k redukci přežití, růstu a reprodukce</a:t>
            </a:r>
            <a:r>
              <a:rPr lang="cs-CZ" altLang="cs-CZ" sz="4000" dirty="0" smtClean="0"/>
              <a:t> </a:t>
            </a:r>
          </a:p>
          <a:p>
            <a:pPr>
              <a:buFontTx/>
              <a:buNone/>
            </a:pPr>
            <a:r>
              <a:rPr lang="cs-CZ" altLang="cs-CZ" sz="4000" dirty="0" smtClean="0"/>
              <a:t>   --- snížený přínos jedince pro další generaci (= snížená fitness)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26064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Vnitrodruhová a mezidruhová k.</a:t>
            </a:r>
            <a:br>
              <a:rPr lang="en-GB" altLang="cs-CZ" smtClean="0"/>
            </a:br>
            <a:r>
              <a:rPr lang="en-GB" altLang="cs-CZ" smtClean="0"/>
              <a:t>(Intra- and interspecific c.)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Konkurují si individua</a:t>
            </a:r>
          </a:p>
          <a:p>
            <a:r>
              <a:rPr lang="en-GB" altLang="cs-CZ" smtClean="0"/>
              <a:t>Když patří k témuž druhu, je to kompetice vnitrodruhová, když k různým druhům, je to k. mezidruhová</a:t>
            </a:r>
          </a:p>
          <a:p>
            <a:r>
              <a:rPr lang="en-GB" altLang="cs-CZ" smtClean="0"/>
              <a:t>Mechanismy jsou často velice podobné</a:t>
            </a:r>
            <a:r>
              <a:rPr lang="cs-CZ" altLang="cs-CZ" smtClean="0"/>
              <a:t> (je jedno, jestli mi oběd snědl soused (vnitrodruhová k.), nebo sousedův pes (mezidruhová k.), v obou případech jsem přišel o zdroj)</a:t>
            </a:r>
            <a:r>
              <a:rPr lang="en-GB" altLang="cs-CZ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2420938"/>
            <a:ext cx="3384550" cy="647700"/>
          </a:xfrm>
        </p:spPr>
        <p:txBody>
          <a:bodyPr/>
          <a:lstStyle/>
          <a:p>
            <a:r>
              <a:rPr lang="cs-CZ" altLang="cs-CZ" sz="3600" b="1" smtClean="0"/>
              <a:t>Kompetice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0763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sz="2800" b="1" dirty="0" err="1" smtClean="0"/>
              <a:t>Vnitrodruhov</a:t>
            </a:r>
            <a:r>
              <a:rPr lang="cs-CZ" altLang="cs-CZ" sz="2800" b="1" dirty="0" smtClean="0"/>
              <a:t>á bude tedy spíš</a:t>
            </a:r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r>
              <a:rPr lang="cs-CZ" altLang="cs-CZ" b="1" dirty="0" smtClean="0"/>
              <a:t>  </a:t>
            </a:r>
            <a:r>
              <a:rPr lang="en-US" altLang="cs-CZ" sz="2000" b="1" dirty="0" err="1" smtClean="0"/>
              <a:t>individuum</a:t>
            </a:r>
            <a:r>
              <a:rPr lang="cs-CZ" altLang="cs-CZ" sz="2000" b="1" dirty="0" smtClean="0"/>
              <a:t> 1</a:t>
            </a:r>
            <a:r>
              <a:rPr lang="cs-CZ" altLang="cs-CZ" sz="1800" dirty="0" smtClean="0"/>
              <a:t>  </a:t>
            </a:r>
            <a:r>
              <a:rPr lang="cs-CZ" altLang="cs-CZ" dirty="0" smtClean="0">
                <a:sym typeface="Symbol" panose="05050102010706020507" pitchFamily="18" charset="2"/>
              </a:rPr>
              <a:t> </a:t>
            </a:r>
            <a:r>
              <a:rPr lang="en-US" altLang="cs-CZ" sz="2000" b="1" dirty="0" err="1" smtClean="0"/>
              <a:t>individuum</a:t>
            </a:r>
            <a:r>
              <a:rPr lang="en-US" altLang="cs-CZ" sz="2000" b="1" dirty="0" smtClean="0"/>
              <a:t> 2</a:t>
            </a:r>
            <a:endParaRPr lang="cs-CZ" altLang="cs-CZ" sz="2000" dirty="0" smtClean="0"/>
          </a:p>
          <a:p>
            <a:pPr>
              <a:buFontTx/>
              <a:buNone/>
            </a:pPr>
            <a:r>
              <a:rPr lang="cs-CZ" altLang="cs-CZ" dirty="0" smtClean="0"/>
              <a:t>                            </a:t>
            </a:r>
          </a:p>
          <a:p>
            <a:pPr>
              <a:buFontTx/>
              <a:buNone/>
            </a:pPr>
            <a:r>
              <a:rPr lang="cs-CZ" altLang="cs-CZ" dirty="0" smtClean="0"/>
              <a:t>                               </a:t>
            </a:r>
          </a:p>
          <a:p>
            <a:pPr>
              <a:buFontTx/>
              <a:buNone/>
            </a:pPr>
            <a:r>
              <a:rPr lang="cs-CZ" altLang="cs-CZ" dirty="0" smtClean="0"/>
              <a:t>                               </a:t>
            </a:r>
            <a:r>
              <a:rPr lang="cs-CZ" altLang="cs-CZ" sz="3600" b="1" dirty="0" smtClean="0"/>
              <a:t>zdroj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 flipV="1">
            <a:off x="2268538" y="3213100"/>
            <a:ext cx="1654175" cy="1370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4787900" y="3213100"/>
            <a:ext cx="1798638" cy="1368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332656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0825" y="0"/>
            <a:ext cx="83518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b="1">
                <a:solidFill>
                  <a:schemeClr val="accent2"/>
                </a:solidFill>
              </a:rPr>
              <a:t>Typy kompetice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accent2"/>
                </a:solidFill>
              </a:rPr>
              <a:t>Interferenční, Exploatační, Zdánlivá (všechny ve výsledku - - vztah)</a:t>
            </a:r>
            <a:r>
              <a:rPr lang="cs-CZ" altLang="cs-CZ">
                <a:solidFill>
                  <a:schemeClr val="accent2"/>
                </a:solidFill>
              </a:rPr>
              <a:t>, zdánlivá není o zdroje, ale dává - - </a:t>
            </a:r>
            <a:r>
              <a:rPr lang="en-GB" altLang="cs-CZ">
                <a:solidFill>
                  <a:schemeClr val="accent2"/>
                </a:solidFill>
              </a:rPr>
              <a:t> </a:t>
            </a:r>
            <a:endParaRPr lang="en-GB" altLang="cs-CZ" sz="240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52600" y="22860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Obr. Connell</a:t>
            </a:r>
          </a:p>
        </p:txBody>
      </p:sp>
      <p:pic>
        <p:nvPicPr>
          <p:cNvPr id="13316" name="Picture 4" descr="002"/>
          <p:cNvPicPr>
            <a:picLocks noChangeAspect="1" noChangeArrowheads="1"/>
          </p:cNvPicPr>
          <p:nvPr/>
        </p:nvPicPr>
        <p:blipFill>
          <a:blip r:embed="rId4">
            <a:lum bright="-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60575"/>
            <a:ext cx="6858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456" y="26064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6200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Další dělení</a:t>
            </a:r>
            <a:r>
              <a:rPr lang="cs-CZ" altLang="cs-CZ" sz="2400"/>
              <a:t> (podle symetrie dopadů)</a:t>
            </a:r>
            <a:r>
              <a:rPr lang="en-GB" altLang="cs-CZ" sz="2400"/>
              <a:t>: </a:t>
            </a:r>
            <a:r>
              <a:rPr lang="en-GB" altLang="cs-CZ" sz="2400" b="1"/>
              <a:t>Contest</a:t>
            </a:r>
            <a:r>
              <a:rPr lang="en-GB" altLang="cs-CZ" sz="2400"/>
              <a:t> (vítěz bere vše) vs. </a:t>
            </a:r>
            <a:r>
              <a:rPr lang="en-GB" altLang="cs-CZ" sz="2400" b="1"/>
              <a:t>scramble</a:t>
            </a:r>
            <a:r>
              <a:rPr lang="en-GB" altLang="cs-CZ" sz="2400"/>
              <a:t> (nějak se podělí).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Contest je tedy maximálně asymetrická kompetice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Teritorialita jako příklad maximálně asymetrické vnitrodruhové kompetice (většinou zajišťovaná interferenční kompeticí)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Hlídat území něco stojí: Výhody musí přesáhnout náklady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30480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38401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Kompetice o zdroje (Resource competition)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1700213"/>
            <a:ext cx="8964612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Zdroj musí být limitující, k dispozici v omezeném množství a oba organismy jej musí využívat, a musí být jeho nedostatkem (nedostupností) negativně ovlivněny.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Rostliny si konkurují o světlo, vodu a v ní rozpuštěné živiny v půdě, ale též o opylovače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Živočichové si konkurují </a:t>
            </a:r>
            <a:r>
              <a:rPr lang="cs-CZ" altLang="cs-CZ" sz="2400"/>
              <a:t>(kromě potravy) </a:t>
            </a:r>
            <a:r>
              <a:rPr lang="en-GB" altLang="cs-CZ" sz="2400"/>
              <a:t>často o úkryty, místa k rozmnožování (hnízdění)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Rostliny si většinou si nekonkurují o CO</a:t>
            </a:r>
            <a:r>
              <a:rPr lang="en-GB" altLang="cs-CZ" sz="2400" baseline="-25000"/>
              <a:t>2  </a:t>
            </a:r>
            <a:r>
              <a:rPr lang="en-GB" altLang="cs-CZ" sz="2400"/>
              <a:t>- není důležitá absolutní koncentrace zdroje, ale rychlost jeho přísunu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U mnoha organismů existuje </a:t>
            </a:r>
            <a:r>
              <a:rPr lang="cs-CZ" altLang="cs-CZ" sz="2400"/>
              <a:t>(vnitrodruhová) </a:t>
            </a:r>
            <a:r>
              <a:rPr lang="en-GB" altLang="cs-CZ" sz="2400"/>
              <a:t>kompetice o sexuální partnery</a:t>
            </a:r>
            <a:r>
              <a:rPr lang="cs-CZ" altLang="cs-CZ" sz="2400"/>
              <a:t>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Kompetice o sexuální partnery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Sexuální partner je vpodstatě také zdroj (jeho nedostupnost mi brání se rozmnožovat, a tím snižuje mou fitness)</a:t>
            </a:r>
          </a:p>
          <a:p>
            <a:r>
              <a:rPr lang="cs-CZ" altLang="en-US" smtClean="0"/>
              <a:t>Většinou není density dependence (na rozdíl od jiných zdrojů) – nabídka i poptávka se přibližně stejně mění s velikostí populace (obvykle se </a:t>
            </a:r>
            <a:r>
              <a:rPr lang="cs-CZ" altLang="en-US" i="1" smtClean="0"/>
              <a:t>sex ratio </a:t>
            </a:r>
            <a:r>
              <a:rPr lang="cs-CZ" altLang="en-US" smtClean="0"/>
              <a:t>s velikostí populace nemění)</a:t>
            </a:r>
          </a:p>
          <a:p>
            <a:endParaRPr lang="cs-CZ" altLang="en-US" smtClean="0"/>
          </a:p>
          <a:p>
            <a:endParaRPr lang="cs-CZ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2286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Mechanismy kompetice o zdroje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09800" y="3657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7412" name="Picture 4" descr="003"/>
          <p:cNvPicPr>
            <a:picLocks noChangeAspect="1" noChangeArrowheads="1"/>
          </p:cNvPicPr>
          <p:nvPr/>
        </p:nvPicPr>
        <p:blipFill>
          <a:blip r:embed="rId4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>
            <a:fillRect/>
          </a:stretch>
        </p:blipFill>
        <p:spPr bwMode="auto">
          <a:xfrm>
            <a:off x="2438400" y="304800"/>
            <a:ext cx="65055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50825" y="1844675"/>
            <a:ext cx="22336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Abych kompetitorovi uškodil, musím ho zastínit, a on zároveň musí tím zastíněním trpět.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456" y="1309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Klasický Lotka-Volterra model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1219200" y="1690688"/>
          <a:ext cx="3810000" cy="197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Rovnice" r:id="rId5" imgW="1663700" imgH="863600" progId="Equation.3">
                  <p:embed/>
                </p:oleObj>
              </mc:Choice>
              <mc:Fallback>
                <p:oleObj name="Rovnice" r:id="rId5" imgW="1663700" imgH="863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90688"/>
                        <a:ext cx="3810000" cy="197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905000" y="4572000"/>
          <a:ext cx="1600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Rovnice" r:id="rId7" imgW="710891" imgH="215806" progId="Equation.3">
                  <p:embed/>
                </p:oleObj>
              </mc:Choice>
              <mc:Fallback>
                <p:oleObj name="Rovnice" r:id="rId7" imgW="710891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0"/>
                        <a:ext cx="1600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876800" y="4572000"/>
          <a:ext cx="1600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Rovnice" r:id="rId9" imgW="710891" imgH="215806" progId="Equation.3">
                  <p:embed/>
                </p:oleObj>
              </mc:Choice>
              <mc:Fallback>
                <p:oleObj name="Rovnice" r:id="rId9" imgW="710891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72000"/>
                        <a:ext cx="1600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810000" y="4572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990600" y="39624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Stabilní equilibrium když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57200" y="5257800"/>
            <a:ext cx="822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tj., když negativní efekt každého druhu na vlastní populaci je větší než na populaci konkurenta (vztaženo k hodnotám K) =&gt; diferenciace nik = niche differentiation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990600" y="1524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Mezidruhová kompetice - 2 druhy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867400" y="333375"/>
            <a:ext cx="28082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V podstatě logistické rovnice s přidaným efektem konkurujícího druhu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50071" y="7070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38200" y="609600"/>
            <a:ext cx="7848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L- V model není příliš mechanistický - říká, že si druhy škodí, ale ignoruje, jak</a:t>
            </a:r>
            <a:r>
              <a:rPr lang="cs-CZ" altLang="cs-CZ" sz="2400"/>
              <a:t> (není zde zahrnut zdroj, o který si konkurují)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parametry </a:t>
            </a:r>
            <a:r>
              <a:rPr lang="en-GB" altLang="cs-CZ" sz="2400">
                <a:sym typeface="Symbol" panose="05050102010706020507" pitchFamily="18" charset="2"/>
              </a:rPr>
              <a:t> a  se velmi špatně odhadují (v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en-GB" altLang="cs-CZ" sz="2400">
                <a:sym typeface="Symbol" panose="05050102010706020507" pitchFamily="18" charset="2"/>
              </a:rPr>
              <a:t>podstatě lze jen z výsledku kompetice)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ym typeface="Symbol" panose="05050102010706020507" pitchFamily="18" charset="2"/>
              </a:rPr>
              <a:t>Ale jeden faktický závěr: </a:t>
            </a:r>
            <a:r>
              <a:rPr lang="cs-CZ" altLang="cs-CZ" sz="2400">
                <a:sym typeface="Symbol" panose="05050102010706020507" pitchFamily="18" charset="2"/>
              </a:rPr>
              <a:t>pro koexistenci </a:t>
            </a:r>
            <a:r>
              <a:rPr lang="en-GB" altLang="cs-CZ" sz="2400">
                <a:sym typeface="Symbol" panose="05050102010706020507" pitchFamily="18" charset="2"/>
              </a:rPr>
              <a:t>není důležitá absolutní velikost kompetice, ale relativní poměr mezidruhové a vnitrodruhové. Všimněte si, že  a  jsou vlastně poměry mezidruhové kompetice k vnitrodruhové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cs-CZ" altLang="cs-CZ" sz="4000" smtClean="0"/>
              <a:t>Obvykle prezentované schéma</a:t>
            </a:r>
            <a:br>
              <a:rPr lang="cs-CZ" altLang="cs-CZ" sz="4000" smtClean="0"/>
            </a:br>
            <a:r>
              <a:rPr lang="cs-CZ" altLang="cs-CZ" sz="4000" smtClean="0"/>
              <a:t>(podle vlivu jednoho na druhého)</a:t>
            </a:r>
          </a:p>
        </p:txBody>
      </p:sp>
      <p:graphicFrame>
        <p:nvGraphicFramePr>
          <p:cNvPr id="80934" name="Group 38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5407026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Vliv A na B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Vliv B na 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vztah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kompetice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9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Obvykle jeden „žere“ druhého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(konzumace, exploatace):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Predace s.l.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Parazitismus s.l. (+parazitoidi)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(ale jsou i jiné +  -  vztahy)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Mutualismus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komenzalismus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amenzalismus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Neutralismus (?)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36242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Tilmanův model 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Je více mechanistický (tj. zahrnuje mechanismy kompetice), zahrnuje i zdroj, o který si konkurují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5663" y="404664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r>
              <a:rPr lang="cs-CZ" altLang="cs-CZ" smtClean="0"/>
              <a:t>Tilmanův model 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773238"/>
            <a:ext cx="8785225" cy="4968875"/>
          </a:xfrm>
        </p:spPr>
        <p:txBody>
          <a:bodyPr/>
          <a:lstStyle/>
          <a:p>
            <a:pPr algn="l"/>
            <a:r>
              <a:rPr lang="cs-CZ" altLang="cs-CZ" smtClean="0"/>
              <a:t>Základní představa: populace si konkurují o zdroj, přísun zdroje je konstantní. Čím větší je populace, tím méně zdroje zbývá k užití.</a:t>
            </a:r>
          </a:p>
          <a:p>
            <a:pPr algn="l"/>
            <a:r>
              <a:rPr lang="cs-CZ" altLang="cs-CZ" smtClean="0"/>
              <a:t> Čím méně je zdroje, tím pomaleji  populace roste, pří nízkých hodnotách populace vymírá. </a:t>
            </a:r>
          </a:p>
          <a:p>
            <a:pPr algn="l"/>
            <a:r>
              <a:rPr lang="cs-CZ" altLang="cs-CZ" smtClean="0"/>
              <a:t>Populace, která je schopná růst při nejnižší koncentraci zdroje nakonec v kompetici zvítězí.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534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 dirty="0" err="1"/>
              <a:t>Tilman</a:t>
            </a:r>
            <a:r>
              <a:rPr lang="en-US" altLang="cs-CZ" sz="2400" b="1" dirty="0"/>
              <a:t>ova </a:t>
            </a:r>
            <a:r>
              <a:rPr lang="en-US" altLang="cs-CZ" sz="2400" b="1" dirty="0" err="1"/>
              <a:t>představa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mechanismu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mezidruhové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kompetice</a:t>
            </a:r>
            <a:r>
              <a:rPr lang="en-US" altLang="cs-CZ" sz="2400" b="1" dirty="0"/>
              <a:t> o </a:t>
            </a:r>
            <a:r>
              <a:rPr lang="en-US" altLang="cs-CZ" sz="2400" b="1" dirty="0" err="1"/>
              <a:t>zdroje</a:t>
            </a:r>
            <a:r>
              <a:rPr lang="en-US" altLang="cs-CZ" sz="2400" dirty="0"/>
              <a:t>: </a:t>
            </a:r>
            <a:r>
              <a:rPr lang="en-US" altLang="cs-CZ" sz="2400" dirty="0" err="1"/>
              <a:t>druh</a:t>
            </a:r>
            <a:r>
              <a:rPr lang="en-US" altLang="cs-CZ" sz="2400" dirty="0"/>
              <a:t> s </a:t>
            </a:r>
            <a:r>
              <a:rPr lang="en-US" altLang="cs-CZ" sz="2400" dirty="0" err="1"/>
              <a:t>nižším</a:t>
            </a:r>
            <a:r>
              <a:rPr lang="en-US" altLang="cs-CZ" sz="2400" dirty="0"/>
              <a:t> R</a:t>
            </a:r>
            <a:r>
              <a:rPr lang="en-US" altLang="cs-CZ" sz="2400" baseline="30000" dirty="0"/>
              <a:t>*</a:t>
            </a:r>
            <a:r>
              <a:rPr lang="en-US" altLang="cs-CZ" sz="2400" dirty="0"/>
              <a:t> je </a:t>
            </a:r>
            <a:r>
              <a:rPr lang="en-US" altLang="cs-CZ" sz="2400" dirty="0" err="1"/>
              <a:t>vítězem</a:t>
            </a:r>
            <a:r>
              <a:rPr lang="en-US" altLang="cs-CZ" sz="2400" dirty="0"/>
              <a:t> (</a:t>
            </a:r>
            <a:r>
              <a:rPr lang="en-US" altLang="cs-CZ" sz="2400" dirty="0" err="1"/>
              <a:t>tj</a:t>
            </a:r>
            <a:r>
              <a:rPr lang="en-US" altLang="cs-CZ" sz="2400" dirty="0"/>
              <a:t> </a:t>
            </a:r>
            <a:r>
              <a:rPr lang="en-US" altLang="cs-CZ" sz="2400" dirty="0" err="1"/>
              <a:t>druh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schopný</a:t>
            </a:r>
            <a:r>
              <a:rPr lang="en-US" altLang="cs-CZ" sz="2400" dirty="0"/>
              <a:t> </a:t>
            </a:r>
            <a:r>
              <a:rPr lang="en-US" altLang="cs-CZ" sz="2400" dirty="0" err="1"/>
              <a:t>růst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při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nižších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koncentracích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zdroje</a:t>
            </a:r>
            <a:r>
              <a:rPr lang="en-US" altLang="cs-CZ" sz="2400" dirty="0"/>
              <a:t>); </a:t>
            </a:r>
            <a:r>
              <a:rPr lang="en-US" altLang="cs-CZ" sz="2400" dirty="0" err="1"/>
              <a:t>pozor</a:t>
            </a:r>
            <a:r>
              <a:rPr lang="en-US" altLang="cs-CZ" sz="2400" dirty="0"/>
              <a:t> </a:t>
            </a:r>
            <a:r>
              <a:rPr lang="en-US" altLang="cs-CZ" sz="2400" dirty="0" err="1"/>
              <a:t>užívám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běžnou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Tilmanovskou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notaci</a:t>
            </a:r>
            <a:r>
              <a:rPr lang="en-US" altLang="cs-CZ" sz="2400" dirty="0"/>
              <a:t>, R je tam </a:t>
            </a:r>
            <a:r>
              <a:rPr lang="en-US" altLang="cs-CZ" sz="2400" dirty="0" err="1"/>
              <a:t>hladina</a:t>
            </a:r>
            <a:r>
              <a:rPr lang="en-US" altLang="cs-CZ" sz="2400" dirty="0"/>
              <a:t> (</a:t>
            </a:r>
            <a:r>
              <a:rPr lang="en-US" altLang="cs-CZ" sz="2400" dirty="0" err="1"/>
              <a:t>dostupnost</a:t>
            </a:r>
            <a:r>
              <a:rPr lang="en-US" altLang="cs-CZ" sz="2400" dirty="0"/>
              <a:t>) </a:t>
            </a:r>
            <a:r>
              <a:rPr lang="en-US" altLang="cs-CZ" sz="2400" dirty="0" err="1"/>
              <a:t>zdroje</a:t>
            </a:r>
            <a:r>
              <a:rPr lang="en-US" altLang="cs-CZ" sz="2400" dirty="0"/>
              <a:t>, m je </a:t>
            </a:r>
            <a:r>
              <a:rPr lang="en-US" altLang="cs-CZ" sz="2400" dirty="0" err="1"/>
              <a:t>mortalita</a:t>
            </a:r>
            <a:endParaRPr lang="en-GB" altLang="cs-CZ" sz="2400" dirty="0"/>
          </a:p>
        </p:txBody>
      </p:sp>
      <p:pic>
        <p:nvPicPr>
          <p:cNvPr id="22531" name="Picture 3" descr="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73152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5570538" y="4149725"/>
          <a:ext cx="35734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Rastrový obrázek" r:id="rId6" imgW="3574090" imgH="914479" progId="Obraz programu Malování">
                  <p:embed/>
                </p:oleObj>
              </mc:Choice>
              <mc:Fallback>
                <p:oleObj name="Rastrový obrázek" r:id="rId6" imgW="3574090" imgH="914479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538" y="4149725"/>
                        <a:ext cx="3573462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Jedna populace, jeden zdroj: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33400" y="62484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Model předpokládá, že m je na dostupnosti zdroje nezávislé.</a:t>
            </a:r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5486400" y="32131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Rastrový obrázek" r:id="rId8" imgW="3657917" imgH="960203" progId="Obraz programu Malování">
                  <p:embed/>
                </p:oleObj>
              </mc:Choice>
              <mc:Fallback>
                <p:oleObj name="Rastrový obrázek" r:id="rId8" imgW="3657917" imgH="960203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2131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084888" y="1989138"/>
            <a:ext cx="27352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Trochu jiná forma „logistické rovnice“, víc mechanistická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7596188" y="28527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1588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04800" y="1371600"/>
          <a:ext cx="4114800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Rastrový obrázek" r:id="rId5" imgW="5936494" imgH="5638095" progId="Obraz programu Malování">
                  <p:embed/>
                </p:oleObj>
              </mc:Choice>
              <mc:Fallback>
                <p:oleObj name="Rastrový obrázek" r:id="rId5" imgW="5936494" imgH="5638095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114800" cy="390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886200" y="2057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Population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62400" y="403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Resource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1295400" y="7620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Rastrový obrázek" r:id="rId7" imgW="3657917" imgH="960203" progId="Obraz programu Malování">
                  <p:embed/>
                </p:oleObj>
              </mc:Choice>
              <mc:Fallback>
                <p:oleObj name="Rastrový obrázek" r:id="rId7" imgW="3657917" imgH="960203" progId="Obraz programu Malování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620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410200" y="4495800"/>
          <a:ext cx="34528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Rastrový obrázek" r:id="rId9" imgW="3452159" imgH="678239" progId="Obraz programu Malování">
                  <p:embed/>
                </p:oleObj>
              </mc:Choice>
              <mc:Fallback>
                <p:oleObj name="Rastrový obrázek" r:id="rId9" imgW="3452159" imgH="6782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4528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5486400" y="1350963"/>
          <a:ext cx="32004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Rastrový obrázek" r:id="rId11" imgW="2949196" imgH="2903472" progId="Obraz programu Malování">
                  <p:embed/>
                </p:oleObj>
              </mc:Choice>
              <mc:Fallback>
                <p:oleObj name="Rastrový obrázek" r:id="rId11" imgW="2949196" imgH="2903472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350963"/>
                        <a:ext cx="3200400" cy="315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3581400" y="3581400"/>
          <a:ext cx="184943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Rastrový obrázek" r:id="rId13" imgW="1851820" imgH="556190" progId="Obraz programu Malování">
                  <p:embed/>
                </p:oleObj>
              </mc:Choice>
              <mc:Fallback>
                <p:oleObj name="Rastrový obrázek" r:id="rId13" imgW="1851820" imgH="556190" progId="Obraz programu Malování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84943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191000" y="2971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Supply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43434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 flipV="1">
            <a:off x="4724400" y="44958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819400" y="5562600"/>
            <a:ext cx="4848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Dostupnost zdroje je jednoznačně určena tím, kolik je “Supply” a velikost</a:t>
            </a:r>
            <a:r>
              <a:rPr lang="cs-CZ" altLang="cs-CZ" sz="2400"/>
              <a:t>í</a:t>
            </a:r>
            <a:r>
              <a:rPr lang="en-GB" altLang="cs-CZ" sz="2400"/>
              <a:t> populace</a:t>
            </a:r>
            <a:r>
              <a:rPr lang="cs-CZ" altLang="cs-CZ" sz="2400"/>
              <a:t> v daném okamžiku</a:t>
            </a:r>
            <a:endParaRPr lang="en-GB" altLang="cs-CZ" sz="2400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H="1">
            <a:off x="3924300" y="260350"/>
            <a:ext cx="13684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5292725" y="0"/>
            <a:ext cx="3384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Tuto rovnici můžu mít pro libovolný počet populací, které si konkurují o daný zdroj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3733" y="8651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Když máme jeden zdroj, dostáváme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Každý druh je charakterizován koncentrací zdroje, při které je ještě schopen růst, R</a:t>
            </a:r>
            <a:r>
              <a:rPr lang="en-GB" altLang="cs-CZ" baseline="30000" smtClean="0"/>
              <a:t>*</a:t>
            </a:r>
            <a:r>
              <a:rPr lang="en-GB" altLang="cs-CZ" smtClean="0"/>
              <a:t> - na tuto koncentraci je schopen zdroj vyčerpat</a:t>
            </a:r>
          </a:p>
          <a:p>
            <a:r>
              <a:rPr lang="en-GB" altLang="cs-CZ" smtClean="0"/>
              <a:t>Druh, který má nejnižší R</a:t>
            </a:r>
            <a:r>
              <a:rPr lang="en-GB" altLang="cs-CZ" baseline="30000" smtClean="0"/>
              <a:t>*</a:t>
            </a:r>
            <a:r>
              <a:rPr lang="en-GB" altLang="cs-CZ" smtClean="0"/>
              <a:t> vítězí (ostatní druhy už chcípaj, ale on ještě roste)</a:t>
            </a:r>
          </a:p>
          <a:p>
            <a:r>
              <a:rPr lang="en-GB" altLang="cs-CZ" smtClean="0"/>
              <a:t>Hezky mu (Tilmanovi) to vychází pro řasy</a:t>
            </a:r>
            <a:r>
              <a:rPr lang="cs-CZ" altLang="cs-CZ" smtClean="0"/>
              <a:t> (rozsivky)</a:t>
            </a:r>
            <a:r>
              <a:rPr lang="en-GB" altLang="cs-CZ" smtClean="0"/>
              <a:t>, u vyšších kytek je to slabší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1722" y="27016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Při více zdrojích dostáváme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Trvale může koexistovat nanejvýš tolik druhů, kolik je limitujících zdrojů</a:t>
            </a:r>
          </a:p>
          <a:p>
            <a:endParaRPr lang="en-GB" altLang="cs-CZ" smtClean="0"/>
          </a:p>
          <a:p>
            <a:r>
              <a:rPr lang="en-GB" altLang="cs-CZ" smtClean="0"/>
              <a:t>Teoretický základ pro Gausseho princip kompetičního vyloučení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cs-CZ" smtClean="0"/>
              <a:t>Ale: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2362200" cy="5867400"/>
          </a:xfrm>
        </p:spPr>
        <p:txBody>
          <a:bodyPr/>
          <a:lstStyle/>
          <a:p>
            <a:r>
              <a:rPr lang="en-GB" altLang="cs-CZ" smtClean="0"/>
              <a:t>Na ploše 1m</a:t>
            </a:r>
            <a:r>
              <a:rPr lang="en-GB" altLang="cs-CZ" baseline="30000" smtClean="0"/>
              <a:t>2</a:t>
            </a:r>
            <a:r>
              <a:rPr lang="en-GB" altLang="cs-CZ" smtClean="0"/>
              <a:t> na Ohrazení máme 40 druhů cévnatých rostlin, a všechny si konkurují o světlo a vodu s živinami</a:t>
            </a:r>
          </a:p>
        </p:txBody>
      </p:sp>
      <p:pic>
        <p:nvPicPr>
          <p:cNvPr id="26628" name="Picture 4" descr="C:\Documents and Settings\suspa\Dokumenty\Prenest\OHRAZENI\Plochy24-5-05Obrazky\P11a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6563"/>
            <a:ext cx="60198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228600"/>
            <a:ext cx="3810000" cy="4191000"/>
          </a:xfrm>
        </p:spPr>
        <p:txBody>
          <a:bodyPr/>
          <a:lstStyle/>
          <a:p>
            <a:r>
              <a:rPr lang="en-GB" altLang="cs-CZ" sz="3600" smtClean="0">
                <a:solidFill>
                  <a:schemeClr val="bg1"/>
                </a:solidFill>
              </a:rPr>
              <a:t>Zvláštnosti kompetice rostlin</a:t>
            </a:r>
            <a:endParaRPr lang="en-GB" altLang="cs-CZ" smtClean="0"/>
          </a:p>
        </p:txBody>
      </p:sp>
      <p:pic>
        <p:nvPicPr>
          <p:cNvPr id="27651" name="Picture 4" descr="G:\WWW\SUSPA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16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7" y="332656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609600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Rostlinná kompetice: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Rostliny jsou sedentární, takže: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Konkurence probíhá jen mezi sousedy - důležitost prostorové struktury a heterogenity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Zůstávají během celého života na jednom místě Jsou ovlivněny heterogenitou prostředí (velká morfologická plasticita jako řešení)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Velikost individua je důležitější než druhová identita (dospělý smrk lehce potlačí dospělou </a:t>
            </a:r>
            <a:r>
              <a:rPr lang="cs-CZ" altLang="cs-CZ" sz="2400"/>
              <a:t>třtinu křovištní</a:t>
            </a:r>
            <a:r>
              <a:rPr lang="cs-CZ" altLang="cs-CZ" sz="2400" i="1"/>
              <a:t>,</a:t>
            </a:r>
            <a:r>
              <a:rPr lang="en-GB" altLang="cs-CZ" sz="2400" i="1"/>
              <a:t> </a:t>
            </a:r>
            <a:r>
              <a:rPr lang="en-GB" altLang="cs-CZ" sz="2400"/>
              <a:t> ale dospělá </a:t>
            </a:r>
            <a:r>
              <a:rPr lang="cs-CZ" altLang="cs-CZ" sz="2400"/>
              <a:t>třtina</a:t>
            </a:r>
            <a:r>
              <a:rPr lang="en-GB" altLang="cs-CZ" sz="2400" i="1"/>
              <a:t> </a:t>
            </a:r>
            <a:r>
              <a:rPr lang="en-GB" altLang="cs-CZ" sz="2400"/>
              <a:t>zahubí smrkový semenáč)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Kompetice je velmi asymetrická (zvláště kompetice o světlo)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533400"/>
            <a:ext cx="21272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6516688" y="4221163"/>
            <a:ext cx="22320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Často potřebují někoho na přenos pylu a semen – i o něj si konkurují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4624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Kompetice nad a pod zemí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Nad zemí o světlo – velmi asymetrická – kdo je vyšší vyhrává, ale když umím fotosyntetizovat při menším světle, tak to můžu v pohodě přežít</a:t>
            </a:r>
          </a:p>
          <a:p>
            <a:r>
              <a:rPr lang="cs-CZ" altLang="cs-CZ" smtClean="0"/>
              <a:t>Pod zemí o vodu a v ní rozpuštěné živiny –relativně symetrická – i malá kytka může úspěšně čerpat živiny a tím je brát velké rostlině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36290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Jako každé schéma, i toto je zjednodušení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smtClean="0"/>
              <a:t>Interagují individua (ale my často mluvíme o interakcích populací – to už je jistá abstrakce)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pokud jsou individua téhož druhu, jedná se o vztah </a:t>
            </a:r>
            <a:r>
              <a:rPr lang="cs-CZ" altLang="cs-CZ" sz="2800" b="1" smtClean="0"/>
              <a:t>vnitrodruhový (intraspecifický),</a:t>
            </a:r>
            <a:r>
              <a:rPr lang="cs-CZ" altLang="cs-CZ" sz="2800" smtClean="0"/>
              <a:t> pokud různého druhu, jde o vztah </a:t>
            </a:r>
            <a:r>
              <a:rPr lang="cs-CZ" altLang="cs-CZ" sz="2800" b="1" smtClean="0"/>
              <a:t>mezidruhový (interspecifický)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Toto rozlišení se ale prakticky užívá jen u kompetice; vnitrodruhová predace se nazývá kanibalismus, vnitrodruhový mutualismus se jaksi předpokládá a nestuduje se jako vláštní vztah (ale třeba </a:t>
            </a:r>
            <a:r>
              <a:rPr lang="cs-CZ" altLang="cs-CZ" sz="2800" i="1" smtClean="0"/>
              <a:t>parent offspring conflict</a:t>
            </a:r>
            <a:r>
              <a:rPr lang="cs-CZ" altLang="cs-CZ" sz="280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7086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Negativní efekt zprostředkovaný ohněm (strategie: </a:t>
            </a:r>
            <a:r>
              <a:rPr lang="cs-CZ" altLang="cs-CZ" sz="2400"/>
              <a:t>a</a:t>
            </a:r>
            <a:r>
              <a:rPr lang="en-GB" altLang="cs-CZ" sz="2400"/>
              <a:t>ť mě chcípne koza, hlavně když sousedovi chcípne kráva!</a:t>
            </a:r>
            <a:r>
              <a:rPr lang="cs-CZ" altLang="cs-CZ" sz="2400"/>
              <a:t> – já na tom ve výsledku vydělám</a:t>
            </a:r>
            <a:r>
              <a:rPr lang="en-GB" altLang="cs-CZ" sz="2400"/>
              <a:t>)</a:t>
            </a:r>
          </a:p>
        </p:txBody>
      </p:sp>
      <p:pic>
        <p:nvPicPr>
          <p:cNvPr id="30723" name="Picture 3" descr="ohenvsabal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7488"/>
            <a:ext cx="7848600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590800" y="2819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1747" name="Picture 3" descr="C:\Documents and Settings\suspa\Dokumenty\Obrázky\suspa\digerpin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5188"/>
            <a:ext cx="7696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26064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C:\Documents and Settings\suspa\Dokumenty\Obrázky\suspa\diggerpinejehlic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1000"/>
            <a:ext cx="426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332656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66800" y="838200"/>
            <a:ext cx="68580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Allelopatie</a:t>
            </a:r>
            <a:r>
              <a:rPr lang="en-GB" altLang="cs-CZ" sz="2400"/>
              <a:t>: vylučování toxických chemikálií do půdy (s cílem zabránit kompetici a růstu jiných rostlin)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Problém s experimentálním prokázáním?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Podobný efekt má produkce těžko rozložitelného opadu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04664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:\Documents and Settings\suspa\Dokumenty\Prenest\OHRAZENI\Plochy24-5-05Obrazky\P24b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163"/>
            <a:ext cx="72390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38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Molinia caerulea </a:t>
            </a:r>
            <a:r>
              <a:rPr lang="en-GB" altLang="cs-CZ" sz="2400"/>
              <a:t>produkuje těžko rozložitelný opad, který vadí víc okolní vegetaci než vlastnímu druhu</a:t>
            </a:r>
            <a:endParaRPr lang="en-GB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Apparent competition (zdánlivá kompetice)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76400" y="2819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6868" name="Picture 4" descr="Abiscoapparentco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37274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33528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Příklad z Abisca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Nízké břízy (</a:t>
            </a:r>
            <a:r>
              <a:rPr lang="en-GB" altLang="cs-CZ" sz="2400" i="1"/>
              <a:t>Betula nana</a:t>
            </a:r>
            <a:r>
              <a:rPr lang="en-GB" altLang="cs-CZ" sz="2400"/>
              <a:t>) jsou pod vyšším herbivorním tlakem pod kongenerickými vysokými břízami </a:t>
            </a:r>
            <a:r>
              <a:rPr lang="en-GB" altLang="cs-CZ" sz="2400" i="1"/>
              <a:t>Betula tortuosa.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2833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50825" y="762000"/>
            <a:ext cx="87137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/>
              <a:t>Rostliny ovlivňují jak zdroje (čerpáním), tak i charakteristiky nezdrojového charakteru (</a:t>
            </a:r>
            <a:r>
              <a:rPr lang="cs-CZ" altLang="cs-CZ" sz="2800"/>
              <a:t>s</a:t>
            </a:r>
            <a:r>
              <a:rPr lang="en-GB" altLang="cs-CZ" sz="2800"/>
              <a:t>trom sníží hladinu světla stíněním, ale může ochránit před přehřátím.)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0825" y="2781300"/>
            <a:ext cx="8497888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/>
              <a:t>Výsledný efekt nemusí být vždy negativní </a:t>
            </a:r>
            <a:endParaRPr lang="cs-CZ" altLang="cs-CZ" sz="28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/>
              <a:t>Facilitation (obvyklé v nepříznivých podmínkách nebo během nepříznivých období) [vlastně je to taky mutualismus]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/>
              <a:t>[Vliv gapu na růst semenáčů byl positivní v průběhu vlhkých, a negativní v průběhu suchých let.]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8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9965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755650" y="260350"/>
            <a:ext cx="746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Empirické studie kompetice (rostlin i živočichů)</a:t>
            </a:r>
            <a:r>
              <a:rPr lang="cs-CZ" altLang="cs-CZ" sz="2400" b="1"/>
              <a:t> aneb jak tu kompetici dokážu</a:t>
            </a:r>
            <a:endParaRPr lang="en-GB" altLang="cs-CZ" sz="2400" b="1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685800" y="1371600"/>
            <a:ext cx="7239000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1. (Nepřímé) Pomocí důsledků, nejčastěji prostorového rozmístění jedinců v populaci (vnitrodruhová), popř. rozdělení zdrojů (mezidruhová)</a:t>
            </a:r>
            <a:r>
              <a:rPr lang="cs-CZ" altLang="cs-CZ" sz="2400"/>
              <a:t> – či znaků charakterizujících jejich získávání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2. (Přímé) Manipulativní experimenty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a) pěstování druhů samostatně a ve směsích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b) transplanting (např. semenáče do gapů a do 	trsu)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c) odstraňování (removal) vegetace v okolí 		individua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d) odstranění druhu ze společenstva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Proč je ekologie stále více experimentální věda</a:t>
            </a:r>
            <a:endParaRPr lang="en-US" alt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b="1" smtClean="0"/>
              <a:t>Pozorování a pokus</a:t>
            </a:r>
          </a:p>
          <a:p>
            <a:r>
              <a:rPr lang="cs-CZ" altLang="en-US" smtClean="0"/>
              <a:t>Jak dokázat, že plevel škodí obilí? </a:t>
            </a:r>
          </a:p>
          <a:p>
            <a:pPr lvl="1"/>
            <a:r>
              <a:rPr lang="cs-CZ" altLang="en-US" sz="2400" smtClean="0"/>
              <a:t>Pozorování – je opravdu méně obilí tam, kde je i plevel? (a co když na vlhkém místě je obilí více, a uchytí se tam i plevel -  tomůže vypadat, že plevel pomáhá / nebo plevel vyžaduje k uchycení vlhkou půdu, a obilí tam neklíčí – to může vypadat jako kompetice)</a:t>
            </a:r>
          </a:p>
          <a:p>
            <a:pPr lvl="1"/>
            <a:r>
              <a:rPr lang="cs-CZ" altLang="en-US" sz="2400" smtClean="0"/>
              <a:t>Manipulativní pokus - Z půlky ploch odstraním plevel, na půlce ho nechám, púřípadně někam dozaseju a sleduju, jestli se má obilí lépe tam, kde plevel není nebo je ho méně</a:t>
            </a:r>
            <a:endParaRPr lang="en-US" altLang="en-US" sz="240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Toto schéma také není úplné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Existuje řada vztahů + -, které neznamenají, že jeden druhého přímo žere (např. epifyty a liány obvykle škodí svým „hostitelům“, a  většinou tomu neříkáme parazitismus); klasifikace vztahů, kdy jeden druhého žere, bývá také složitější než predace a parazitismus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Podobně se kompetice často definuje jako soutěž o zdroje – potom nezahrne řadu vztahů - -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38200" y="1981200"/>
            <a:ext cx="7467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Pravidelné (rovnoměrné) rozmístění individuí je s největší pravěpodobnos</a:t>
            </a:r>
            <a:r>
              <a:rPr lang="cs-CZ" altLang="cs-CZ" sz="2400"/>
              <a:t>t</a:t>
            </a:r>
            <a:r>
              <a:rPr lang="en-GB" altLang="cs-CZ" sz="2400"/>
              <a:t>í důsledkem zvýšené mortality v důsledku kompetice sousedů (u rostlin). Podobný výsledek má teritorialita u živočichů.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914400" y="3962400"/>
            <a:ext cx="7315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Shlukovité rozmístění může mít řadu příčin, po</a:t>
            </a:r>
            <a:r>
              <a:rPr lang="cs-CZ" altLang="cs-CZ" sz="2400"/>
              <a:t>z</a:t>
            </a:r>
            <a:r>
              <a:rPr lang="en-GB" altLang="cs-CZ" sz="2400"/>
              <a:t>itivní interakce je jedna z méně pravděpodobných (</a:t>
            </a:r>
            <a:r>
              <a:rPr lang="cs-CZ" altLang="cs-CZ" sz="2400"/>
              <a:t>n</a:t>
            </a:r>
            <a:r>
              <a:rPr lang="en-GB" altLang="cs-CZ" sz="2400"/>
              <a:t>ejčastější jsou heterogenita prostředí a způsob rozšiřování.)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990600" y="5562600"/>
            <a:ext cx="723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Změny v prostorovém uspořádání v průběhu času dávají lepší představu n</a:t>
            </a:r>
            <a:r>
              <a:rPr lang="cs-CZ" altLang="cs-CZ" sz="2400"/>
              <a:t>e</a:t>
            </a:r>
            <a:r>
              <a:rPr lang="en-GB" altLang="cs-CZ" sz="2400"/>
              <a:t>ž jedno pozorování.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990600" y="685800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/>
              <a:t>Vnitrodruhová kompetice a prostorové rozmístění individuí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465423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685800" y="533400"/>
            <a:ext cx="7848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Korelace prostoru, který má individuum k dispozici (nebo počet blízkých sousedů), s jeho velikostí (počtem květů, semen, etc.) [Pozor na obrácenou kauzalitu, etc.] Excentricita kořenového systému:</a:t>
            </a:r>
          </a:p>
        </p:txBody>
      </p:sp>
      <p:sp>
        <p:nvSpPr>
          <p:cNvPr id="41987" name="Text Box 1027"/>
          <p:cNvSpPr txBox="1">
            <a:spLocks noChangeArrowheads="1"/>
          </p:cNvSpPr>
          <p:nvPr/>
        </p:nvSpPr>
        <p:spPr bwMode="auto">
          <a:xfrm>
            <a:off x="2057400" y="31242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41988" name="Picture 1028" descr="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8"/>
          <a:stretch>
            <a:fillRect/>
          </a:stretch>
        </p:blipFill>
        <p:spPr bwMode="auto">
          <a:xfrm>
            <a:off x="1906588" y="1981200"/>
            <a:ext cx="72374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26064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593725"/>
            <a:ext cx="8686800" cy="6264275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  </a:t>
            </a:r>
            <a:r>
              <a:rPr lang="cs-CZ" altLang="cs-CZ" sz="3500" smtClean="0"/>
              <a:t>Vzájemně kompetující druhy reagují na sdílení společných zdrojů diferenciací svých nik (</a:t>
            </a:r>
            <a:r>
              <a:rPr lang="cs-CZ" altLang="cs-CZ" sz="3500" b="1" smtClean="0"/>
              <a:t>v evolučním čase</a:t>
            </a:r>
            <a:r>
              <a:rPr lang="cs-CZ" altLang="cs-CZ" sz="3500" smtClean="0"/>
              <a:t>) – tady manipulativní experiment moc nejde</a:t>
            </a:r>
          </a:p>
          <a:p>
            <a:pPr>
              <a:buFontTx/>
              <a:buNone/>
            </a:pPr>
            <a:endParaRPr lang="cs-CZ" altLang="cs-CZ" sz="2000" b="1" smtClean="0"/>
          </a:p>
          <a:p>
            <a:pPr>
              <a:buFontTx/>
              <a:buNone/>
            </a:pPr>
            <a:r>
              <a:rPr lang="cs-CZ" altLang="cs-CZ" b="1" smtClean="0"/>
              <a:t>   </a:t>
            </a:r>
            <a:r>
              <a:rPr lang="cs-CZ" altLang="cs-CZ" sz="3500" b="1" smtClean="0"/>
              <a:t>= </a:t>
            </a:r>
            <a:r>
              <a:rPr lang="cs-CZ" altLang="cs-CZ" sz="3500" b="1" u="sng" smtClean="0"/>
              <a:t>posun znaků</a:t>
            </a:r>
            <a:r>
              <a:rPr lang="cs-CZ" altLang="cs-CZ" sz="3500" b="1" smtClean="0"/>
              <a:t>, character displacement</a:t>
            </a:r>
            <a:r>
              <a:rPr lang="cs-CZ" altLang="cs-CZ" sz="3500" smtClean="0"/>
              <a:t>. </a:t>
            </a:r>
          </a:p>
          <a:p>
            <a:pPr>
              <a:buFontTx/>
              <a:buNone/>
            </a:pPr>
            <a:r>
              <a:rPr lang="cs-CZ" altLang="cs-CZ" sz="3500" smtClean="0"/>
              <a:t>   - znaky spojené se získáváním potravy, např. rozměrů kusadel, zobáků, apod.</a:t>
            </a:r>
          </a:p>
          <a:p>
            <a:pPr>
              <a:buFontTx/>
              <a:buNone/>
            </a:pPr>
            <a:r>
              <a:rPr lang="cs-CZ" altLang="cs-CZ" sz="3500" smtClean="0"/>
              <a:t>   - někdy slouží i k rozeznání příslušníků vlastního druhu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26121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229600" cy="52181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smtClean="0"/>
              <a:t>   </a:t>
            </a:r>
            <a:r>
              <a:rPr lang="cs-CZ" altLang="cs-CZ" sz="3500" smtClean="0"/>
              <a:t>Rozměry zobáků jednotlivých druhů tzv. </a:t>
            </a:r>
            <a:r>
              <a:rPr lang="cs-CZ" altLang="cs-CZ" sz="3500" b="1" smtClean="0"/>
              <a:t>Darwinových pěnkav</a:t>
            </a:r>
            <a:r>
              <a:rPr lang="cs-CZ" altLang="cs-CZ" sz="3500" smtClean="0"/>
              <a:t> na Galapágách jsou odlišné při koexistenci na tomtéž ostrově</a:t>
            </a:r>
          </a:p>
          <a:p>
            <a:pPr>
              <a:buFontTx/>
              <a:buNone/>
            </a:pPr>
            <a:endParaRPr lang="cs-CZ" altLang="cs-CZ" sz="3500" smtClean="0"/>
          </a:p>
          <a:p>
            <a:r>
              <a:rPr lang="cs-CZ" altLang="cs-CZ" sz="3500" smtClean="0"/>
              <a:t>jen jeden druh na ostrově:</a:t>
            </a:r>
          </a:p>
          <a:p>
            <a:pPr>
              <a:buFontTx/>
              <a:buNone/>
            </a:pPr>
            <a:r>
              <a:rPr lang="cs-CZ" altLang="cs-CZ" sz="3500" smtClean="0"/>
              <a:t>      zasahují i do rozmezí jiného druhu.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5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19813" cy="648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6443663" y="333375"/>
            <a:ext cx="23764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No, tohle dělat experimentálně (odstranit jeden druh z ostrova)  nejde – evoluční odpovědi na experimentální manipulaci se za svůj život nedočkáme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Case studies (případové studie)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Jak si konkurují sýkora koňadra a sýkora modřinka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324600" cy="67056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  </a:t>
            </a:r>
            <a:r>
              <a:rPr lang="cs-CZ" altLang="cs-CZ" sz="3600" smtClean="0"/>
              <a:t>Sýkora koňadra (</a:t>
            </a:r>
            <a:r>
              <a:rPr lang="cs-CZ" altLang="cs-CZ" sz="3600" i="1" smtClean="0"/>
              <a:t>Parus major)</a:t>
            </a:r>
            <a:r>
              <a:rPr lang="cs-CZ" altLang="cs-CZ" sz="3600" smtClean="0"/>
              <a:t>, hmotnost asi 20 g, výrazně silnější, ale s menším počtem mláďat ve snůškách a s větší schopností obsadit v zimě za nočních mrazů úkryty v dutinách s větším vstupním otvorem a vytěsnit z nich menší sýkoru modřinku, na kterou zbývají pouze úkryty s malým vstupním otvorem.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971800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645024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410200" cy="65532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  </a:t>
            </a:r>
            <a:r>
              <a:rPr lang="cs-CZ" altLang="cs-CZ" sz="3600" smtClean="0"/>
              <a:t>Sýkora modřinka (</a:t>
            </a:r>
            <a:r>
              <a:rPr lang="cs-CZ" altLang="cs-CZ" sz="3600" i="1" smtClean="0"/>
              <a:t>Parus caeruleus)</a:t>
            </a:r>
            <a:r>
              <a:rPr lang="cs-CZ" altLang="cs-CZ" sz="3600" smtClean="0"/>
              <a:t>, poloviční hmotnost, větší počet mláďat, větší schopnost odchovat více mláďat díky širšímu potravnímu spektru včetně menších potravních objektů (má proto větší ztráty populace dané abiotickým faktorem – mrazem).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562600" y="3048000"/>
            <a:ext cx="31242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accent2"/>
                </a:solidFill>
              </a:rPr>
              <a:t>Je zde částečná diferenciace nik - realizovaná nika modřinky je více omezena koňadrou než naopak.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620713"/>
            <a:ext cx="8507413" cy="57594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400" b="1" u="sng" smtClean="0"/>
              <a:t>Mezidruhová kompetice - experimenty</a:t>
            </a:r>
            <a:endParaRPr lang="cs-CZ" altLang="cs-CZ" sz="3400" smtClean="0"/>
          </a:p>
          <a:p>
            <a:pPr>
              <a:buFontTx/>
              <a:buNone/>
            </a:pPr>
            <a:r>
              <a:rPr lang="cs-CZ" altLang="cs-CZ" sz="3400" smtClean="0"/>
              <a:t>   G. F. Gause (1934, 1935) pěstoval  jednotlivé druhy nálevníků r. </a:t>
            </a:r>
            <a:r>
              <a:rPr lang="cs-CZ" altLang="cs-CZ" sz="3400" i="1" smtClean="0"/>
              <a:t>Paramecium</a:t>
            </a:r>
            <a:r>
              <a:rPr lang="cs-CZ" altLang="cs-CZ" sz="3400" smtClean="0"/>
              <a:t>  (trepka) samostatně a ve směsných kulturách. </a:t>
            </a:r>
          </a:p>
          <a:p>
            <a:r>
              <a:rPr lang="cs-CZ" altLang="cs-CZ" sz="3400" smtClean="0"/>
              <a:t>Zjistil kompetitivní potlačení některého druhu jiným </a:t>
            </a:r>
          </a:p>
          <a:p>
            <a:r>
              <a:rPr lang="cs-CZ" altLang="cs-CZ" sz="3400" smtClean="0"/>
              <a:t>Některé dvojice druhů jsou schopny koexistence a potom jsou v pokusné nádobě jinak rozmístěny - živí se jinou potravou.</a:t>
            </a:r>
          </a:p>
          <a:p>
            <a:r>
              <a:rPr lang="cs-CZ" altLang="cs-CZ" sz="3400" b="1" smtClean="0"/>
              <a:t>Gauseho princip kompetičního vyloučení</a:t>
            </a:r>
            <a:r>
              <a:rPr lang="cs-CZ" altLang="cs-CZ" sz="3400" smtClean="0"/>
              <a:t>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27305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91600" cy="532923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    </a:t>
            </a:r>
            <a:r>
              <a:rPr lang="cs-CZ" altLang="cs-CZ" sz="3500" smtClean="0"/>
              <a:t>kompetice o zdroj:</a:t>
            </a:r>
          </a:p>
          <a:p>
            <a:pPr>
              <a:buFontTx/>
              <a:buNone/>
            </a:pPr>
            <a:endParaRPr lang="cs-CZ" altLang="cs-CZ" sz="1200" smtClean="0"/>
          </a:p>
          <a:p>
            <a:pPr>
              <a:buFontTx/>
              <a:buNone/>
            </a:pPr>
            <a:r>
              <a:rPr lang="cs-CZ" altLang="cs-CZ" smtClean="0"/>
              <a:t>    </a:t>
            </a:r>
            <a:r>
              <a:rPr lang="cs-CZ" altLang="cs-CZ" sz="3400" smtClean="0"/>
              <a:t>princip kompetitivního vyloučení </a:t>
            </a:r>
            <a:endParaRPr lang="cs-CZ" altLang="cs-CZ" sz="3400" b="1" i="1" smtClean="0"/>
          </a:p>
          <a:p>
            <a:pPr>
              <a:buFontTx/>
              <a:buNone/>
            </a:pPr>
            <a:r>
              <a:rPr lang="cs-CZ" altLang="cs-CZ" sz="3400" b="1" i="1" smtClean="0"/>
              <a:t>        competitive exclusion principle</a:t>
            </a:r>
            <a:r>
              <a:rPr lang="cs-CZ" altLang="cs-CZ" sz="3400" i="1" smtClean="0"/>
              <a:t>,    </a:t>
            </a:r>
          </a:p>
          <a:p>
            <a:pPr>
              <a:buFontTx/>
              <a:buNone/>
            </a:pPr>
            <a:r>
              <a:rPr lang="cs-CZ" altLang="cs-CZ" sz="3400" b="1" i="1" smtClean="0"/>
              <a:t>        Gauseův princip</a:t>
            </a:r>
            <a:r>
              <a:rPr lang="cs-CZ" altLang="cs-CZ" sz="3400" i="1" smtClean="0"/>
              <a:t>, </a:t>
            </a:r>
            <a:r>
              <a:rPr lang="cs-CZ" altLang="cs-CZ" sz="3400" smtClean="0"/>
              <a:t>G. F. Gause</a:t>
            </a:r>
            <a:r>
              <a:rPr lang="cs-CZ" altLang="cs-CZ" sz="3400" i="1" smtClean="0"/>
              <a:t>  </a:t>
            </a:r>
            <a:r>
              <a:rPr lang="cs-CZ" altLang="cs-CZ" sz="3400" smtClean="0"/>
              <a:t>(1934)</a:t>
            </a:r>
          </a:p>
          <a:p>
            <a:pPr>
              <a:buFontTx/>
              <a:buNone/>
            </a:pPr>
            <a:r>
              <a:rPr lang="cs-CZ" altLang="cs-CZ" sz="3400" smtClean="0"/>
              <a:t>   „zcela identickou niku nemohou trvale využívat dva různé druhy“</a:t>
            </a:r>
          </a:p>
          <a:p>
            <a:pPr>
              <a:buFontTx/>
              <a:buNone/>
            </a:pPr>
            <a:r>
              <a:rPr lang="cs-CZ" altLang="cs-CZ" sz="3400" smtClean="0"/>
              <a:t>   (complete competitors can not coexist).</a:t>
            </a:r>
          </a:p>
          <a:p>
            <a:pPr>
              <a:buFontTx/>
              <a:buNone/>
            </a:pPr>
            <a:r>
              <a:rPr lang="cs-CZ" altLang="cs-CZ" sz="3400" smtClean="0"/>
              <a:t>Srovnej výsledky Tilmanova modelu.</a:t>
            </a:r>
          </a:p>
          <a:p>
            <a:pPr>
              <a:buFontTx/>
              <a:buNone/>
            </a:pPr>
            <a:r>
              <a:rPr lang="cs-CZ" altLang="cs-CZ" sz="3000" smtClean="0"/>
              <a:t>Častá otázka- jak to druhy dělají, že mohou koexistovat (jak „obejdou“ CEP) – potenciálně otázka – jak je to v druhově bohatých společenstvech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Také je občas obtížné určit, kdo mě pomáhá a kdo škodí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Tentýž druh mě může zároveň opylovat (+) a žrát moje semena (-)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Stínění může (podle okamžitých podmínek) znamenat jak snížení PhAR a tím i fotosyntetické produkce, tak ochranu před nadměrnou radiací (a případně vyschnutím)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Semenožraví (-) mohou ta semena zároveň roznášet (+)</a:t>
            </a:r>
          </a:p>
          <a:p>
            <a:pPr>
              <a:lnSpc>
                <a:spcPct val="90000"/>
              </a:lnSpc>
            </a:pPr>
            <a:endParaRPr lang="cs-CZ" altLang="cs-CZ" smtClean="0"/>
          </a:p>
          <a:p>
            <a:pPr>
              <a:lnSpc>
                <a:spcPct val="90000"/>
              </a:lnSpc>
            </a:pP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260403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Pěstování rostlin </a:t>
            </a:r>
            <a:r>
              <a:rPr lang="cs-CZ" altLang="cs-CZ" smtClean="0"/>
              <a:t/>
            </a:r>
            <a:br>
              <a:rPr lang="cs-CZ" altLang="cs-CZ" smtClean="0"/>
            </a:br>
            <a:r>
              <a:rPr lang="en-GB" altLang="cs-CZ" smtClean="0"/>
              <a:t>v monokulturách a ve směsích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Dlouholetá tradice v zemědělském výzkumu</a:t>
            </a:r>
            <a:r>
              <a:rPr lang="cs-CZ" altLang="cs-CZ" smtClean="0"/>
              <a:t> (plevele škodí, protože konkurují plodinám)</a:t>
            </a:r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2241" y="476672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suspa\Dokumenty\Obrázky\Zaba\holc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4343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C:\Documents and Settings\suspa\Dokumenty\Obrázky\Zaba\lychn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09975"/>
            <a:ext cx="43815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:\Documents and Settings\suspa\Dokumenty\Obrázky\Zaba\Sm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5213"/>
            <a:ext cx="434340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09600" y="838200"/>
            <a:ext cx="38100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Květináčový pokus s </a:t>
            </a:r>
            <a:r>
              <a:rPr lang="cs-CZ" altLang="cs-CZ" sz="2400"/>
              <a:t>medyňkem </a:t>
            </a:r>
            <a:r>
              <a:rPr lang="en-GB" altLang="cs-CZ" sz="2400" i="1"/>
              <a:t>Holcus lanatus, </a:t>
            </a:r>
            <a:r>
              <a:rPr lang="cs-CZ" altLang="cs-CZ" sz="2400" i="1"/>
              <a:t>a </a:t>
            </a:r>
            <a:r>
              <a:rPr lang="cs-CZ" altLang="cs-CZ" sz="2400"/>
              <a:t>kohoutkem </a:t>
            </a:r>
            <a:r>
              <a:rPr lang="en-GB" altLang="cs-CZ" sz="2400" i="1"/>
              <a:t>Lychnis flos cuculi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 jejich směsmi při různých hladinách živin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8600" y="0"/>
            <a:ext cx="4572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Transplant experiments = vysazování semenáčů do porostu (do různých mikrostanovišť) - </a:t>
            </a:r>
            <a:r>
              <a:rPr lang="en-GB" altLang="cs-CZ" sz="2400" i="1"/>
              <a:t>Prunella vulgaris</a:t>
            </a:r>
            <a:endParaRPr lang="en-GB" altLang="cs-CZ" sz="2400"/>
          </a:p>
        </p:txBody>
      </p:sp>
      <p:pic>
        <p:nvPicPr>
          <p:cNvPr id="18435" name="Picture 3" descr="C:\Documents and Settings\suspa\Dokumenty\Obrázky\suspa\Prunelyvbednic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2874963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Documents and Settings\suspa\Dokumenty\Obrázky\suspa\Prunella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75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28600" y="3276600"/>
          <a:ext cx="51054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7" name="STATISTICA Graph" r:id="rId5" imgW="1633907" imgH="2087559" progId="STATISTICAGraph">
                  <p:embed/>
                </p:oleObj>
              </mc:Choice>
              <mc:Fallback>
                <p:oleObj name="STATISTICA Graph" r:id="rId5" imgW="1633907" imgH="2087559" progId="STATISTICA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76600"/>
                        <a:ext cx="51054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457200" y="304800"/>
          <a:ext cx="2743200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r:id="rId7" imgW="2743200" imgH="2749296" progId="">
                  <p:embed/>
                </p:oleObj>
              </mc:Choice>
              <mc:Fallback>
                <p:oleObj r:id="rId7" imgW="2743200" imgH="274929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4800"/>
                        <a:ext cx="2743200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581400" y="304800"/>
          <a:ext cx="5480050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r:id="rId9" imgW="5478780" imgH="2753868" progId="">
                  <p:embed/>
                </p:oleObj>
              </mc:Choice>
              <mc:Fallback>
                <p:oleObj r:id="rId9" imgW="5478780" imgH="275386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04800"/>
                        <a:ext cx="5480050" cy="275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486400" y="3505200"/>
            <a:ext cx="32004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Odpověď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klonální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rostliny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kompetici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prodloužení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délky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stolonů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orientace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stolonů</a:t>
            </a:r>
            <a:r>
              <a:rPr lang="en-GB" altLang="cs-CZ" sz="2400" dirty="0"/>
              <a:t> do </a:t>
            </a:r>
            <a:r>
              <a:rPr lang="en-GB" altLang="cs-CZ" sz="2400" dirty="0" err="1"/>
              <a:t>prostoru</a:t>
            </a:r>
            <a:r>
              <a:rPr lang="en-GB" altLang="cs-CZ" sz="2400" dirty="0"/>
              <a:t> bez </a:t>
            </a:r>
            <a:r>
              <a:rPr lang="en-GB" altLang="cs-CZ" sz="2400" dirty="0" err="1"/>
              <a:t>kompetice</a:t>
            </a:r>
            <a:endParaRPr lang="en-GB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2968" y="3048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Odstranění vegetace v okolí sledovan</a:t>
            </a:r>
            <a:r>
              <a:rPr lang="cs-CZ" altLang="cs-CZ" sz="2400"/>
              <a:t>é</a:t>
            </a:r>
            <a:r>
              <a:rPr lang="en-GB" altLang="cs-CZ" sz="2400"/>
              <a:t>ho indvidua</a:t>
            </a:r>
          </a:p>
        </p:txBody>
      </p:sp>
      <p:pic>
        <p:nvPicPr>
          <p:cNvPr id="55299" name="Picture 3" descr="spackovaasucci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29892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Succisatren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09800"/>
            <a:ext cx="50292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810000" y="1295400"/>
            <a:ext cx="464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Pokus o odlišení nadzemní a podzemní kompetice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4368" y="3381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848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Odstranění dominanty ze společenstva</a:t>
            </a:r>
          </a:p>
        </p:txBody>
      </p:sp>
      <p:pic>
        <p:nvPicPr>
          <p:cNvPr id="56323" name="Picture 3" descr="Spackovaple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4702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JVSFIG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52613"/>
            <a:ext cx="5927725" cy="39385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Odstraňovat jde i živočichy</a:t>
            </a:r>
            <a:endParaRPr lang="en-US" altLang="en-US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V poušti dokázali odstraňováním semenožravých mravenců a hlodavců, že si tyto dvě skupiny vzájemně mohou konkurovat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 přírodě je všechno složitější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vztahy se mění v čase a prostoru (poloparazitická rostlina se pod zemí chová jako parazit, nad zemí si s hostitelem konkuruje).</a:t>
            </a:r>
          </a:p>
          <a:p>
            <a:r>
              <a:rPr lang="en-GB" altLang="cs-CZ" smtClean="0"/>
              <a:t>Liána - hostitelský strom je ve výsledku typicky vztah + </a:t>
            </a:r>
            <a:r>
              <a:rPr lang="en-GB" altLang="cs-CZ" sz="1600" smtClean="0"/>
              <a:t>(liána profituje)</a:t>
            </a:r>
            <a:r>
              <a:rPr lang="en-GB" altLang="cs-CZ" smtClean="0"/>
              <a:t> - </a:t>
            </a:r>
            <a:r>
              <a:rPr lang="en-GB" altLang="cs-CZ" sz="1600" smtClean="0"/>
              <a:t>(hostitel trpí vahou liány),</a:t>
            </a:r>
            <a:r>
              <a:rPr lang="en-GB" altLang="cs-CZ" smtClean="0"/>
              <a:t> ale také si konkurují o světlo etc.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3810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210550" cy="4114800"/>
          </a:xfrm>
        </p:spPr>
        <p:txBody>
          <a:bodyPr/>
          <a:lstStyle/>
          <a:p>
            <a:r>
              <a:rPr lang="en-GB" altLang="cs-CZ" sz="7200" smtClean="0"/>
              <a:t>Kompetice (z angl. competition) nebo konkurence (z něm.)</a:t>
            </a:r>
            <a:r>
              <a:rPr lang="en-GB" altLang="cs-CZ" sz="5400" smtClean="0"/>
              <a:t/>
            </a:r>
            <a:br>
              <a:rPr lang="en-GB" altLang="cs-CZ" sz="5400" smtClean="0"/>
            </a:br>
            <a:endParaRPr lang="en-GB" altLang="cs-CZ" sz="5400" smtClean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9750" y="5300663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Oba výrazy jsou ekvivalentní. I když preferujeme výraz kompetice, často říkáme, že si individua konkurují.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2420938"/>
            <a:ext cx="3384550" cy="647700"/>
          </a:xfrm>
        </p:spPr>
        <p:txBody>
          <a:bodyPr/>
          <a:lstStyle/>
          <a:p>
            <a:r>
              <a:rPr lang="cs-CZ" altLang="cs-CZ" sz="3600" b="1" smtClean="0"/>
              <a:t>Kompetice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0763" cy="4525962"/>
          </a:xfrm>
        </p:spPr>
        <p:txBody>
          <a:bodyPr/>
          <a:lstStyle/>
          <a:p>
            <a:pPr>
              <a:buFontTx/>
              <a:buNone/>
            </a:pPr>
            <a:endParaRPr lang="en-US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r>
              <a:rPr lang="cs-CZ" altLang="cs-CZ" b="1" dirty="0" smtClean="0"/>
              <a:t>  </a:t>
            </a:r>
            <a:r>
              <a:rPr lang="cs-CZ" altLang="cs-CZ" sz="3600" b="1" dirty="0" smtClean="0"/>
              <a:t>druh 1</a:t>
            </a:r>
            <a:r>
              <a:rPr lang="cs-CZ" altLang="cs-CZ" dirty="0" smtClean="0"/>
              <a:t>  </a:t>
            </a:r>
            <a:r>
              <a:rPr lang="cs-CZ" altLang="cs-CZ" dirty="0" smtClean="0">
                <a:sym typeface="Symbol" panose="05050102010706020507" pitchFamily="18" charset="2"/>
              </a:rPr>
              <a:t> </a:t>
            </a:r>
            <a:r>
              <a:rPr lang="cs-CZ" altLang="cs-CZ" sz="3600" b="1" dirty="0" smtClean="0"/>
              <a:t>druh 2</a:t>
            </a:r>
            <a:endParaRPr lang="cs-CZ" altLang="cs-CZ" sz="3600" dirty="0" smtClean="0"/>
          </a:p>
          <a:p>
            <a:pPr>
              <a:buFontTx/>
              <a:buNone/>
            </a:pPr>
            <a:r>
              <a:rPr lang="cs-CZ" altLang="cs-CZ" dirty="0" smtClean="0"/>
              <a:t>                            </a:t>
            </a:r>
          </a:p>
          <a:p>
            <a:pPr>
              <a:buFontTx/>
              <a:buNone/>
            </a:pPr>
            <a:r>
              <a:rPr lang="cs-CZ" altLang="cs-CZ" dirty="0" smtClean="0"/>
              <a:t>                               </a:t>
            </a:r>
          </a:p>
          <a:p>
            <a:pPr>
              <a:buFontTx/>
              <a:buNone/>
            </a:pPr>
            <a:r>
              <a:rPr lang="cs-CZ" altLang="cs-CZ" dirty="0" smtClean="0"/>
              <a:t>                               </a:t>
            </a:r>
            <a:r>
              <a:rPr lang="cs-CZ" altLang="cs-CZ" sz="3600" b="1" dirty="0" smtClean="0"/>
              <a:t>zdroj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 flipV="1">
            <a:off x="2268538" y="3213100"/>
            <a:ext cx="1654175" cy="1370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4787900" y="3213100"/>
            <a:ext cx="1798638" cy="1368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404664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893175" cy="468153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b="1" u="sng" smtClean="0"/>
              <a:t>Kompetice</a:t>
            </a:r>
          </a:p>
          <a:p>
            <a:pPr>
              <a:buFontTx/>
              <a:buNone/>
            </a:pPr>
            <a:endParaRPr lang="cs-CZ" altLang="cs-CZ" sz="1200" b="1" u="sng" smtClean="0"/>
          </a:p>
          <a:p>
            <a:pPr>
              <a:buFontTx/>
              <a:buNone/>
            </a:pPr>
            <a:r>
              <a:rPr lang="cs-CZ" altLang="cs-CZ" sz="4000" smtClean="0"/>
              <a:t>  konkurence, competition: </a:t>
            </a:r>
          </a:p>
          <a:p>
            <a:pPr>
              <a:buFontTx/>
              <a:buNone/>
            </a:pPr>
            <a:endParaRPr lang="cs-CZ" altLang="cs-CZ" sz="1200" smtClean="0"/>
          </a:p>
          <a:p>
            <a:pPr>
              <a:buFontTx/>
              <a:buNone/>
            </a:pPr>
            <a:r>
              <a:rPr lang="cs-CZ" altLang="cs-CZ" sz="4000" smtClean="0"/>
              <a:t>  nastává tehdy, když je zdroj dostupný jen  v omezeném množství</a:t>
            </a:r>
          </a:p>
          <a:p>
            <a:pPr>
              <a:buFontTx/>
              <a:buNone/>
            </a:pPr>
            <a:endParaRPr lang="cs-CZ" altLang="cs-CZ" sz="1200" smtClean="0"/>
          </a:p>
          <a:p>
            <a:pPr>
              <a:buFontTx/>
              <a:buNone/>
            </a:pPr>
            <a:r>
              <a:rPr lang="cs-CZ" altLang="cs-CZ" sz="4000" smtClean="0"/>
              <a:t>         </a:t>
            </a:r>
            <a:r>
              <a:rPr lang="cs-CZ" altLang="cs-CZ" sz="4000" i="1" smtClean="0"/>
              <a:t>resource in limited supply</a:t>
            </a: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334963" y="5589588"/>
            <a:ext cx="8208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/>
              <a:t>A jeho nedostatek je pro organismy limnitující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14120</TotalTime>
  <Words>2358</Words>
  <Application>Microsoft Office PowerPoint</Application>
  <PresentationFormat>Předvádění na obrazovce (4:3)</PresentationFormat>
  <Paragraphs>208</Paragraphs>
  <Slides>56</Slides>
  <Notes>1</Notes>
  <HiddenSlides>0</HiddenSlides>
  <MMClips>32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Symbol</vt:lpstr>
      <vt:lpstr>Times New Roman</vt:lpstr>
      <vt:lpstr>Office Theme</vt:lpstr>
      <vt:lpstr>Rovnice</vt:lpstr>
      <vt:lpstr>Rastrový obrázek</vt:lpstr>
      <vt:lpstr>STATISTICA Graph</vt:lpstr>
      <vt:lpstr>Vztahy mezi organismy</vt:lpstr>
      <vt:lpstr>Obvykle prezentované schéma (podle vlivu jednoho na druhého)</vt:lpstr>
      <vt:lpstr>Jako každé schéma, i toto je zjednodušení</vt:lpstr>
      <vt:lpstr>Toto schéma také není úplné</vt:lpstr>
      <vt:lpstr>Také je občas obtížné určit, kdo mě pomáhá a kdo škodí</vt:lpstr>
      <vt:lpstr>V přírodě je všechno složitější</vt:lpstr>
      <vt:lpstr>Kompetice (z angl. competition) nebo konkurence (z něm.) </vt:lpstr>
      <vt:lpstr>Kompetice </vt:lpstr>
      <vt:lpstr>Prezentace aplikace PowerPoint</vt:lpstr>
      <vt:lpstr>Prezentace aplikace PowerPoint</vt:lpstr>
      <vt:lpstr>Vnitrodruhová a mezidruhová k. (Intra- and interspecific c.)</vt:lpstr>
      <vt:lpstr>Kompetice </vt:lpstr>
      <vt:lpstr>Prezentace aplikace PowerPoint</vt:lpstr>
      <vt:lpstr>Prezentace aplikace PowerPoint</vt:lpstr>
      <vt:lpstr>Prezentace aplikace PowerPoint</vt:lpstr>
      <vt:lpstr>Kompetice o sexuální partnery</vt:lpstr>
      <vt:lpstr>Prezentace aplikace PowerPoint</vt:lpstr>
      <vt:lpstr>Prezentace aplikace PowerPoint</vt:lpstr>
      <vt:lpstr>Prezentace aplikace PowerPoint</vt:lpstr>
      <vt:lpstr>Tilmanův model </vt:lpstr>
      <vt:lpstr>Tilmanův model </vt:lpstr>
      <vt:lpstr>Prezentace aplikace PowerPoint</vt:lpstr>
      <vt:lpstr>Prezentace aplikace PowerPoint</vt:lpstr>
      <vt:lpstr>Když máme jeden zdroj, dostáváme</vt:lpstr>
      <vt:lpstr>Při více zdrojích dostáváme </vt:lpstr>
      <vt:lpstr>Ale: </vt:lpstr>
      <vt:lpstr>Zvláštnosti kompetice rostlin</vt:lpstr>
      <vt:lpstr>Prezentace aplikace PowerPoint</vt:lpstr>
      <vt:lpstr>Kompetice nad a pod 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je ekologie stále více experimentální věda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Case studies (případové studie)</vt:lpstr>
      <vt:lpstr>Prezentace aplikace PowerPoint</vt:lpstr>
      <vt:lpstr>Prezentace aplikace PowerPoint</vt:lpstr>
      <vt:lpstr>Prezentace aplikace PowerPoint</vt:lpstr>
      <vt:lpstr>Prezentace aplikace PowerPoint</vt:lpstr>
      <vt:lpstr>Pěstování rostlin  v monokulturách a ve směsích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Odstraňovat jde i živočichy</vt:lpstr>
    </vt:vector>
  </TitlesOfParts>
  <Company>Jihočeská Univerzita, Biologická fakulta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competition</dc:title>
  <dc:creator>suspa</dc:creator>
  <cp:lastModifiedBy>Jan Lepš</cp:lastModifiedBy>
  <cp:revision>76</cp:revision>
  <dcterms:created xsi:type="dcterms:W3CDTF">2003-04-19T18:24:29Z</dcterms:created>
  <dcterms:modified xsi:type="dcterms:W3CDTF">2020-10-19T11:05:30Z</dcterms:modified>
</cp:coreProperties>
</file>