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sldIdLst>
    <p:sldId id="328" r:id="rId2"/>
    <p:sldId id="329" r:id="rId3"/>
    <p:sldId id="347" r:id="rId4"/>
    <p:sldId id="330" r:id="rId5"/>
    <p:sldId id="331" r:id="rId6"/>
    <p:sldId id="332" r:id="rId7"/>
    <p:sldId id="308" r:id="rId8"/>
    <p:sldId id="296" r:id="rId9"/>
    <p:sldId id="307" r:id="rId10"/>
    <p:sldId id="305" r:id="rId11"/>
    <p:sldId id="306" r:id="rId12"/>
    <p:sldId id="310" r:id="rId13"/>
    <p:sldId id="333" r:id="rId14"/>
    <p:sldId id="334" r:id="rId15"/>
    <p:sldId id="309" r:id="rId16"/>
    <p:sldId id="342" r:id="rId17"/>
    <p:sldId id="264" r:id="rId18"/>
    <p:sldId id="336" r:id="rId19"/>
    <p:sldId id="337" r:id="rId20"/>
    <p:sldId id="338" r:id="rId21"/>
    <p:sldId id="343" r:id="rId22"/>
    <p:sldId id="318" r:id="rId23"/>
    <p:sldId id="319" r:id="rId24"/>
    <p:sldId id="320" r:id="rId25"/>
    <p:sldId id="321" r:id="rId26"/>
    <p:sldId id="322" r:id="rId27"/>
    <p:sldId id="256" r:id="rId28"/>
    <p:sldId id="288" r:id="rId29"/>
    <p:sldId id="341" r:id="rId30"/>
    <p:sldId id="263" r:id="rId31"/>
    <p:sldId id="266" r:id="rId32"/>
    <p:sldId id="275" r:id="rId33"/>
    <p:sldId id="340" r:id="rId34"/>
    <p:sldId id="269" r:id="rId35"/>
    <p:sldId id="311" r:id="rId36"/>
    <p:sldId id="267" r:id="rId37"/>
    <p:sldId id="289" r:id="rId38"/>
    <p:sldId id="260" r:id="rId39"/>
    <p:sldId id="346" r:id="rId40"/>
    <p:sldId id="279" r:id="rId41"/>
    <p:sldId id="280" r:id="rId42"/>
    <p:sldId id="325" r:id="rId43"/>
    <p:sldId id="326" r:id="rId44"/>
    <p:sldId id="327" r:id="rId45"/>
    <p:sldId id="339" r:id="rId46"/>
    <p:sldId id="323" r:id="rId47"/>
    <p:sldId id="324" r:id="rId48"/>
    <p:sldId id="313" r:id="rId49"/>
    <p:sldId id="314" r:id="rId50"/>
    <p:sldId id="294" r:id="rId51"/>
    <p:sldId id="270" r:id="rId52"/>
    <p:sldId id="271" r:id="rId53"/>
    <p:sldId id="272" r:id="rId54"/>
    <p:sldId id="274" r:id="rId55"/>
    <p:sldId id="278" r:id="rId56"/>
    <p:sldId id="344" r:id="rId5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3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notesViewPr>
    <p:cSldViewPr>
      <p:cViewPr varScale="1">
        <p:scale>
          <a:sx n="67" d="100"/>
          <a:sy n="67" d="100"/>
        </p:scale>
        <p:origin x="-1594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smtClean="0"/>
              <a:t>Klepnutím lze upravit styly předlohy textu</a:t>
            </a:r>
          </a:p>
          <a:p>
            <a:pPr lvl="1"/>
            <a:r>
              <a:rPr lang="en-GB" altLang="cs-CZ" noProof="0" smtClean="0"/>
              <a:t>Druhá úroveň</a:t>
            </a:r>
          </a:p>
          <a:p>
            <a:pPr lvl="2"/>
            <a:r>
              <a:rPr lang="en-GB" altLang="cs-CZ" noProof="0" smtClean="0"/>
              <a:t>Třetí úroveň</a:t>
            </a:r>
          </a:p>
          <a:p>
            <a:pPr lvl="3"/>
            <a:r>
              <a:rPr lang="en-GB" altLang="cs-CZ" noProof="0" smtClean="0"/>
              <a:t>Čtvrtá úroveň</a:t>
            </a:r>
          </a:p>
          <a:p>
            <a:pPr lvl="4"/>
            <a:r>
              <a:rPr lang="en-GB" altLang="cs-CZ" noProof="0" smtClean="0"/>
              <a:t>Pátá úroveň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C7924D-D6D5-420F-9681-4A0F6DB47B41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E4AC3B-047D-430A-94F6-A7F0299926A5}" type="slidenum">
              <a:rPr lang="en-GB" altLang="cs-CZ" sz="1200" smtClean="0"/>
              <a:pPr/>
              <a:t>16</a:t>
            </a:fld>
            <a:endParaRPr lang="en-GB" altLang="cs-CZ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90F793-BD6D-4614-B2CF-16BA05FD7405}" type="slidenum">
              <a:rPr lang="en-GB" altLang="cs-CZ" sz="1200" smtClean="0"/>
              <a:pPr/>
              <a:t>27</a:t>
            </a:fld>
            <a:endParaRPr lang="en-GB" altLang="cs-CZ" sz="1200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266E2-7678-4DF1-B6DD-E7E67EACBB59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50483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4701-4AE9-4F96-81C9-862A5D7FB9B8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31393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DB199-0E0A-403C-8EC9-A366937A61B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4020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21AA5-0739-46AD-8226-54AF51512342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17800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3A66-797F-48AE-B614-69078AFFA22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44593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675DF-FB6B-4F91-8AAB-C633F31E8E68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66833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2AA7D-BFF1-4DFA-B373-F6AA3ADAEDCA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606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1AFD6-A3C6-49E0-9BC3-F7B393A6F06F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623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461E1-FB57-4B21-A956-696927A558E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3209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E7E31-2172-499B-B1A5-160B9D2F6E13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9844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6C60C-ADC3-4CAE-81FB-A1BC5599D645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19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D4BD1-17F8-470B-817C-AC30D3197CFB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5646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2E9038-DF59-4E5C-AE7A-52CEB82A271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uspa\Documents\obr2023\EgyptCervenec2023\ctvrtek6-7\videa\100_0445.MOV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6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2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mtClean="0"/>
              <a:t>Vztahy mezi organismy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mtClean="0"/>
              <a:t>(často prezentujeme jako vztahy mezi populacemi)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893175" cy="4681537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4000" b="1" u="sng" smtClean="0"/>
              <a:t>Kompetice</a:t>
            </a:r>
          </a:p>
          <a:p>
            <a:pPr>
              <a:buFontTx/>
              <a:buNone/>
            </a:pPr>
            <a:endParaRPr lang="cs-CZ" altLang="cs-CZ" sz="1200" b="1" u="sng" smtClean="0"/>
          </a:p>
          <a:p>
            <a:pPr>
              <a:buFontTx/>
              <a:buNone/>
            </a:pPr>
            <a:r>
              <a:rPr lang="cs-CZ" altLang="cs-CZ" sz="4000" smtClean="0"/>
              <a:t>  konkurence, competition: </a:t>
            </a:r>
          </a:p>
          <a:p>
            <a:pPr>
              <a:buFontTx/>
              <a:buNone/>
            </a:pPr>
            <a:endParaRPr lang="cs-CZ" altLang="cs-CZ" sz="1200" smtClean="0"/>
          </a:p>
          <a:p>
            <a:pPr>
              <a:buFontTx/>
              <a:buNone/>
            </a:pPr>
            <a:r>
              <a:rPr lang="cs-CZ" altLang="cs-CZ" sz="4000" smtClean="0"/>
              <a:t>  nastává tehdy, když je zdroj dostupný jen  v omezeném množství</a:t>
            </a:r>
          </a:p>
          <a:p>
            <a:pPr>
              <a:buFontTx/>
              <a:buNone/>
            </a:pPr>
            <a:endParaRPr lang="cs-CZ" altLang="cs-CZ" sz="1200" smtClean="0"/>
          </a:p>
          <a:p>
            <a:pPr>
              <a:buFontTx/>
              <a:buNone/>
            </a:pPr>
            <a:r>
              <a:rPr lang="cs-CZ" altLang="cs-CZ" sz="4000" smtClean="0"/>
              <a:t>         </a:t>
            </a:r>
            <a:r>
              <a:rPr lang="cs-CZ" altLang="cs-CZ" sz="4000" i="1" smtClean="0"/>
              <a:t>resource in limited supply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334963" y="5589588"/>
            <a:ext cx="8208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/>
              <a:t>A jeho nedostatek je pro organismy limnitující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7888" cy="452596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4000" smtClean="0"/>
              <a:t>k. = </a:t>
            </a:r>
            <a:r>
              <a:rPr lang="cs-CZ" altLang="cs-CZ" sz="4000" b="1" smtClean="0"/>
              <a:t>interakce mezi jedinci, způsobená sdílenými požadavky na zdroj, který je omezeně dostupný a nedostatek daného zdroje vede k redukci přežití, růstu a reprodukce</a:t>
            </a:r>
            <a:r>
              <a:rPr lang="cs-CZ" altLang="cs-CZ" sz="4000" smtClean="0"/>
              <a:t> </a:t>
            </a:r>
          </a:p>
          <a:p>
            <a:pPr>
              <a:buFontTx/>
              <a:buNone/>
            </a:pPr>
            <a:r>
              <a:rPr lang="cs-CZ" altLang="cs-CZ" sz="4000" smtClean="0"/>
              <a:t>   --- snížený přínos jedince pro další generaci (= snížená fitness)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Vnitrodruhová a mezidruhová k.</a:t>
            </a:r>
            <a:br>
              <a:rPr lang="en-GB" altLang="cs-CZ" smtClean="0"/>
            </a:br>
            <a:r>
              <a:rPr lang="en-GB" altLang="cs-CZ" smtClean="0"/>
              <a:t>(Intra- and interspecific c.)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cs-CZ" smtClean="0"/>
              <a:t>Konkurují si individua</a:t>
            </a:r>
          </a:p>
          <a:p>
            <a:r>
              <a:rPr lang="en-GB" altLang="cs-CZ" smtClean="0"/>
              <a:t>Když patří k témuž druhu, je to kompetice vnitrodruhová, když k různým druhům, je to k. mezidruhová</a:t>
            </a:r>
          </a:p>
          <a:p>
            <a:r>
              <a:rPr lang="en-GB" altLang="cs-CZ" smtClean="0"/>
              <a:t>Mechanismy jsou často velice podobné</a:t>
            </a:r>
            <a:r>
              <a:rPr lang="cs-CZ" altLang="cs-CZ" smtClean="0"/>
              <a:t> (je jedno, jestli mi oběd snědl soused (vnitrodruhová k.), nebo sousedův pes (mezidruhová k.), v obou případech jsem přišel o zdroj)</a:t>
            </a:r>
            <a:r>
              <a:rPr lang="en-GB" alt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0825" y="0"/>
            <a:ext cx="83518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b="1">
                <a:solidFill>
                  <a:schemeClr val="accent2"/>
                </a:solidFill>
              </a:rPr>
              <a:t>Typy kompetice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>
                <a:solidFill>
                  <a:schemeClr val="accent2"/>
                </a:solidFill>
              </a:rPr>
              <a:t>Interferenční, Exploatační, Zdánlivá (všechny ve výsledku - - vztah)</a:t>
            </a:r>
            <a:r>
              <a:rPr lang="cs-CZ" altLang="cs-CZ">
                <a:solidFill>
                  <a:schemeClr val="accent2"/>
                </a:solidFill>
              </a:rPr>
              <a:t>, zdánlivá není o zdroje, ale dává - - </a:t>
            </a:r>
            <a:r>
              <a:rPr lang="en-GB" altLang="cs-CZ">
                <a:solidFill>
                  <a:schemeClr val="accent2"/>
                </a:solidFill>
              </a:rPr>
              <a:t> </a:t>
            </a:r>
            <a:endParaRPr lang="en-GB" altLang="cs-CZ" sz="24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52600" y="2286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Obr. Connell</a:t>
            </a:r>
          </a:p>
        </p:txBody>
      </p:sp>
      <p:pic>
        <p:nvPicPr>
          <p:cNvPr id="15364" name="Picture 4" descr="002"/>
          <p:cNvPicPr>
            <a:picLocks noChangeAspect="1" noChangeArrowheads="1"/>
          </p:cNvPicPr>
          <p:nvPr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6858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6200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Další dělení</a:t>
            </a:r>
            <a:r>
              <a:rPr lang="cs-CZ" altLang="cs-CZ" sz="2400"/>
              <a:t> (podle symetrie dopadů)</a:t>
            </a:r>
            <a:r>
              <a:rPr lang="en-GB" altLang="cs-CZ" sz="2400"/>
              <a:t>: </a:t>
            </a:r>
            <a:r>
              <a:rPr lang="en-GB" altLang="cs-CZ" sz="2400" b="1"/>
              <a:t>Contest</a:t>
            </a:r>
            <a:r>
              <a:rPr lang="en-GB" altLang="cs-CZ" sz="2400"/>
              <a:t> (vítěz bere vše) vs. </a:t>
            </a:r>
            <a:r>
              <a:rPr lang="en-GB" altLang="cs-CZ" sz="2400" b="1"/>
              <a:t>scramble</a:t>
            </a:r>
            <a:r>
              <a:rPr lang="en-GB" altLang="cs-CZ" sz="2400"/>
              <a:t> (nějak se podělí).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Contest je tedy maximálně asymetrická kompetice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Teritorialita jako příklad maximálně asymetrické vnitrodruhové kompetice (většinou zajišťovaná interferenční kompeticí)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Hlídat území něco stojí: Výhody musí přesáhnout náklady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30480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38401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497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3600"/>
              <a:t>Kompetice o zdroje (Resource competition)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9388" y="1700213"/>
            <a:ext cx="8964612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Zdroj musí být limitující, k dispozici v omezeném množství a oba organismy jej musí využívat, a musí být jeho nedostatkem (nedostupností) negativně ovlivněny.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Rostliny si konkurují o světlo, vodu a v ní rozpuštěné živiny v půdě, ale též o opylovače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Živočichové si konkurují </a:t>
            </a:r>
            <a:r>
              <a:rPr lang="cs-CZ" altLang="cs-CZ" sz="2400"/>
              <a:t>(kromě potravy) </a:t>
            </a:r>
            <a:r>
              <a:rPr lang="en-GB" altLang="cs-CZ" sz="2400"/>
              <a:t>často o úkryty, místa k rozmnožování (hnízdění)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Rostliny si většinou si nekonkurují o CO</a:t>
            </a:r>
            <a:r>
              <a:rPr lang="en-GB" altLang="cs-CZ" sz="2400" baseline="-25000"/>
              <a:t>2  </a:t>
            </a:r>
            <a:r>
              <a:rPr lang="en-GB" altLang="cs-CZ" sz="2400"/>
              <a:t>- není důležitá absolutní koncentrace zdroje, ale rychlost jeho přísunu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U mnoha organismů existuje </a:t>
            </a:r>
            <a:r>
              <a:rPr lang="cs-CZ" altLang="cs-CZ" sz="2400"/>
              <a:t>(vnitrodruhová) </a:t>
            </a:r>
            <a:r>
              <a:rPr lang="en-GB" altLang="cs-CZ" sz="2400"/>
              <a:t>kompetice o sexuální partnery</a:t>
            </a:r>
            <a:r>
              <a:rPr lang="cs-CZ" altLang="cs-CZ" sz="2400"/>
              <a:t> </a:t>
            </a:r>
            <a:endParaRPr lang="en-GB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Kompetice o sexuální partnery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Sexuální partner je vpodstatě také zdroj (jeho nedostupnost mi brání se rozmnožovat, a tím snižuje mou fitness)</a:t>
            </a:r>
          </a:p>
          <a:p>
            <a:r>
              <a:rPr lang="cs-CZ" altLang="en-US" smtClean="0"/>
              <a:t>Většinou není density dependence (na rozdíl od jiných zdrojů) – nabídka i poptávka se přibližně stejně mění s velikostí populace (pokud se </a:t>
            </a:r>
            <a:r>
              <a:rPr lang="cs-CZ" altLang="en-US" i="1" smtClean="0"/>
              <a:t>sex ratio </a:t>
            </a:r>
            <a:r>
              <a:rPr lang="cs-CZ" altLang="en-US" smtClean="0"/>
              <a:t>s velikostí populace nemění)</a:t>
            </a:r>
          </a:p>
          <a:p>
            <a:endParaRPr lang="cs-CZ" altLang="en-US" smtClean="0"/>
          </a:p>
          <a:p>
            <a:endParaRPr lang="cs-CZ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2286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Mechanismy kompetice o zdroje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09800" y="36576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20484" name="Picture 4" descr="003"/>
          <p:cNvPicPr>
            <a:picLocks noChangeAspect="1" noChangeArrowheads="1"/>
          </p:cNvPicPr>
          <p:nvPr/>
        </p:nvPicPr>
        <p:blipFill>
          <a:blip r:embed="rId2">
            <a:lum bright="-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0"/>
          <a:stretch>
            <a:fillRect/>
          </a:stretch>
        </p:blipFill>
        <p:spPr bwMode="auto">
          <a:xfrm>
            <a:off x="2438400" y="304800"/>
            <a:ext cx="65055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250825" y="1844675"/>
            <a:ext cx="22336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Abych kompetitorovi uškodil, musím ho zastínit, a on zároveň musí tím zastíněním trpět.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90600" y="685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Klasický Lotka-Volterra model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219200" y="1690688"/>
          <a:ext cx="381000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Rovnice" r:id="rId3" imgW="1663700" imgH="863600" progId="Equation.3">
                  <p:embed/>
                </p:oleObj>
              </mc:Choice>
              <mc:Fallback>
                <p:oleObj name="Rovnice" r:id="rId3" imgW="1663700" imgH="863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90688"/>
                        <a:ext cx="3810000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905000" y="4572000"/>
          <a:ext cx="160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Rovnice" r:id="rId5" imgW="710891" imgH="215806" progId="Equation.3">
                  <p:embed/>
                </p:oleObj>
              </mc:Choice>
              <mc:Fallback>
                <p:oleObj name="Rovnice" r:id="rId5" imgW="710891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72000"/>
                        <a:ext cx="1600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876800" y="4572000"/>
          <a:ext cx="160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Rovnice" r:id="rId7" imgW="710891" imgH="215806" progId="Equation.3">
                  <p:embed/>
                </p:oleObj>
              </mc:Choice>
              <mc:Fallback>
                <p:oleObj name="Rovnice" r:id="rId7" imgW="710891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0"/>
                        <a:ext cx="1600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10000" y="4572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a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990600" y="3962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Stabilní equilibrium když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57200" y="5257800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tj., když negativní efekt každého druhu na vlastní populaci je větší než na populaci konkurenta (vztaženo k hodnotám K) =&gt; diferenciace nik = niche differentiation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990600" y="1524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b="1"/>
              <a:t>Mezidruhová kompetice - 2 druhy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867400" y="333375"/>
            <a:ext cx="28082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b="1"/>
              <a:t>V podstatě logistické rovnice s přidaným efektem konkurujícího druhu</a:t>
            </a:r>
          </a:p>
        </p:txBody>
      </p:sp>
      <p:sp>
        <p:nvSpPr>
          <p:cNvPr id="21515" name="TextovéPole 2"/>
          <p:cNvSpPr txBox="1">
            <a:spLocks noChangeArrowheads="1"/>
          </p:cNvSpPr>
          <p:nvPr/>
        </p:nvSpPr>
        <p:spPr bwMode="auto">
          <a:xfrm>
            <a:off x="5435600" y="2432050"/>
            <a:ext cx="3708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Kompetiční koeficienty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/>
              <a:t>α</a:t>
            </a:r>
            <a:r>
              <a:rPr lang="cs-CZ" altLang="en-US" sz="2400"/>
              <a:t>, </a:t>
            </a:r>
            <a:r>
              <a:rPr lang="el-GR" altLang="en-US" sz="2400"/>
              <a:t>β</a:t>
            </a:r>
            <a:r>
              <a:rPr lang="cs-CZ" altLang="en-US" sz="2400"/>
              <a:t>  – jak moc brzdí růst jednotka cizího druhu (v poměru k jednotce vlastního druhu 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 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38200" y="609600"/>
            <a:ext cx="7848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L- V model není příliš mechanistický - říká, že si druhy škodí, ale ignoruje, jak</a:t>
            </a:r>
            <a:r>
              <a:rPr lang="cs-CZ" altLang="cs-CZ" sz="2400"/>
              <a:t> (není zde zahrnut zdroj, o který si konkurují)</a:t>
            </a:r>
            <a:endParaRPr lang="en-GB" altLang="cs-CZ" sz="2400"/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parametry </a:t>
            </a:r>
            <a:r>
              <a:rPr lang="en-GB" altLang="cs-CZ" sz="2400">
                <a:sym typeface="Symbol" panose="05050102010706020507" pitchFamily="18" charset="2"/>
              </a:rPr>
              <a:t> a  se velmi špatně odhadují (v</a:t>
            </a:r>
            <a:r>
              <a:rPr lang="cs-CZ" altLang="cs-CZ" sz="2400">
                <a:sym typeface="Symbol" panose="05050102010706020507" pitchFamily="18" charset="2"/>
              </a:rPr>
              <a:t> </a:t>
            </a:r>
            <a:r>
              <a:rPr lang="en-GB" altLang="cs-CZ" sz="2400">
                <a:sym typeface="Symbol" panose="05050102010706020507" pitchFamily="18" charset="2"/>
              </a:rPr>
              <a:t>podstatě lze jen z výsledku kompetice)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>
                <a:sym typeface="Symbol" panose="05050102010706020507" pitchFamily="18" charset="2"/>
              </a:rPr>
              <a:t>Ale jeden faktický závěr: </a:t>
            </a:r>
            <a:r>
              <a:rPr lang="cs-CZ" altLang="cs-CZ" sz="2400">
                <a:sym typeface="Symbol" panose="05050102010706020507" pitchFamily="18" charset="2"/>
              </a:rPr>
              <a:t>pro koexistenci </a:t>
            </a:r>
            <a:r>
              <a:rPr lang="en-GB" altLang="cs-CZ" sz="2400">
                <a:sym typeface="Symbol" panose="05050102010706020507" pitchFamily="18" charset="2"/>
              </a:rPr>
              <a:t>není důležitá absolutní velikost kompetice, ale relativní poměr mezidruhové a vnitrodruhové. Všimněte si, že  a  jsou vlastně poměry mezidruhové kompetice k vnitrodruhové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cs-CZ" altLang="cs-CZ" sz="4000" smtClean="0"/>
              <a:t>Obvykle prezentované schéma</a:t>
            </a:r>
            <a:br>
              <a:rPr lang="cs-CZ" altLang="cs-CZ" sz="4000" smtClean="0"/>
            </a:br>
            <a:r>
              <a:rPr lang="cs-CZ" altLang="cs-CZ" sz="4000" smtClean="0"/>
              <a:t>(podle vlivu jednoho na druhého)</a:t>
            </a:r>
          </a:p>
        </p:txBody>
      </p:sp>
      <p:graphicFrame>
        <p:nvGraphicFramePr>
          <p:cNvPr id="80934" name="Group 38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40702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Vliv A na B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Vliv B na 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vztah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kompetice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91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Obvykle jeden „žere“ druhého 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(konzumace, exploatace):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Predace s.l.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Parazitismus s.l. (+parazitoidi)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(ale jsou i jiné +  -  vztahy)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Mutualismus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komenzalismus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amenzalismus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Neutralismus (?)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35375" y="2130425"/>
            <a:ext cx="4822825" cy="1470025"/>
          </a:xfrm>
        </p:spPr>
        <p:txBody>
          <a:bodyPr/>
          <a:lstStyle/>
          <a:p>
            <a:r>
              <a:rPr lang="cs-CZ" altLang="cs-CZ" smtClean="0"/>
              <a:t>Tilmanův model 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mtClean="0"/>
              <a:t>Je více mechanistický (tj. zahrnuje mechanismy kompetice), zahrnuje i zdroj, o který si konkurují</a:t>
            </a:r>
          </a:p>
        </p:txBody>
      </p:sp>
      <p:pic>
        <p:nvPicPr>
          <p:cNvPr id="23556" name="Picture 5" descr="https://cbs.umn.edu/sites/cbs.umn.edu/files/public/styles/faculty_portrait_290x360/public/images/contacts/MRBZ0386.JPG?itok=TWTCrEi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7938"/>
            <a:ext cx="276225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470025"/>
          </a:xfrm>
        </p:spPr>
        <p:txBody>
          <a:bodyPr/>
          <a:lstStyle/>
          <a:p>
            <a:r>
              <a:rPr lang="cs-CZ" altLang="cs-CZ" smtClean="0"/>
              <a:t>Tilmanův model 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773238"/>
            <a:ext cx="8785225" cy="4968875"/>
          </a:xfrm>
        </p:spPr>
        <p:txBody>
          <a:bodyPr/>
          <a:lstStyle/>
          <a:p>
            <a:pPr algn="l"/>
            <a:r>
              <a:rPr lang="cs-CZ" altLang="cs-CZ" smtClean="0"/>
              <a:t>Základní představa: populace si konkurují o zdroj, přísun zdroje je konstantní. Čím větší je populace, tím méně zdroje zbývá k užití.</a:t>
            </a:r>
          </a:p>
          <a:p>
            <a:pPr algn="l"/>
            <a:r>
              <a:rPr lang="cs-CZ" altLang="cs-CZ" smtClean="0"/>
              <a:t> Čím méně je zdroje, tím pomaleji  populace roste, pří nízkých hodnotách populace vymírá. </a:t>
            </a:r>
          </a:p>
          <a:p>
            <a:pPr algn="l"/>
            <a:r>
              <a:rPr lang="cs-CZ" altLang="cs-CZ" smtClean="0"/>
              <a:t>Populace, která je schopná růst při nejnižší koncentraci zdroje nakonec v kompetici zvítězí.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b="1"/>
              <a:t>Tilman</a:t>
            </a:r>
            <a:r>
              <a:rPr lang="en-US" altLang="cs-CZ" sz="2400" b="1"/>
              <a:t>ova představa mechanismu mezidruhové kompetice o zdroje</a:t>
            </a:r>
            <a:r>
              <a:rPr lang="en-US" altLang="cs-CZ" sz="2400"/>
              <a:t>: druh s nižším R</a:t>
            </a:r>
            <a:r>
              <a:rPr lang="en-US" altLang="cs-CZ" sz="2400" baseline="30000"/>
              <a:t>*</a:t>
            </a:r>
            <a:r>
              <a:rPr lang="en-US" altLang="cs-CZ" sz="2400"/>
              <a:t> je vítězem (tj druh schopný růst při nižších koncentracích zdroje); pozor užívám běžnou Tilmanovskou notaci, R je tam hladina (dostupnost) zdroje, m je mortalita</a:t>
            </a:r>
            <a:endParaRPr lang="en-GB" altLang="cs-CZ" sz="2400"/>
          </a:p>
        </p:txBody>
      </p:sp>
      <p:pic>
        <p:nvPicPr>
          <p:cNvPr id="25603" name="Picture 3" descr="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73152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570538" y="4149725"/>
          <a:ext cx="35734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Rastrový obrázek" r:id="rId4" imgW="3574090" imgH="914479" progId="Obraz programu Malování">
                  <p:embed/>
                </p:oleObj>
              </mc:Choice>
              <mc:Fallback>
                <p:oleObj name="Rastrový obrázek" r:id="rId4" imgW="3574090" imgH="914479" progId="Obraz programu Malování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4149725"/>
                        <a:ext cx="357346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Jedna populace, jeden zdroj: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3400" y="6248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Model předpokládá, že m je na dostupnosti zdroje nezávislé.</a:t>
            </a:r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5486400" y="3213100"/>
          <a:ext cx="36576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Rastrový obrázek" r:id="rId6" imgW="3657917" imgH="960203" progId="Obraz programu Malování">
                  <p:embed/>
                </p:oleObj>
              </mc:Choice>
              <mc:Fallback>
                <p:oleObj name="Rastrový obrázek" r:id="rId6" imgW="3657917" imgH="960203" progId="Obraz programu Malování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213100"/>
                        <a:ext cx="36576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084888" y="1989138"/>
            <a:ext cx="27352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Trochu jiná forma „logistické rovnice“, víc mechanistická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7596188" y="28527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04800" y="1371600"/>
          <a:ext cx="4114800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Rastrový obrázek" r:id="rId3" imgW="5936494" imgH="5638095" progId="Obraz programu Malování">
                  <p:embed/>
                </p:oleObj>
              </mc:Choice>
              <mc:Fallback>
                <p:oleObj name="Rastrový obrázek" r:id="rId3" imgW="5936494" imgH="5638095" progId="Obraz programu Malování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4114800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6200" y="2057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Population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962400" y="4038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Resource</a:t>
            </a: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295400" y="762000"/>
          <a:ext cx="36576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Rastrový obrázek" r:id="rId5" imgW="3657917" imgH="960203" progId="Obraz programu Malování">
                  <p:embed/>
                </p:oleObj>
              </mc:Choice>
              <mc:Fallback>
                <p:oleObj name="Rastrový obrázek" r:id="rId5" imgW="3657917" imgH="960203" progId="Obraz programu Malování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62000"/>
                        <a:ext cx="36576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5410200" y="4495800"/>
          <a:ext cx="345281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Rastrový obrázek" r:id="rId7" imgW="3452159" imgH="678239" progId="Obraz programu Malování">
                  <p:embed/>
                </p:oleObj>
              </mc:Choice>
              <mc:Fallback>
                <p:oleObj name="Rastrový obrázek" r:id="rId7" imgW="3452159" imgH="678239" progId="Obraz programu Malování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5800"/>
                        <a:ext cx="3452813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5486400" y="1350963"/>
          <a:ext cx="3200400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Rastrový obrázek" r:id="rId9" imgW="2949196" imgH="2903472" progId="Obraz programu Malování">
                  <p:embed/>
                </p:oleObj>
              </mc:Choice>
              <mc:Fallback>
                <p:oleObj name="Rastrový obrázek" r:id="rId9" imgW="2949196" imgH="2903472" progId="Obraz programu Malování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350963"/>
                        <a:ext cx="3200400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581400" y="3581400"/>
          <a:ext cx="18494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Rastrový obrázek" r:id="rId11" imgW="1851820" imgH="556190" progId="Obraz programu Malování">
                  <p:embed/>
                </p:oleObj>
              </mc:Choice>
              <mc:Fallback>
                <p:oleObj name="Rastrový obrázek" r:id="rId11" imgW="1851820" imgH="556190" progId="Obraz programu Malování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184943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191000" y="2971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Supply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4343400" y="3352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 flipV="1">
            <a:off x="4724400" y="44958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819400" y="5562600"/>
            <a:ext cx="4848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Dostupnost zdroje je jednoznačně určena tím, kolik je “Supply” a velikost</a:t>
            </a:r>
            <a:r>
              <a:rPr lang="cs-CZ" altLang="cs-CZ" sz="2400"/>
              <a:t>í</a:t>
            </a:r>
            <a:r>
              <a:rPr lang="en-GB" altLang="cs-CZ" sz="2400"/>
              <a:t> populace</a:t>
            </a:r>
            <a:r>
              <a:rPr lang="cs-CZ" altLang="cs-CZ" sz="2400"/>
              <a:t> v daném okamžiku</a:t>
            </a:r>
            <a:endParaRPr lang="en-GB" altLang="cs-CZ" sz="2400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3924300" y="260350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292725" y="0"/>
            <a:ext cx="3384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800"/>
              <a:t>Tuto rovnici můžu mít pro libovolný počet populací, které si konkurují o daný zdroj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Když máme jeden zdroj, dostáváme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cs-CZ" smtClean="0"/>
              <a:t>Každý druh je charakterizován koncentrací zdroje, při které je ještě schopen růst, R</a:t>
            </a:r>
            <a:r>
              <a:rPr lang="en-GB" altLang="cs-CZ" baseline="30000" smtClean="0"/>
              <a:t>*</a:t>
            </a:r>
            <a:r>
              <a:rPr lang="en-GB" altLang="cs-CZ" smtClean="0"/>
              <a:t> - na tuto koncentraci je schopen zdroj vyčerpat</a:t>
            </a:r>
          </a:p>
          <a:p>
            <a:r>
              <a:rPr lang="en-GB" altLang="cs-CZ" smtClean="0"/>
              <a:t>Druh, který má nejnižší R</a:t>
            </a:r>
            <a:r>
              <a:rPr lang="en-GB" altLang="cs-CZ" baseline="30000" smtClean="0"/>
              <a:t>*</a:t>
            </a:r>
            <a:r>
              <a:rPr lang="en-GB" altLang="cs-CZ" smtClean="0"/>
              <a:t> vítězí (ostatní druhy už chcípaj, ale on ještě roste)</a:t>
            </a:r>
          </a:p>
          <a:p>
            <a:r>
              <a:rPr lang="en-GB" altLang="cs-CZ" smtClean="0"/>
              <a:t>Hezky mu (Tilmanovi) to vychází pro řasy</a:t>
            </a:r>
            <a:r>
              <a:rPr lang="cs-CZ" altLang="cs-CZ" smtClean="0"/>
              <a:t> (rozsivky)</a:t>
            </a:r>
            <a:r>
              <a:rPr lang="en-GB" altLang="cs-CZ" smtClean="0"/>
              <a:t>, u vyšších kytek je to slabší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Při více zdrojích dostáváme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cs-CZ" smtClean="0"/>
              <a:t>Trvale může koexistovat nanejvýš tolik druhů, kolik je limitujících zdrojů</a:t>
            </a:r>
          </a:p>
          <a:p>
            <a:endParaRPr lang="en-GB" altLang="cs-CZ" smtClean="0"/>
          </a:p>
          <a:p>
            <a:r>
              <a:rPr lang="en-GB" altLang="cs-CZ" smtClean="0"/>
              <a:t>Teoretický základ pro Gausseho princip kompetičního vyloučení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altLang="cs-CZ" smtClean="0"/>
              <a:t>Ale: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2362200" cy="5867400"/>
          </a:xfrm>
        </p:spPr>
        <p:txBody>
          <a:bodyPr/>
          <a:lstStyle/>
          <a:p>
            <a:r>
              <a:rPr lang="en-GB" altLang="cs-CZ" smtClean="0"/>
              <a:t>Na ploše 1m</a:t>
            </a:r>
            <a:r>
              <a:rPr lang="en-GB" altLang="cs-CZ" baseline="30000" smtClean="0"/>
              <a:t>2</a:t>
            </a:r>
            <a:r>
              <a:rPr lang="en-GB" altLang="cs-CZ" smtClean="0"/>
              <a:t> na Ohrazení máme 40 druhů cévnatých rostlin, a všechny si konkurují o světlo a vodu s živinami</a:t>
            </a:r>
          </a:p>
        </p:txBody>
      </p:sp>
      <p:pic>
        <p:nvPicPr>
          <p:cNvPr id="29700" name="Picture 4" descr="C:\Documents and Settings\suspa\Dokumenty\Prenest\OHRAZENI\Plochy24-5-05Obrazky\P11a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06563"/>
            <a:ext cx="6019800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228600"/>
            <a:ext cx="3810000" cy="4191000"/>
          </a:xfrm>
        </p:spPr>
        <p:txBody>
          <a:bodyPr/>
          <a:lstStyle/>
          <a:p>
            <a:r>
              <a:rPr lang="en-GB" altLang="cs-CZ" sz="3600" smtClean="0">
                <a:solidFill>
                  <a:schemeClr val="bg1"/>
                </a:solidFill>
              </a:rPr>
              <a:t>Zvláštnosti kompetice rostlin</a:t>
            </a:r>
            <a:endParaRPr lang="en-GB" altLang="cs-CZ" smtClean="0"/>
          </a:p>
        </p:txBody>
      </p:sp>
      <p:pic>
        <p:nvPicPr>
          <p:cNvPr id="30723" name="Picture 4" descr="G:\WWW\SUSP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416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60960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Rostlinná kompetice: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b="1"/>
              <a:t>Rostliny jsou sedentární, takže: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Konkurence probíhá jen mezi sousedy - důležitost prostorové struktury a heterogenity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Zůstávají během celého života na jednom místě Jsou ovlivněny heterogenitou prostředí (velká morfologická plasticita jako řešení)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Velikost individua je důležitější než druhová identita (dospělý smrk lehce potlačí dospělou </a:t>
            </a:r>
            <a:r>
              <a:rPr lang="cs-CZ" altLang="cs-CZ" sz="2400"/>
              <a:t>třtinu křovištní</a:t>
            </a:r>
            <a:r>
              <a:rPr lang="cs-CZ" altLang="cs-CZ" sz="2400" i="1"/>
              <a:t>,</a:t>
            </a:r>
            <a:r>
              <a:rPr lang="en-GB" altLang="cs-CZ" sz="2400" i="1"/>
              <a:t> </a:t>
            </a:r>
            <a:r>
              <a:rPr lang="en-GB" altLang="cs-CZ" sz="2400"/>
              <a:t> ale dospělá </a:t>
            </a:r>
            <a:r>
              <a:rPr lang="cs-CZ" altLang="cs-CZ" sz="2400"/>
              <a:t>třtina</a:t>
            </a:r>
            <a:r>
              <a:rPr lang="en-GB" altLang="cs-CZ" sz="2400" i="1"/>
              <a:t> </a:t>
            </a:r>
            <a:r>
              <a:rPr lang="en-GB" altLang="cs-CZ" sz="2400"/>
              <a:t>zahubí smrkový semenáč)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Kompetice je velmi asymetrická (zvláště kompetice o světlo)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533400"/>
            <a:ext cx="21272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516688" y="4221163"/>
            <a:ext cx="22320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Často potřebují někoho na přenos pylu a semen – i o něj si konkurují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Kompetice nad a pod zemí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Nad zemí o světlo – velmi asymetrická – kdo je vyšší vyhrává, ale když umím fotosyntetizovat při menším světle, tak to můžu v pohodě přežít</a:t>
            </a:r>
          </a:p>
          <a:p>
            <a:r>
              <a:rPr lang="cs-CZ" altLang="cs-CZ" smtClean="0"/>
              <a:t>Pod zemí o vodu a v ní rozpuštěné živiny –relativně symetrická – i malá kytka může úspěšně čerpat živiny a tím je brát velké rostlině – možnost diferenciace – jak hluboko mám kořeny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0_0445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88913"/>
            <a:ext cx="8974138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ovéPole 2"/>
          <p:cNvSpPr txBox="1">
            <a:spLocks noChangeArrowheads="1"/>
          </p:cNvSpPr>
          <p:nvPr/>
        </p:nvSpPr>
        <p:spPr bwMode="auto">
          <a:xfrm>
            <a:off x="92075" y="5516563"/>
            <a:ext cx="8656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 err="1"/>
              <a:t>Komenzalismus</a:t>
            </a:r>
            <a:r>
              <a:rPr lang="cs-CZ" altLang="en-US" sz="2400" dirty="0"/>
              <a:t> – je to vždy pro jednoho čistá nula? Tady to vypadá, že </a:t>
            </a:r>
            <a:r>
              <a:rPr lang="cs-CZ" altLang="en-US" sz="2400" dirty="0" smtClean="0"/>
              <a:t>možná </a:t>
            </a:r>
            <a:r>
              <a:rPr lang="cs-CZ" altLang="en-US" sz="2400" dirty="0"/>
              <a:t>ano – kareta a štítonoši 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6136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Negativní efekt zprostředkovaný ohněm (strategie: </a:t>
            </a:r>
            <a:r>
              <a:rPr lang="cs-CZ" altLang="cs-CZ" sz="2400"/>
              <a:t>a</a:t>
            </a:r>
            <a:r>
              <a:rPr lang="en-GB" altLang="cs-CZ" sz="2400"/>
              <a:t>ť mě chcípne koza, hlavně když sousedovi chcípne kráva!</a:t>
            </a:r>
            <a:r>
              <a:rPr lang="cs-CZ" altLang="cs-CZ" sz="2400"/>
              <a:t> – já na tom ve výsledku vydělám</a:t>
            </a:r>
            <a:r>
              <a:rPr lang="en-GB" altLang="cs-CZ" sz="2400"/>
              <a:t>)</a:t>
            </a:r>
            <a:r>
              <a:rPr lang="cs-CZ" altLang="cs-CZ" sz="2400"/>
              <a:t> - (palma </a:t>
            </a:r>
            <a:r>
              <a:rPr lang="cs-CZ" altLang="cs-CZ" sz="2400" i="1"/>
              <a:t>Serenoa repens</a:t>
            </a:r>
            <a:r>
              <a:rPr lang="cs-CZ" altLang="cs-CZ" sz="2400"/>
              <a:t>)</a:t>
            </a:r>
            <a:endParaRPr lang="en-GB" altLang="cs-CZ" sz="2400"/>
          </a:p>
        </p:txBody>
      </p:sp>
      <p:pic>
        <p:nvPicPr>
          <p:cNvPr id="34819" name="Picture 3" descr="ohenvsaba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7488"/>
            <a:ext cx="7848600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90800" y="2819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35843" name="Picture 3" descr="C:\Documents and Settings\suspa\Dokumenty\Obrázky\suspa\digerpi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5188"/>
            <a:ext cx="76962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ovéPole 1"/>
          <p:cNvSpPr txBox="1">
            <a:spLocks noChangeArrowheads="1"/>
          </p:cNvSpPr>
          <p:nvPr/>
        </p:nvSpPr>
        <p:spPr bwMode="auto">
          <a:xfrm>
            <a:off x="468313" y="6165850"/>
            <a:ext cx="741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i="1"/>
              <a:t>Pinus sabiniana</a:t>
            </a:r>
            <a:endParaRPr lang="en-US" altLang="en-US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26" descr="C:\Documents and Settings\suspa\Dokumenty\Obrázky\suspa\diggerpinejehli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81000"/>
            <a:ext cx="4267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066800" y="838200"/>
            <a:ext cx="68580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b="1"/>
              <a:t>Allelopatie</a:t>
            </a:r>
            <a:r>
              <a:rPr lang="en-GB" altLang="cs-CZ" sz="2400"/>
              <a:t>: vylučování toxických chemikálií do půdy (s cílem zabránit kompetici a růstu jiných rostlin)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Často zabrání klíčení semenáčů (nejlepší kompetitor je žádný kompetitor)</a:t>
            </a:r>
          </a:p>
          <a:p>
            <a:pPr>
              <a:spcBef>
                <a:spcPct val="50000"/>
              </a:spcBef>
              <a:buFontTx/>
              <a:buNone/>
            </a:pPr>
            <a:endParaRPr lang="cs-CZ" altLang="cs-CZ" sz="2400"/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Nefunguje, když moc prší (chemikálie se propláchnou) – spíš funguje v aridních oblastech</a:t>
            </a:r>
            <a:endParaRPr lang="en-GB" altLang="cs-CZ" sz="2400"/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Podobný efekt má produkce těžko rozložitelného opadu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:\Documents and Settings\suspa\Dokumenty\Prenest\OHRAZENI\Plochy24-5-05Obrazky\P24b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163"/>
            <a:ext cx="7239000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i="1"/>
              <a:t>Molinia caerulea </a:t>
            </a:r>
            <a:r>
              <a:rPr lang="en-GB" altLang="cs-CZ" sz="2400"/>
              <a:t>produkuje těžko rozložitelný opad, který vadí víc okolní vegetaci než vlastnímu druhu</a:t>
            </a:r>
            <a:endParaRPr lang="en-GB" altLang="cs-CZ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b="1"/>
              <a:t>Apparent competition (zdánlivá kompetice)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676400" y="28194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40964" name="Picture 4" descr="Abiscoapparent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3727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33400" y="1905000"/>
            <a:ext cx="33528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Příklad z Abisca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Nízké břízy (</a:t>
            </a:r>
            <a:r>
              <a:rPr lang="en-GB" altLang="cs-CZ" sz="2400" i="1"/>
              <a:t>Betula nana</a:t>
            </a:r>
            <a:r>
              <a:rPr lang="en-GB" altLang="cs-CZ" sz="2400"/>
              <a:t>) jsou pod vyšším herbivorním tlakem pod kongenerickými vysokými břízami </a:t>
            </a:r>
            <a:r>
              <a:rPr lang="en-GB" altLang="cs-CZ" sz="2400" i="1"/>
              <a:t>Betula tortuosa.</a:t>
            </a:r>
            <a:endParaRPr lang="en-GB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50825" y="762000"/>
            <a:ext cx="87137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800"/>
              <a:t>Rostliny ovlivňují jak zdroje (čerpáním), tak i charakteristiky nezdrojového charakteru (</a:t>
            </a:r>
            <a:r>
              <a:rPr lang="cs-CZ" altLang="cs-CZ" sz="2800"/>
              <a:t>s</a:t>
            </a:r>
            <a:r>
              <a:rPr lang="en-GB" altLang="cs-CZ" sz="2800"/>
              <a:t>trom sníží hladinu světla stíněním, ale může ochránit před přehřátím.)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50825" y="2781300"/>
            <a:ext cx="8497888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800"/>
              <a:t>Výsledný efekt nemusí být vždy negativní </a:t>
            </a:r>
            <a:endParaRPr lang="cs-CZ" altLang="cs-CZ" sz="2800"/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800" b="1"/>
              <a:t>Facilitation</a:t>
            </a:r>
            <a:r>
              <a:rPr lang="en-GB" altLang="cs-CZ" sz="2800"/>
              <a:t> (obvyklé v nepříznivých podmínkách nebo během nepříznivých období) [vlastně je to taky mutualismus]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800"/>
              <a:t>[Vliv </a:t>
            </a:r>
            <a:r>
              <a:rPr lang="cs-CZ" altLang="cs-CZ" sz="2800"/>
              <a:t>„</a:t>
            </a:r>
            <a:r>
              <a:rPr lang="en-GB" altLang="cs-CZ" sz="2800"/>
              <a:t>gapu</a:t>
            </a:r>
            <a:r>
              <a:rPr lang="cs-CZ" altLang="cs-CZ" sz="2800"/>
              <a:t>“</a:t>
            </a:r>
            <a:r>
              <a:rPr lang="en-GB" altLang="cs-CZ" sz="2800"/>
              <a:t> na růst semenáčů byl positivní v průběhu vlhkých, a negativní v průběhu suchých let.]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755650" y="260350"/>
            <a:ext cx="746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 b="1"/>
              <a:t>Empirické studie kompetice (rostlin i živočichů)</a:t>
            </a:r>
            <a:r>
              <a:rPr lang="cs-CZ" altLang="cs-CZ" sz="2400" b="1"/>
              <a:t> aneb jak tu kompetici dokážu</a:t>
            </a:r>
            <a:endParaRPr lang="en-GB" altLang="cs-CZ" sz="2400" b="1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72390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1. (Nepřímé) Pomocí důsledků, nejčastěji prostorového rozmístění jedinců v populaci (vnitrodruhová), popř. rozdělení zdrojů (mezidruhová)</a:t>
            </a:r>
            <a:r>
              <a:rPr lang="cs-CZ" altLang="cs-CZ" sz="2400"/>
              <a:t> – či znaků charakterizujících jejich získávání</a:t>
            </a:r>
            <a:endParaRPr lang="en-GB" altLang="cs-CZ" sz="2400"/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2. (Přímé) Manipulativní experimenty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	a) pěstování druhů samostatně a ve směsích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	b) transplanting (např. semenáče do gapů a do 	trsu)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	c) odstraňování (removal) vegetace v okolí 		individua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	d) odstranění druhu ze společenstva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Proč je ekologie stále více experimentální věda</a:t>
            </a:r>
            <a:endParaRPr lang="en-US" alt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b="1" smtClean="0"/>
              <a:t>Pozorování a pokus</a:t>
            </a:r>
          </a:p>
          <a:p>
            <a:r>
              <a:rPr lang="cs-CZ" altLang="en-US" smtClean="0"/>
              <a:t>Jak dokázat, že plevel škodí obilí? </a:t>
            </a:r>
          </a:p>
          <a:p>
            <a:pPr lvl="1"/>
            <a:r>
              <a:rPr lang="cs-CZ" altLang="en-US" sz="2400" smtClean="0"/>
              <a:t>Pozorování – je opravdu méně obilí tam, kde je i plevel? (a co když na vlhkém místě je obilí více, a uchytí se tam i plevel -  to může vypadat, že plevel pomáhá / nebo plevel vyžaduje k uchycení vlhkou půdu, a obilí tam špatně klíčí – to může vypadat jako kompetice)</a:t>
            </a:r>
          </a:p>
          <a:p>
            <a:pPr lvl="1"/>
            <a:r>
              <a:rPr lang="cs-CZ" altLang="en-US" sz="2400" smtClean="0"/>
              <a:t>Manipulativní pokus - Z půlky ploch odstraním plevel, na půlce ho nechám, případně někam dozaseju a sleduju, jestli se má obilí lépe tam, kde plevel není nebo je ho méně</a:t>
            </a:r>
            <a:endParaRPr lang="en-US" altLang="en-US" sz="24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Jako každé schéma, i toto je zjednodušení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smtClean="0"/>
              <a:t>Interagují individua (ale my často mluvíme o interakcích populací – to už je jistá abstrakce)</a:t>
            </a:r>
          </a:p>
          <a:p>
            <a:pPr>
              <a:lnSpc>
                <a:spcPct val="90000"/>
              </a:lnSpc>
            </a:pPr>
            <a:r>
              <a:rPr lang="cs-CZ" altLang="cs-CZ" sz="2800" smtClean="0"/>
              <a:t>pokud jsou individua téhož druhu, jedná se o vztah </a:t>
            </a:r>
            <a:r>
              <a:rPr lang="cs-CZ" altLang="cs-CZ" sz="2800" b="1" smtClean="0"/>
              <a:t>vnitrodruhový (intraspecifický),</a:t>
            </a:r>
            <a:r>
              <a:rPr lang="cs-CZ" altLang="cs-CZ" sz="2800" smtClean="0"/>
              <a:t> pokud různého druhu, jde o vztah </a:t>
            </a:r>
            <a:r>
              <a:rPr lang="cs-CZ" altLang="cs-CZ" sz="2800" b="1" smtClean="0"/>
              <a:t>mezidruhový (interspecifický)</a:t>
            </a:r>
          </a:p>
          <a:p>
            <a:pPr>
              <a:lnSpc>
                <a:spcPct val="90000"/>
              </a:lnSpc>
            </a:pPr>
            <a:r>
              <a:rPr lang="cs-CZ" altLang="cs-CZ" sz="2800" smtClean="0"/>
              <a:t>Toto rozlišení se ale prakticky užívá jen u kompetice; vnitrodruhová predace se nazývá kanibalismus, vnitrodruhový mutualismus se jaksi předpokládá a nestuduje se jako vláštní vztah (ale třeba </a:t>
            </a:r>
            <a:r>
              <a:rPr lang="cs-CZ" altLang="cs-CZ" sz="2800" i="1" smtClean="0"/>
              <a:t>parent offspring conflict</a:t>
            </a:r>
            <a:r>
              <a:rPr lang="cs-CZ" altLang="cs-CZ" sz="28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838200" y="1981200"/>
            <a:ext cx="7467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Pravidelné (rovnoměrné) rozmístění individuí je s největší pravěpodobnos</a:t>
            </a:r>
            <a:r>
              <a:rPr lang="cs-CZ" altLang="cs-CZ" sz="2400"/>
              <a:t>t</a:t>
            </a:r>
            <a:r>
              <a:rPr lang="en-GB" altLang="cs-CZ" sz="2400"/>
              <a:t>í důsledkem zvýšené mortality v důsledku kompetice sousedů (u rostlin). Podobný výsledek má teritorialita u živočichů.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4400" y="3962400"/>
            <a:ext cx="731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Shlukovité rozmístění může mít řadu příčin, po</a:t>
            </a:r>
            <a:r>
              <a:rPr lang="cs-CZ" altLang="cs-CZ" sz="2400"/>
              <a:t>z</a:t>
            </a:r>
            <a:r>
              <a:rPr lang="en-GB" altLang="cs-CZ" sz="2400"/>
              <a:t>itivní interakce je jedna z méně pravděpodobných (</a:t>
            </a:r>
            <a:r>
              <a:rPr lang="cs-CZ" altLang="cs-CZ" sz="2400"/>
              <a:t>n</a:t>
            </a:r>
            <a:r>
              <a:rPr lang="en-GB" altLang="cs-CZ" sz="2400"/>
              <a:t>ejčastější jsou heterogenita prostředí a způsob rozšiřování.)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990600" y="5562600"/>
            <a:ext cx="723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Změny v prostorovém uspořádání v průběhu času dávají lepší představu n</a:t>
            </a:r>
            <a:r>
              <a:rPr lang="cs-CZ" altLang="cs-CZ" sz="2400"/>
              <a:t>e</a:t>
            </a:r>
            <a:r>
              <a:rPr lang="en-GB" altLang="cs-CZ" sz="2400"/>
              <a:t>ž jedno pozorování.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990600" y="68580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/>
              <a:t>Vnitrodruhová kompetice a prostorové rozmístění individuí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026"/>
          <p:cNvSpPr txBox="1">
            <a:spLocks noChangeArrowheads="1"/>
          </p:cNvSpPr>
          <p:nvPr/>
        </p:nvSpPr>
        <p:spPr bwMode="auto">
          <a:xfrm>
            <a:off x="685800" y="533400"/>
            <a:ext cx="784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Korelace prostoru, který má individuum k dispozici (nebo počet blízkých sousedů), s jeho velikostí (počtem květů, semen, etc.) [Pozor na obrácenou kauzalitu, etc.] Excentricita kořenového systému:</a:t>
            </a:r>
          </a:p>
        </p:txBody>
      </p:sp>
      <p:sp>
        <p:nvSpPr>
          <p:cNvPr id="46083" name="Text Box 1027"/>
          <p:cNvSpPr txBox="1">
            <a:spLocks noChangeArrowheads="1"/>
          </p:cNvSpPr>
          <p:nvPr/>
        </p:nvSpPr>
        <p:spPr bwMode="auto">
          <a:xfrm>
            <a:off x="2057400" y="31242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46084" name="Picture 1028" descr="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68"/>
          <a:stretch>
            <a:fillRect/>
          </a:stretch>
        </p:blipFill>
        <p:spPr bwMode="auto">
          <a:xfrm>
            <a:off x="1906588" y="1981200"/>
            <a:ext cx="72374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593725"/>
            <a:ext cx="8686800" cy="6264275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mtClean="0"/>
              <a:t>  </a:t>
            </a:r>
            <a:r>
              <a:rPr lang="cs-CZ" altLang="cs-CZ" sz="3500" smtClean="0"/>
              <a:t>Vzájemně kompetující druhy reagují na sdílení společných zdrojů diferenciací svých nik</a:t>
            </a:r>
            <a:endParaRPr lang="cs-CZ" altLang="cs-CZ" sz="2000" b="1" smtClean="0"/>
          </a:p>
          <a:p>
            <a:pPr>
              <a:buFontTx/>
              <a:buNone/>
            </a:pPr>
            <a:r>
              <a:rPr lang="cs-CZ" altLang="cs-CZ" b="1" smtClean="0"/>
              <a:t>   </a:t>
            </a:r>
            <a:r>
              <a:rPr lang="cs-CZ" altLang="cs-CZ" sz="3500" b="1" smtClean="0"/>
              <a:t>= </a:t>
            </a:r>
            <a:r>
              <a:rPr lang="cs-CZ" altLang="cs-CZ" sz="3500" b="1" u="sng" smtClean="0"/>
              <a:t>posun znaků</a:t>
            </a:r>
            <a:r>
              <a:rPr lang="cs-CZ" altLang="cs-CZ" sz="3500" b="1" smtClean="0"/>
              <a:t>, character displacement</a:t>
            </a:r>
            <a:r>
              <a:rPr lang="cs-CZ" altLang="cs-CZ" sz="3500" smtClean="0"/>
              <a:t> (</a:t>
            </a:r>
            <a:r>
              <a:rPr lang="cs-CZ" altLang="cs-CZ" sz="3500" b="1" smtClean="0"/>
              <a:t>v evolučním čase</a:t>
            </a:r>
            <a:r>
              <a:rPr lang="cs-CZ" altLang="cs-CZ" sz="3500" smtClean="0"/>
              <a:t>) – tady manipulativní experiment moc nejde</a:t>
            </a:r>
          </a:p>
          <a:p>
            <a:pPr>
              <a:buFontTx/>
              <a:buNone/>
            </a:pPr>
            <a:r>
              <a:rPr lang="cs-CZ" altLang="cs-CZ" sz="3500" smtClean="0"/>
              <a:t>   - znaky spojené se získáváním potravy, např. rozměrů kusadel, zobáků, apod.</a:t>
            </a:r>
          </a:p>
          <a:p>
            <a:pPr>
              <a:buFontTx/>
              <a:buNone/>
            </a:pPr>
            <a:r>
              <a:rPr lang="cs-CZ" altLang="cs-CZ" sz="3500" smtClean="0"/>
              <a:t>   - někdy slouží i k rozeznání příslušníků vlastního druhu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52181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600" smtClean="0"/>
              <a:t>   </a:t>
            </a:r>
            <a:r>
              <a:rPr lang="cs-CZ" altLang="cs-CZ" sz="3500" smtClean="0"/>
              <a:t>Rozměry zobáků jednotlivých druhů tzv. </a:t>
            </a:r>
            <a:r>
              <a:rPr lang="cs-CZ" altLang="cs-CZ" sz="3500" b="1" smtClean="0"/>
              <a:t>Darwinových pěnkav</a:t>
            </a:r>
            <a:r>
              <a:rPr lang="cs-CZ" altLang="cs-CZ" sz="3500" smtClean="0"/>
              <a:t> na Galapágách jsou odlišné při koexistenci na tomtéž ostrově</a:t>
            </a:r>
          </a:p>
          <a:p>
            <a:pPr>
              <a:buFontTx/>
              <a:buNone/>
            </a:pPr>
            <a:endParaRPr lang="cs-CZ" altLang="cs-CZ" sz="3500" smtClean="0"/>
          </a:p>
          <a:p>
            <a:r>
              <a:rPr lang="cs-CZ" altLang="cs-CZ" sz="3500" smtClean="0"/>
              <a:t>jen jeden druh na ostrově:</a:t>
            </a:r>
          </a:p>
          <a:p>
            <a:pPr>
              <a:buFontTx/>
              <a:buNone/>
            </a:pPr>
            <a:r>
              <a:rPr lang="cs-CZ" altLang="cs-CZ" sz="3500" smtClean="0"/>
              <a:t>      zasahují i do rozmezí jiného druhu.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57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119813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6443663" y="333375"/>
            <a:ext cx="2376487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/>
              <a:t>Tohle dělat experimentálně (odstranit jeden druh z ostrova)  nejde – evoluční odpovědi na experimentální manipulaci se za svůj život nedočkáme (a navíc by nás za odstranění druhu zcela oprávněně zavřeli</a:t>
            </a:r>
            <a:r>
              <a:rPr lang="cs-CZ" altLang="en-US" sz="2400"/>
              <a:t>)</a:t>
            </a:r>
            <a:endParaRPr lang="en-US" altLang="en-US" sz="2400"/>
          </a:p>
        </p:txBody>
      </p:sp>
      <p:pic>
        <p:nvPicPr>
          <p:cNvPr id="49156" name="Picture 5" descr="Calipers are extended to fit around the beak to measure beak depth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4581525"/>
            <a:ext cx="282098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mtClean="0"/>
              <a:t>Case studies (případové studie)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mtClean="0"/>
              <a:t>Jak si konkurují sýkora koňadra a sýkora modřinka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324600" cy="67056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mtClean="0"/>
              <a:t>  </a:t>
            </a:r>
            <a:r>
              <a:rPr lang="cs-CZ" altLang="cs-CZ" sz="3600" smtClean="0"/>
              <a:t>Sýkora koňadra (</a:t>
            </a:r>
            <a:r>
              <a:rPr lang="cs-CZ" altLang="cs-CZ" sz="3600" i="1" smtClean="0"/>
              <a:t>Parus major)</a:t>
            </a:r>
            <a:r>
              <a:rPr lang="cs-CZ" altLang="cs-CZ" sz="3600" smtClean="0"/>
              <a:t>, hmotnost asi 20 g, výrazně silnější, ale s menším počtem mláďat ve snůškách a s větší schopností obsadit v zimě za nočních mrazů úkryty v dutinách s větším vstupním otvorem a vytěsnit z nich menší sýkoru modřinku, na kterou zbývají pouze úkryty s malým vstupním otvorem.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297180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410200" cy="65532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mtClean="0"/>
              <a:t>  </a:t>
            </a:r>
            <a:r>
              <a:rPr lang="cs-CZ" altLang="cs-CZ" sz="3600" smtClean="0"/>
              <a:t>Sýkora modřinka (</a:t>
            </a:r>
            <a:r>
              <a:rPr lang="cs-CZ" altLang="cs-CZ" sz="3600" i="1" smtClean="0"/>
              <a:t>Parus caeruleus)</a:t>
            </a:r>
            <a:r>
              <a:rPr lang="cs-CZ" altLang="cs-CZ" sz="3600" smtClean="0"/>
              <a:t>, poloviční hmotnost, větší počet mláďat, větší schopnost odchovat více mláďat díky širšímu potravnímu spektru včetně menších potravních objektů (má proto větší ztráty populace dané abiotickým faktorem – mrazem).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562600" y="3048000"/>
            <a:ext cx="3124200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accent2"/>
                </a:solidFill>
              </a:rPr>
              <a:t>Je zde částečná diferenciace nik - realizovaná nika modřinky je více omezena koňadrou než naopak.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cs-CZ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507413" cy="575945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400" b="1" u="sng" smtClean="0"/>
              <a:t>Mezidruhová kompetice - experimenty</a:t>
            </a:r>
            <a:endParaRPr lang="cs-CZ" altLang="cs-CZ" sz="3400" smtClean="0"/>
          </a:p>
          <a:p>
            <a:pPr>
              <a:buFontTx/>
              <a:buNone/>
            </a:pPr>
            <a:r>
              <a:rPr lang="cs-CZ" altLang="cs-CZ" sz="3400" smtClean="0"/>
              <a:t>   G. F. Gause (1934, 1935) pěstoval  jednotlivé druhy nálevníků r. </a:t>
            </a:r>
            <a:r>
              <a:rPr lang="cs-CZ" altLang="cs-CZ" sz="3400" i="1" smtClean="0"/>
              <a:t>Paramecium</a:t>
            </a:r>
            <a:r>
              <a:rPr lang="cs-CZ" altLang="cs-CZ" sz="3400" smtClean="0"/>
              <a:t>  (trepka) samostatně a ve směsných kulturách. </a:t>
            </a:r>
          </a:p>
          <a:p>
            <a:r>
              <a:rPr lang="cs-CZ" altLang="cs-CZ" sz="3400" smtClean="0"/>
              <a:t>Zjistil kompetitivní potlačení některého druhu jiným </a:t>
            </a:r>
          </a:p>
          <a:p>
            <a:r>
              <a:rPr lang="cs-CZ" altLang="cs-CZ" sz="3400" smtClean="0"/>
              <a:t>Některé dvojice druhů jsou schopny koexistence a potom jsou v pokusné nádobě jinak rozmístěny - živí se jinou potravou.</a:t>
            </a:r>
          </a:p>
          <a:p>
            <a:r>
              <a:rPr lang="cs-CZ" altLang="cs-CZ" sz="3400" b="1" smtClean="0"/>
              <a:t>Gauseho princip kompetičního vyloučení</a:t>
            </a:r>
            <a:r>
              <a:rPr lang="cs-CZ" altLang="cs-CZ" sz="3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91600" cy="532923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mtClean="0"/>
              <a:t>    </a:t>
            </a:r>
            <a:r>
              <a:rPr lang="cs-CZ" altLang="cs-CZ" sz="3500" smtClean="0"/>
              <a:t>kompetice o zdroj:</a:t>
            </a:r>
          </a:p>
          <a:p>
            <a:pPr>
              <a:buFontTx/>
              <a:buNone/>
            </a:pPr>
            <a:endParaRPr lang="cs-CZ" altLang="cs-CZ" sz="1200" smtClean="0"/>
          </a:p>
          <a:p>
            <a:pPr>
              <a:buFontTx/>
              <a:buNone/>
            </a:pPr>
            <a:r>
              <a:rPr lang="cs-CZ" altLang="cs-CZ" smtClean="0"/>
              <a:t>    </a:t>
            </a:r>
            <a:r>
              <a:rPr lang="cs-CZ" altLang="cs-CZ" sz="3400" smtClean="0"/>
              <a:t>princip kompetitivního vyloučení </a:t>
            </a:r>
            <a:endParaRPr lang="cs-CZ" altLang="cs-CZ" sz="3400" b="1" i="1" smtClean="0"/>
          </a:p>
          <a:p>
            <a:pPr>
              <a:buFontTx/>
              <a:buNone/>
            </a:pPr>
            <a:r>
              <a:rPr lang="cs-CZ" altLang="cs-CZ" sz="3400" b="1" i="1" smtClean="0"/>
              <a:t>        competitive exclusion principle</a:t>
            </a:r>
            <a:r>
              <a:rPr lang="cs-CZ" altLang="cs-CZ" sz="3400" i="1" smtClean="0"/>
              <a:t>,    </a:t>
            </a:r>
          </a:p>
          <a:p>
            <a:pPr>
              <a:buFontTx/>
              <a:buNone/>
            </a:pPr>
            <a:r>
              <a:rPr lang="cs-CZ" altLang="cs-CZ" sz="3400" b="1" i="1" smtClean="0"/>
              <a:t>        Gauseův princip</a:t>
            </a:r>
            <a:r>
              <a:rPr lang="cs-CZ" altLang="cs-CZ" sz="3400" i="1" smtClean="0"/>
              <a:t>, </a:t>
            </a:r>
            <a:r>
              <a:rPr lang="cs-CZ" altLang="cs-CZ" sz="3400" smtClean="0"/>
              <a:t>G. F. Gause</a:t>
            </a:r>
            <a:r>
              <a:rPr lang="cs-CZ" altLang="cs-CZ" sz="3400" i="1" smtClean="0"/>
              <a:t>  </a:t>
            </a:r>
            <a:r>
              <a:rPr lang="cs-CZ" altLang="cs-CZ" sz="3400" smtClean="0"/>
              <a:t>(1934)</a:t>
            </a:r>
          </a:p>
          <a:p>
            <a:pPr>
              <a:buFontTx/>
              <a:buNone/>
            </a:pPr>
            <a:r>
              <a:rPr lang="cs-CZ" altLang="cs-CZ" sz="3400" smtClean="0"/>
              <a:t>   „zcela identickou niku nemohou trvale využívat dva různé druhy“</a:t>
            </a:r>
          </a:p>
          <a:p>
            <a:pPr>
              <a:buFontTx/>
              <a:buNone/>
            </a:pPr>
            <a:r>
              <a:rPr lang="cs-CZ" altLang="cs-CZ" sz="3400" smtClean="0"/>
              <a:t>   (complete competitors can not coexist).</a:t>
            </a:r>
          </a:p>
          <a:p>
            <a:pPr>
              <a:buFontTx/>
              <a:buNone/>
            </a:pPr>
            <a:r>
              <a:rPr lang="cs-CZ" altLang="cs-CZ" sz="3400" smtClean="0"/>
              <a:t>Srovnej výsledky Tilmanova modelu.</a:t>
            </a:r>
          </a:p>
          <a:p>
            <a:pPr>
              <a:buFontTx/>
              <a:buNone/>
            </a:pPr>
            <a:r>
              <a:rPr lang="cs-CZ" altLang="cs-CZ" sz="3000" smtClean="0"/>
              <a:t>Častá otázka- jak to druhy dělají, že mohou koexistovat (jak „obejdou“ CEP) – potenciálně otázka – jak je to v druhově bohatých společenstvech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Toto schéma také není úplné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mtClean="0"/>
              <a:t>Existuje řada vztahů + -, které neznamenají, že jeden druhého přímo žere (např. epifyty a liány obvykle škodí svým „hostitelům“, a  většinou tomu neříkáme parazitismus); klasifikace vztahů, kdy jeden druhého žere, bývá také složitější než predace a parazitismus</a:t>
            </a:r>
          </a:p>
          <a:p>
            <a:pPr>
              <a:lnSpc>
                <a:spcPct val="90000"/>
              </a:lnSpc>
            </a:pPr>
            <a:r>
              <a:rPr lang="cs-CZ" altLang="cs-CZ" smtClean="0"/>
              <a:t>Podobně se kompetice často definuje jako soutěž o zdroje – potom nezahrne řadu vztahů -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 altLang="cs-CZ" smtClean="0"/>
              <a:t>Pěstování rostlin 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en-GB" altLang="cs-CZ" smtClean="0"/>
              <a:t>v monokulturách a ve směsích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cs-CZ" smtClean="0"/>
              <a:t>Dlouholetá tradice v zemědělském výzkumu</a:t>
            </a:r>
            <a:r>
              <a:rPr lang="cs-CZ" altLang="cs-CZ" smtClean="0"/>
              <a:t> (plevele škodí, protože konkurují plodinám)</a:t>
            </a:r>
            <a:endParaRPr lang="en-GB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suspa\Dokumenty\Obrázky\Zaba\hol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343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C:\Documents and Settings\suspa\Dokumenty\Obrázky\Zaba\lychn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09975"/>
            <a:ext cx="43815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C:\Documents and Settings\suspa\Dokumenty\Obrázky\Zaba\Sm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05213"/>
            <a:ext cx="43434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09600" y="838200"/>
            <a:ext cx="38100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Květináčový pokus s </a:t>
            </a:r>
            <a:r>
              <a:rPr lang="cs-CZ" altLang="cs-CZ" sz="2400"/>
              <a:t>medyňkem </a:t>
            </a:r>
            <a:r>
              <a:rPr lang="en-GB" altLang="cs-CZ" sz="2400" i="1"/>
              <a:t>Holcus lanatus, </a:t>
            </a:r>
            <a:r>
              <a:rPr lang="cs-CZ" altLang="cs-CZ" sz="2400" i="1"/>
              <a:t>a </a:t>
            </a:r>
            <a:r>
              <a:rPr lang="cs-CZ" altLang="cs-CZ" sz="2400"/>
              <a:t>kohoutkem </a:t>
            </a:r>
            <a:r>
              <a:rPr lang="en-GB" altLang="cs-CZ" sz="2400" i="1"/>
              <a:t>Lychnis flos cuculi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a jejich směsmi při různých hladinách živin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28600" y="0"/>
            <a:ext cx="457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Transplant experiments = vysazování semenáčů do porostu (do různých mikrostanovišť) - </a:t>
            </a:r>
            <a:r>
              <a:rPr lang="en-GB" altLang="cs-CZ" sz="2400" i="1"/>
              <a:t>Prunella vulgaris</a:t>
            </a:r>
            <a:endParaRPr lang="en-GB" altLang="cs-CZ" sz="2400"/>
          </a:p>
        </p:txBody>
      </p:sp>
      <p:pic>
        <p:nvPicPr>
          <p:cNvPr id="18435" name="Picture 3" descr="C:\Documents and Settings\suspa\Dokumenty\Obrázky\suspa\Prunelyvbednic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2874963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:\Documents and Settings\suspa\Dokumenty\Obrázky\suspa\Prunella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3759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28600" y="3276600"/>
          <a:ext cx="5105400" cy="3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STATISTICA Graph" r:id="rId3" imgW="1633907" imgH="2087559" progId="STATISTICAGraph">
                  <p:embed/>
                </p:oleObj>
              </mc:Choice>
              <mc:Fallback>
                <p:oleObj name="STATISTICA Graph" r:id="rId3" imgW="1633907" imgH="2087559" progId="STATISTICA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76600"/>
                        <a:ext cx="5105400" cy="337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457200" y="304800"/>
          <a:ext cx="2743200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r:id="rId5" imgW="2743200" imgH="2749296" progId="">
                  <p:embed/>
                </p:oleObj>
              </mc:Choice>
              <mc:Fallback>
                <p:oleObj r:id="rId5" imgW="2743200" imgH="274929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"/>
                        <a:ext cx="2743200" cy="274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581400" y="304800"/>
          <a:ext cx="5480050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r:id="rId7" imgW="5478780" imgH="2753868" progId="">
                  <p:embed/>
                </p:oleObj>
              </mc:Choice>
              <mc:Fallback>
                <p:oleObj r:id="rId7" imgW="5478780" imgH="275386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4800"/>
                        <a:ext cx="5480050" cy="275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486400" y="3505200"/>
            <a:ext cx="3200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Odpověď klonální rostliny na kompetici - prodloužení délky stolonů a orientace stolonů do prostoru bez kompetice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990600" y="5334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Odstranění vegetace v okolí sledovan</a:t>
            </a:r>
            <a:r>
              <a:rPr lang="cs-CZ" altLang="cs-CZ" sz="2400"/>
              <a:t>é</a:t>
            </a:r>
            <a:r>
              <a:rPr lang="en-GB" altLang="cs-CZ" sz="2400"/>
              <a:t>ho indvidua</a:t>
            </a:r>
          </a:p>
        </p:txBody>
      </p:sp>
      <p:pic>
        <p:nvPicPr>
          <p:cNvPr id="59395" name="Picture 3" descr="spackovaasucc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29892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Succisatre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50292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810000" y="1295400"/>
            <a:ext cx="464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Pokus o odlišení nadzemní a podzemní kompetice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7848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Odstranění dominanty ze společenstva</a:t>
            </a:r>
          </a:p>
        </p:txBody>
      </p:sp>
      <p:pic>
        <p:nvPicPr>
          <p:cNvPr id="60419" name="Picture 3" descr="Spackovaple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4702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JVSFI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52613"/>
            <a:ext cx="5927725" cy="393858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Odstraňovat jde i živočichy</a:t>
            </a:r>
            <a:endParaRPr lang="en-US" alt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V poušti dokázali odstraňováním semenožravých mravenců a hlodavců, že si tyto dvě skupiny vzájemně mohou konkurovat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Také je občas obtížné určit, kdo mě pomáhá a kdo škodí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mtClean="0"/>
              <a:t>Tentýž druh mě může zároveň opylovat (+) a žrát moje semena (-)</a:t>
            </a:r>
          </a:p>
          <a:p>
            <a:pPr>
              <a:lnSpc>
                <a:spcPct val="90000"/>
              </a:lnSpc>
            </a:pPr>
            <a:r>
              <a:rPr lang="cs-CZ" altLang="cs-CZ" smtClean="0"/>
              <a:t>Stínění může (podle okamžitých podmínek) znamenat jak snížení PhAR a tím i fotosyntetické produkce, tak ochranu před nadměrnou radiací (a případně vyschnutím)</a:t>
            </a:r>
          </a:p>
          <a:p>
            <a:pPr>
              <a:lnSpc>
                <a:spcPct val="90000"/>
              </a:lnSpc>
            </a:pPr>
            <a:r>
              <a:rPr lang="cs-CZ" altLang="cs-CZ" smtClean="0"/>
              <a:t>Semenožraví (-) mohou ta semena zároveň roznášet (+)</a:t>
            </a:r>
          </a:p>
          <a:p>
            <a:pPr>
              <a:lnSpc>
                <a:spcPct val="90000"/>
              </a:lnSpc>
            </a:pPr>
            <a:endParaRPr lang="cs-CZ" altLang="cs-CZ" smtClean="0"/>
          </a:p>
          <a:p>
            <a:pPr>
              <a:lnSpc>
                <a:spcPct val="90000"/>
              </a:lnSpc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mtClean="0"/>
              <a:t>V přírodě je všechno složitější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cs-CZ" smtClean="0"/>
              <a:t>vztahy se mění v čase a prostoru (poloparazitická rostlina se pod zemí chová jako parazit, nad zemí si s hostitelem konkuruje).</a:t>
            </a:r>
          </a:p>
          <a:p>
            <a:r>
              <a:rPr lang="en-GB" altLang="cs-CZ" smtClean="0"/>
              <a:t>Liána - hostitelský strom je ve výsledku typicky vztah + </a:t>
            </a:r>
            <a:r>
              <a:rPr lang="en-GB" altLang="cs-CZ" sz="1600" smtClean="0"/>
              <a:t>(liána profituje)</a:t>
            </a:r>
            <a:r>
              <a:rPr lang="en-GB" altLang="cs-CZ" smtClean="0"/>
              <a:t> - </a:t>
            </a:r>
            <a:r>
              <a:rPr lang="en-GB" altLang="cs-CZ" sz="1600" smtClean="0"/>
              <a:t>(hostitel trpí vahou liány),</a:t>
            </a:r>
            <a:r>
              <a:rPr lang="en-GB" altLang="cs-CZ" smtClean="0"/>
              <a:t> ale také si konkurují o světlo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10550" cy="4114800"/>
          </a:xfrm>
        </p:spPr>
        <p:txBody>
          <a:bodyPr/>
          <a:lstStyle/>
          <a:p>
            <a:r>
              <a:rPr lang="en-GB" altLang="cs-CZ" sz="7200" smtClean="0"/>
              <a:t>Kompetice (z angl. competition) nebo konkurence (z něm.)</a:t>
            </a:r>
            <a:r>
              <a:rPr lang="en-GB" altLang="cs-CZ" sz="5400" smtClean="0"/>
              <a:t/>
            </a:r>
            <a:br>
              <a:rPr lang="en-GB" altLang="cs-CZ" sz="5400" smtClean="0"/>
            </a:br>
            <a:endParaRPr lang="en-GB" altLang="cs-CZ" sz="5400" smtClean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9750" y="5300663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cs-CZ" sz="2400"/>
              <a:t>Oba výrazy jsou ekvivalentní. I když preferujeme výraz kompetice, často říkáme, že si individua konkurují.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2420938"/>
            <a:ext cx="3384550" cy="647700"/>
          </a:xfrm>
        </p:spPr>
        <p:txBody>
          <a:bodyPr/>
          <a:lstStyle/>
          <a:p>
            <a:r>
              <a:rPr lang="cs-CZ" altLang="cs-CZ" sz="3600" b="1" smtClean="0"/>
              <a:t>Kompetice</a:t>
            </a:r>
            <a:r>
              <a:rPr lang="cs-CZ" altLang="cs-CZ" sz="4000" b="1" smtClean="0"/>
              <a:t/>
            </a:r>
            <a:br>
              <a:rPr lang="cs-CZ" altLang="cs-CZ" sz="4000" b="1" smtClean="0"/>
            </a:br>
            <a:endParaRPr lang="cs-CZ" altLang="cs-CZ" sz="40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0763" cy="452596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600" b="1" smtClean="0"/>
              <a:t>1)</a:t>
            </a:r>
          </a:p>
          <a:p>
            <a:pPr>
              <a:buFontTx/>
              <a:buNone/>
            </a:pPr>
            <a:endParaRPr lang="cs-CZ" altLang="cs-CZ" sz="3600" b="1" smtClean="0"/>
          </a:p>
          <a:p>
            <a:pPr>
              <a:buFontTx/>
              <a:buNone/>
            </a:pPr>
            <a:r>
              <a:rPr lang="cs-CZ" altLang="cs-CZ" b="1" smtClean="0"/>
              <a:t>  </a:t>
            </a:r>
            <a:r>
              <a:rPr lang="cs-CZ" altLang="cs-CZ" sz="3600" b="1" smtClean="0"/>
              <a:t>druh 1</a:t>
            </a:r>
            <a:r>
              <a:rPr lang="cs-CZ" altLang="cs-CZ" smtClean="0"/>
              <a:t>  </a:t>
            </a:r>
            <a:r>
              <a:rPr lang="cs-CZ" altLang="cs-CZ" smtClean="0">
                <a:sym typeface="Symbol" panose="05050102010706020507" pitchFamily="18" charset="2"/>
              </a:rPr>
              <a:t> </a:t>
            </a:r>
            <a:r>
              <a:rPr lang="cs-CZ" altLang="cs-CZ" sz="3600" b="1" smtClean="0"/>
              <a:t>druh 2</a:t>
            </a:r>
            <a:endParaRPr lang="cs-CZ" altLang="cs-CZ" sz="3600" smtClean="0"/>
          </a:p>
          <a:p>
            <a:pPr>
              <a:buFontTx/>
              <a:buNone/>
            </a:pPr>
            <a:r>
              <a:rPr lang="cs-CZ" altLang="cs-CZ" smtClean="0"/>
              <a:t>                            </a:t>
            </a:r>
          </a:p>
          <a:p>
            <a:pPr>
              <a:buFontTx/>
              <a:buNone/>
            </a:pPr>
            <a:r>
              <a:rPr lang="cs-CZ" altLang="cs-CZ" smtClean="0"/>
              <a:t>                               </a:t>
            </a:r>
          </a:p>
          <a:p>
            <a:pPr>
              <a:buFontTx/>
              <a:buNone/>
            </a:pPr>
            <a:r>
              <a:rPr lang="cs-CZ" altLang="cs-CZ" smtClean="0"/>
              <a:t>                               </a:t>
            </a:r>
            <a:r>
              <a:rPr lang="cs-CZ" altLang="cs-CZ" sz="3600" b="1" smtClean="0"/>
              <a:t>zdroj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 flipV="1">
            <a:off x="2268538" y="3213100"/>
            <a:ext cx="1654175" cy="137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4787900" y="3213100"/>
            <a:ext cx="1798638" cy="136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TextovéPole 1"/>
          <p:cNvSpPr txBox="1">
            <a:spLocks noChangeArrowheads="1"/>
          </p:cNvSpPr>
          <p:nvPr/>
        </p:nvSpPr>
        <p:spPr bwMode="auto">
          <a:xfrm>
            <a:off x="250825" y="5949950"/>
            <a:ext cx="813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Takhle se to často prezentuje, ale uvědomme si, že si konkurují individua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3">
    <a:dk1>
      <a:srgbClr val="000000"/>
    </a:dk1>
    <a:lt1>
      <a:srgbClr val="FFFFCC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FFFFE2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8370</TotalTime>
  <Words>2452</Words>
  <Application>Microsoft Office PowerPoint</Application>
  <PresentationFormat>Předvádění na obrazovce (4:3)</PresentationFormat>
  <Paragraphs>209</Paragraphs>
  <Slides>56</Slides>
  <Notes>2</Notes>
  <HiddenSlides>0</HiddenSlides>
  <MMClips>1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56</vt:i4>
      </vt:variant>
    </vt:vector>
  </HeadingPairs>
  <TitlesOfParts>
    <vt:vector size="63" baseType="lpstr">
      <vt:lpstr>Times New Roman</vt:lpstr>
      <vt:lpstr>Arial</vt:lpstr>
      <vt:lpstr>Symbol</vt:lpstr>
      <vt:lpstr>Office Theme</vt:lpstr>
      <vt:lpstr>Microsoft Equation 3.0</vt:lpstr>
      <vt:lpstr>Rastrový obrázek</vt:lpstr>
      <vt:lpstr>STATISTICA Graph</vt:lpstr>
      <vt:lpstr>Vztahy mezi organismy</vt:lpstr>
      <vt:lpstr>Obvykle prezentované schéma (podle vlivu jednoho na druhého)</vt:lpstr>
      <vt:lpstr>Prezentace aplikace PowerPoint</vt:lpstr>
      <vt:lpstr>Jako každé schéma, i toto je zjednodušení</vt:lpstr>
      <vt:lpstr>Toto schéma také není úplné</vt:lpstr>
      <vt:lpstr>Také je občas obtížné určit, kdo mě pomáhá a kdo škodí</vt:lpstr>
      <vt:lpstr>V přírodě je všechno složitější</vt:lpstr>
      <vt:lpstr>Kompetice (z angl. competition) nebo konkurence (z něm.) </vt:lpstr>
      <vt:lpstr>Kompetice </vt:lpstr>
      <vt:lpstr>Prezentace aplikace PowerPoint</vt:lpstr>
      <vt:lpstr>Prezentace aplikace PowerPoint</vt:lpstr>
      <vt:lpstr>Vnitrodruhová a mezidruhová k. (Intra- and interspecific c.)</vt:lpstr>
      <vt:lpstr>Prezentace aplikace PowerPoint</vt:lpstr>
      <vt:lpstr>Prezentace aplikace PowerPoint</vt:lpstr>
      <vt:lpstr>Prezentace aplikace PowerPoint</vt:lpstr>
      <vt:lpstr>Kompetice o sexuální partnery</vt:lpstr>
      <vt:lpstr>Prezentace aplikace PowerPoint</vt:lpstr>
      <vt:lpstr>Prezentace aplikace PowerPoint</vt:lpstr>
      <vt:lpstr>Prezentace aplikace PowerPoint</vt:lpstr>
      <vt:lpstr>Tilmanův model </vt:lpstr>
      <vt:lpstr>Tilmanův model </vt:lpstr>
      <vt:lpstr>Prezentace aplikace PowerPoint</vt:lpstr>
      <vt:lpstr>Prezentace aplikace PowerPoint</vt:lpstr>
      <vt:lpstr>Když máme jeden zdroj, dostáváme</vt:lpstr>
      <vt:lpstr>Při více zdrojích dostáváme </vt:lpstr>
      <vt:lpstr>Ale: </vt:lpstr>
      <vt:lpstr>Zvláštnosti kompetice rostlin</vt:lpstr>
      <vt:lpstr>Prezentace aplikace PowerPoint</vt:lpstr>
      <vt:lpstr>Kompetice nad a pod zemí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Proč je ekologie stále více experimentální věda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Case studies (případové studie)</vt:lpstr>
      <vt:lpstr>Prezentace aplikace PowerPoint</vt:lpstr>
      <vt:lpstr>Prezentace aplikace PowerPoint</vt:lpstr>
      <vt:lpstr>Prezentace aplikace PowerPoint</vt:lpstr>
      <vt:lpstr>Prezentace aplikace PowerPoint</vt:lpstr>
      <vt:lpstr>Pěstování rostlin  v monokulturách a ve směsích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Odstraňovat jde i živočichy</vt:lpstr>
    </vt:vector>
  </TitlesOfParts>
  <Company>Jihočeská Univerzita, Biologická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competition</dc:title>
  <dc:creator>suspa</dc:creator>
  <cp:lastModifiedBy>Jan Lepš</cp:lastModifiedBy>
  <cp:revision>75</cp:revision>
  <dcterms:created xsi:type="dcterms:W3CDTF">2003-04-19T18:24:29Z</dcterms:created>
  <dcterms:modified xsi:type="dcterms:W3CDTF">2023-10-05T13:18:11Z</dcterms:modified>
</cp:coreProperties>
</file>