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7" r:id="rId3"/>
    <p:sldId id="288" r:id="rId4"/>
    <p:sldId id="259" r:id="rId5"/>
    <p:sldId id="258" r:id="rId6"/>
    <p:sldId id="257" r:id="rId7"/>
    <p:sldId id="260" r:id="rId8"/>
    <p:sldId id="261" r:id="rId9"/>
    <p:sldId id="263" r:id="rId10"/>
    <p:sldId id="284" r:id="rId11"/>
    <p:sldId id="264" r:id="rId12"/>
    <p:sldId id="265" r:id="rId13"/>
    <p:sldId id="282" r:id="rId14"/>
    <p:sldId id="266" r:id="rId15"/>
    <p:sldId id="267" r:id="rId16"/>
    <p:sldId id="268" r:id="rId17"/>
    <p:sldId id="270" r:id="rId18"/>
    <p:sldId id="273" r:id="rId19"/>
    <p:sldId id="274" r:id="rId20"/>
    <p:sldId id="283" r:id="rId21"/>
    <p:sldId id="275" r:id="rId22"/>
    <p:sldId id="277" r:id="rId23"/>
    <p:sldId id="286" r:id="rId24"/>
    <p:sldId id="285" r:id="rId25"/>
    <p:sldId id="280"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Lst>
  <p:sldSz cx="9144000" cy="6858000" type="screen4x3"/>
  <p:notesSz cx="6858000" cy="9144000"/>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0" d="100"/>
          <a:sy n="100" d="100"/>
        </p:scale>
        <p:origin x="-288"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2F2BEC-248A-4794-BAC2-86ACB7935C3A}" type="datetimeFigureOut">
              <a:rPr lang="en-US" smtClean="0"/>
              <a:t>6/7/2019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98809-1945-4404-B9B0-5AEAE5F4ECB7}" type="slidenum">
              <a:rPr lang="en-US" smtClean="0"/>
              <a:t>‹#›</a:t>
            </a:fld>
            <a:endParaRPr lang="en-US"/>
          </a:p>
        </p:txBody>
      </p:sp>
    </p:spTree>
    <p:extLst>
      <p:ext uri="{BB962C8B-B14F-4D97-AF65-F5344CB8AC3E}">
        <p14:creationId xmlns:p14="http://schemas.microsoft.com/office/powerpoint/2010/main" val="3942752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2F2BEC-248A-4794-BAC2-86ACB7935C3A}" type="datetimeFigureOut">
              <a:rPr lang="en-US" smtClean="0"/>
              <a:t>6/7/2019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98809-1945-4404-B9B0-5AEAE5F4ECB7}" type="slidenum">
              <a:rPr lang="en-US" smtClean="0"/>
              <a:t>‹#›</a:t>
            </a:fld>
            <a:endParaRPr lang="en-US"/>
          </a:p>
        </p:txBody>
      </p:sp>
    </p:spTree>
    <p:extLst>
      <p:ext uri="{BB962C8B-B14F-4D97-AF65-F5344CB8AC3E}">
        <p14:creationId xmlns:p14="http://schemas.microsoft.com/office/powerpoint/2010/main" val="2908062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2F2BEC-248A-4794-BAC2-86ACB7935C3A}" type="datetimeFigureOut">
              <a:rPr lang="en-US" smtClean="0"/>
              <a:t>6/7/2019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98809-1945-4404-B9B0-5AEAE5F4ECB7}" type="slidenum">
              <a:rPr lang="en-US" smtClean="0"/>
              <a:t>‹#›</a:t>
            </a:fld>
            <a:endParaRPr lang="en-US"/>
          </a:p>
        </p:txBody>
      </p:sp>
    </p:spTree>
    <p:extLst>
      <p:ext uri="{BB962C8B-B14F-4D97-AF65-F5344CB8AC3E}">
        <p14:creationId xmlns:p14="http://schemas.microsoft.com/office/powerpoint/2010/main" val="2834331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2F2BEC-248A-4794-BAC2-86ACB7935C3A}" type="datetimeFigureOut">
              <a:rPr lang="en-US" smtClean="0"/>
              <a:t>6/7/2019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98809-1945-4404-B9B0-5AEAE5F4ECB7}" type="slidenum">
              <a:rPr lang="en-US" smtClean="0"/>
              <a:t>‹#›</a:t>
            </a:fld>
            <a:endParaRPr lang="en-US"/>
          </a:p>
        </p:txBody>
      </p:sp>
    </p:spTree>
    <p:extLst>
      <p:ext uri="{BB962C8B-B14F-4D97-AF65-F5344CB8AC3E}">
        <p14:creationId xmlns:p14="http://schemas.microsoft.com/office/powerpoint/2010/main" val="2844167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2F2BEC-248A-4794-BAC2-86ACB7935C3A}" type="datetimeFigureOut">
              <a:rPr lang="en-US" smtClean="0"/>
              <a:t>6/7/2019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F98809-1945-4404-B9B0-5AEAE5F4ECB7}" type="slidenum">
              <a:rPr lang="en-US" smtClean="0"/>
              <a:t>‹#›</a:t>
            </a:fld>
            <a:endParaRPr lang="en-US"/>
          </a:p>
        </p:txBody>
      </p:sp>
    </p:spTree>
    <p:extLst>
      <p:ext uri="{BB962C8B-B14F-4D97-AF65-F5344CB8AC3E}">
        <p14:creationId xmlns:p14="http://schemas.microsoft.com/office/powerpoint/2010/main" val="3283556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2F2BEC-248A-4794-BAC2-86ACB7935C3A}" type="datetimeFigureOut">
              <a:rPr lang="en-US" smtClean="0"/>
              <a:t>6/7/2019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98809-1945-4404-B9B0-5AEAE5F4ECB7}" type="slidenum">
              <a:rPr lang="en-US" smtClean="0"/>
              <a:t>‹#›</a:t>
            </a:fld>
            <a:endParaRPr lang="en-US"/>
          </a:p>
        </p:txBody>
      </p:sp>
    </p:spTree>
    <p:extLst>
      <p:ext uri="{BB962C8B-B14F-4D97-AF65-F5344CB8AC3E}">
        <p14:creationId xmlns:p14="http://schemas.microsoft.com/office/powerpoint/2010/main" val="1875299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2F2BEC-248A-4794-BAC2-86ACB7935C3A}" type="datetimeFigureOut">
              <a:rPr lang="en-US" smtClean="0"/>
              <a:t>6/7/2019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F98809-1945-4404-B9B0-5AEAE5F4ECB7}" type="slidenum">
              <a:rPr lang="en-US" smtClean="0"/>
              <a:t>‹#›</a:t>
            </a:fld>
            <a:endParaRPr lang="en-US"/>
          </a:p>
        </p:txBody>
      </p:sp>
    </p:spTree>
    <p:extLst>
      <p:ext uri="{BB962C8B-B14F-4D97-AF65-F5344CB8AC3E}">
        <p14:creationId xmlns:p14="http://schemas.microsoft.com/office/powerpoint/2010/main" val="4045936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2F2BEC-248A-4794-BAC2-86ACB7935C3A}" type="datetimeFigureOut">
              <a:rPr lang="en-US" smtClean="0"/>
              <a:t>6/7/2019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F98809-1945-4404-B9B0-5AEAE5F4ECB7}" type="slidenum">
              <a:rPr lang="en-US" smtClean="0"/>
              <a:t>‹#›</a:t>
            </a:fld>
            <a:endParaRPr lang="en-US"/>
          </a:p>
        </p:txBody>
      </p:sp>
    </p:spTree>
    <p:extLst>
      <p:ext uri="{BB962C8B-B14F-4D97-AF65-F5344CB8AC3E}">
        <p14:creationId xmlns:p14="http://schemas.microsoft.com/office/powerpoint/2010/main" val="1959336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2F2BEC-248A-4794-BAC2-86ACB7935C3A}" type="datetimeFigureOut">
              <a:rPr lang="en-US" smtClean="0"/>
              <a:t>6/7/2019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AF98809-1945-4404-B9B0-5AEAE5F4ECB7}" type="slidenum">
              <a:rPr lang="en-US" smtClean="0"/>
              <a:t>‹#›</a:t>
            </a:fld>
            <a:endParaRPr lang="en-US"/>
          </a:p>
        </p:txBody>
      </p:sp>
    </p:spTree>
    <p:extLst>
      <p:ext uri="{BB962C8B-B14F-4D97-AF65-F5344CB8AC3E}">
        <p14:creationId xmlns:p14="http://schemas.microsoft.com/office/powerpoint/2010/main" val="514079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2F2BEC-248A-4794-BAC2-86ACB7935C3A}" type="datetimeFigureOut">
              <a:rPr lang="en-US" smtClean="0"/>
              <a:t>6/7/2019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98809-1945-4404-B9B0-5AEAE5F4ECB7}" type="slidenum">
              <a:rPr lang="en-US" smtClean="0"/>
              <a:t>‹#›</a:t>
            </a:fld>
            <a:endParaRPr lang="en-US"/>
          </a:p>
        </p:txBody>
      </p:sp>
    </p:spTree>
    <p:extLst>
      <p:ext uri="{BB962C8B-B14F-4D97-AF65-F5344CB8AC3E}">
        <p14:creationId xmlns:p14="http://schemas.microsoft.com/office/powerpoint/2010/main" val="1865003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2F2BEC-248A-4794-BAC2-86ACB7935C3A}" type="datetimeFigureOut">
              <a:rPr lang="en-US" smtClean="0"/>
              <a:t>6/7/2019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F98809-1945-4404-B9B0-5AEAE5F4ECB7}" type="slidenum">
              <a:rPr lang="en-US" smtClean="0"/>
              <a:t>‹#›</a:t>
            </a:fld>
            <a:endParaRPr lang="en-US"/>
          </a:p>
        </p:txBody>
      </p:sp>
    </p:spTree>
    <p:extLst>
      <p:ext uri="{BB962C8B-B14F-4D97-AF65-F5344CB8AC3E}">
        <p14:creationId xmlns:p14="http://schemas.microsoft.com/office/powerpoint/2010/main" val="2641521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F2BEC-248A-4794-BAC2-86ACB7935C3A}" type="datetimeFigureOut">
              <a:rPr lang="en-US" smtClean="0"/>
              <a:t>6/7/2019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98809-1945-4404-B9B0-5AEAE5F4ECB7}" type="slidenum">
              <a:rPr lang="en-US" smtClean="0"/>
              <a:t>‹#›</a:t>
            </a:fld>
            <a:endParaRPr lang="en-US"/>
          </a:p>
        </p:txBody>
      </p:sp>
    </p:spTree>
    <p:extLst>
      <p:ext uri="{BB962C8B-B14F-4D97-AF65-F5344CB8AC3E}">
        <p14:creationId xmlns:p14="http://schemas.microsoft.com/office/powerpoint/2010/main" val="142896475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2060848"/>
            <a:ext cx="8348464" cy="1542033"/>
          </a:xfrm>
        </p:spPr>
        <p:txBody>
          <a:bodyPr>
            <a:normAutofit/>
          </a:bodyPr>
          <a:lstStyle/>
          <a:p>
            <a:r>
              <a:rPr lang="cs-CZ" dirty="0" smtClean="0"/>
              <a:t>Inspirations for botanical excursions 1: Totes Gebirge (Eastern Alps)</a:t>
            </a:r>
            <a:endParaRPr lang="en-US" dirty="0"/>
          </a:p>
        </p:txBody>
      </p:sp>
      <p:sp>
        <p:nvSpPr>
          <p:cNvPr id="3" name="Subtitle 2"/>
          <p:cNvSpPr>
            <a:spLocks noGrp="1"/>
          </p:cNvSpPr>
          <p:nvPr>
            <p:ph type="subTitle" idx="1"/>
          </p:nvPr>
        </p:nvSpPr>
        <p:spPr/>
        <p:txBody>
          <a:bodyPr/>
          <a:lstStyle/>
          <a:p>
            <a:r>
              <a:rPr lang="en-US" dirty="0" smtClean="0"/>
              <a:t>by </a:t>
            </a:r>
            <a:r>
              <a:rPr lang="cs-CZ" dirty="0" smtClean="0"/>
              <a:t>Jan Lepš, Department of Botany, University of South Bohemia, Ceske Budejovice, Czech Republic</a:t>
            </a:r>
            <a:endParaRPr lang="en-US" dirty="0"/>
          </a:p>
        </p:txBody>
      </p:sp>
    </p:spTree>
    <p:extLst>
      <p:ext uri="{BB962C8B-B14F-4D97-AF65-F5344CB8AC3E}">
        <p14:creationId xmlns:p14="http://schemas.microsoft.com/office/powerpoint/2010/main" val="4929277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62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29666" y="857250"/>
            <a:ext cx="6858000" cy="5143500"/>
          </a:xfrm>
          <a:prstGeom prst="rect">
            <a:avLst/>
          </a:prstGeom>
          <a:noFill/>
          <a:ln>
            <a:noFill/>
          </a:ln>
        </p:spPr>
      </p:pic>
      <p:sp>
        <p:nvSpPr>
          <p:cNvPr id="3" name="TextBox 2"/>
          <p:cNvSpPr txBox="1"/>
          <p:nvPr/>
        </p:nvSpPr>
        <p:spPr>
          <a:xfrm>
            <a:off x="6156176" y="5085184"/>
            <a:ext cx="2808312" cy="369332"/>
          </a:xfrm>
          <a:prstGeom prst="rect">
            <a:avLst/>
          </a:prstGeom>
          <a:noFill/>
        </p:spPr>
        <p:txBody>
          <a:bodyPr wrap="square" rtlCol="0">
            <a:spAutoFit/>
          </a:bodyPr>
          <a:lstStyle/>
          <a:p>
            <a:r>
              <a:rPr lang="cs-CZ" i="1" dirty="0" smtClean="0"/>
              <a:t>Cephalanthera ensifolia</a:t>
            </a:r>
            <a:endParaRPr lang="en-US" i="1" dirty="0"/>
          </a:p>
        </p:txBody>
      </p:sp>
    </p:spTree>
    <p:extLst>
      <p:ext uri="{BB962C8B-B14F-4D97-AF65-F5344CB8AC3E}">
        <p14:creationId xmlns:p14="http://schemas.microsoft.com/office/powerpoint/2010/main" val="25372710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496"/>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857250" y="857250"/>
            <a:ext cx="6858000" cy="5143500"/>
          </a:xfrm>
          <a:prstGeom prst="rect">
            <a:avLst/>
          </a:prstGeom>
          <a:noFill/>
          <a:ln>
            <a:noFill/>
          </a:ln>
        </p:spPr>
      </p:pic>
      <p:sp>
        <p:nvSpPr>
          <p:cNvPr id="3" name="TextBox 2"/>
          <p:cNvSpPr txBox="1"/>
          <p:nvPr/>
        </p:nvSpPr>
        <p:spPr>
          <a:xfrm>
            <a:off x="5436096" y="5589240"/>
            <a:ext cx="3528392" cy="369332"/>
          </a:xfrm>
          <a:prstGeom prst="rect">
            <a:avLst/>
          </a:prstGeom>
          <a:noFill/>
        </p:spPr>
        <p:txBody>
          <a:bodyPr wrap="square" rtlCol="0">
            <a:spAutoFit/>
          </a:bodyPr>
          <a:lstStyle/>
          <a:p>
            <a:r>
              <a:rPr lang="cs-CZ" dirty="0" smtClean="0"/>
              <a:t>Common  </a:t>
            </a:r>
            <a:r>
              <a:rPr lang="cs-CZ" i="1" dirty="0" smtClean="0"/>
              <a:t>Cypripedium calceolus</a:t>
            </a:r>
            <a:endParaRPr lang="en-US" dirty="0"/>
          </a:p>
        </p:txBody>
      </p:sp>
    </p:spTree>
    <p:extLst>
      <p:ext uri="{BB962C8B-B14F-4D97-AF65-F5344CB8AC3E}">
        <p14:creationId xmlns:p14="http://schemas.microsoft.com/office/powerpoint/2010/main" val="252320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506"/>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1143000" y="857250"/>
            <a:ext cx="6858000" cy="5143500"/>
          </a:xfrm>
          <a:prstGeom prst="rect">
            <a:avLst/>
          </a:prstGeom>
          <a:noFill/>
          <a:ln>
            <a:noFill/>
          </a:ln>
        </p:spPr>
      </p:pic>
    </p:spTree>
    <p:extLst>
      <p:ext uri="{BB962C8B-B14F-4D97-AF65-F5344CB8AC3E}">
        <p14:creationId xmlns:p14="http://schemas.microsoft.com/office/powerpoint/2010/main" val="10098463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549"/>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317698" y="857250"/>
            <a:ext cx="6858000" cy="5143500"/>
          </a:xfrm>
          <a:prstGeom prst="rect">
            <a:avLst/>
          </a:prstGeom>
          <a:noFill/>
          <a:ln>
            <a:noFill/>
          </a:ln>
        </p:spPr>
      </p:pic>
      <p:sp>
        <p:nvSpPr>
          <p:cNvPr id="3" name="TextBox 2"/>
          <p:cNvSpPr txBox="1"/>
          <p:nvPr/>
        </p:nvSpPr>
        <p:spPr>
          <a:xfrm>
            <a:off x="5868144" y="4797152"/>
            <a:ext cx="3096344" cy="646331"/>
          </a:xfrm>
          <a:prstGeom prst="rect">
            <a:avLst/>
          </a:prstGeom>
          <a:noFill/>
        </p:spPr>
        <p:txBody>
          <a:bodyPr wrap="square" rtlCol="0">
            <a:spAutoFit/>
          </a:bodyPr>
          <a:lstStyle/>
          <a:p>
            <a:r>
              <a:rPr lang="cs-CZ" dirty="0" smtClean="0"/>
              <a:t>Growing even in gravel bars in the periodic river bad</a:t>
            </a:r>
            <a:endParaRPr lang="en-US" dirty="0"/>
          </a:p>
        </p:txBody>
      </p:sp>
    </p:spTree>
    <p:extLst>
      <p:ext uri="{BB962C8B-B14F-4D97-AF65-F5344CB8AC3E}">
        <p14:creationId xmlns:p14="http://schemas.microsoft.com/office/powerpoint/2010/main" val="37531220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524"/>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857250" y="874191"/>
            <a:ext cx="6858000" cy="5143500"/>
          </a:xfrm>
          <a:prstGeom prst="rect">
            <a:avLst/>
          </a:prstGeom>
          <a:noFill/>
          <a:ln>
            <a:noFill/>
          </a:ln>
        </p:spPr>
      </p:pic>
      <p:sp>
        <p:nvSpPr>
          <p:cNvPr id="3" name="TextBox 2"/>
          <p:cNvSpPr txBox="1"/>
          <p:nvPr/>
        </p:nvSpPr>
        <p:spPr>
          <a:xfrm>
            <a:off x="5508104" y="5589240"/>
            <a:ext cx="3384376" cy="369332"/>
          </a:xfrm>
          <a:prstGeom prst="rect">
            <a:avLst/>
          </a:prstGeom>
          <a:noFill/>
        </p:spPr>
        <p:txBody>
          <a:bodyPr wrap="square" rtlCol="0">
            <a:spAutoFit/>
          </a:bodyPr>
          <a:lstStyle/>
          <a:p>
            <a:r>
              <a:rPr lang="cs-CZ" i="1" dirty="0" smtClean="0"/>
              <a:t>Aposeris foetida</a:t>
            </a:r>
            <a:endParaRPr lang="en-US" i="1" dirty="0"/>
          </a:p>
        </p:txBody>
      </p:sp>
    </p:spTree>
    <p:extLst>
      <p:ext uri="{BB962C8B-B14F-4D97-AF65-F5344CB8AC3E}">
        <p14:creationId xmlns:p14="http://schemas.microsoft.com/office/powerpoint/2010/main" val="35611369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533"/>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
        <p:nvSpPr>
          <p:cNvPr id="3" name="TextBox 2"/>
          <p:cNvSpPr txBox="1"/>
          <p:nvPr/>
        </p:nvSpPr>
        <p:spPr>
          <a:xfrm>
            <a:off x="0" y="6237312"/>
            <a:ext cx="5580112" cy="369332"/>
          </a:xfrm>
          <a:prstGeom prst="rect">
            <a:avLst/>
          </a:prstGeom>
          <a:solidFill>
            <a:schemeClr val="bg1"/>
          </a:solidFill>
        </p:spPr>
        <p:txBody>
          <a:bodyPr wrap="square" rtlCol="0">
            <a:spAutoFit/>
          </a:bodyPr>
          <a:lstStyle/>
          <a:p>
            <a:r>
              <a:rPr lang="cs-CZ" i="1" dirty="0" smtClean="0"/>
              <a:t>Linum extraaxilare  (perenne </a:t>
            </a:r>
            <a:r>
              <a:rPr lang="cs-CZ" dirty="0" smtClean="0"/>
              <a:t>subsp. </a:t>
            </a:r>
            <a:r>
              <a:rPr lang="cs-CZ" i="1" dirty="0" smtClean="0"/>
              <a:t>Extraaxilare</a:t>
            </a:r>
            <a:r>
              <a:rPr lang="cs-CZ" dirty="0" smtClean="0"/>
              <a:t>)</a:t>
            </a:r>
            <a:endParaRPr lang="cs-CZ" i="1" dirty="0" smtClean="0"/>
          </a:p>
        </p:txBody>
      </p:sp>
    </p:spTree>
    <p:extLst>
      <p:ext uri="{BB962C8B-B14F-4D97-AF65-F5344CB8AC3E}">
        <p14:creationId xmlns:p14="http://schemas.microsoft.com/office/powerpoint/2010/main" val="27944190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537"/>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
        <p:nvSpPr>
          <p:cNvPr id="4" name="TextBox 3"/>
          <p:cNvSpPr txBox="1"/>
          <p:nvPr/>
        </p:nvSpPr>
        <p:spPr>
          <a:xfrm>
            <a:off x="5076056" y="6309320"/>
            <a:ext cx="4067944" cy="369332"/>
          </a:xfrm>
          <a:prstGeom prst="rect">
            <a:avLst/>
          </a:prstGeom>
          <a:solidFill>
            <a:schemeClr val="bg1"/>
          </a:solidFill>
        </p:spPr>
        <p:txBody>
          <a:bodyPr wrap="square" rtlCol="0">
            <a:spAutoFit/>
          </a:bodyPr>
          <a:lstStyle/>
          <a:p>
            <a:r>
              <a:rPr lang="cs-CZ" i="1" dirty="0" err="1"/>
              <a:t>H</a:t>
            </a:r>
            <a:r>
              <a:rPr lang="en-US" i="1" dirty="0" err="1" smtClean="0"/>
              <a:t>ippocrepis</a:t>
            </a:r>
            <a:r>
              <a:rPr lang="en-US" i="1" dirty="0" smtClean="0"/>
              <a:t> </a:t>
            </a:r>
            <a:r>
              <a:rPr lang="en-US" i="1" dirty="0" err="1" smtClean="0"/>
              <a:t>comosa</a:t>
            </a:r>
            <a:endParaRPr lang="en-US" i="1" dirty="0"/>
          </a:p>
        </p:txBody>
      </p:sp>
    </p:spTree>
    <p:extLst>
      <p:ext uri="{BB962C8B-B14F-4D97-AF65-F5344CB8AC3E}">
        <p14:creationId xmlns:p14="http://schemas.microsoft.com/office/powerpoint/2010/main" val="30102646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545"/>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
        <p:nvSpPr>
          <p:cNvPr id="3" name="TextBox 2"/>
          <p:cNvSpPr txBox="1"/>
          <p:nvPr/>
        </p:nvSpPr>
        <p:spPr>
          <a:xfrm>
            <a:off x="683568" y="6237312"/>
            <a:ext cx="4032448" cy="369332"/>
          </a:xfrm>
          <a:prstGeom prst="rect">
            <a:avLst/>
          </a:prstGeom>
          <a:noFill/>
        </p:spPr>
        <p:txBody>
          <a:bodyPr wrap="square" rtlCol="0">
            <a:spAutoFit/>
          </a:bodyPr>
          <a:lstStyle/>
          <a:p>
            <a:r>
              <a:rPr lang="cs-CZ" b="1" i="1" dirty="0" smtClean="0">
                <a:solidFill>
                  <a:schemeClr val="bg1"/>
                </a:solidFill>
              </a:rPr>
              <a:t>Linaria alpina</a:t>
            </a:r>
            <a:endParaRPr lang="en-US" b="1" i="1" dirty="0">
              <a:solidFill>
                <a:schemeClr val="bg1"/>
              </a:solidFill>
            </a:endParaRPr>
          </a:p>
        </p:txBody>
      </p:sp>
    </p:spTree>
    <p:extLst>
      <p:ext uri="{BB962C8B-B14F-4D97-AF65-F5344CB8AC3E}">
        <p14:creationId xmlns:p14="http://schemas.microsoft.com/office/powerpoint/2010/main" val="40921664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57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
        <p:nvSpPr>
          <p:cNvPr id="3" name="TextBox 2"/>
          <p:cNvSpPr txBox="1"/>
          <p:nvPr/>
        </p:nvSpPr>
        <p:spPr>
          <a:xfrm>
            <a:off x="6660232" y="6488668"/>
            <a:ext cx="2483768" cy="369332"/>
          </a:xfrm>
          <a:prstGeom prst="rect">
            <a:avLst/>
          </a:prstGeom>
          <a:solidFill>
            <a:schemeClr val="bg1"/>
          </a:solidFill>
        </p:spPr>
        <p:txBody>
          <a:bodyPr wrap="square" rtlCol="0">
            <a:spAutoFit/>
          </a:bodyPr>
          <a:lstStyle/>
          <a:p>
            <a:r>
              <a:rPr lang="cs-CZ" i="1" dirty="0" smtClean="0"/>
              <a:t>Globularia cordifolia</a:t>
            </a:r>
            <a:endParaRPr lang="en-US" i="1" dirty="0"/>
          </a:p>
        </p:txBody>
      </p:sp>
    </p:spTree>
    <p:extLst>
      <p:ext uri="{BB962C8B-B14F-4D97-AF65-F5344CB8AC3E}">
        <p14:creationId xmlns:p14="http://schemas.microsoft.com/office/powerpoint/2010/main" val="1674771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571"/>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1143000" y="857250"/>
            <a:ext cx="6858000" cy="5143500"/>
          </a:xfrm>
          <a:prstGeom prst="rect">
            <a:avLst/>
          </a:prstGeom>
          <a:noFill/>
          <a:ln>
            <a:noFill/>
          </a:ln>
        </p:spPr>
      </p:pic>
    </p:spTree>
    <p:extLst>
      <p:ext uri="{BB962C8B-B14F-4D97-AF65-F5344CB8AC3E}">
        <p14:creationId xmlns:p14="http://schemas.microsoft.com/office/powerpoint/2010/main" val="7656702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dirty="0" smtClean="0"/>
              <a:t>This is the first part of a series</a:t>
            </a:r>
            <a:endParaRPr lang="en-US" dirty="0"/>
          </a:p>
        </p:txBody>
      </p:sp>
      <p:sp>
        <p:nvSpPr>
          <p:cNvPr id="3" name="Content Placeholder 2"/>
          <p:cNvSpPr>
            <a:spLocks noGrp="1"/>
          </p:cNvSpPr>
          <p:nvPr>
            <p:ph idx="1"/>
          </p:nvPr>
        </p:nvSpPr>
        <p:spPr/>
        <p:txBody>
          <a:bodyPr>
            <a:normAutofit fontScale="92500" lnSpcReduction="10000"/>
          </a:bodyPr>
          <a:lstStyle/>
          <a:p>
            <a:r>
              <a:rPr lang="cs-CZ" dirty="0" smtClean="0"/>
              <a:t>I just want ot show interesting places for possible botanical excursions -  thus they wuill include location, some plants, and possibly ecological comments, what is interesting.</a:t>
            </a:r>
          </a:p>
          <a:p>
            <a:r>
              <a:rPr lang="cs-CZ" dirty="0" smtClean="0"/>
              <a:t>Also, they are dates, so that you know, when you can see these plants.</a:t>
            </a:r>
          </a:p>
          <a:p>
            <a:endParaRPr lang="cs-CZ" dirty="0"/>
          </a:p>
          <a:p>
            <a:r>
              <a:rPr lang="cs-CZ" dirty="0" smtClean="0"/>
              <a:t>As there is no serious science, please, take all my identification, as if they are with cf. – it is, I believe that it is this speciečs, but i am not sure</a:t>
            </a:r>
            <a:endParaRPr lang="en-US" dirty="0"/>
          </a:p>
        </p:txBody>
      </p:sp>
    </p:spTree>
    <p:extLst>
      <p:ext uri="{BB962C8B-B14F-4D97-AF65-F5344CB8AC3E}">
        <p14:creationId xmlns:p14="http://schemas.microsoft.com/office/powerpoint/2010/main" val="13327237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574"/>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749746" y="857250"/>
            <a:ext cx="6858000" cy="5143500"/>
          </a:xfrm>
          <a:prstGeom prst="rect">
            <a:avLst/>
          </a:prstGeom>
          <a:noFill/>
          <a:ln>
            <a:noFill/>
          </a:ln>
        </p:spPr>
      </p:pic>
      <p:sp>
        <p:nvSpPr>
          <p:cNvPr id="3" name="TextBox 2"/>
          <p:cNvSpPr txBox="1"/>
          <p:nvPr/>
        </p:nvSpPr>
        <p:spPr>
          <a:xfrm>
            <a:off x="5616604" y="5949280"/>
            <a:ext cx="3491880" cy="369332"/>
          </a:xfrm>
          <a:prstGeom prst="rect">
            <a:avLst/>
          </a:prstGeom>
          <a:noFill/>
        </p:spPr>
        <p:txBody>
          <a:bodyPr wrap="square" rtlCol="0">
            <a:spAutoFit/>
          </a:bodyPr>
          <a:lstStyle/>
          <a:p>
            <a:r>
              <a:rPr lang="cs-CZ" i="1" dirty="0" smtClean="0"/>
              <a:t>Globularia</a:t>
            </a:r>
            <a:r>
              <a:rPr lang="cs-CZ" i="1" u="sng" dirty="0" smtClean="0"/>
              <a:t> </a:t>
            </a:r>
            <a:r>
              <a:rPr lang="cs-CZ" i="1" dirty="0" smtClean="0"/>
              <a:t>nudicaulis</a:t>
            </a:r>
            <a:endParaRPr lang="en-US" i="1" dirty="0"/>
          </a:p>
        </p:txBody>
      </p:sp>
    </p:spTree>
    <p:extLst>
      <p:ext uri="{BB962C8B-B14F-4D97-AF65-F5344CB8AC3E}">
        <p14:creationId xmlns:p14="http://schemas.microsoft.com/office/powerpoint/2010/main" val="32865135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57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857250" y="857251"/>
            <a:ext cx="6858000" cy="5143500"/>
          </a:xfrm>
          <a:prstGeom prst="rect">
            <a:avLst/>
          </a:prstGeom>
          <a:noFill/>
          <a:ln>
            <a:noFill/>
          </a:ln>
        </p:spPr>
      </p:pic>
      <p:sp>
        <p:nvSpPr>
          <p:cNvPr id="3" name="TextBox 2"/>
          <p:cNvSpPr txBox="1"/>
          <p:nvPr/>
        </p:nvSpPr>
        <p:spPr>
          <a:xfrm>
            <a:off x="5580112" y="5733256"/>
            <a:ext cx="3563888" cy="369332"/>
          </a:xfrm>
          <a:prstGeom prst="rect">
            <a:avLst/>
          </a:prstGeom>
          <a:noFill/>
        </p:spPr>
        <p:txBody>
          <a:bodyPr wrap="square" rtlCol="0">
            <a:spAutoFit/>
          </a:bodyPr>
          <a:lstStyle/>
          <a:p>
            <a:r>
              <a:rPr lang="cs-CZ" i="1" dirty="0" smtClean="0"/>
              <a:t>Primula auricula</a:t>
            </a:r>
            <a:endParaRPr lang="en-US" i="1" dirty="0"/>
          </a:p>
        </p:txBody>
      </p:sp>
    </p:spTree>
    <p:extLst>
      <p:ext uri="{BB962C8B-B14F-4D97-AF65-F5344CB8AC3E}">
        <p14:creationId xmlns:p14="http://schemas.microsoft.com/office/powerpoint/2010/main" val="8513716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577"/>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813005" y="857250"/>
            <a:ext cx="6858000" cy="5143500"/>
          </a:xfrm>
          <a:prstGeom prst="rect">
            <a:avLst/>
          </a:prstGeom>
          <a:noFill/>
          <a:ln>
            <a:noFill/>
          </a:ln>
        </p:spPr>
      </p:pic>
      <p:sp>
        <p:nvSpPr>
          <p:cNvPr id="3" name="TextBox 2"/>
          <p:cNvSpPr txBox="1"/>
          <p:nvPr/>
        </p:nvSpPr>
        <p:spPr>
          <a:xfrm>
            <a:off x="5436096" y="5949280"/>
            <a:ext cx="3707904" cy="369332"/>
          </a:xfrm>
          <a:prstGeom prst="rect">
            <a:avLst/>
          </a:prstGeom>
          <a:noFill/>
        </p:spPr>
        <p:txBody>
          <a:bodyPr wrap="square" rtlCol="0">
            <a:spAutoFit/>
          </a:bodyPr>
          <a:lstStyle/>
          <a:p>
            <a:r>
              <a:rPr lang="cs-CZ" i="1" dirty="0" smtClean="0"/>
              <a:t>Ranunculus hybridus</a:t>
            </a:r>
            <a:endParaRPr lang="en-US" i="1" dirty="0"/>
          </a:p>
        </p:txBody>
      </p:sp>
    </p:spTree>
    <p:extLst>
      <p:ext uri="{BB962C8B-B14F-4D97-AF65-F5344CB8AC3E}">
        <p14:creationId xmlns:p14="http://schemas.microsoft.com/office/powerpoint/2010/main" val="41407945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593"/>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
        <p:nvSpPr>
          <p:cNvPr id="3" name="TextBox 2"/>
          <p:cNvSpPr txBox="1"/>
          <p:nvPr/>
        </p:nvSpPr>
        <p:spPr>
          <a:xfrm>
            <a:off x="6913605" y="6503895"/>
            <a:ext cx="2195736" cy="369332"/>
          </a:xfrm>
          <a:prstGeom prst="rect">
            <a:avLst/>
          </a:prstGeom>
          <a:solidFill>
            <a:schemeClr val="bg1"/>
          </a:solidFill>
        </p:spPr>
        <p:txBody>
          <a:bodyPr wrap="square" rtlCol="0">
            <a:spAutoFit/>
          </a:bodyPr>
          <a:lstStyle/>
          <a:p>
            <a:r>
              <a:rPr lang="en-US" i="1" dirty="0" err="1" smtClean="0"/>
              <a:t>Amelanchier</a:t>
            </a:r>
            <a:r>
              <a:rPr lang="en-US" i="1" dirty="0" smtClean="0"/>
              <a:t> </a:t>
            </a:r>
            <a:r>
              <a:rPr lang="en-US" i="1" dirty="0" err="1" smtClean="0"/>
              <a:t>ovalis</a:t>
            </a:r>
            <a:endParaRPr lang="en-US" i="1" dirty="0"/>
          </a:p>
        </p:txBody>
      </p:sp>
    </p:spTree>
    <p:extLst>
      <p:ext uri="{BB962C8B-B14F-4D97-AF65-F5344CB8AC3E}">
        <p14:creationId xmlns:p14="http://schemas.microsoft.com/office/powerpoint/2010/main" val="27773077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649760" y="0"/>
            <a:ext cx="11804024" cy="10383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80556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594"/>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7739228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cs-CZ" dirty="0" smtClean="0"/>
              <a:t>Part II</a:t>
            </a:r>
            <a:endParaRPr lang="en-US" dirty="0"/>
          </a:p>
        </p:txBody>
      </p:sp>
      <p:sp>
        <p:nvSpPr>
          <p:cNvPr id="3" name="Subtitle 2"/>
          <p:cNvSpPr>
            <a:spLocks noGrp="1"/>
          </p:cNvSpPr>
          <p:nvPr>
            <p:ph type="subTitle" idx="1"/>
          </p:nvPr>
        </p:nvSpPr>
        <p:spPr/>
        <p:txBody>
          <a:bodyPr/>
          <a:lstStyle/>
          <a:p>
            <a:r>
              <a:rPr lang="cs-CZ" dirty="0" smtClean="0"/>
              <a:t>From Hinterstoder to Prielschutzhaus and back</a:t>
            </a:r>
            <a:r>
              <a:rPr lang="en-US" dirty="0" smtClean="0"/>
              <a:t> (early June)</a:t>
            </a:r>
            <a:endParaRPr lang="en-US" dirty="0"/>
          </a:p>
        </p:txBody>
      </p:sp>
    </p:spTree>
    <p:extLst>
      <p:ext uri="{BB962C8B-B14F-4D97-AF65-F5344CB8AC3E}">
        <p14:creationId xmlns:p14="http://schemas.microsoft.com/office/powerpoint/2010/main" val="38245876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167"/>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7038091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178"/>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
        <p:nvSpPr>
          <p:cNvPr id="3" name="TextBox 2"/>
          <p:cNvSpPr txBox="1"/>
          <p:nvPr/>
        </p:nvSpPr>
        <p:spPr>
          <a:xfrm>
            <a:off x="7308304" y="6381328"/>
            <a:ext cx="1800200" cy="369332"/>
          </a:xfrm>
          <a:prstGeom prst="rect">
            <a:avLst/>
          </a:prstGeom>
          <a:solidFill>
            <a:srgbClr val="002060"/>
          </a:solidFill>
        </p:spPr>
        <p:txBody>
          <a:bodyPr wrap="square" rtlCol="0">
            <a:spAutoFit/>
          </a:bodyPr>
          <a:lstStyle/>
          <a:p>
            <a:r>
              <a:rPr lang="cs-CZ" i="1" dirty="0" smtClean="0"/>
              <a:t>Daphne cneorum</a:t>
            </a:r>
            <a:endParaRPr lang="en-US" i="1" dirty="0"/>
          </a:p>
        </p:txBody>
      </p:sp>
    </p:spTree>
    <p:extLst>
      <p:ext uri="{BB962C8B-B14F-4D97-AF65-F5344CB8AC3E}">
        <p14:creationId xmlns:p14="http://schemas.microsoft.com/office/powerpoint/2010/main" val="18501843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18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42173521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4632" cy="3530823"/>
          </a:xfrm>
        </p:spPr>
        <p:txBody>
          <a:bodyPr>
            <a:normAutofit fontScale="90000"/>
          </a:bodyPr>
          <a:lstStyle/>
          <a:p>
            <a:r>
              <a:rPr lang="cs-CZ" dirty="0" smtClean="0"/>
              <a:t>Part I – Around the Almsee</a:t>
            </a:r>
            <a:br>
              <a:rPr lang="cs-CZ" dirty="0" smtClean="0"/>
            </a:br>
            <a:r>
              <a:rPr lang="cs-CZ" dirty="0" smtClean="0"/>
              <a:t>early June 2019</a:t>
            </a:r>
            <a:br>
              <a:rPr lang="cs-CZ" dirty="0" smtClean="0"/>
            </a:br>
            <a:r>
              <a:rPr lang="cs-CZ" dirty="0" smtClean="0"/>
              <a:t>We visited first the wet meadows on the shore, and then walked through the valley in direection Puhringer hutte (to the fork of the two roads), through the forests with gravel bars caused by melting water flows</a:t>
            </a:r>
            <a:endParaRPr lang="en-US" dirty="0"/>
          </a:p>
        </p:txBody>
      </p:sp>
    </p:spTree>
    <p:extLst>
      <p:ext uri="{BB962C8B-B14F-4D97-AF65-F5344CB8AC3E}">
        <p14:creationId xmlns:p14="http://schemas.microsoft.com/office/powerpoint/2010/main" val="3667105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186"/>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845071" y="841598"/>
            <a:ext cx="6858000" cy="5143500"/>
          </a:xfrm>
          <a:prstGeom prst="rect">
            <a:avLst/>
          </a:prstGeom>
          <a:noFill/>
          <a:ln>
            <a:noFill/>
          </a:ln>
        </p:spPr>
      </p:pic>
      <p:sp>
        <p:nvSpPr>
          <p:cNvPr id="3" name="TextBox 2"/>
          <p:cNvSpPr txBox="1"/>
          <p:nvPr/>
        </p:nvSpPr>
        <p:spPr>
          <a:xfrm>
            <a:off x="5292080" y="188640"/>
            <a:ext cx="3456384" cy="369332"/>
          </a:xfrm>
          <a:prstGeom prst="rect">
            <a:avLst/>
          </a:prstGeom>
          <a:noFill/>
        </p:spPr>
        <p:txBody>
          <a:bodyPr wrap="square" rtlCol="0">
            <a:spAutoFit/>
          </a:bodyPr>
          <a:lstStyle/>
          <a:p>
            <a:r>
              <a:rPr lang="cs-CZ" i="1" smtClean="0"/>
              <a:t>Callianthemum </a:t>
            </a:r>
            <a:r>
              <a:rPr lang="cs-CZ" i="1" dirty="0" smtClean="0"/>
              <a:t>anemonoides</a:t>
            </a:r>
            <a:endParaRPr lang="en-US" i="1"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2363" y="3681635"/>
            <a:ext cx="4211637" cy="3160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12160" y="3068960"/>
            <a:ext cx="2736304" cy="369332"/>
          </a:xfrm>
          <a:prstGeom prst="rect">
            <a:avLst/>
          </a:prstGeom>
          <a:noFill/>
        </p:spPr>
        <p:txBody>
          <a:bodyPr wrap="square" rtlCol="0">
            <a:spAutoFit/>
          </a:bodyPr>
          <a:lstStyle/>
          <a:p>
            <a:r>
              <a:rPr lang="cs-CZ" dirty="0" smtClean="0"/>
              <a:t>Picture from April</a:t>
            </a:r>
            <a:endParaRPr lang="en-US" dirty="0"/>
          </a:p>
        </p:txBody>
      </p:sp>
    </p:spTree>
    <p:extLst>
      <p:ext uri="{BB962C8B-B14F-4D97-AF65-F5344CB8AC3E}">
        <p14:creationId xmlns:p14="http://schemas.microsoft.com/office/powerpoint/2010/main" val="42548838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206"/>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857250" y="857250"/>
            <a:ext cx="6858000" cy="5143500"/>
          </a:xfrm>
          <a:prstGeom prst="rect">
            <a:avLst/>
          </a:prstGeom>
          <a:noFill/>
          <a:ln>
            <a:noFill/>
          </a:ln>
        </p:spPr>
      </p:pic>
      <p:sp>
        <p:nvSpPr>
          <p:cNvPr id="3" name="TextBox 2"/>
          <p:cNvSpPr txBox="1"/>
          <p:nvPr/>
        </p:nvSpPr>
        <p:spPr>
          <a:xfrm>
            <a:off x="5436096" y="5157192"/>
            <a:ext cx="3528392" cy="369332"/>
          </a:xfrm>
          <a:prstGeom prst="rect">
            <a:avLst/>
          </a:prstGeom>
          <a:noFill/>
        </p:spPr>
        <p:txBody>
          <a:bodyPr wrap="square" rtlCol="0">
            <a:spAutoFit/>
          </a:bodyPr>
          <a:lstStyle/>
          <a:p>
            <a:r>
              <a:rPr lang="cs-CZ" i="1" dirty="0" smtClean="0"/>
              <a:t>Clematis </a:t>
            </a:r>
            <a:r>
              <a:rPr lang="cs-CZ" dirty="0"/>
              <a:t>(</a:t>
            </a:r>
            <a:r>
              <a:rPr lang="cs-CZ" i="1" dirty="0" smtClean="0"/>
              <a:t>Atragene</a:t>
            </a:r>
            <a:r>
              <a:rPr lang="cs-CZ" dirty="0" smtClean="0"/>
              <a:t>) </a:t>
            </a:r>
            <a:r>
              <a:rPr lang="cs-CZ" i="1" dirty="0" smtClean="0"/>
              <a:t>alpina</a:t>
            </a:r>
            <a:endParaRPr lang="en-US" i="1" dirty="0"/>
          </a:p>
        </p:txBody>
      </p:sp>
    </p:spTree>
    <p:extLst>
      <p:ext uri="{BB962C8B-B14F-4D97-AF65-F5344CB8AC3E}">
        <p14:creationId xmlns:p14="http://schemas.microsoft.com/office/powerpoint/2010/main" val="777915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214"/>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857250" y="870570"/>
            <a:ext cx="6858000" cy="5143500"/>
          </a:xfrm>
          <a:prstGeom prst="rect">
            <a:avLst/>
          </a:prstGeom>
          <a:noFill/>
          <a:ln>
            <a:noFill/>
          </a:ln>
        </p:spPr>
      </p:pic>
      <p:sp>
        <p:nvSpPr>
          <p:cNvPr id="3" name="TextBox 2"/>
          <p:cNvSpPr txBox="1"/>
          <p:nvPr/>
        </p:nvSpPr>
        <p:spPr>
          <a:xfrm>
            <a:off x="5436096" y="260648"/>
            <a:ext cx="3312368" cy="3416320"/>
          </a:xfrm>
          <a:prstGeom prst="rect">
            <a:avLst/>
          </a:prstGeom>
          <a:noFill/>
        </p:spPr>
        <p:txBody>
          <a:bodyPr wrap="square" rtlCol="0">
            <a:spAutoFit/>
          </a:bodyPr>
          <a:lstStyle/>
          <a:p>
            <a:r>
              <a:rPr lang="cs-CZ" dirty="0" smtClean="0"/>
              <a:t>When </a:t>
            </a:r>
            <a:r>
              <a:rPr lang="en-US" dirty="0" smtClean="0"/>
              <a:t>you go to the </a:t>
            </a:r>
            <a:r>
              <a:rPr lang="en-US" dirty="0" err="1" smtClean="0"/>
              <a:t>Prielschutzhaus</a:t>
            </a:r>
            <a:r>
              <a:rPr lang="en-US" dirty="0" smtClean="0"/>
              <a:t>, you will pass remnants of several large avalanches, with large amount of snow remaining in the valleys. This would be ideal place for placing permanent plots to follow the successional dynamic of vegetation.  In few next slides,  you see the damage by these avalanches. </a:t>
            </a:r>
          </a:p>
          <a:p>
            <a:r>
              <a:rPr lang="en-US" dirty="0" smtClean="0"/>
              <a:t> </a:t>
            </a:r>
            <a:endParaRPr lang="en-US" dirty="0"/>
          </a:p>
        </p:txBody>
      </p:sp>
    </p:spTree>
    <p:extLst>
      <p:ext uri="{BB962C8B-B14F-4D97-AF65-F5344CB8AC3E}">
        <p14:creationId xmlns:p14="http://schemas.microsoft.com/office/powerpoint/2010/main" val="1978238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215"/>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1143000" y="857250"/>
            <a:ext cx="6858000" cy="5143500"/>
          </a:xfrm>
          <a:prstGeom prst="rect">
            <a:avLst/>
          </a:prstGeom>
          <a:noFill/>
          <a:ln>
            <a:noFill/>
          </a:ln>
        </p:spPr>
      </p:pic>
    </p:spTree>
    <p:extLst>
      <p:ext uri="{BB962C8B-B14F-4D97-AF65-F5344CB8AC3E}">
        <p14:creationId xmlns:p14="http://schemas.microsoft.com/office/powerpoint/2010/main" val="4692813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217"/>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16889960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227"/>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317686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231"/>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7000953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233"/>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1143000" y="857250"/>
            <a:ext cx="6858000" cy="5143500"/>
          </a:xfrm>
          <a:prstGeom prst="rect">
            <a:avLst/>
          </a:prstGeom>
          <a:noFill/>
          <a:ln>
            <a:noFill/>
          </a:ln>
        </p:spPr>
      </p:pic>
    </p:spTree>
    <p:extLst>
      <p:ext uri="{BB962C8B-B14F-4D97-AF65-F5344CB8AC3E}">
        <p14:creationId xmlns:p14="http://schemas.microsoft.com/office/powerpoint/2010/main" val="24611813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239"/>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1143000" y="857250"/>
            <a:ext cx="6858000" cy="5143500"/>
          </a:xfrm>
          <a:prstGeom prst="rect">
            <a:avLst/>
          </a:prstGeom>
          <a:noFill/>
          <a:ln>
            <a:noFill/>
          </a:ln>
        </p:spPr>
      </p:pic>
    </p:spTree>
    <p:extLst>
      <p:ext uri="{BB962C8B-B14F-4D97-AF65-F5344CB8AC3E}">
        <p14:creationId xmlns:p14="http://schemas.microsoft.com/office/powerpoint/2010/main" val="39621833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245"/>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533722" y="859508"/>
            <a:ext cx="6858000" cy="5143500"/>
          </a:xfrm>
          <a:prstGeom prst="rect">
            <a:avLst/>
          </a:prstGeom>
          <a:noFill/>
          <a:ln>
            <a:noFill/>
          </a:ln>
        </p:spPr>
      </p:pic>
      <p:sp>
        <p:nvSpPr>
          <p:cNvPr id="3" name="TextBox 2"/>
          <p:cNvSpPr txBox="1"/>
          <p:nvPr/>
        </p:nvSpPr>
        <p:spPr>
          <a:xfrm>
            <a:off x="5796136" y="5445224"/>
            <a:ext cx="2808312" cy="369332"/>
          </a:xfrm>
          <a:prstGeom prst="rect">
            <a:avLst/>
          </a:prstGeom>
          <a:noFill/>
        </p:spPr>
        <p:txBody>
          <a:bodyPr wrap="square" rtlCol="0">
            <a:spAutoFit/>
          </a:bodyPr>
          <a:lstStyle/>
          <a:p>
            <a:r>
              <a:rPr lang="en-US" b="1" i="1" dirty="0" err="1" smtClean="0">
                <a:solidFill>
                  <a:srgbClr val="FF0000"/>
                </a:solidFill>
              </a:rPr>
              <a:t>Phyllitis</a:t>
            </a:r>
            <a:r>
              <a:rPr lang="en-US" b="1" i="1" dirty="0" smtClean="0">
                <a:solidFill>
                  <a:srgbClr val="FF0000"/>
                </a:solidFill>
              </a:rPr>
              <a:t> </a:t>
            </a:r>
            <a:r>
              <a:rPr lang="en-US" b="1" i="1" dirty="0" err="1" smtClean="0">
                <a:solidFill>
                  <a:srgbClr val="FF0000"/>
                </a:solidFill>
              </a:rPr>
              <a:t>scolopendrium</a:t>
            </a:r>
            <a:endParaRPr lang="en-US" i="1" dirty="0">
              <a:solidFill>
                <a:srgbClr val="FF0000"/>
              </a:solidFill>
            </a:endParaRPr>
          </a:p>
        </p:txBody>
      </p:sp>
    </p:spTree>
    <p:extLst>
      <p:ext uri="{BB962C8B-B14F-4D97-AF65-F5344CB8AC3E}">
        <p14:creationId xmlns:p14="http://schemas.microsoft.com/office/powerpoint/2010/main" val="13995385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453"/>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
        <p:nvSpPr>
          <p:cNvPr id="3" name="TextBox 2"/>
          <p:cNvSpPr txBox="1"/>
          <p:nvPr/>
        </p:nvSpPr>
        <p:spPr>
          <a:xfrm>
            <a:off x="4139952" y="5657671"/>
            <a:ext cx="5004048" cy="1200329"/>
          </a:xfrm>
          <a:prstGeom prst="rect">
            <a:avLst/>
          </a:prstGeom>
          <a:solidFill>
            <a:schemeClr val="bg1"/>
          </a:solidFill>
        </p:spPr>
        <p:txBody>
          <a:bodyPr wrap="square" rtlCol="0">
            <a:spAutoFit/>
          </a:bodyPr>
          <a:lstStyle/>
          <a:p>
            <a:r>
              <a:rPr lang="cs-CZ" dirty="0" smtClean="0"/>
              <a:t>When you approach the Almsee (from A9, before reaching the parking place at the Almsee, you pas nice wet meadows – with nice growth of </a:t>
            </a:r>
            <a:r>
              <a:rPr lang="cs-CZ" i="1" dirty="0" smtClean="0"/>
              <a:t>Narcissus poeticus  </a:t>
            </a:r>
            <a:r>
              <a:rPr lang="cs-CZ" dirty="0" smtClean="0"/>
              <a:t>s.l.</a:t>
            </a:r>
            <a:endParaRPr lang="en-US" dirty="0"/>
          </a:p>
        </p:txBody>
      </p:sp>
    </p:spTree>
    <p:extLst>
      <p:ext uri="{BB962C8B-B14F-4D97-AF65-F5344CB8AC3E}">
        <p14:creationId xmlns:p14="http://schemas.microsoft.com/office/powerpoint/2010/main" val="276901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248"/>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821754" y="857251"/>
            <a:ext cx="6858000" cy="5143500"/>
          </a:xfrm>
          <a:prstGeom prst="rect">
            <a:avLst/>
          </a:prstGeom>
          <a:noFill/>
          <a:ln>
            <a:noFill/>
          </a:ln>
        </p:spPr>
      </p:pic>
      <p:sp>
        <p:nvSpPr>
          <p:cNvPr id="3" name="TextBox 2"/>
          <p:cNvSpPr txBox="1"/>
          <p:nvPr/>
        </p:nvSpPr>
        <p:spPr>
          <a:xfrm>
            <a:off x="5364088" y="4293096"/>
            <a:ext cx="3384376" cy="646331"/>
          </a:xfrm>
          <a:prstGeom prst="rect">
            <a:avLst/>
          </a:prstGeom>
          <a:noFill/>
        </p:spPr>
        <p:txBody>
          <a:bodyPr wrap="square" rtlCol="0">
            <a:spAutoFit/>
          </a:bodyPr>
          <a:lstStyle/>
          <a:p>
            <a:r>
              <a:rPr lang="en-US" i="1" dirty="0" err="1" smtClean="0"/>
              <a:t>Cephalanthera</a:t>
            </a:r>
            <a:r>
              <a:rPr lang="en-US" i="1" dirty="0" smtClean="0"/>
              <a:t> </a:t>
            </a:r>
            <a:r>
              <a:rPr lang="en-US" i="1" dirty="0" err="1" smtClean="0"/>
              <a:t>ensifolia</a:t>
            </a:r>
            <a:r>
              <a:rPr lang="en-US" i="1" dirty="0" smtClean="0"/>
              <a:t> </a:t>
            </a:r>
            <a:r>
              <a:rPr lang="en-US" dirty="0" smtClean="0"/>
              <a:t>(and leaves of </a:t>
            </a:r>
            <a:r>
              <a:rPr lang="en-US" i="1" dirty="0" err="1" smtClean="0"/>
              <a:t>Rubus</a:t>
            </a:r>
            <a:r>
              <a:rPr lang="en-US" i="1" dirty="0" smtClean="0"/>
              <a:t> </a:t>
            </a:r>
            <a:r>
              <a:rPr lang="en-US" i="1" dirty="0" err="1" smtClean="0"/>
              <a:t>saxatilis</a:t>
            </a:r>
            <a:r>
              <a:rPr lang="en-US" dirty="0"/>
              <a:t>)</a:t>
            </a:r>
            <a:endParaRPr lang="en-US" i="1" dirty="0"/>
          </a:p>
        </p:txBody>
      </p:sp>
    </p:spTree>
    <p:extLst>
      <p:ext uri="{BB962C8B-B14F-4D97-AF65-F5344CB8AC3E}">
        <p14:creationId xmlns:p14="http://schemas.microsoft.com/office/powerpoint/2010/main" val="36165114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26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605730" y="857250"/>
            <a:ext cx="6858000" cy="5143500"/>
          </a:xfrm>
          <a:prstGeom prst="rect">
            <a:avLst/>
          </a:prstGeom>
          <a:noFill/>
          <a:ln>
            <a:noFill/>
          </a:ln>
        </p:spPr>
      </p:pic>
      <p:sp>
        <p:nvSpPr>
          <p:cNvPr id="4" name="TextBox 3"/>
          <p:cNvSpPr txBox="1"/>
          <p:nvPr/>
        </p:nvSpPr>
        <p:spPr>
          <a:xfrm>
            <a:off x="5508104" y="4149080"/>
            <a:ext cx="3456384" cy="369332"/>
          </a:xfrm>
          <a:prstGeom prst="rect">
            <a:avLst/>
          </a:prstGeom>
          <a:noFill/>
        </p:spPr>
        <p:txBody>
          <a:bodyPr wrap="square" rtlCol="0">
            <a:spAutoFit/>
          </a:bodyPr>
          <a:lstStyle/>
          <a:p>
            <a:r>
              <a:rPr lang="en-US" i="1" dirty="0" err="1" smtClean="0"/>
              <a:t>Helleborus</a:t>
            </a:r>
            <a:r>
              <a:rPr lang="en-US" i="1" dirty="0" smtClean="0"/>
              <a:t> </a:t>
            </a:r>
            <a:r>
              <a:rPr lang="en-US" i="1" dirty="0" err="1" smtClean="0"/>
              <a:t>niger</a:t>
            </a:r>
            <a:endParaRPr lang="en-US" i="1" dirty="0"/>
          </a:p>
        </p:txBody>
      </p:sp>
    </p:spTree>
    <p:extLst>
      <p:ext uri="{BB962C8B-B14F-4D97-AF65-F5344CB8AC3E}">
        <p14:creationId xmlns:p14="http://schemas.microsoft.com/office/powerpoint/2010/main" val="3836941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285"/>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
        <p:nvSpPr>
          <p:cNvPr id="3" name="TextBox 2"/>
          <p:cNvSpPr txBox="1"/>
          <p:nvPr/>
        </p:nvSpPr>
        <p:spPr>
          <a:xfrm>
            <a:off x="539552" y="6246604"/>
            <a:ext cx="3744416" cy="369332"/>
          </a:xfrm>
          <a:prstGeom prst="rect">
            <a:avLst/>
          </a:prstGeom>
          <a:noFill/>
        </p:spPr>
        <p:txBody>
          <a:bodyPr wrap="square" rtlCol="0">
            <a:spAutoFit/>
          </a:bodyPr>
          <a:lstStyle/>
          <a:p>
            <a:r>
              <a:rPr lang="en-US" dirty="0" err="1" smtClean="0">
                <a:solidFill>
                  <a:schemeClr val="bg1"/>
                </a:solidFill>
              </a:rPr>
              <a:t>Silene</a:t>
            </a:r>
            <a:r>
              <a:rPr lang="en-US" dirty="0" smtClean="0">
                <a:solidFill>
                  <a:schemeClr val="bg1"/>
                </a:solidFill>
              </a:rPr>
              <a:t> </a:t>
            </a:r>
            <a:r>
              <a:rPr lang="en-US" dirty="0" err="1" smtClean="0">
                <a:solidFill>
                  <a:schemeClr val="bg1"/>
                </a:solidFill>
              </a:rPr>
              <a:t>acaulis</a:t>
            </a:r>
            <a:endParaRPr lang="en-US" dirty="0">
              <a:solidFill>
                <a:schemeClr val="bg1"/>
              </a:solidFill>
            </a:endParaRPr>
          </a:p>
        </p:txBody>
      </p:sp>
    </p:spTree>
    <p:extLst>
      <p:ext uri="{BB962C8B-B14F-4D97-AF65-F5344CB8AC3E}">
        <p14:creationId xmlns:p14="http://schemas.microsoft.com/office/powerpoint/2010/main" val="35228530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313a"/>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438150"/>
            <a:ext cx="9144000" cy="5981700"/>
          </a:xfrm>
          <a:prstGeom prst="rect">
            <a:avLst/>
          </a:prstGeom>
          <a:noFill/>
          <a:ln>
            <a:noFill/>
          </a:ln>
        </p:spPr>
      </p:pic>
      <p:sp>
        <p:nvSpPr>
          <p:cNvPr id="3" name="TextBox 2"/>
          <p:cNvSpPr txBox="1"/>
          <p:nvPr/>
        </p:nvSpPr>
        <p:spPr>
          <a:xfrm>
            <a:off x="467544" y="68818"/>
            <a:ext cx="3600400" cy="369332"/>
          </a:xfrm>
          <a:prstGeom prst="rect">
            <a:avLst/>
          </a:prstGeom>
          <a:noFill/>
        </p:spPr>
        <p:txBody>
          <a:bodyPr wrap="square" rtlCol="0">
            <a:spAutoFit/>
          </a:bodyPr>
          <a:lstStyle/>
          <a:p>
            <a:r>
              <a:rPr lang="en-US" dirty="0"/>
              <a:t>The </a:t>
            </a:r>
            <a:r>
              <a:rPr lang="en-US" b="1" dirty="0"/>
              <a:t>ring ouzel</a:t>
            </a:r>
            <a:r>
              <a:rPr lang="en-US" dirty="0"/>
              <a:t> (</a:t>
            </a:r>
            <a:r>
              <a:rPr lang="en-US" i="1" dirty="0" err="1"/>
              <a:t>Turdus</a:t>
            </a:r>
            <a:r>
              <a:rPr lang="en-US" i="1" dirty="0"/>
              <a:t> </a:t>
            </a:r>
            <a:r>
              <a:rPr lang="en-US" i="1" dirty="0" err="1"/>
              <a:t>torquatus</a:t>
            </a:r>
            <a:r>
              <a:rPr lang="en-US" dirty="0"/>
              <a:t>)</a:t>
            </a:r>
          </a:p>
        </p:txBody>
      </p:sp>
    </p:spTree>
    <p:extLst>
      <p:ext uri="{BB962C8B-B14F-4D97-AF65-F5344CB8AC3E}">
        <p14:creationId xmlns:p14="http://schemas.microsoft.com/office/powerpoint/2010/main" val="14032783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348"/>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
        <p:nvSpPr>
          <p:cNvPr id="3" name="TextBox 2"/>
          <p:cNvSpPr txBox="1"/>
          <p:nvPr/>
        </p:nvSpPr>
        <p:spPr>
          <a:xfrm>
            <a:off x="107504" y="6453336"/>
            <a:ext cx="3384376" cy="369332"/>
          </a:xfrm>
          <a:prstGeom prst="rect">
            <a:avLst/>
          </a:prstGeom>
          <a:solidFill>
            <a:schemeClr val="bg1"/>
          </a:solidFill>
        </p:spPr>
        <p:txBody>
          <a:bodyPr wrap="square" rtlCol="0">
            <a:spAutoFit/>
          </a:bodyPr>
          <a:lstStyle/>
          <a:p>
            <a:r>
              <a:rPr lang="en-US" i="1" dirty="0" smtClean="0"/>
              <a:t>Primula </a:t>
            </a:r>
            <a:r>
              <a:rPr lang="en-US" i="1" dirty="0" err="1" smtClean="0"/>
              <a:t>clusiana</a:t>
            </a:r>
            <a:endParaRPr lang="en-US" i="1" dirty="0"/>
          </a:p>
        </p:txBody>
      </p:sp>
    </p:spTree>
    <p:extLst>
      <p:ext uri="{BB962C8B-B14F-4D97-AF65-F5344CB8AC3E}">
        <p14:creationId xmlns:p14="http://schemas.microsoft.com/office/powerpoint/2010/main" val="67631906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35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
        <p:nvSpPr>
          <p:cNvPr id="3" name="TextBox 2"/>
          <p:cNvSpPr txBox="1"/>
          <p:nvPr/>
        </p:nvSpPr>
        <p:spPr>
          <a:xfrm>
            <a:off x="6983760" y="5661248"/>
            <a:ext cx="2160240" cy="923330"/>
          </a:xfrm>
          <a:prstGeom prst="rect">
            <a:avLst/>
          </a:prstGeom>
          <a:noFill/>
        </p:spPr>
        <p:txBody>
          <a:bodyPr wrap="square" rtlCol="0">
            <a:spAutoFit/>
          </a:bodyPr>
          <a:lstStyle/>
          <a:p>
            <a:r>
              <a:rPr lang="en-US" i="1" dirty="0" smtClean="0">
                <a:solidFill>
                  <a:schemeClr val="bg1"/>
                </a:solidFill>
              </a:rPr>
              <a:t>Primula </a:t>
            </a:r>
            <a:r>
              <a:rPr lang="en-US" i="1" dirty="0" err="1" smtClean="0">
                <a:solidFill>
                  <a:schemeClr val="bg1"/>
                </a:solidFill>
              </a:rPr>
              <a:t>clusiana</a:t>
            </a:r>
            <a:r>
              <a:rPr lang="en-US" dirty="0" smtClean="0">
                <a:solidFill>
                  <a:schemeClr val="bg1"/>
                </a:solidFill>
              </a:rPr>
              <a:t>, </a:t>
            </a:r>
            <a:r>
              <a:rPr lang="en-US" i="1" dirty="0" smtClean="0">
                <a:solidFill>
                  <a:schemeClr val="bg1"/>
                </a:solidFill>
              </a:rPr>
              <a:t>Ranunculus </a:t>
            </a:r>
            <a:r>
              <a:rPr lang="en-US" i="1" dirty="0" err="1" smtClean="0">
                <a:solidFill>
                  <a:schemeClr val="bg1"/>
                </a:solidFill>
              </a:rPr>
              <a:t>alpestris</a:t>
            </a:r>
            <a:r>
              <a:rPr lang="en-US" i="1" dirty="0" smtClean="0">
                <a:solidFill>
                  <a:schemeClr val="bg1"/>
                </a:solidFill>
              </a:rPr>
              <a:t> </a:t>
            </a:r>
            <a:r>
              <a:rPr lang="en-US" dirty="0" smtClean="0">
                <a:solidFill>
                  <a:schemeClr val="bg1"/>
                </a:solidFill>
              </a:rPr>
              <a:t>and </a:t>
            </a:r>
            <a:r>
              <a:rPr lang="en-US" i="1" dirty="0" smtClean="0">
                <a:solidFill>
                  <a:schemeClr val="bg1"/>
                </a:solidFill>
              </a:rPr>
              <a:t>Primula </a:t>
            </a:r>
            <a:r>
              <a:rPr lang="en-US" i="1" dirty="0" err="1" smtClean="0">
                <a:solidFill>
                  <a:schemeClr val="bg1"/>
                </a:solidFill>
              </a:rPr>
              <a:t>auricula</a:t>
            </a:r>
            <a:endParaRPr lang="en-US" i="1" dirty="0">
              <a:solidFill>
                <a:schemeClr val="bg1"/>
              </a:solidFill>
            </a:endParaRPr>
          </a:p>
        </p:txBody>
      </p:sp>
    </p:spTree>
    <p:extLst>
      <p:ext uri="{BB962C8B-B14F-4D97-AF65-F5344CB8AC3E}">
        <p14:creationId xmlns:p14="http://schemas.microsoft.com/office/powerpoint/2010/main" val="151296718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381"/>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
        <p:nvSpPr>
          <p:cNvPr id="3" name="TextBox 2"/>
          <p:cNvSpPr txBox="1"/>
          <p:nvPr/>
        </p:nvSpPr>
        <p:spPr>
          <a:xfrm>
            <a:off x="7236296" y="6309320"/>
            <a:ext cx="1872208" cy="369332"/>
          </a:xfrm>
          <a:prstGeom prst="rect">
            <a:avLst/>
          </a:prstGeom>
          <a:solidFill>
            <a:schemeClr val="bg1"/>
          </a:solidFill>
        </p:spPr>
        <p:txBody>
          <a:bodyPr wrap="square" rtlCol="0">
            <a:spAutoFit/>
          </a:bodyPr>
          <a:lstStyle/>
          <a:p>
            <a:r>
              <a:rPr lang="en-US" i="1" dirty="0" smtClean="0"/>
              <a:t>Crocus </a:t>
            </a:r>
            <a:r>
              <a:rPr lang="en-US" i="1" dirty="0" err="1" smtClean="0"/>
              <a:t>albiflorus</a:t>
            </a:r>
            <a:endParaRPr lang="en-US" i="1" dirty="0"/>
          </a:p>
        </p:txBody>
      </p:sp>
    </p:spTree>
    <p:extLst>
      <p:ext uri="{BB962C8B-B14F-4D97-AF65-F5344CB8AC3E}">
        <p14:creationId xmlns:p14="http://schemas.microsoft.com/office/powerpoint/2010/main" val="7086514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39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
        <p:nvSpPr>
          <p:cNvPr id="3" name="TextBox 2"/>
          <p:cNvSpPr txBox="1"/>
          <p:nvPr/>
        </p:nvSpPr>
        <p:spPr>
          <a:xfrm>
            <a:off x="35496" y="6309320"/>
            <a:ext cx="2160240" cy="369332"/>
          </a:xfrm>
          <a:prstGeom prst="rect">
            <a:avLst/>
          </a:prstGeom>
          <a:solidFill>
            <a:schemeClr val="bg1"/>
          </a:solidFill>
        </p:spPr>
        <p:txBody>
          <a:bodyPr wrap="square" rtlCol="0">
            <a:spAutoFit/>
          </a:bodyPr>
          <a:lstStyle/>
          <a:p>
            <a:r>
              <a:rPr lang="en-US" dirty="0" err="1" smtClean="0"/>
              <a:t>Soldanella</a:t>
            </a:r>
            <a:r>
              <a:rPr lang="en-US" dirty="0" smtClean="0"/>
              <a:t> </a:t>
            </a:r>
            <a:r>
              <a:rPr lang="en-US" dirty="0" err="1" smtClean="0"/>
              <a:t>montana</a:t>
            </a:r>
            <a:endParaRPr lang="en-US" dirty="0"/>
          </a:p>
        </p:txBody>
      </p:sp>
    </p:spTree>
    <p:extLst>
      <p:ext uri="{BB962C8B-B14F-4D97-AF65-F5344CB8AC3E}">
        <p14:creationId xmlns:p14="http://schemas.microsoft.com/office/powerpoint/2010/main" val="10853963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405"/>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1143000" y="857250"/>
            <a:ext cx="6858000" cy="5143500"/>
          </a:xfrm>
          <a:prstGeom prst="rect">
            <a:avLst/>
          </a:prstGeom>
          <a:noFill/>
          <a:ln>
            <a:noFill/>
          </a:ln>
        </p:spPr>
      </p:pic>
      <p:sp>
        <p:nvSpPr>
          <p:cNvPr id="3" name="TextBox 2"/>
          <p:cNvSpPr txBox="1"/>
          <p:nvPr/>
        </p:nvSpPr>
        <p:spPr>
          <a:xfrm>
            <a:off x="35496" y="5589240"/>
            <a:ext cx="1872208" cy="646331"/>
          </a:xfrm>
          <a:prstGeom prst="rect">
            <a:avLst/>
          </a:prstGeom>
          <a:noFill/>
        </p:spPr>
        <p:txBody>
          <a:bodyPr wrap="square" rtlCol="0">
            <a:spAutoFit/>
          </a:bodyPr>
          <a:lstStyle/>
          <a:p>
            <a:r>
              <a:rPr lang="en-US" i="1" dirty="0" smtClean="0"/>
              <a:t>Narcissus </a:t>
            </a:r>
            <a:r>
              <a:rPr lang="en-US" i="1" dirty="0" err="1" smtClean="0"/>
              <a:t>poeticus</a:t>
            </a:r>
            <a:endParaRPr lang="en-US" i="1" dirty="0"/>
          </a:p>
        </p:txBody>
      </p:sp>
    </p:spTree>
    <p:extLst>
      <p:ext uri="{BB962C8B-B14F-4D97-AF65-F5344CB8AC3E}">
        <p14:creationId xmlns:p14="http://schemas.microsoft.com/office/powerpoint/2010/main" val="8778716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41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1067504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45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1143000" y="857250"/>
            <a:ext cx="6858000" cy="5143500"/>
          </a:xfrm>
          <a:prstGeom prst="rect">
            <a:avLst/>
          </a:prstGeom>
          <a:noFill/>
          <a:ln>
            <a:noFill/>
          </a:ln>
        </p:spPr>
      </p:pic>
    </p:spTree>
    <p:extLst>
      <p:ext uri="{BB962C8B-B14F-4D97-AF65-F5344CB8AC3E}">
        <p14:creationId xmlns:p14="http://schemas.microsoft.com/office/powerpoint/2010/main" val="39543177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422"/>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Tree>
    <p:extLst>
      <p:ext uri="{BB962C8B-B14F-4D97-AF65-F5344CB8AC3E}">
        <p14:creationId xmlns:p14="http://schemas.microsoft.com/office/powerpoint/2010/main" val="26858295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434"/>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
        <p:nvSpPr>
          <p:cNvPr id="3" name="TextBox 2"/>
          <p:cNvSpPr txBox="1"/>
          <p:nvPr/>
        </p:nvSpPr>
        <p:spPr>
          <a:xfrm>
            <a:off x="0" y="6488668"/>
            <a:ext cx="3563888" cy="369332"/>
          </a:xfrm>
          <a:prstGeom prst="rect">
            <a:avLst/>
          </a:prstGeom>
          <a:solidFill>
            <a:schemeClr val="bg1"/>
          </a:solidFill>
        </p:spPr>
        <p:txBody>
          <a:bodyPr wrap="square" rtlCol="0">
            <a:spAutoFit/>
          </a:bodyPr>
          <a:lstStyle/>
          <a:p>
            <a:r>
              <a:rPr lang="en-US" dirty="0"/>
              <a:t>The </a:t>
            </a:r>
            <a:r>
              <a:rPr lang="en-US" b="1" dirty="0"/>
              <a:t>chamois</a:t>
            </a:r>
            <a:r>
              <a:rPr lang="en-US" dirty="0"/>
              <a:t> (</a:t>
            </a:r>
            <a:r>
              <a:rPr lang="en-US" i="1" dirty="0" err="1"/>
              <a:t>Rupicapra</a:t>
            </a:r>
            <a:r>
              <a:rPr lang="en-US" i="1" dirty="0"/>
              <a:t> </a:t>
            </a:r>
            <a:r>
              <a:rPr lang="en-US" i="1" dirty="0" err="1"/>
              <a:t>rupicapra</a:t>
            </a:r>
            <a:r>
              <a:rPr lang="en-US" dirty="0"/>
              <a:t>)</a:t>
            </a:r>
          </a:p>
        </p:txBody>
      </p:sp>
    </p:spTree>
    <p:extLst>
      <p:ext uri="{BB962C8B-B14F-4D97-AF65-F5344CB8AC3E}">
        <p14:creationId xmlns:p14="http://schemas.microsoft.com/office/powerpoint/2010/main" val="9165856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438"/>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847725" y="857250"/>
            <a:ext cx="6858000" cy="5143500"/>
          </a:xfrm>
          <a:prstGeom prst="rect">
            <a:avLst/>
          </a:prstGeom>
          <a:noFill/>
          <a:ln>
            <a:noFill/>
          </a:ln>
        </p:spPr>
      </p:pic>
      <p:sp>
        <p:nvSpPr>
          <p:cNvPr id="3" name="TextBox 2"/>
          <p:cNvSpPr txBox="1"/>
          <p:nvPr/>
        </p:nvSpPr>
        <p:spPr>
          <a:xfrm>
            <a:off x="5436096" y="4005064"/>
            <a:ext cx="3384376" cy="369332"/>
          </a:xfrm>
          <a:prstGeom prst="rect">
            <a:avLst/>
          </a:prstGeom>
          <a:noFill/>
        </p:spPr>
        <p:txBody>
          <a:bodyPr wrap="square" rtlCol="0">
            <a:spAutoFit/>
          </a:bodyPr>
          <a:lstStyle/>
          <a:p>
            <a:r>
              <a:rPr lang="en-US" dirty="0" smtClean="0"/>
              <a:t>Forest with </a:t>
            </a:r>
            <a:r>
              <a:rPr lang="en-US" i="1" dirty="0" err="1" smtClean="0"/>
              <a:t>Trollius</a:t>
            </a:r>
            <a:r>
              <a:rPr lang="en-US" i="1" dirty="0" smtClean="0"/>
              <a:t> </a:t>
            </a:r>
            <a:r>
              <a:rPr lang="en-US" i="1" dirty="0" err="1" smtClean="0"/>
              <a:t>europaeus</a:t>
            </a:r>
            <a:endParaRPr lang="en-US" dirty="0"/>
          </a:p>
        </p:txBody>
      </p:sp>
    </p:spTree>
    <p:extLst>
      <p:ext uri="{BB962C8B-B14F-4D97-AF65-F5344CB8AC3E}">
        <p14:creationId xmlns:p14="http://schemas.microsoft.com/office/powerpoint/2010/main" val="21692438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447"/>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5400000">
            <a:off x="42342" y="857250"/>
            <a:ext cx="6858000" cy="5143500"/>
          </a:xfrm>
          <a:prstGeom prst="rect">
            <a:avLst/>
          </a:prstGeom>
          <a:noFill/>
          <a:ln>
            <a:noFill/>
          </a:ln>
        </p:spPr>
      </p:pic>
      <p:sp>
        <p:nvSpPr>
          <p:cNvPr id="3" name="TextBox 2"/>
          <p:cNvSpPr txBox="1"/>
          <p:nvPr/>
        </p:nvSpPr>
        <p:spPr>
          <a:xfrm>
            <a:off x="6372200" y="5517232"/>
            <a:ext cx="2771800" cy="369332"/>
          </a:xfrm>
          <a:prstGeom prst="rect">
            <a:avLst/>
          </a:prstGeom>
          <a:noFill/>
        </p:spPr>
        <p:txBody>
          <a:bodyPr wrap="square" rtlCol="0">
            <a:spAutoFit/>
          </a:bodyPr>
          <a:lstStyle/>
          <a:p>
            <a:r>
              <a:rPr lang="cs-CZ" i="1" dirty="0" smtClean="0"/>
              <a:t>Phyteuma orbiculare</a:t>
            </a:r>
            <a:endParaRPr lang="en-US" i="1" dirty="0"/>
          </a:p>
        </p:txBody>
      </p:sp>
    </p:spTree>
    <p:extLst>
      <p:ext uri="{BB962C8B-B14F-4D97-AF65-F5344CB8AC3E}">
        <p14:creationId xmlns:p14="http://schemas.microsoft.com/office/powerpoint/2010/main" val="20341774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480"/>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
        <p:nvSpPr>
          <p:cNvPr id="3" name="TextBox 2"/>
          <p:cNvSpPr txBox="1"/>
          <p:nvPr/>
        </p:nvSpPr>
        <p:spPr>
          <a:xfrm>
            <a:off x="0" y="6457039"/>
            <a:ext cx="2177988" cy="369332"/>
          </a:xfrm>
          <a:prstGeom prst="rect">
            <a:avLst/>
          </a:prstGeom>
          <a:solidFill>
            <a:schemeClr val="bg1"/>
          </a:solidFill>
        </p:spPr>
        <p:txBody>
          <a:bodyPr wrap="square" rtlCol="0">
            <a:spAutoFit/>
          </a:bodyPr>
          <a:lstStyle/>
          <a:p>
            <a:r>
              <a:rPr lang="cs-CZ" i="1" dirty="0" err="1"/>
              <a:t>P</a:t>
            </a:r>
            <a:r>
              <a:rPr lang="en-US" i="1" dirty="0" err="1" smtClean="0"/>
              <a:t>inguicula</a:t>
            </a:r>
            <a:r>
              <a:rPr lang="en-US" i="1" dirty="0" smtClean="0"/>
              <a:t> vulgaris</a:t>
            </a:r>
            <a:endParaRPr lang="en-US" i="1" dirty="0"/>
          </a:p>
        </p:txBody>
      </p:sp>
    </p:spTree>
    <p:extLst>
      <p:ext uri="{BB962C8B-B14F-4D97-AF65-F5344CB8AC3E}">
        <p14:creationId xmlns:p14="http://schemas.microsoft.com/office/powerpoint/2010/main" val="21134719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484"/>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0" y="0"/>
            <a:ext cx="9144000" cy="6858000"/>
          </a:xfrm>
          <a:prstGeom prst="rect">
            <a:avLst/>
          </a:prstGeom>
          <a:noFill/>
          <a:ln>
            <a:noFill/>
          </a:ln>
        </p:spPr>
      </p:pic>
      <p:sp>
        <p:nvSpPr>
          <p:cNvPr id="3" name="TextBox 2"/>
          <p:cNvSpPr txBox="1"/>
          <p:nvPr/>
        </p:nvSpPr>
        <p:spPr>
          <a:xfrm>
            <a:off x="5203649" y="6236442"/>
            <a:ext cx="3923928" cy="646331"/>
          </a:xfrm>
          <a:prstGeom prst="rect">
            <a:avLst/>
          </a:prstGeom>
          <a:solidFill>
            <a:schemeClr val="bg1"/>
          </a:solidFill>
        </p:spPr>
        <p:txBody>
          <a:bodyPr wrap="square" rtlCol="0">
            <a:spAutoFit/>
          </a:bodyPr>
          <a:lstStyle/>
          <a:p>
            <a:r>
              <a:rPr lang="cs-CZ" dirty="0" smtClean="0"/>
              <a:t>In the ditches of the lake Almsee, </a:t>
            </a:r>
            <a:r>
              <a:rPr lang="cs-CZ" i="1" dirty="0" smtClean="0"/>
              <a:t>Hippuris vulgaris</a:t>
            </a:r>
            <a:endParaRPr lang="en-US" dirty="0"/>
          </a:p>
        </p:txBody>
      </p:sp>
    </p:spTree>
    <p:extLst>
      <p:ext uri="{BB962C8B-B14F-4D97-AF65-F5344CB8AC3E}">
        <p14:creationId xmlns:p14="http://schemas.microsoft.com/office/powerpoint/2010/main" val="27762121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2489"/>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rot="16200000">
            <a:off x="-832098" y="857250"/>
            <a:ext cx="6858000" cy="5143500"/>
          </a:xfrm>
          <a:prstGeom prst="rect">
            <a:avLst/>
          </a:prstGeom>
          <a:noFill/>
          <a:ln>
            <a:noFill/>
          </a:ln>
        </p:spPr>
      </p:pic>
      <p:sp>
        <p:nvSpPr>
          <p:cNvPr id="3" name="TextBox 2"/>
          <p:cNvSpPr txBox="1"/>
          <p:nvPr/>
        </p:nvSpPr>
        <p:spPr>
          <a:xfrm>
            <a:off x="5436096" y="5229200"/>
            <a:ext cx="3456384" cy="923330"/>
          </a:xfrm>
          <a:prstGeom prst="rect">
            <a:avLst/>
          </a:prstGeom>
          <a:noFill/>
        </p:spPr>
        <p:txBody>
          <a:bodyPr wrap="square" rtlCol="0">
            <a:spAutoFit/>
          </a:bodyPr>
          <a:lstStyle/>
          <a:p>
            <a:r>
              <a:rPr lang="cs-CZ" dirty="0" smtClean="0"/>
              <a:t>Forest above the lake are full of orchids</a:t>
            </a:r>
          </a:p>
          <a:p>
            <a:r>
              <a:rPr lang="cs-CZ" i="1" dirty="0" smtClean="0"/>
              <a:t>Neotia nidus-avis</a:t>
            </a:r>
            <a:endParaRPr lang="en-US" i="1" dirty="0"/>
          </a:p>
        </p:txBody>
      </p:sp>
    </p:spTree>
    <p:extLst>
      <p:ext uri="{BB962C8B-B14F-4D97-AF65-F5344CB8AC3E}">
        <p14:creationId xmlns:p14="http://schemas.microsoft.com/office/powerpoint/2010/main" val="12315116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TotalTime>
  <Words>345</Words>
  <Application>Microsoft Office PowerPoint</Application>
  <PresentationFormat>On-screen Show (4:3)</PresentationFormat>
  <Paragraphs>46</Paragraphs>
  <Slides>52</Slides>
  <Notes>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Inspirations for botanical excursions 1: Totes Gebirge (Eastern Alps)</vt:lpstr>
      <vt:lpstr>This is the first part of a series</vt:lpstr>
      <vt:lpstr>Part I – Around the Almsee early June 2019 We visited first the wet meadows on the shore, and then walked through the valley in direection Puhringer hutte (to the fork of the two roads), through the forests with gravel bars caused by melting water flows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 Album</dc:title>
  <dc:creator>suspa</dc:creator>
  <cp:lastModifiedBy>suspa</cp:lastModifiedBy>
  <cp:revision>8</cp:revision>
  <dcterms:created xsi:type="dcterms:W3CDTF">2019-06-05T16:15:55Z</dcterms:created>
  <dcterms:modified xsi:type="dcterms:W3CDTF">2019-06-07T12:56:56Z</dcterms:modified>
</cp:coreProperties>
</file>