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2" r:id="rId4"/>
  </p:sldMasterIdLst>
  <p:notesMasterIdLst>
    <p:notesMasterId r:id="rId30"/>
  </p:notesMasterIdLst>
  <p:sldIdLst>
    <p:sldId id="261" r:id="rId5"/>
    <p:sldId id="256" r:id="rId6"/>
    <p:sldId id="260" r:id="rId7"/>
    <p:sldId id="434" r:id="rId8"/>
    <p:sldId id="300" r:id="rId9"/>
    <p:sldId id="302" r:id="rId10"/>
    <p:sldId id="301" r:id="rId11"/>
    <p:sldId id="435" r:id="rId12"/>
    <p:sldId id="436" r:id="rId13"/>
    <p:sldId id="439" r:id="rId14"/>
    <p:sldId id="257" r:id="rId15"/>
    <p:sldId id="428" r:id="rId16"/>
    <p:sldId id="429" r:id="rId17"/>
    <p:sldId id="430" r:id="rId18"/>
    <p:sldId id="431" r:id="rId19"/>
    <p:sldId id="438" r:id="rId20"/>
    <p:sldId id="414" r:id="rId21"/>
    <p:sldId id="415" r:id="rId22"/>
    <p:sldId id="422" r:id="rId23"/>
    <p:sldId id="424" r:id="rId24"/>
    <p:sldId id="423" r:id="rId25"/>
    <p:sldId id="418" r:id="rId26"/>
    <p:sldId id="433" r:id="rId27"/>
    <p:sldId id="358" r:id="rId28"/>
    <p:sldId id="432" r:id="rId2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CCCCCC"/>
    <a:srgbClr val="CCFFCC"/>
    <a:srgbClr val="FFFFCC"/>
    <a:srgbClr val="99FF99"/>
    <a:srgbClr val="FFFF00"/>
    <a:srgbClr val="FF00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85" autoAdjust="0"/>
    <p:restoredTop sz="93979" autoAdjust="0"/>
  </p:normalViewPr>
  <p:slideViewPr>
    <p:cSldViewPr>
      <p:cViewPr varScale="1">
        <p:scale>
          <a:sx n="78" d="100"/>
          <a:sy n="78" d="100"/>
        </p:scale>
        <p:origin x="-10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856B96A-5056-4BA5-A34A-E040903884FB}" type="datetimeFigureOut">
              <a:rPr lang="cs-CZ"/>
              <a:pPr>
                <a:defRPr/>
              </a:pPr>
              <a:t>26.10.2020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smtClean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87E00C6-35A6-4F5B-8914-6CBD632BD4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53004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cs-CZ" smtClean="0"/>
          </a:p>
        </p:txBody>
      </p:sp>
      <p:sp>
        <p:nvSpPr>
          <p:cNvPr id="788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E38A6A-3D2D-452D-A7F5-32C1EA9349EB}" type="slidenum">
              <a:rPr lang="en-GB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GB" alt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9"/>
          <p:cNvSpPr txBox="1">
            <a:spLocks noGrp="1" noChangeArrowheads="1"/>
          </p:cNvSpPr>
          <p:nvPr/>
        </p:nvSpPr>
        <p:spPr bwMode="auto"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8903" tIns="41030" rIns="78903" bIns="41030" anchor="b"/>
          <a:lstStyle>
            <a:lvl1pPr defTabSz="393700" eaLnBrk="0" hangingPunct="0">
              <a:spcBef>
                <a:spcPct val="30000"/>
              </a:spcBef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650875" indent="-250825" defTabSz="393700" eaLnBrk="0" hangingPunct="0">
              <a:spcBef>
                <a:spcPct val="30000"/>
              </a:spcBef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001713" indent="-200025" defTabSz="393700" eaLnBrk="0" hangingPunct="0">
              <a:spcBef>
                <a:spcPct val="30000"/>
              </a:spcBef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403350" indent="-201613" defTabSz="393700" eaLnBrk="0" hangingPunct="0">
              <a:spcBef>
                <a:spcPct val="30000"/>
              </a:spcBef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803400" indent="-200025" defTabSz="393700" eaLnBrk="0" hangingPunct="0">
              <a:spcBef>
                <a:spcPct val="30000"/>
              </a:spcBef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260600" indent="-200025" defTabSz="3937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717800" indent="-200025" defTabSz="3937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175000" indent="-200025" defTabSz="3937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632200" indent="-200025" defTabSz="3937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</a:pPr>
            <a:fld id="{53D398B6-BE0F-48B4-93F9-E264A1056BB4}" type="slidenum">
              <a:rPr lang="en-GB" altLang="cs-CZ" sz="1100">
                <a:solidFill>
                  <a:srgbClr val="000000"/>
                </a:solidFill>
                <a:latin typeface="Times New Roman" pitchFamily="18" charset="0"/>
                <a:ea typeface="Lucida Sans Unicode" charset="0"/>
                <a:cs typeface="Lucida Sans Unicode" charset="0"/>
              </a:rPr>
              <a:pPr algn="r" eaLnBrk="1" hangingPunct="1">
                <a:spcBef>
                  <a:spcPct val="0"/>
                </a:spcBef>
                <a:buSzPct val="45000"/>
              </a:pPr>
              <a:t>17</a:t>
            </a:fld>
            <a:endParaRPr lang="en-GB" altLang="cs-CZ" sz="1100">
              <a:solidFill>
                <a:srgbClr val="000000"/>
              </a:solidFill>
              <a:latin typeface="Times New Roman" pitchFamily="18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8903" tIns="41030" rIns="78903" bIns="41030" numCol="1" anchor="ctr" anchorCtr="0" compatLnSpc="1">
            <a:prstTxWarp prst="textNoShape">
              <a:avLst/>
            </a:prstTxWarp>
          </a:bodyPr>
          <a:lstStyle/>
          <a:p>
            <a:pPr defTabSz="449263"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800" dirty="0"/>
              <a:t>Nový</a:t>
            </a:r>
          </a:p>
        </p:txBody>
      </p:sp>
    </p:spTree>
    <p:extLst>
      <p:ext uri="{BB962C8B-B14F-4D97-AF65-F5344CB8AC3E}">
        <p14:creationId xmlns:p14="http://schemas.microsoft.com/office/powerpoint/2010/main" xmlns="" val="2732296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9"/>
          <p:cNvSpPr txBox="1">
            <a:spLocks noGrp="1" noChangeArrowheads="1"/>
          </p:cNvSpPr>
          <p:nvPr/>
        </p:nvSpPr>
        <p:spPr bwMode="auto"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8903" tIns="41030" rIns="78903" bIns="41030" anchor="b"/>
          <a:lstStyle>
            <a:lvl1pPr defTabSz="393700" eaLnBrk="0" hangingPunct="0">
              <a:spcBef>
                <a:spcPct val="30000"/>
              </a:spcBef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650875" indent="-250825" defTabSz="393700" eaLnBrk="0" hangingPunct="0">
              <a:spcBef>
                <a:spcPct val="30000"/>
              </a:spcBef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001713" indent="-200025" defTabSz="393700" eaLnBrk="0" hangingPunct="0">
              <a:spcBef>
                <a:spcPct val="30000"/>
              </a:spcBef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403350" indent="-201613" defTabSz="393700" eaLnBrk="0" hangingPunct="0">
              <a:spcBef>
                <a:spcPct val="30000"/>
              </a:spcBef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803400" indent="-200025" defTabSz="393700" eaLnBrk="0" hangingPunct="0">
              <a:spcBef>
                <a:spcPct val="30000"/>
              </a:spcBef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260600" indent="-200025" defTabSz="3937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717800" indent="-200025" defTabSz="3937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175000" indent="-200025" defTabSz="3937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632200" indent="-200025" defTabSz="3937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</a:pPr>
            <a:fld id="{12723BB9-9486-4D65-BDDC-DC0CC464D503}" type="slidenum">
              <a:rPr lang="en-GB" altLang="cs-CZ" sz="1100">
                <a:solidFill>
                  <a:srgbClr val="000000"/>
                </a:solidFill>
                <a:latin typeface="Times New Roman" pitchFamily="18" charset="0"/>
                <a:ea typeface="Lucida Sans Unicode" charset="0"/>
                <a:cs typeface="Lucida Sans Unicode" charset="0"/>
              </a:rPr>
              <a:pPr algn="r" eaLnBrk="1" hangingPunct="1">
                <a:spcBef>
                  <a:spcPct val="0"/>
                </a:spcBef>
                <a:buSzPct val="45000"/>
              </a:pPr>
              <a:t>18</a:t>
            </a:fld>
            <a:endParaRPr lang="en-GB" altLang="cs-CZ" sz="1100">
              <a:solidFill>
                <a:srgbClr val="000000"/>
              </a:solidFill>
              <a:latin typeface="Times New Roman" pitchFamily="18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8903" tIns="41030" rIns="78903" bIns="41030" numCol="1" anchor="ctr" anchorCtr="0" compatLnSpc="1">
            <a:prstTxWarp prst="textNoShape">
              <a:avLst/>
            </a:prstTxWarp>
          </a:bodyPr>
          <a:lstStyle/>
          <a:p>
            <a:pPr defTabSz="449263"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800" dirty="0"/>
              <a:t>Nový</a:t>
            </a:r>
          </a:p>
        </p:txBody>
      </p:sp>
    </p:spTree>
    <p:extLst>
      <p:ext uri="{BB962C8B-B14F-4D97-AF65-F5344CB8AC3E}">
        <p14:creationId xmlns:p14="http://schemas.microsoft.com/office/powerpoint/2010/main" xmlns="" val="3117311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9"/>
          <p:cNvSpPr txBox="1">
            <a:spLocks noGrp="1" noChangeArrowheads="1"/>
          </p:cNvSpPr>
          <p:nvPr/>
        </p:nvSpPr>
        <p:spPr bwMode="auto"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8903" tIns="41030" rIns="78903" bIns="41030" anchor="b"/>
          <a:lstStyle>
            <a:lvl1pPr defTabSz="393700" eaLnBrk="0" hangingPunct="0">
              <a:spcBef>
                <a:spcPct val="30000"/>
              </a:spcBef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650875" indent="-250825" defTabSz="393700" eaLnBrk="0" hangingPunct="0">
              <a:spcBef>
                <a:spcPct val="30000"/>
              </a:spcBef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001713" indent="-200025" defTabSz="393700" eaLnBrk="0" hangingPunct="0">
              <a:spcBef>
                <a:spcPct val="30000"/>
              </a:spcBef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403350" indent="-201613" defTabSz="393700" eaLnBrk="0" hangingPunct="0">
              <a:spcBef>
                <a:spcPct val="30000"/>
              </a:spcBef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803400" indent="-200025" defTabSz="393700" eaLnBrk="0" hangingPunct="0">
              <a:spcBef>
                <a:spcPct val="30000"/>
              </a:spcBef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260600" indent="-200025" defTabSz="3937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717800" indent="-200025" defTabSz="3937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175000" indent="-200025" defTabSz="3937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632200" indent="-200025" defTabSz="3937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</a:pPr>
            <a:fld id="{59A3A357-11A5-4631-BE7F-B22A0FF81E4E}" type="slidenum">
              <a:rPr lang="en-GB" altLang="cs-CZ" sz="1100">
                <a:solidFill>
                  <a:srgbClr val="000000"/>
                </a:solidFill>
                <a:latin typeface="Times New Roman" pitchFamily="18" charset="0"/>
                <a:ea typeface="Lucida Sans Unicode" charset="0"/>
                <a:cs typeface="Lucida Sans Unicode" charset="0"/>
              </a:rPr>
              <a:pPr algn="r" eaLnBrk="1" hangingPunct="1">
                <a:spcBef>
                  <a:spcPct val="0"/>
                </a:spcBef>
                <a:buSzPct val="45000"/>
              </a:pPr>
              <a:t>24</a:t>
            </a:fld>
            <a:endParaRPr lang="en-GB" altLang="cs-CZ" sz="1100">
              <a:solidFill>
                <a:srgbClr val="000000"/>
              </a:solidFill>
              <a:latin typeface="Times New Roman" pitchFamily="18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94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8903" tIns="41030" rIns="78903" bIns="41030" numCol="1" anchor="ctr" anchorCtr="0" compatLnSpc="1">
            <a:prstTxWarp prst="textNoShape">
              <a:avLst/>
            </a:prstTxWarp>
          </a:bodyPr>
          <a:lstStyle/>
          <a:p>
            <a:pPr defTabSz="449263"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8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cs-CZ" dirty="0" smtClean="0"/>
          </a:p>
        </p:txBody>
      </p:sp>
      <p:sp>
        <p:nvSpPr>
          <p:cNvPr id="870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3F7A67-E8AC-43F0-ABBF-20BA2F3BF974}" type="slidenum">
              <a:rPr lang="en-GB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GB" alt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658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cs-CZ" smtClean="0"/>
          </a:p>
        </p:txBody>
      </p:sp>
      <p:sp>
        <p:nvSpPr>
          <p:cNvPr id="798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41F5DC-E5E9-40FA-B1DE-1987FC847E27}" type="slidenum">
              <a:rPr lang="en-GB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cs-CZ" dirty="0" smtClean="0"/>
          </a:p>
        </p:txBody>
      </p:sp>
      <p:sp>
        <p:nvSpPr>
          <p:cNvPr id="860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DBF88A-E433-4179-92E9-47F0E789C5A1}" type="slidenum">
              <a:rPr lang="en-GB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cs-CZ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cs-CZ" dirty="0" smtClean="0"/>
          </a:p>
        </p:txBody>
      </p:sp>
      <p:sp>
        <p:nvSpPr>
          <p:cNvPr id="870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3F7A67-E8AC-43F0-ABBF-20BA2F3BF974}" type="slidenum">
              <a:rPr lang="en-GB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cs-CZ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361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cs-CZ" dirty="0" smtClean="0"/>
          </a:p>
        </p:txBody>
      </p:sp>
      <p:sp>
        <p:nvSpPr>
          <p:cNvPr id="870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3F7A67-E8AC-43F0-ABBF-20BA2F3BF974}" type="slidenum">
              <a:rPr lang="en-GB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cs-CZ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cs-CZ" smtClean="0"/>
          </a:p>
        </p:txBody>
      </p:sp>
      <p:sp>
        <p:nvSpPr>
          <p:cNvPr id="870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3F7A67-E8AC-43F0-ABBF-20BA2F3BF974}" type="slidenum">
              <a:rPr lang="en-GB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3268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56D2D-CC65-476F-88CC-4B23A4AFDE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707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07AC5-BDF6-4859-8307-3501B0CB1B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3345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DA5A6-A46F-4943-97EA-E5206729D9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75614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1988A-F020-4655-9F7D-71548E633694}" type="datetimeFigureOut">
              <a:rPr lang="cs-CZ" altLang="cs-CZ"/>
              <a:pPr>
                <a:defRPr/>
              </a:pPr>
              <a:t>26.10.2020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77596-1A06-41D1-8BEB-D4186DB5769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82793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8F9F0-DD57-4048-AECC-D86680B63701}" type="datetimeFigureOut">
              <a:rPr lang="cs-CZ" altLang="cs-CZ"/>
              <a:pPr>
                <a:defRPr/>
              </a:pPr>
              <a:t>26.10.2020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91FD4-74F8-4EDC-8A9B-CA347338B07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682752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E4038-CB3A-42EF-B5A0-1F385B0FD5B7}" type="datetimeFigureOut">
              <a:rPr lang="cs-CZ" altLang="cs-CZ"/>
              <a:pPr>
                <a:defRPr/>
              </a:pPr>
              <a:t>26.10.2020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059CE-F096-4502-96B2-395F022922E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581669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5329D-D921-447E-8C85-B60B82BEF315}" type="datetimeFigureOut">
              <a:rPr lang="cs-CZ" altLang="cs-CZ"/>
              <a:pPr>
                <a:defRPr/>
              </a:pPr>
              <a:t>26.10.2020</a:t>
            </a:fld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A5E70-F50D-43A4-90C4-B057ADD4666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653087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CC9C4-BFA0-4D0B-B761-6864BB1BA374}" type="datetimeFigureOut">
              <a:rPr lang="cs-CZ" altLang="cs-CZ"/>
              <a:pPr>
                <a:defRPr/>
              </a:pPr>
              <a:t>26.10.2020</a:t>
            </a:fld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69EB1-180F-4284-A3FE-8F7CCA2C1C2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508839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B87DB-CA4B-4765-8EA6-4424692B0E3D}" type="datetimeFigureOut">
              <a:rPr lang="cs-CZ" altLang="cs-CZ"/>
              <a:pPr>
                <a:defRPr/>
              </a:pPr>
              <a:t>26.10.2020</a:t>
            </a:fld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7AE7F-6874-4748-9C70-F53EA5EAFC7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656972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255E1-08C5-4ABA-966A-59FFD9A66CD1}" type="datetimeFigureOut">
              <a:rPr lang="cs-CZ" altLang="cs-CZ"/>
              <a:pPr>
                <a:defRPr/>
              </a:pPr>
              <a:t>26.10.2020</a:t>
            </a:fld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E5FA6-A669-44CC-9437-E9D6B7C1B92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4202479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42DCB-0133-44B9-A794-AA0DDACA5335}" type="datetimeFigureOut">
              <a:rPr lang="cs-CZ" altLang="cs-CZ"/>
              <a:pPr>
                <a:defRPr/>
              </a:pPr>
              <a:t>26.10.2020</a:t>
            </a:fld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FFB77-8BF8-493E-AE11-C795FDA9115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55903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61588-C81E-4658-A57F-3A2468A3B9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43060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410AE-2338-4166-BAA6-4752AA98D6D8}" type="datetimeFigureOut">
              <a:rPr lang="cs-CZ" altLang="cs-CZ"/>
              <a:pPr>
                <a:defRPr/>
              </a:pPr>
              <a:t>26.10.2020</a:t>
            </a:fld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B6634-20A1-4528-8B2A-4A32BF6DD81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414992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49911-291A-40DA-B9FF-ED9BC5E61AF4}" type="datetimeFigureOut">
              <a:rPr lang="cs-CZ" altLang="cs-CZ"/>
              <a:pPr>
                <a:defRPr/>
              </a:pPr>
              <a:t>26.10.2020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5644B-5CC8-49D2-883C-F02B63E5AFE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852546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69F0C-1219-4C15-AEF1-DE4119F92E00}" type="datetimeFigureOut">
              <a:rPr lang="cs-CZ" altLang="cs-CZ"/>
              <a:pPr>
                <a:defRPr/>
              </a:pPr>
              <a:t>26.10.2020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C88A3-5368-486A-B64C-D497AFFFDF1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584828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02CD0-6442-4233-A6F4-62398A316D6D}" type="datetimeFigureOut">
              <a:rPr lang="cs-CZ" altLang="cs-CZ"/>
              <a:pPr>
                <a:defRPr/>
              </a:pPr>
              <a:t>26.10.2020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DE77E-0242-4A89-B135-D0FA3A94DC5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443866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8B845-9871-415B-B001-ACDAABE93094}" type="datetimeFigureOut">
              <a:rPr lang="cs-CZ" altLang="cs-CZ"/>
              <a:pPr>
                <a:defRPr/>
              </a:pPr>
              <a:t>26.10.2020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9190C-7C99-4EF3-B38E-69EE39AEFAB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132869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66259-89F3-4D83-B778-7980B2067D36}" type="datetimeFigureOut">
              <a:rPr lang="cs-CZ" altLang="cs-CZ"/>
              <a:pPr>
                <a:defRPr/>
              </a:pPr>
              <a:t>26.10.2020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0FCA7-8E68-4160-9DD2-7C41CC87584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180685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FFCEE-4720-4C52-BE4A-A3D17FBCEC7A}" type="datetimeFigureOut">
              <a:rPr lang="cs-CZ" altLang="cs-CZ"/>
              <a:pPr>
                <a:defRPr/>
              </a:pPr>
              <a:t>26.10.2020</a:t>
            </a:fld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1D34A-91AF-495A-AA5D-A4BCD45E3A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597105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F2CFF-B514-4935-A042-03B914BF15C0}" type="datetimeFigureOut">
              <a:rPr lang="cs-CZ" altLang="cs-CZ"/>
              <a:pPr>
                <a:defRPr/>
              </a:pPr>
              <a:t>26.10.2020</a:t>
            </a:fld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98033-ED01-4838-9A09-353C61F7ABB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1738599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97E5A-D39D-47AB-AD8F-FEE2C924AD54}" type="datetimeFigureOut">
              <a:rPr lang="cs-CZ" altLang="cs-CZ"/>
              <a:pPr>
                <a:defRPr/>
              </a:pPr>
              <a:t>26.10.2020</a:t>
            </a:fld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3DE78-E81E-40E1-91C3-707E8B46F68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353560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9B360-F477-4470-8816-F8BA37E43B0C}" type="datetimeFigureOut">
              <a:rPr lang="cs-CZ" altLang="cs-CZ"/>
              <a:pPr>
                <a:defRPr/>
              </a:pPr>
              <a:t>26.10.2020</a:t>
            </a:fld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75C99-D118-4684-898B-5C9C880232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67527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FEE08-BD47-4C7C-80A4-DF19E9BAA0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237282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F2FEA-1449-4399-8DB6-C78CEE78A0EC}" type="datetimeFigureOut">
              <a:rPr lang="cs-CZ" altLang="cs-CZ"/>
              <a:pPr>
                <a:defRPr/>
              </a:pPr>
              <a:t>26.10.2020</a:t>
            </a:fld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EAB92-0088-43EC-839E-DBFDDE94E74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8711669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21D80-8405-4A3C-ACF7-3D1DA2E9A463}" type="datetimeFigureOut">
              <a:rPr lang="cs-CZ" altLang="cs-CZ"/>
              <a:pPr>
                <a:defRPr/>
              </a:pPr>
              <a:t>26.10.2020</a:t>
            </a:fld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AA9C5-C663-4132-9513-238F60F7E24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328902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ADF49-512D-43E5-94CB-9CB60773D5C0}" type="datetimeFigureOut">
              <a:rPr lang="cs-CZ" altLang="cs-CZ"/>
              <a:pPr>
                <a:defRPr/>
              </a:pPr>
              <a:t>26.10.2020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94751-ACF8-4E06-B20E-7B1653874E8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3327581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C124A-2114-4651-8DFD-69F3685937B4}" type="datetimeFigureOut">
              <a:rPr lang="cs-CZ" altLang="cs-CZ"/>
              <a:pPr>
                <a:defRPr/>
              </a:pPr>
              <a:t>26.10.2020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A8F72-23A5-4AF8-92A9-DA8D137E141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1965967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D7220-A595-4C1D-97F9-7DED2BD098F0}" type="datetimeFigureOut">
              <a:rPr lang="en-GB" altLang="cs-CZ"/>
              <a:pPr>
                <a:defRPr/>
              </a:pPr>
              <a:t>26/10/2020</a:t>
            </a:fld>
            <a:endParaRPr lang="en-GB" altLang="cs-CZ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4A16A-26C9-427D-9F5D-5C9B4B3B6C44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xmlns="" val="37965947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FE6F3-8AE1-4E40-B06F-1174357BE22C}" type="datetimeFigureOut">
              <a:rPr lang="en-GB" altLang="cs-CZ"/>
              <a:pPr>
                <a:defRPr/>
              </a:pPr>
              <a:t>26/10/2020</a:t>
            </a:fld>
            <a:endParaRPr lang="en-GB" altLang="cs-CZ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92D4F-C7B6-4C97-88EA-5A55317213AB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xmlns="" val="35990807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11AA3-953D-4846-A80A-D4508ADE93CC}" type="datetimeFigureOut">
              <a:rPr lang="en-GB" altLang="cs-CZ"/>
              <a:pPr>
                <a:defRPr/>
              </a:pPr>
              <a:t>26/10/2020</a:t>
            </a:fld>
            <a:endParaRPr lang="en-GB" altLang="cs-CZ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A2D1C-5238-40F1-9144-C060338B930D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xmlns="" val="14748297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0D669-E3C8-4037-BCB2-808CBCE5D30D}" type="datetimeFigureOut">
              <a:rPr lang="en-GB" altLang="cs-CZ"/>
              <a:pPr>
                <a:defRPr/>
              </a:pPr>
              <a:t>26/10/2020</a:t>
            </a:fld>
            <a:endParaRPr lang="en-GB" altLang="cs-CZ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A7997-C2DE-40DD-A78A-EA6F864D9638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xmlns="" val="39794647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84EFB-BA32-4A25-BF7D-4EA5F7343C8E}" type="datetimeFigureOut">
              <a:rPr lang="en-GB" altLang="cs-CZ"/>
              <a:pPr>
                <a:defRPr/>
              </a:pPr>
              <a:t>26/10/2020</a:t>
            </a:fld>
            <a:endParaRPr lang="en-GB" altLang="cs-CZ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832BC-E906-459C-A383-F2F18923A9D8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xmlns="" val="23336340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67506-D8E1-408E-8184-3F8134A659F5}" type="datetimeFigureOut">
              <a:rPr lang="en-GB" altLang="cs-CZ"/>
              <a:pPr>
                <a:defRPr/>
              </a:pPr>
              <a:t>26/10/2020</a:t>
            </a:fld>
            <a:endParaRPr lang="en-GB" altLang="cs-CZ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7CB83-2808-4002-BEDD-7A44248A1586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xmlns="" val="419708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DC7B4-B425-4E08-B9D2-79297E545D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872496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A7970-2BA0-4298-B15C-C0C6A33F81FB}" type="datetimeFigureOut">
              <a:rPr lang="en-GB" altLang="cs-CZ"/>
              <a:pPr>
                <a:defRPr/>
              </a:pPr>
              <a:t>26/10/2020</a:t>
            </a:fld>
            <a:endParaRPr lang="en-GB" altLang="cs-CZ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CAE64-73D5-465A-B729-A418C7C460C5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xmlns="" val="224338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870D6-DA1C-4D12-82A0-4E345A14F498}" type="datetimeFigureOut">
              <a:rPr lang="en-GB" altLang="cs-CZ"/>
              <a:pPr>
                <a:defRPr/>
              </a:pPr>
              <a:t>26/10/2020</a:t>
            </a:fld>
            <a:endParaRPr lang="en-GB" altLang="cs-CZ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3AB8E-C113-4930-A257-3E7F42C53827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xmlns="" val="33743716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25504-BC94-4828-A040-4A6205077332}" type="datetimeFigureOut">
              <a:rPr lang="en-GB" altLang="cs-CZ"/>
              <a:pPr>
                <a:defRPr/>
              </a:pPr>
              <a:t>26/10/2020</a:t>
            </a:fld>
            <a:endParaRPr lang="en-GB" altLang="cs-CZ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32937-426C-42A7-957F-E454EE7CDE9A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xmlns="" val="24662443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41122-009D-46B4-AF2D-C99742CDFB51}" type="datetimeFigureOut">
              <a:rPr lang="en-GB" altLang="cs-CZ"/>
              <a:pPr>
                <a:defRPr/>
              </a:pPr>
              <a:t>26/10/2020</a:t>
            </a:fld>
            <a:endParaRPr lang="en-GB" altLang="cs-CZ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35E22-5786-49BE-B015-867F00671387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xmlns="" val="12873627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6BC60-FE12-4905-A124-CE75C4619EC3}" type="datetimeFigureOut">
              <a:rPr lang="en-GB" altLang="cs-CZ"/>
              <a:pPr>
                <a:defRPr/>
              </a:pPr>
              <a:t>26/10/2020</a:t>
            </a:fld>
            <a:endParaRPr lang="en-GB" altLang="cs-CZ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74D25-149F-4312-A6A8-2F08B0C789F3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xmlns="" val="428528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B8442-962D-4A11-A318-11B2DD3087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8602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177EB-34B3-4103-AEB3-BCF7CC86DD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5342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9EB9B-D049-4089-84DC-34F3092DB9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61978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3D3DB-BC58-47FD-AC8C-64324FD941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8755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75DD-C421-4CAE-BB5A-3603260086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1986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Clic para editar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Haga clic para modificar el estilo de texto del patrón</a:t>
            </a:r>
          </a:p>
          <a:p>
            <a:pPr lvl="1"/>
            <a:r>
              <a:rPr lang="cs-CZ" altLang="cs-CZ" smtClean="0"/>
              <a:t>Segundo nivel</a:t>
            </a:r>
          </a:p>
          <a:p>
            <a:pPr lvl="2"/>
            <a:r>
              <a:rPr lang="cs-CZ" altLang="cs-CZ" smtClean="0"/>
              <a:t>Tercer nivel</a:t>
            </a:r>
          </a:p>
          <a:p>
            <a:pPr lvl="3"/>
            <a:r>
              <a:rPr lang="cs-CZ" altLang="cs-CZ" smtClean="0"/>
              <a:t>Cuarto nivel</a:t>
            </a:r>
          </a:p>
          <a:p>
            <a:pPr lvl="4"/>
            <a:r>
              <a:rPr lang="cs-CZ" altLang="cs-CZ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4B62541-1870-46CF-A94C-7B6171ECE2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Clic para editar título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Haga clic para modificar el estilo de texto del patrón</a:t>
            </a:r>
          </a:p>
          <a:p>
            <a:pPr lvl="1"/>
            <a:r>
              <a:rPr lang="cs-CZ" altLang="cs-CZ" smtClean="0"/>
              <a:t>Segundo nivel</a:t>
            </a:r>
          </a:p>
          <a:p>
            <a:pPr lvl="2"/>
            <a:r>
              <a:rPr lang="cs-CZ" altLang="cs-CZ" smtClean="0"/>
              <a:t>Tercer nivel</a:t>
            </a:r>
          </a:p>
          <a:p>
            <a:pPr lvl="3"/>
            <a:r>
              <a:rPr lang="cs-CZ" altLang="cs-CZ" smtClean="0"/>
              <a:t>Cuarto nivel</a:t>
            </a:r>
          </a:p>
          <a:p>
            <a:pPr lvl="4"/>
            <a:r>
              <a:rPr lang="cs-CZ" altLang="cs-CZ" smtClean="0"/>
              <a:t>Quinto nivel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870E250C-B02D-497D-A173-A46F098FEE2E}" type="datetimeFigureOut">
              <a:rPr lang="cs-CZ" altLang="cs-CZ"/>
              <a:pPr>
                <a:defRPr/>
              </a:pPr>
              <a:t>26.10.2020</a:t>
            </a:fld>
            <a:endParaRPr lang="cs-CZ" altLang="cs-CZ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0577FD6-85E4-4E87-8965-1B35FA4201D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Clic para editar título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Haga clic para modificar el estilo de texto del patrón</a:t>
            </a:r>
          </a:p>
          <a:p>
            <a:pPr lvl="1"/>
            <a:r>
              <a:rPr lang="cs-CZ" altLang="cs-CZ" smtClean="0"/>
              <a:t>Segundo nivel</a:t>
            </a:r>
          </a:p>
          <a:p>
            <a:pPr lvl="2"/>
            <a:r>
              <a:rPr lang="cs-CZ" altLang="cs-CZ" smtClean="0"/>
              <a:t>Tercer nivel</a:t>
            </a:r>
          </a:p>
          <a:p>
            <a:pPr lvl="3"/>
            <a:r>
              <a:rPr lang="cs-CZ" altLang="cs-CZ" smtClean="0"/>
              <a:t>Cuarto nivel</a:t>
            </a:r>
          </a:p>
          <a:p>
            <a:pPr lvl="4"/>
            <a:r>
              <a:rPr lang="cs-CZ" altLang="cs-CZ" smtClean="0"/>
              <a:t>Quinto nivel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BAB3D91E-9B1F-430D-A6B1-63E88C041C57}" type="datetimeFigureOut">
              <a:rPr lang="cs-CZ" altLang="cs-CZ"/>
              <a:pPr>
                <a:defRPr/>
              </a:pPr>
              <a:t>26.10.2020</a:t>
            </a:fld>
            <a:endParaRPr lang="cs-CZ" altLang="cs-CZ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F280419-DBC6-4F03-85BB-088887ED278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Clic para editar título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Haga clic para modificar el estilo de texto del patrón</a:t>
            </a:r>
          </a:p>
          <a:p>
            <a:pPr lvl="1"/>
            <a:r>
              <a:rPr lang="en-GB" altLang="cs-CZ" smtClean="0"/>
              <a:t>Segundo nivel</a:t>
            </a:r>
          </a:p>
          <a:p>
            <a:pPr lvl="2"/>
            <a:r>
              <a:rPr lang="en-GB" altLang="cs-CZ" smtClean="0"/>
              <a:t>Tercer nivel</a:t>
            </a:r>
          </a:p>
          <a:p>
            <a:pPr lvl="3"/>
            <a:r>
              <a:rPr lang="en-GB" altLang="cs-CZ" smtClean="0"/>
              <a:t>Cuarto nivel</a:t>
            </a:r>
          </a:p>
          <a:p>
            <a:pPr lvl="4"/>
            <a:r>
              <a:rPr lang="en-GB" altLang="cs-CZ" smtClean="0"/>
              <a:t>Quinto nivel</a:t>
            </a:r>
          </a:p>
        </p:txBody>
      </p:sp>
      <p:sp>
        <p:nvSpPr>
          <p:cNvPr id="9318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635668A3-832C-4772-B547-ADDA3A7592BD}" type="datetimeFigureOut">
              <a:rPr lang="en-GB" altLang="cs-CZ"/>
              <a:pPr>
                <a:defRPr/>
              </a:pPr>
              <a:t>26/10/2020</a:t>
            </a:fld>
            <a:endParaRPr lang="en-GB" altLang="cs-CZ"/>
          </a:p>
        </p:txBody>
      </p:sp>
      <p:sp>
        <p:nvSpPr>
          <p:cNvPr id="9318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9319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EE2E6824-1444-4E12-A750-1667FC747FF6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18" Type="http://schemas.openxmlformats.org/officeDocument/2006/relationships/image" Target="../media/image3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image" Target="../media/image17.png"/><Relationship Id="rId16" Type="http://schemas.openxmlformats.org/officeDocument/2006/relationships/image" Target="../media/image31.jpeg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19" Type="http://schemas.openxmlformats.org/officeDocument/2006/relationships/image" Target="../media/image34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microsoft.com/office/2007/relationships/hdphoto" Target="../media/hdphoto2.wdp"/><Relationship Id="rId7" Type="http://schemas.openxmlformats.org/officeDocument/2006/relationships/image" Target="../media/image65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png"/><Relationship Id="rId10" Type="http://schemas.openxmlformats.org/officeDocument/2006/relationships/image" Target="../media/image68.jpeg"/><Relationship Id="rId4" Type="http://schemas.openxmlformats.org/officeDocument/2006/relationships/image" Target="../media/image62.png"/><Relationship Id="rId9" Type="http://schemas.openxmlformats.org/officeDocument/2006/relationships/image" Target="../media/image6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10" Type="http://schemas.openxmlformats.org/officeDocument/2006/relationships/image" Target="../media/image83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5.png"/><Relationship Id="rId7" Type="http://schemas.openxmlformats.org/officeDocument/2006/relationships/image" Target="../media/image89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11" Type="http://schemas.openxmlformats.org/officeDocument/2006/relationships/image" Target="../media/image93.jpeg"/><Relationship Id="rId5" Type="http://schemas.openxmlformats.org/officeDocument/2006/relationships/image" Target="../media/image87.jpeg"/><Relationship Id="rId10" Type="http://schemas.openxmlformats.org/officeDocument/2006/relationships/image" Target="../media/image92.jpeg"/><Relationship Id="rId4" Type="http://schemas.openxmlformats.org/officeDocument/2006/relationships/image" Target="../media/image86.jpeg"/><Relationship Id="rId9" Type="http://schemas.openxmlformats.org/officeDocument/2006/relationships/image" Target="../media/image9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4.png"/><Relationship Id="rId7" Type="http://schemas.openxmlformats.org/officeDocument/2006/relationships/image" Target="../media/image9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7" Type="http://schemas.openxmlformats.org/officeDocument/2006/relationships/image" Target="../media/image10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98913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Co nás zajímá</a:t>
            </a:r>
            <a:r>
              <a:rPr lang="en-US" altLang="cs-CZ" dirty="0" smtClean="0"/>
              <a:t>?</a:t>
            </a:r>
            <a:endParaRPr lang="cs-CZ" altLang="cs-CZ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644900"/>
            <a:ext cx="6480175" cy="25923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Kde se bere diverzita rostlinných společenstev (jak to, že ten nejsilnější druh nevytěsní všechny ostatní)? (Nebo: jak ty druhy spolu vydrží?)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Jak diverzita ovlivní fungování ekosystému?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95288" y="4762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dirty="0">
                <a:solidFill>
                  <a:schemeClr val="tx2"/>
                </a:solidFill>
              </a:rPr>
              <a:t>Funkční e</a:t>
            </a:r>
            <a:r>
              <a:rPr lang="en-US" altLang="cs-CZ" sz="4400" dirty="0" err="1">
                <a:solidFill>
                  <a:schemeClr val="tx2"/>
                </a:solidFill>
              </a:rPr>
              <a:t>kologie</a:t>
            </a:r>
            <a:r>
              <a:rPr lang="en-US" altLang="cs-CZ" sz="4400" dirty="0">
                <a:solidFill>
                  <a:schemeClr val="tx2"/>
                </a:solidFill>
              </a:rPr>
              <a:t> </a:t>
            </a:r>
            <a:r>
              <a:rPr lang="en-US" altLang="cs-CZ" sz="4400" dirty="0" err="1">
                <a:solidFill>
                  <a:schemeClr val="tx2"/>
                </a:solidFill>
              </a:rPr>
              <a:t>na</a:t>
            </a:r>
            <a:r>
              <a:rPr lang="en-US" altLang="cs-CZ" sz="4400" dirty="0">
                <a:solidFill>
                  <a:schemeClr val="tx2"/>
                </a:solidFill>
              </a:rPr>
              <a:t> </a:t>
            </a:r>
            <a:r>
              <a:rPr lang="en-US" altLang="cs-CZ" sz="4400" dirty="0" err="1">
                <a:solidFill>
                  <a:schemeClr val="tx2"/>
                </a:solidFill>
              </a:rPr>
              <a:t>kated</a:t>
            </a:r>
            <a:r>
              <a:rPr lang="cs-CZ" altLang="cs-CZ" sz="4400" dirty="0">
                <a:solidFill>
                  <a:schemeClr val="tx2"/>
                </a:solidFill>
              </a:rPr>
              <a:t>ře botaniky</a:t>
            </a:r>
          </a:p>
        </p:txBody>
      </p:sp>
      <p:pic>
        <p:nvPicPr>
          <p:cNvPr id="41989" name="Picture 6" descr="Dactylorhiza_majal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88150" y="3716338"/>
            <a:ext cx="235585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79317451-D882-4674-BCAB-C3AB1D540831}"/>
              </a:ext>
            </a:extLst>
          </p:cNvPr>
          <p:cNvSpPr txBox="1"/>
          <p:nvPr/>
        </p:nvSpPr>
        <p:spPr>
          <a:xfrm>
            <a:off x="1224168" y="140848"/>
            <a:ext cx="589135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100" b="1" dirty="0"/>
              <a:t>Dynamika semenáčů v tropickém lese</a:t>
            </a:r>
          </a:p>
          <a:p>
            <a:pPr algn="ctr">
              <a:lnSpc>
                <a:spcPct val="150000"/>
              </a:lnSpc>
            </a:pPr>
            <a:r>
              <a:rPr lang="cs-CZ" dirty="0"/>
              <a:t>Cesta k základním procesům udržení druhové bohatosti</a:t>
            </a:r>
          </a:p>
          <a:p>
            <a:pPr algn="ctr">
              <a:lnSpc>
                <a:spcPct val="150000"/>
              </a:lnSpc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tropickém lese Papuy-Nové Guineje najdeme přes 500 druhů dřevin.</a:t>
            </a:r>
          </a:p>
          <a:p>
            <a:pPr algn="ctr"/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Uhynulý jedinec není téměř nikdy nahrazen novým jedincem </a:t>
            </a:r>
          </a:p>
          <a:p>
            <a:pPr algn="ctr"/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téhož druhu, a přesto se vzácné druhy </a:t>
            </a:r>
          </a:p>
          <a:p>
            <a:pPr algn="ctr"/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udržely ve společenstvu až dodnes.</a:t>
            </a:r>
          </a:p>
          <a:p>
            <a:pPr algn="ctr"/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Jak to dokázaly?</a:t>
            </a:r>
          </a:p>
          <a:p>
            <a:pPr algn="ctr"/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DBD7A0D4-A737-4C34-8B17-B9819D335D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75508" y="5399833"/>
            <a:ext cx="896009" cy="59884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CB64D25E-BFF6-4E24-B460-377A0E2E31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399835"/>
            <a:ext cx="796952" cy="59884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01E97C0F-684D-475A-A97D-7B70F6D7E4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1172" y="5399835"/>
            <a:ext cx="702986" cy="59884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D821B692-14D8-44F0-96CE-23B59CC30C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67804" y="5399834"/>
            <a:ext cx="936521" cy="60091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="" xmlns:a16="http://schemas.microsoft.com/office/drawing/2014/main" id="{9098E60A-57C3-496E-90C5-45905D761A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91845" y="904841"/>
            <a:ext cx="2246606" cy="1280674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="" xmlns:a16="http://schemas.microsoft.com/office/drawing/2014/main" id="{18095C92-C01D-46B1-859B-4A73433BBD5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30644" y="2634170"/>
            <a:ext cx="1740401" cy="1120356"/>
          </a:xfrm>
          <a:prstGeom prst="rect">
            <a:avLst/>
          </a:prstGeom>
        </p:spPr>
      </p:pic>
      <p:pic>
        <p:nvPicPr>
          <p:cNvPr id="18" name="Obrázek 17" descr="Obsah obrázku exteriér, tráva, budova, zelená&#10;&#10;Popis byl vytvořen automaticky">
            <a:extLst>
              <a:ext uri="{FF2B5EF4-FFF2-40B4-BE49-F238E27FC236}">
                <a16:creationId xmlns="" xmlns:a16="http://schemas.microsoft.com/office/drawing/2014/main" id="{6CD94D87-44F6-4CFE-B904-5EED8AF924C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4807414" y="3171789"/>
            <a:ext cx="2024451" cy="1544410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="" xmlns:a16="http://schemas.microsoft.com/office/drawing/2014/main" id="{3167342C-35A2-47F7-8AB0-17BDAB098DF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1486" y="904841"/>
            <a:ext cx="1504914" cy="1397685"/>
          </a:xfrm>
          <a:prstGeom prst="rect">
            <a:avLst/>
          </a:prstGeom>
        </p:spPr>
      </p:pic>
      <p:sp>
        <p:nvSpPr>
          <p:cNvPr id="26" name="TextovéPole 25">
            <a:extLst>
              <a:ext uri="{FF2B5EF4-FFF2-40B4-BE49-F238E27FC236}">
                <a16:creationId xmlns="" xmlns:a16="http://schemas.microsoft.com/office/drawing/2014/main" id="{A4372F8A-2A46-4B10-8F01-EC7CD34B7AC6}"/>
              </a:ext>
            </a:extLst>
          </p:cNvPr>
          <p:cNvSpPr txBox="1"/>
          <p:nvPr/>
        </p:nvSpPr>
        <p:spPr>
          <a:xfrm>
            <a:off x="306364" y="2371631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Lucie Houdková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="" xmlns:a16="http://schemas.microsoft.com/office/drawing/2014/main" id="{E3B5C881-F273-4398-B25E-25850D4914AC}"/>
              </a:ext>
            </a:extLst>
          </p:cNvPr>
          <p:cNvSpPr txBox="1"/>
          <p:nvPr/>
        </p:nvSpPr>
        <p:spPr>
          <a:xfrm>
            <a:off x="214794" y="2731977"/>
            <a:ext cx="3110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cs-CZ" sz="1200" dirty="0"/>
              <a:t>Určuje skladba okolní dospělé vegetace</a:t>
            </a:r>
          </a:p>
          <a:p>
            <a:r>
              <a:rPr lang="cs-CZ" sz="1200" dirty="0"/>
              <a:t>      skladbu </a:t>
            </a:r>
            <a:r>
              <a:rPr lang="cs-CZ" sz="1200" dirty="0" err="1"/>
              <a:t>semenáčového</a:t>
            </a:r>
            <a:r>
              <a:rPr lang="cs-CZ" sz="1200" dirty="0"/>
              <a:t> patra? 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="" xmlns:a16="http://schemas.microsoft.com/office/drawing/2014/main" id="{A864FFE6-B55A-4A0F-A7D5-571E4423E05B}"/>
              </a:ext>
            </a:extLst>
          </p:cNvPr>
          <p:cNvSpPr txBox="1"/>
          <p:nvPr/>
        </p:nvSpPr>
        <p:spPr>
          <a:xfrm>
            <a:off x="214793" y="3111460"/>
            <a:ext cx="3975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cs-CZ" sz="1200" dirty="0"/>
              <a:t>Jsou abiotické charakteristiky prostředí určujícím </a:t>
            </a:r>
          </a:p>
          <a:p>
            <a:r>
              <a:rPr lang="cs-CZ" sz="1200" dirty="0"/>
              <a:t>      faktorem ovlivňujícím složení </a:t>
            </a:r>
            <a:r>
              <a:rPr lang="cs-CZ" sz="1200" dirty="0" err="1"/>
              <a:t>semenáčového</a:t>
            </a:r>
            <a:r>
              <a:rPr lang="cs-CZ" sz="1200" dirty="0"/>
              <a:t> patra?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="" xmlns:a16="http://schemas.microsoft.com/office/drawing/2014/main" id="{CCEC9DB9-A5C3-4488-A301-A06C0F4A85F2}"/>
              </a:ext>
            </a:extLst>
          </p:cNvPr>
          <p:cNvSpPr txBox="1"/>
          <p:nvPr/>
        </p:nvSpPr>
        <p:spPr>
          <a:xfrm>
            <a:off x="195333" y="3517702"/>
            <a:ext cx="42758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cs-CZ" sz="1200" dirty="0"/>
              <a:t>Najdeme zde podporu pro </a:t>
            </a:r>
            <a:r>
              <a:rPr lang="cs-CZ" sz="1200" dirty="0" err="1"/>
              <a:t>Janzen-Connellovu</a:t>
            </a:r>
            <a:r>
              <a:rPr lang="cs-CZ" sz="1200" dirty="0"/>
              <a:t> hypotézu?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="" xmlns:a16="http://schemas.microsoft.com/office/drawing/2014/main" id="{45DA757C-FC30-4DF1-8111-BB2568EDCFAE}"/>
              </a:ext>
            </a:extLst>
          </p:cNvPr>
          <p:cNvSpPr txBox="1"/>
          <p:nvPr/>
        </p:nvSpPr>
        <p:spPr>
          <a:xfrm>
            <a:off x="6729404" y="2268942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Observační studie … 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="" xmlns:a16="http://schemas.microsoft.com/office/drawing/2014/main" id="{110E65F7-32A0-4E43-BF97-3B3ABBC24189}"/>
              </a:ext>
            </a:extLst>
          </p:cNvPr>
          <p:cNvSpPr txBox="1"/>
          <p:nvPr/>
        </p:nvSpPr>
        <p:spPr>
          <a:xfrm>
            <a:off x="6767165" y="3679995"/>
            <a:ext cx="217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… i manipulativní experiment.</a:t>
            </a:r>
          </a:p>
        </p:txBody>
      </p:sp>
      <p:pic>
        <p:nvPicPr>
          <p:cNvPr id="33" name="Obrázek 32" descr="Obsah obrázku exteriér, hračka, vsedě, malé&#10;&#10;Popis byl vytvořen automaticky">
            <a:extLst>
              <a:ext uri="{FF2B5EF4-FFF2-40B4-BE49-F238E27FC236}">
                <a16:creationId xmlns="" xmlns:a16="http://schemas.microsoft.com/office/drawing/2014/main" id="{6D14E4D9-398D-4379-9FAF-AE3F46C1A8E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7141376" y="3957007"/>
            <a:ext cx="1134397" cy="1743799"/>
          </a:xfrm>
          <a:prstGeom prst="rect">
            <a:avLst/>
          </a:prstGeom>
        </p:spPr>
      </p:pic>
      <p:pic>
        <p:nvPicPr>
          <p:cNvPr id="35" name="Obrázek 34" descr="Obsah obrázku houba, vsedě, banán, stoh&#10;&#10;Popis byl vytvořen automaticky">
            <a:extLst>
              <a:ext uri="{FF2B5EF4-FFF2-40B4-BE49-F238E27FC236}">
                <a16:creationId xmlns="" xmlns:a16="http://schemas.microsoft.com/office/drawing/2014/main" id="{44C0F533-A4E4-452A-BD15-3C08B8642F7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6088059" y="2514951"/>
            <a:ext cx="1007572" cy="997930"/>
          </a:xfrm>
          <a:prstGeom prst="ellipse">
            <a:avLst/>
          </a:prstGeom>
        </p:spPr>
      </p:pic>
      <p:pic>
        <p:nvPicPr>
          <p:cNvPr id="41" name="Obrázek 40" descr="Obsah obrázku exteriér, tráva, zelená, dřevo&#10;&#10;Popis byl vytvořen automaticky">
            <a:extLst>
              <a:ext uri="{FF2B5EF4-FFF2-40B4-BE49-F238E27FC236}">
                <a16:creationId xmlns="" xmlns:a16="http://schemas.microsoft.com/office/drawing/2014/main" id="{2BF0B61F-EAFF-4B2D-9F21-A005A565821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438348" y="4326326"/>
            <a:ext cx="1020898" cy="1007573"/>
          </a:xfrm>
          <a:prstGeom prst="ellipse">
            <a:avLst/>
          </a:prstGeom>
        </p:spPr>
      </p:pic>
      <p:pic>
        <p:nvPicPr>
          <p:cNvPr id="43" name="Obrázek 42">
            <a:extLst>
              <a:ext uri="{FF2B5EF4-FFF2-40B4-BE49-F238E27FC236}">
                <a16:creationId xmlns="" xmlns:a16="http://schemas.microsoft.com/office/drawing/2014/main" id="{09DD5929-923F-4094-B4A5-60A8A1180DA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6892" y="3943993"/>
            <a:ext cx="2375319" cy="1223963"/>
          </a:xfrm>
          <a:prstGeom prst="rect">
            <a:avLst/>
          </a:prstGeom>
        </p:spPr>
      </p:pic>
      <p:sp>
        <p:nvSpPr>
          <p:cNvPr id="44" name="TextovéPole 43">
            <a:extLst>
              <a:ext uri="{FF2B5EF4-FFF2-40B4-BE49-F238E27FC236}">
                <a16:creationId xmlns="" xmlns:a16="http://schemas.microsoft.com/office/drawing/2014/main" id="{0CDCE188-CB69-4F11-B7DD-B690EAB1738C}"/>
              </a:ext>
            </a:extLst>
          </p:cNvPr>
          <p:cNvSpPr txBox="1"/>
          <p:nvPr/>
        </p:nvSpPr>
        <p:spPr>
          <a:xfrm>
            <a:off x="2572212" y="3883291"/>
            <a:ext cx="209897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cs-CZ" sz="1200" dirty="0"/>
              <a:t>Mateřský strom hostí</a:t>
            </a:r>
          </a:p>
          <a:p>
            <a:r>
              <a:rPr lang="cs-CZ" sz="1200" dirty="0"/>
              <a:t>      přirozeného nepřítele</a:t>
            </a:r>
          </a:p>
          <a:p>
            <a:pPr marL="214313" indent="-214313">
              <a:lnSpc>
                <a:spcPct val="150000"/>
              </a:lnSpc>
              <a:buFontTx/>
              <a:buChar char="-"/>
            </a:pPr>
            <a:r>
              <a:rPr lang="cs-CZ" sz="1200" dirty="0"/>
              <a:t>Čím dále je semenáč od </a:t>
            </a:r>
          </a:p>
          <a:p>
            <a:r>
              <a:rPr lang="cs-CZ" sz="1200" dirty="0"/>
              <a:t>      mateřského stromu,</a:t>
            </a:r>
          </a:p>
          <a:p>
            <a:r>
              <a:rPr lang="cs-CZ" sz="1200" dirty="0"/>
              <a:t>      tím větší má šanci </a:t>
            </a:r>
          </a:p>
          <a:p>
            <a:r>
              <a:rPr lang="cs-CZ" sz="1200" dirty="0"/>
              <a:t>      na uchycení</a:t>
            </a:r>
          </a:p>
        </p:txBody>
      </p:sp>
      <p:sp>
        <p:nvSpPr>
          <p:cNvPr id="47" name="Obdélník 46">
            <a:extLst>
              <a:ext uri="{FF2B5EF4-FFF2-40B4-BE49-F238E27FC236}">
                <a16:creationId xmlns="" xmlns:a16="http://schemas.microsoft.com/office/drawing/2014/main" id="{B6DE852B-CBAB-4D5B-9D15-52998BFE9D88}"/>
              </a:ext>
            </a:extLst>
          </p:cNvPr>
          <p:cNvSpPr/>
          <p:nvPr/>
        </p:nvSpPr>
        <p:spPr>
          <a:xfrm>
            <a:off x="87719" y="3841710"/>
            <a:ext cx="4242391" cy="1449319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49" name="Obrázek 48" descr="Obsah obrázku exteriér, tráva, vsedě, pták&#10;&#10;Popis byl vytvořen automaticky">
            <a:extLst>
              <a:ext uri="{FF2B5EF4-FFF2-40B4-BE49-F238E27FC236}">
                <a16:creationId xmlns="" xmlns:a16="http://schemas.microsoft.com/office/drawing/2014/main" id="{421181C1-A690-4E1F-B397-245329A70096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99689" y="5402800"/>
            <a:ext cx="801220" cy="600916"/>
          </a:xfrm>
          <a:prstGeom prst="rect">
            <a:avLst/>
          </a:prstGeom>
        </p:spPr>
      </p:pic>
      <p:pic>
        <p:nvPicPr>
          <p:cNvPr id="51" name="Obrázek 50" descr="Obsah obrázku houba, vsedě, zakryté, staré&#10;&#10;Popis byl vytvořen automaticky">
            <a:extLst>
              <a:ext uri="{FF2B5EF4-FFF2-40B4-BE49-F238E27FC236}">
                <a16:creationId xmlns="" xmlns:a16="http://schemas.microsoft.com/office/drawing/2014/main" id="{6E62D714-EA66-4924-A7CB-A0054D483A8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984289" y="5399834"/>
            <a:ext cx="859121" cy="603882"/>
          </a:xfrm>
          <a:prstGeom prst="rect">
            <a:avLst/>
          </a:prstGeom>
        </p:spPr>
      </p:pic>
      <p:pic>
        <p:nvPicPr>
          <p:cNvPr id="53" name="Obrázek 52" descr="Obsah obrázku houba, vsedě, jídlo, ozdobeno polevou&#10;&#10;Popis byl vytvořen automaticky">
            <a:extLst>
              <a:ext uri="{FF2B5EF4-FFF2-40B4-BE49-F238E27FC236}">
                <a16:creationId xmlns="" xmlns:a16="http://schemas.microsoft.com/office/drawing/2014/main" id="{8ED2BE64-9836-41C6-B4D1-DFE1F54BD58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10800000">
            <a:off x="5538300" y="5399833"/>
            <a:ext cx="935522" cy="598841"/>
          </a:xfrm>
          <a:prstGeom prst="rect">
            <a:avLst/>
          </a:prstGeom>
        </p:spPr>
      </p:pic>
      <p:pic>
        <p:nvPicPr>
          <p:cNvPr id="57" name="Obrázek 56" descr="Obsah obrázku exteriér, tráva, skála, zakryté&#10;&#10;Popis byl vytvořen automaticky">
            <a:extLst>
              <a:ext uri="{FF2B5EF4-FFF2-40B4-BE49-F238E27FC236}">
                <a16:creationId xmlns="" xmlns:a16="http://schemas.microsoft.com/office/drawing/2014/main" id="{7494FB3E-4050-403B-86BC-6577ADF0CBFF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819820" y="5399834"/>
            <a:ext cx="746250" cy="603882"/>
          </a:xfrm>
          <a:prstGeom prst="rect">
            <a:avLst/>
          </a:prstGeom>
        </p:spPr>
      </p:pic>
      <p:pic>
        <p:nvPicPr>
          <p:cNvPr id="3" name="Obrázek 2" descr="Obsah obrázku pták, malé, vsedě, stůl&#10;&#10;Popis byl vytvořen automaticky">
            <a:extLst>
              <a:ext uri="{FF2B5EF4-FFF2-40B4-BE49-F238E27FC236}">
                <a16:creationId xmlns="" xmlns:a16="http://schemas.microsoft.com/office/drawing/2014/main" id="{FC1F5356-3A69-4C5E-AFE6-5A112CA0448E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473822" y="5404875"/>
            <a:ext cx="907752" cy="598841"/>
          </a:xfrm>
          <a:prstGeom prst="rect">
            <a:avLst/>
          </a:prstGeom>
        </p:spPr>
      </p:pic>
      <p:pic>
        <p:nvPicPr>
          <p:cNvPr id="7" name="Obrázek 6" descr="Obsah obrázku exteriér, tráva, vsedě, malé&#10;&#10;Popis byl vytvořen automaticky">
            <a:extLst>
              <a:ext uri="{FF2B5EF4-FFF2-40B4-BE49-F238E27FC236}">
                <a16:creationId xmlns="" xmlns:a16="http://schemas.microsoft.com/office/drawing/2014/main" id="{28D5BBE3-1F27-4392-881D-7207B2BD713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381574" y="5404875"/>
            <a:ext cx="947926" cy="598841"/>
          </a:xfrm>
          <a:prstGeom prst="rect">
            <a:avLst/>
          </a:prstGeom>
        </p:spPr>
      </p:pic>
      <p:pic>
        <p:nvPicPr>
          <p:cNvPr id="11" name="Obrázek 10" descr="Obsah obrázku tráva, strom, vsedě, zelená&#10;&#10;Popis byl vytvořen automaticky">
            <a:extLst>
              <a:ext uri="{FF2B5EF4-FFF2-40B4-BE49-F238E27FC236}">
                <a16:creationId xmlns="" xmlns:a16="http://schemas.microsoft.com/office/drawing/2014/main" id="{E120D632-59DA-44C5-86E0-7596286AC08F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304723" y="5399834"/>
            <a:ext cx="839277" cy="60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814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9118" y="-25177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Kdo co dělá?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56" y="1066800"/>
            <a:ext cx="8640762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b="1" dirty="0" smtClean="0"/>
              <a:t>Jan Šuspa Lepš </a:t>
            </a:r>
            <a:r>
              <a:rPr lang="cs-CZ" altLang="cs-CZ" sz="2000" dirty="0" smtClean="0"/>
              <a:t>(KBO) suspa@prf.jcu.cz </a:t>
            </a:r>
            <a:endParaRPr lang="cs-CZ" altLang="cs-CZ" sz="2000" i="1" dirty="0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mechanismy, které určují fungování rostlinných 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cs-CZ" altLang="cs-CZ" sz="2000" dirty="0"/>
              <a:t> </a:t>
            </a:r>
            <a:r>
              <a:rPr lang="cs-CZ" altLang="cs-CZ" sz="2000" dirty="0" smtClean="0"/>
              <a:t>   společenstev (včetně Papuy), problémy stability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Zpracování dat, Modelování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000" b="1" dirty="0" smtClean="0"/>
              <a:t>Majka Šmilauerová </a:t>
            </a:r>
            <a:r>
              <a:rPr lang="cs-CZ" altLang="cs-CZ" sz="2000" dirty="0" smtClean="0"/>
              <a:t>(KBO) </a:t>
            </a:r>
            <a:r>
              <a:rPr lang="en-US" altLang="cs-CZ" sz="2000" dirty="0" smtClean="0"/>
              <a:t>majka@prf.jcu.cz</a:t>
            </a:r>
            <a:endParaRPr lang="cs-CZ" altLang="cs-CZ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vztahy mezi funkčními skupinami ve společenstvu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kořeny, mykorhizy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000" dirty="0" smtClean="0"/>
          </a:p>
        </p:txBody>
      </p:sp>
      <p:pic>
        <p:nvPicPr>
          <p:cNvPr id="5" name="Obrázek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620000" y="2342207"/>
            <a:ext cx="1303404" cy="1167670"/>
          </a:xfrm>
          <a:prstGeom prst="rect">
            <a:avLst/>
          </a:prstGeom>
        </p:spPr>
      </p:pic>
      <p:pic>
        <p:nvPicPr>
          <p:cNvPr id="6" name="Obrázek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94778" y="607762"/>
            <a:ext cx="1295400" cy="1535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-208547" y="-63500"/>
            <a:ext cx="7848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smtClean="0"/>
              <a:t>Jak (funkční) rozmanitost lučního společenstva ovlivňuje </a:t>
            </a:r>
            <a:r>
              <a:rPr lang="en-US" sz="2800" dirty="0" err="1" smtClean="0"/>
              <a:t>jeho</a:t>
            </a:r>
            <a:r>
              <a:rPr lang="en-US" sz="2800" dirty="0" smtClean="0"/>
              <a:t> </a:t>
            </a:r>
            <a:r>
              <a:rPr lang="cs-CZ" sz="2800" dirty="0" smtClean="0"/>
              <a:t>fungování?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1773238"/>
            <a:ext cx="89916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7088" y="3689350"/>
            <a:ext cx="31686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59338" y="3716338"/>
            <a:ext cx="311785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840596" y="0"/>
            <a:ext cx="1303404" cy="116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174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cs-CZ" altLang="cs-CZ" sz="3000" smtClean="0"/>
              <a:t>Jak se chovají trávy/dvouděložky</a:t>
            </a:r>
            <a:r>
              <a:rPr lang="en-US" altLang="cs-CZ" sz="3000" smtClean="0"/>
              <a:t>,</a:t>
            </a:r>
            <a:r>
              <a:rPr lang="cs-CZ" altLang="cs-CZ" sz="3000" smtClean="0"/>
              <a:t> když přijdou o sousedy z té druhé skupiny?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cs-CZ" altLang="cs-CZ" sz="3000" smtClean="0"/>
              <a:t>Změní se jejich fenologie?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cs-CZ" altLang="cs-CZ" sz="3000" smtClean="0"/>
              <a:t>Změní se využívání podzemního prostoru?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cs-CZ" sz="3000" smtClean="0"/>
              <a:t>Je pro rostlinu v</a:t>
            </a:r>
            <a:r>
              <a:rPr lang="cs-CZ" altLang="cs-CZ" sz="3000" smtClean="0"/>
              <a:t>ýhodnější růst na místě, kde předtím rostla kytka stejného druhu (bude tam např. hodně symbiontů) nebo si tím spíš uškodí (bude tam např. hodně patogenů)?</a:t>
            </a:r>
          </a:p>
          <a:p>
            <a:pPr marL="457200" lvl="1" indent="0"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endParaRPr lang="en-US" altLang="cs-CZ" sz="26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altLang="cs-CZ" sz="3600" dirty="0" smtClean="0">
                <a:solidFill>
                  <a:prstClr val="black"/>
                </a:solidFill>
                <a:ea typeface="+mn-ea"/>
                <a:cs typeface="+mn-cs"/>
              </a:rPr>
              <a:t>Co nás zajímá?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6400" y="2438400"/>
            <a:ext cx="33829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840596" y="0"/>
            <a:ext cx="1303404" cy="116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569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Arbuskulární mykorhiza</a:t>
            </a:r>
          </a:p>
        </p:txBody>
      </p:sp>
      <p:sp>
        <p:nvSpPr>
          <p:cNvPr id="716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90% lučních druhů potřebuje arbuskulární mykorhizní houby (AMF)</a:t>
            </a:r>
          </a:p>
          <a:p>
            <a:r>
              <a:rPr lang="cs-CZ" altLang="cs-CZ" smtClean="0"/>
              <a:t>Do jaké míry se liší trávy a dvouděložky v tom, jaké AMF s nimi spolupracují?</a:t>
            </a:r>
          </a:p>
          <a:p>
            <a:r>
              <a:rPr lang="cs-CZ" altLang="cs-CZ" smtClean="0"/>
              <a:t>A jakou pozici mají v lučním společenstvu druhy rostlin, které symbiotické houby nemají?</a:t>
            </a:r>
          </a:p>
          <a:p>
            <a:endParaRPr lang="cs-CZ" altLang="cs-CZ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60817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860649" y="16042"/>
            <a:ext cx="1303404" cy="116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001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6237" y="-44227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Kdo co dělá?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56" y="1066800"/>
            <a:ext cx="8640762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b="1" dirty="0" smtClean="0"/>
              <a:t>Jan Šuspa Lepš </a:t>
            </a:r>
            <a:r>
              <a:rPr lang="cs-CZ" altLang="cs-CZ" sz="2000" dirty="0" smtClean="0"/>
              <a:t>(KBO) suspa@prf.jcu.cz </a:t>
            </a:r>
            <a:endParaRPr lang="cs-CZ" altLang="cs-CZ" sz="2000" i="1" dirty="0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mechanismy, které určují fungování rostlinných 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cs-CZ" altLang="cs-CZ" sz="2000" dirty="0"/>
              <a:t> </a:t>
            </a:r>
            <a:r>
              <a:rPr lang="cs-CZ" altLang="cs-CZ" sz="2000" dirty="0" smtClean="0"/>
              <a:t>   společenstev (včetně Papuy), problémy stability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Zpracování dat, Modelování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000" b="1" dirty="0" smtClean="0"/>
              <a:t>Majka Šmilauerová </a:t>
            </a:r>
            <a:r>
              <a:rPr lang="cs-CZ" altLang="cs-CZ" sz="2000" dirty="0" smtClean="0"/>
              <a:t>(KBO) </a:t>
            </a:r>
            <a:r>
              <a:rPr lang="en-US" altLang="cs-CZ" sz="2000" dirty="0" smtClean="0"/>
              <a:t>majka@prf.jcu.cz</a:t>
            </a:r>
            <a:endParaRPr lang="cs-CZ" altLang="cs-CZ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vztahy mezi funkčními skupinami ve společenstvu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kořeny, mykorhizy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000" b="1" dirty="0"/>
              <a:t>Lars </a:t>
            </a:r>
            <a:r>
              <a:rPr lang="cs-CZ" altLang="cs-CZ" sz="2000" b="1" dirty="0" smtClean="0"/>
              <a:t>Götzenberger </a:t>
            </a:r>
            <a:r>
              <a:rPr lang="cs-CZ" altLang="cs-CZ" sz="2000" dirty="0"/>
              <a:t>(lars.goetzenberger@gmail.com);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2000" dirty="0"/>
              <a:t>      –  funkční a fylogenetická diverzita </a:t>
            </a:r>
            <a:r>
              <a:rPr lang="cs-CZ" altLang="cs-CZ" sz="2000" dirty="0" smtClean="0"/>
              <a:t>společenstev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b="1" dirty="0"/>
          </a:p>
          <a:p>
            <a:pPr eaLnBrk="1" hangingPunct="1">
              <a:lnSpc>
                <a:spcPct val="90000"/>
              </a:lnSpc>
            </a:pPr>
            <a:r>
              <a:rPr lang="cs-CZ" altLang="cs-CZ" sz="2000" b="1" dirty="0" smtClean="0"/>
              <a:t>Francesco </a:t>
            </a:r>
            <a:r>
              <a:rPr lang="cs-CZ" altLang="cs-CZ" sz="2000" b="1" dirty="0"/>
              <a:t>de Bello</a:t>
            </a:r>
            <a:r>
              <a:rPr lang="cs-CZ" altLang="cs-CZ" sz="2000" dirty="0"/>
              <a:t> (KBO, teď ve Španělsku)</a:t>
            </a:r>
            <a:r>
              <a:rPr lang="en-US" altLang="cs-CZ" sz="2000" dirty="0"/>
              <a:t> </a:t>
            </a:r>
            <a:r>
              <a:rPr lang="cs-CZ" altLang="cs-CZ" sz="2000" dirty="0" smtClean="0"/>
              <a:t>fradebello@ctfc.es</a:t>
            </a:r>
            <a:r>
              <a:rPr lang="cs-CZ" altLang="cs-CZ" sz="2000" dirty="0"/>
              <a:t>, </a:t>
            </a:r>
            <a:br>
              <a:rPr lang="cs-CZ" altLang="cs-CZ" sz="2000" dirty="0"/>
            </a:br>
            <a:r>
              <a:rPr lang="cs-CZ" altLang="cs-CZ" sz="2000" dirty="0"/>
              <a:t>  - functional diversity, Maternal effects, </a:t>
            </a:r>
          </a:p>
        </p:txBody>
      </p:sp>
      <p:pic>
        <p:nvPicPr>
          <p:cNvPr id="5" name="Obrázek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620000" y="2342207"/>
            <a:ext cx="1303404" cy="1167670"/>
          </a:xfrm>
          <a:prstGeom prst="rect">
            <a:avLst/>
          </a:prstGeom>
        </p:spPr>
      </p:pic>
      <p:pic>
        <p:nvPicPr>
          <p:cNvPr id="6" name="Obrázek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94778" y="607762"/>
            <a:ext cx="1295400" cy="1535367"/>
          </a:xfrm>
          <a:prstGeom prst="rect">
            <a:avLst/>
          </a:prstGeom>
        </p:spPr>
      </p:pic>
      <p:pic>
        <p:nvPicPr>
          <p:cNvPr id="8" name="Obrázek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620000" y="3747055"/>
            <a:ext cx="1295400" cy="14084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663317" y="5431063"/>
            <a:ext cx="1023483" cy="125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28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27000" y="1296988"/>
            <a:ext cx="8890000" cy="5510212"/>
          </a:xfrm>
        </p:spPr>
      </p:pic>
      <p:sp>
        <p:nvSpPr>
          <p:cNvPr id="64515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r>
              <a:rPr lang="en-US" altLang="en-US" dirty="0" err="1" smtClean="0"/>
              <a:t>Benešov</a:t>
            </a:r>
            <a:r>
              <a:rPr lang="en-US" altLang="en-US" dirty="0" smtClean="0"/>
              <a:t> experiment </a:t>
            </a:r>
          </a:p>
        </p:txBody>
      </p:sp>
      <p:sp>
        <p:nvSpPr>
          <p:cNvPr id="64516" name="Rectangle 6"/>
          <p:cNvSpPr>
            <a:spLocks noChangeArrowheads="1"/>
          </p:cNvSpPr>
          <p:nvPr/>
        </p:nvSpPr>
        <p:spPr bwMode="auto">
          <a:xfrm>
            <a:off x="5562600" y="6303963"/>
            <a:ext cx="358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Photo credit: Milan Novák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57200" y="1468438"/>
            <a:ext cx="8229600" cy="0"/>
          </a:xfrm>
          <a:prstGeom prst="straightConnector1">
            <a:avLst/>
          </a:prstGeom>
          <a:ln w="57150" cmpd="sng"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518" name="TextBox 5"/>
          <p:cNvSpPr txBox="1">
            <a:spLocks noChangeArrowheads="1"/>
          </p:cNvSpPr>
          <p:nvPr/>
        </p:nvSpPr>
        <p:spPr bwMode="auto">
          <a:xfrm>
            <a:off x="3987800" y="1468438"/>
            <a:ext cx="109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</a:rPr>
              <a:t>~40 m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7253" y="2887663"/>
            <a:ext cx="44450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10079" y="2293938"/>
            <a:ext cx="3784600" cy="38766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420785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>
            <a:extLst>
              <a:ext uri="{FF2B5EF4-FFF2-40B4-BE49-F238E27FC236}">
                <a16:creationId xmlns="" xmlns:a16="http://schemas.microsoft.com/office/drawing/2014/main" id="{35EB8BF9-D992-4043-86CB-6BAC6EF0C3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464832" y="-381"/>
            <a:ext cx="1679168" cy="2107016"/>
          </a:xfrm>
          <a:prstGeom prst="rect">
            <a:avLst/>
          </a:prstGeom>
        </p:spPr>
      </p:pic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0" y="123827"/>
            <a:ext cx="7620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 anchor="ctr"/>
          <a:lstStyle>
            <a:lvl1pPr defTabSz="407988" eaLnBrk="0" hangingPunct="0">
              <a:spcBef>
                <a:spcPct val="20000"/>
              </a:spcBef>
              <a:buChar char="•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674688" indent="-260350" defTabSz="407988" eaLnBrk="0" hangingPunct="0">
              <a:spcBef>
                <a:spcPct val="20000"/>
              </a:spcBef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036638" indent="-207963" defTabSz="407988" eaLnBrk="0" hangingPunct="0">
              <a:spcBef>
                <a:spcPct val="20000"/>
              </a:spcBef>
              <a:buChar char="•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450975" indent="-206375" defTabSz="407988" eaLnBrk="0" hangingPunct="0">
              <a:spcBef>
                <a:spcPct val="20000"/>
              </a:spcBef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1866900" indent="-207963" defTabSz="407988" eaLnBrk="0" hangingPunct="0">
              <a:spcBef>
                <a:spcPct val="20000"/>
              </a:spcBef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324100" indent="-207963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781300" indent="-207963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238500" indent="-207963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695700" indent="-207963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 dirty="0">
                <a:solidFill>
                  <a:srgbClr val="000000"/>
                </a:solidFill>
                <a:latin typeface="Calibri" pitchFamily="34" charset="0"/>
              </a:rPr>
              <a:t>Ekologie </a:t>
            </a:r>
            <a:r>
              <a:rPr lang="cs-CZ" altLang="cs-CZ" sz="4000" dirty="0" err="1">
                <a:solidFill>
                  <a:srgbClr val="000000"/>
                </a:solidFill>
                <a:latin typeface="Calibri" pitchFamily="34" charset="0"/>
              </a:rPr>
              <a:t>poloparazitických</a:t>
            </a:r>
            <a:r>
              <a:rPr lang="cs-CZ" altLang="cs-CZ" sz="4000" dirty="0">
                <a:solidFill>
                  <a:srgbClr val="000000"/>
                </a:solidFill>
                <a:latin typeface="Calibri" pitchFamily="34" charset="0"/>
              </a:rPr>
              <a:t> rostlin</a:t>
            </a:r>
          </a:p>
        </p:txBody>
      </p:sp>
      <p:sp>
        <p:nvSpPr>
          <p:cNvPr id="61443" name="Text Box 2"/>
          <p:cNvSpPr txBox="1">
            <a:spLocks noChangeArrowheads="1"/>
          </p:cNvSpPr>
          <p:nvPr/>
        </p:nvSpPr>
        <p:spPr bwMode="auto">
          <a:xfrm>
            <a:off x="-1" y="914400"/>
            <a:ext cx="6172201" cy="41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marL="306388" indent="-306388" defTabSz="407988" eaLnBrk="0" hangingPunct="0">
              <a:spcBef>
                <a:spcPct val="20000"/>
              </a:spcBef>
              <a:buChar char="•"/>
              <a:tabLst>
                <a:tab pos="306388" algn="l"/>
                <a:tab pos="712788" algn="l"/>
                <a:tab pos="1120775" algn="l"/>
                <a:tab pos="1527175" algn="l"/>
                <a:tab pos="1935163" algn="l"/>
                <a:tab pos="2343150" algn="l"/>
                <a:tab pos="2751138" algn="l"/>
                <a:tab pos="3157538" algn="l"/>
                <a:tab pos="3565525" algn="l"/>
                <a:tab pos="3973513" algn="l"/>
                <a:tab pos="4379913" algn="l"/>
                <a:tab pos="4787900" algn="l"/>
                <a:tab pos="5195888" algn="l"/>
                <a:tab pos="5603875" algn="l"/>
                <a:tab pos="6010275" algn="l"/>
                <a:tab pos="6418263" algn="l"/>
                <a:tab pos="6826250" algn="l"/>
                <a:tab pos="7232650" algn="l"/>
                <a:tab pos="7640638" algn="l"/>
                <a:tab pos="8048625" algn="l"/>
                <a:tab pos="84550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669925" indent="-255588" defTabSz="407988" eaLnBrk="0" hangingPunct="0">
              <a:spcBef>
                <a:spcPct val="20000"/>
              </a:spcBef>
              <a:buChar char="–"/>
              <a:tabLst>
                <a:tab pos="306388" algn="l"/>
                <a:tab pos="712788" algn="l"/>
                <a:tab pos="1120775" algn="l"/>
                <a:tab pos="1527175" algn="l"/>
                <a:tab pos="1935163" algn="l"/>
                <a:tab pos="2343150" algn="l"/>
                <a:tab pos="2751138" algn="l"/>
                <a:tab pos="3157538" algn="l"/>
                <a:tab pos="3565525" algn="l"/>
                <a:tab pos="3973513" algn="l"/>
                <a:tab pos="4379913" algn="l"/>
                <a:tab pos="4787900" algn="l"/>
                <a:tab pos="5195888" algn="l"/>
                <a:tab pos="5603875" algn="l"/>
                <a:tab pos="6010275" algn="l"/>
                <a:tab pos="6418263" algn="l"/>
                <a:tab pos="6826250" algn="l"/>
                <a:tab pos="7232650" algn="l"/>
                <a:tab pos="7640638" algn="l"/>
                <a:tab pos="8048625" algn="l"/>
                <a:tab pos="84550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036638" indent="-207963" defTabSz="407988" eaLnBrk="0" hangingPunct="0">
              <a:spcBef>
                <a:spcPct val="20000"/>
              </a:spcBef>
              <a:buChar char="•"/>
              <a:tabLst>
                <a:tab pos="306388" algn="l"/>
                <a:tab pos="712788" algn="l"/>
                <a:tab pos="1120775" algn="l"/>
                <a:tab pos="1527175" algn="l"/>
                <a:tab pos="1935163" algn="l"/>
                <a:tab pos="2343150" algn="l"/>
                <a:tab pos="2751138" algn="l"/>
                <a:tab pos="3157538" algn="l"/>
                <a:tab pos="3565525" algn="l"/>
                <a:tab pos="3973513" algn="l"/>
                <a:tab pos="4379913" algn="l"/>
                <a:tab pos="4787900" algn="l"/>
                <a:tab pos="5195888" algn="l"/>
                <a:tab pos="5603875" algn="l"/>
                <a:tab pos="6010275" algn="l"/>
                <a:tab pos="6418263" algn="l"/>
                <a:tab pos="6826250" algn="l"/>
                <a:tab pos="7232650" algn="l"/>
                <a:tab pos="7640638" algn="l"/>
                <a:tab pos="8048625" algn="l"/>
                <a:tab pos="8455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450975" indent="-206375" defTabSz="407988" eaLnBrk="0" hangingPunct="0">
              <a:spcBef>
                <a:spcPct val="20000"/>
              </a:spcBef>
              <a:buChar char="–"/>
              <a:tabLst>
                <a:tab pos="306388" algn="l"/>
                <a:tab pos="712788" algn="l"/>
                <a:tab pos="1120775" algn="l"/>
                <a:tab pos="1527175" algn="l"/>
                <a:tab pos="1935163" algn="l"/>
                <a:tab pos="2343150" algn="l"/>
                <a:tab pos="2751138" algn="l"/>
                <a:tab pos="3157538" algn="l"/>
                <a:tab pos="3565525" algn="l"/>
                <a:tab pos="3973513" algn="l"/>
                <a:tab pos="4379913" algn="l"/>
                <a:tab pos="4787900" algn="l"/>
                <a:tab pos="5195888" algn="l"/>
                <a:tab pos="5603875" algn="l"/>
                <a:tab pos="6010275" algn="l"/>
                <a:tab pos="6418263" algn="l"/>
                <a:tab pos="6826250" algn="l"/>
                <a:tab pos="7232650" algn="l"/>
                <a:tab pos="7640638" algn="l"/>
                <a:tab pos="8048625" algn="l"/>
                <a:tab pos="8455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1866900" indent="-207963" defTabSz="407988" eaLnBrk="0" hangingPunct="0">
              <a:spcBef>
                <a:spcPct val="20000"/>
              </a:spcBef>
              <a:buChar char="»"/>
              <a:tabLst>
                <a:tab pos="306388" algn="l"/>
                <a:tab pos="712788" algn="l"/>
                <a:tab pos="1120775" algn="l"/>
                <a:tab pos="1527175" algn="l"/>
                <a:tab pos="1935163" algn="l"/>
                <a:tab pos="2343150" algn="l"/>
                <a:tab pos="2751138" algn="l"/>
                <a:tab pos="3157538" algn="l"/>
                <a:tab pos="3565525" algn="l"/>
                <a:tab pos="3973513" algn="l"/>
                <a:tab pos="4379913" algn="l"/>
                <a:tab pos="4787900" algn="l"/>
                <a:tab pos="5195888" algn="l"/>
                <a:tab pos="5603875" algn="l"/>
                <a:tab pos="6010275" algn="l"/>
                <a:tab pos="6418263" algn="l"/>
                <a:tab pos="6826250" algn="l"/>
                <a:tab pos="7232650" algn="l"/>
                <a:tab pos="7640638" algn="l"/>
                <a:tab pos="8048625" algn="l"/>
                <a:tab pos="8455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324100" indent="-207963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388" algn="l"/>
                <a:tab pos="712788" algn="l"/>
                <a:tab pos="1120775" algn="l"/>
                <a:tab pos="1527175" algn="l"/>
                <a:tab pos="1935163" algn="l"/>
                <a:tab pos="2343150" algn="l"/>
                <a:tab pos="2751138" algn="l"/>
                <a:tab pos="3157538" algn="l"/>
                <a:tab pos="3565525" algn="l"/>
                <a:tab pos="3973513" algn="l"/>
                <a:tab pos="4379913" algn="l"/>
                <a:tab pos="4787900" algn="l"/>
                <a:tab pos="5195888" algn="l"/>
                <a:tab pos="5603875" algn="l"/>
                <a:tab pos="6010275" algn="l"/>
                <a:tab pos="6418263" algn="l"/>
                <a:tab pos="6826250" algn="l"/>
                <a:tab pos="7232650" algn="l"/>
                <a:tab pos="7640638" algn="l"/>
                <a:tab pos="8048625" algn="l"/>
                <a:tab pos="8455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781300" indent="-207963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388" algn="l"/>
                <a:tab pos="712788" algn="l"/>
                <a:tab pos="1120775" algn="l"/>
                <a:tab pos="1527175" algn="l"/>
                <a:tab pos="1935163" algn="l"/>
                <a:tab pos="2343150" algn="l"/>
                <a:tab pos="2751138" algn="l"/>
                <a:tab pos="3157538" algn="l"/>
                <a:tab pos="3565525" algn="l"/>
                <a:tab pos="3973513" algn="l"/>
                <a:tab pos="4379913" algn="l"/>
                <a:tab pos="4787900" algn="l"/>
                <a:tab pos="5195888" algn="l"/>
                <a:tab pos="5603875" algn="l"/>
                <a:tab pos="6010275" algn="l"/>
                <a:tab pos="6418263" algn="l"/>
                <a:tab pos="6826250" algn="l"/>
                <a:tab pos="7232650" algn="l"/>
                <a:tab pos="7640638" algn="l"/>
                <a:tab pos="8048625" algn="l"/>
                <a:tab pos="8455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238500" indent="-207963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388" algn="l"/>
                <a:tab pos="712788" algn="l"/>
                <a:tab pos="1120775" algn="l"/>
                <a:tab pos="1527175" algn="l"/>
                <a:tab pos="1935163" algn="l"/>
                <a:tab pos="2343150" algn="l"/>
                <a:tab pos="2751138" algn="l"/>
                <a:tab pos="3157538" algn="l"/>
                <a:tab pos="3565525" algn="l"/>
                <a:tab pos="3973513" algn="l"/>
                <a:tab pos="4379913" algn="l"/>
                <a:tab pos="4787900" algn="l"/>
                <a:tab pos="5195888" algn="l"/>
                <a:tab pos="5603875" algn="l"/>
                <a:tab pos="6010275" algn="l"/>
                <a:tab pos="6418263" algn="l"/>
                <a:tab pos="6826250" algn="l"/>
                <a:tab pos="7232650" algn="l"/>
                <a:tab pos="7640638" algn="l"/>
                <a:tab pos="8048625" algn="l"/>
                <a:tab pos="8455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695700" indent="-207963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388" algn="l"/>
                <a:tab pos="712788" algn="l"/>
                <a:tab pos="1120775" algn="l"/>
                <a:tab pos="1527175" algn="l"/>
                <a:tab pos="1935163" algn="l"/>
                <a:tab pos="2343150" algn="l"/>
                <a:tab pos="2751138" algn="l"/>
                <a:tab pos="3157538" algn="l"/>
                <a:tab pos="3565525" algn="l"/>
                <a:tab pos="3973513" algn="l"/>
                <a:tab pos="4379913" algn="l"/>
                <a:tab pos="4787900" algn="l"/>
                <a:tab pos="5195888" algn="l"/>
                <a:tab pos="5603875" algn="l"/>
                <a:tab pos="6010275" algn="l"/>
                <a:tab pos="6418263" algn="l"/>
                <a:tab pos="6826250" algn="l"/>
                <a:tab pos="7232650" algn="l"/>
                <a:tab pos="7640638" algn="l"/>
                <a:tab pos="8048625" algn="l"/>
                <a:tab pos="8455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  <a:buClr>
                <a:srgbClr val="000000"/>
              </a:buClr>
            </a:pPr>
            <a:r>
              <a:rPr lang="en-US" altLang="cs-CZ" sz="2400" dirty="0" err="1">
                <a:solidFill>
                  <a:srgbClr val="000000"/>
                </a:solidFill>
                <a:latin typeface="Calibri" pitchFamily="34" charset="0"/>
              </a:rPr>
              <a:t>Zelené</a:t>
            </a:r>
            <a:r>
              <a:rPr lang="cs-CZ" altLang="cs-CZ" sz="2400" dirty="0">
                <a:solidFill>
                  <a:srgbClr val="000000"/>
                </a:solidFill>
                <a:latin typeface="Calibri" pitchFamily="34" charset="0"/>
              </a:rPr>
              <a:t>, a přesto</a:t>
            </a:r>
            <a:r>
              <a:rPr lang="en-US" altLang="cs-CZ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cs-CZ" sz="2400" dirty="0" err="1">
                <a:solidFill>
                  <a:srgbClr val="000000"/>
                </a:solidFill>
                <a:latin typeface="Calibri" pitchFamily="34" charset="0"/>
              </a:rPr>
              <a:t>parazitické</a:t>
            </a:r>
            <a:endParaRPr lang="cs-CZ" alt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pPr lvl="1" eaLnBrk="1" hangingPunct="1">
              <a:spcBef>
                <a:spcPts val="550"/>
              </a:spcBef>
              <a:buClr>
                <a:srgbClr val="000000"/>
              </a:buClr>
            </a:pPr>
            <a:r>
              <a:rPr lang="en-US" altLang="cs-CZ" sz="2000" dirty="0" err="1">
                <a:solidFill>
                  <a:srgbClr val="000000"/>
                </a:solidFill>
                <a:latin typeface="Calibri" pitchFamily="34" charset="0"/>
              </a:rPr>
              <a:t>nad</a:t>
            </a:r>
            <a:r>
              <a:rPr lang="en-US" altLang="cs-CZ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  <a:latin typeface="Calibri" pitchFamily="34" charset="0"/>
              </a:rPr>
              <a:t>zemí</a:t>
            </a:r>
            <a:r>
              <a:rPr lang="en-US" altLang="cs-CZ" sz="2000" dirty="0">
                <a:solidFill>
                  <a:srgbClr val="000000"/>
                </a:solidFill>
                <a:latin typeface="Calibri" pitchFamily="34" charset="0"/>
              </a:rPr>
              <a:t> – </a:t>
            </a:r>
            <a:r>
              <a:rPr lang="en-US" altLang="cs-CZ" sz="2000" dirty="0" err="1">
                <a:solidFill>
                  <a:srgbClr val="000000"/>
                </a:solidFill>
                <a:latin typeface="Calibri" pitchFamily="34" charset="0"/>
              </a:rPr>
              <a:t>kompetice</a:t>
            </a:r>
            <a:r>
              <a:rPr lang="en-US" altLang="cs-CZ" sz="2000" dirty="0">
                <a:solidFill>
                  <a:srgbClr val="000000"/>
                </a:solidFill>
                <a:latin typeface="Calibri" pitchFamily="34" charset="0"/>
              </a:rPr>
              <a:t> o </a:t>
            </a:r>
            <a:r>
              <a:rPr lang="en-US" altLang="cs-CZ" sz="2000" dirty="0" err="1">
                <a:solidFill>
                  <a:srgbClr val="000000"/>
                </a:solidFill>
                <a:latin typeface="Calibri" pitchFamily="34" charset="0"/>
              </a:rPr>
              <a:t>světlo</a:t>
            </a:r>
            <a:endParaRPr lang="en-US" altLang="cs-CZ" sz="2000" dirty="0">
              <a:solidFill>
                <a:srgbClr val="000000"/>
              </a:solidFill>
              <a:latin typeface="Calibri" pitchFamily="34" charset="0"/>
            </a:endParaRPr>
          </a:p>
          <a:p>
            <a:pPr lvl="1" eaLnBrk="1" hangingPunct="1">
              <a:spcBef>
                <a:spcPts val="550"/>
              </a:spcBef>
              <a:buClr>
                <a:srgbClr val="000000"/>
              </a:buClr>
            </a:pPr>
            <a:r>
              <a:rPr lang="cs-CZ" altLang="cs-CZ" sz="2000" dirty="0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en-US" altLang="cs-CZ" sz="2000" dirty="0">
                <a:solidFill>
                  <a:srgbClr val="000000"/>
                </a:solidFill>
                <a:latin typeface="Calibri" pitchFamily="34" charset="0"/>
              </a:rPr>
              <a:t>od </a:t>
            </a:r>
            <a:r>
              <a:rPr lang="en-US" altLang="cs-CZ" sz="2000" dirty="0" err="1">
                <a:solidFill>
                  <a:srgbClr val="000000"/>
                </a:solidFill>
                <a:latin typeface="Calibri" pitchFamily="34" charset="0"/>
              </a:rPr>
              <a:t>zemí</a:t>
            </a:r>
            <a:r>
              <a:rPr lang="en-US" altLang="cs-CZ" sz="2000" dirty="0">
                <a:solidFill>
                  <a:srgbClr val="000000"/>
                </a:solidFill>
                <a:latin typeface="Calibri" pitchFamily="34" charset="0"/>
              </a:rPr>
              <a:t> – </a:t>
            </a:r>
            <a:r>
              <a:rPr lang="en-US" altLang="cs-CZ" sz="2000" dirty="0" err="1">
                <a:solidFill>
                  <a:srgbClr val="000000"/>
                </a:solidFill>
                <a:latin typeface="Calibri" pitchFamily="34" charset="0"/>
              </a:rPr>
              <a:t>paraziti</a:t>
            </a:r>
            <a:endParaRPr lang="cs-CZ" altLang="cs-CZ" sz="20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ts val="550"/>
              </a:spcBef>
              <a:buClr>
                <a:srgbClr val="000000"/>
              </a:buClr>
            </a:pPr>
            <a:r>
              <a:rPr lang="cs-CZ" altLang="cs-CZ" sz="2400" dirty="0">
                <a:solidFill>
                  <a:srgbClr val="000000"/>
                </a:solidFill>
                <a:latin typeface="Calibri" pitchFamily="34" charset="0"/>
              </a:rPr>
              <a:t>Ovlivňují fungování společenstev</a:t>
            </a:r>
          </a:p>
          <a:p>
            <a:pPr lvl="1" eaLnBrk="1" hangingPunct="1">
              <a:spcBef>
                <a:spcPts val="450"/>
              </a:spcBef>
              <a:buClr>
                <a:srgbClr val="000000"/>
              </a:buClr>
            </a:pPr>
            <a:r>
              <a:rPr lang="cs-CZ" altLang="cs-CZ" sz="2000" dirty="0">
                <a:solidFill>
                  <a:srgbClr val="000000"/>
                </a:solidFill>
                <a:latin typeface="Calibri" pitchFamily="34" charset="0"/>
              </a:rPr>
              <a:t>mění kompetiční rovnováhu</a:t>
            </a:r>
          </a:p>
          <a:p>
            <a:pPr lvl="1" eaLnBrk="1" hangingPunct="1">
              <a:spcBef>
                <a:spcPts val="450"/>
              </a:spcBef>
              <a:buClr>
                <a:srgbClr val="000000"/>
              </a:buClr>
            </a:pPr>
            <a:r>
              <a:rPr lang="cs-CZ" altLang="cs-CZ" sz="2000" dirty="0">
                <a:solidFill>
                  <a:srgbClr val="000000"/>
                </a:solidFill>
                <a:latin typeface="Calibri" pitchFamily="34" charset="0"/>
              </a:rPr>
              <a:t>říká </a:t>
            </a:r>
            <a:r>
              <a:rPr lang="cs-CZ" altLang="cs-CZ" sz="2000" dirty="0" smtClean="0">
                <a:solidFill>
                  <a:srgbClr val="000000"/>
                </a:solidFill>
                <a:latin typeface="Calibri" pitchFamily="34" charset="0"/>
              </a:rPr>
              <a:t>se, </a:t>
            </a:r>
            <a:r>
              <a:rPr lang="cs-CZ" altLang="cs-CZ" sz="2000" dirty="0">
                <a:solidFill>
                  <a:srgbClr val="000000"/>
                </a:solidFill>
                <a:latin typeface="Calibri" pitchFamily="34" charset="0"/>
              </a:rPr>
              <a:t>že podporují diverzitu</a:t>
            </a:r>
          </a:p>
          <a:p>
            <a:pPr lvl="1" eaLnBrk="1" hangingPunct="1">
              <a:spcBef>
                <a:spcPts val="450"/>
              </a:spcBef>
              <a:buClr>
                <a:srgbClr val="000000"/>
              </a:buClr>
            </a:pPr>
            <a:r>
              <a:rPr lang="cs-CZ" altLang="cs-CZ" sz="2000" b="1" dirty="0">
                <a:solidFill>
                  <a:srgbClr val="000000"/>
                </a:solidFill>
                <a:latin typeface="Calibri" pitchFamily="34" charset="0"/>
              </a:rPr>
              <a:t>využití v ekologii obnovy</a:t>
            </a:r>
          </a:p>
          <a:p>
            <a:pPr eaLnBrk="1" hangingPunct="1">
              <a:spcBef>
                <a:spcPts val="450"/>
              </a:spcBef>
              <a:buClr>
                <a:srgbClr val="000000"/>
              </a:buClr>
            </a:pPr>
            <a:r>
              <a:rPr lang="cs-CZ" altLang="cs-CZ" sz="2400" dirty="0">
                <a:solidFill>
                  <a:srgbClr val="000000"/>
                </a:solidFill>
                <a:latin typeface="Calibri" pitchFamily="34" charset="0"/>
              </a:rPr>
              <a:t>Citlivé na způsob hospodaření</a:t>
            </a:r>
          </a:p>
          <a:p>
            <a:pPr lvl="1" eaLnBrk="1" hangingPunct="1">
              <a:spcBef>
                <a:spcPts val="450"/>
              </a:spcBef>
              <a:buClr>
                <a:srgbClr val="000000"/>
              </a:buClr>
            </a:pPr>
            <a:r>
              <a:rPr lang="cs-CZ" altLang="cs-CZ" sz="2000" dirty="0">
                <a:solidFill>
                  <a:srgbClr val="000000"/>
                </a:solidFill>
                <a:latin typeface="Calibri" pitchFamily="34" charset="0"/>
              </a:rPr>
              <a:t>indikační druhy tradičního managementu</a:t>
            </a:r>
          </a:p>
          <a:p>
            <a:pPr lvl="1" eaLnBrk="1" hangingPunct="1">
              <a:spcBef>
                <a:spcPts val="450"/>
              </a:spcBef>
              <a:buClr>
                <a:srgbClr val="000000"/>
              </a:buClr>
            </a:pPr>
            <a:r>
              <a:rPr lang="cs-CZ" altLang="cs-CZ" sz="2000" b="1" dirty="0">
                <a:solidFill>
                  <a:srgbClr val="000000"/>
                </a:solidFill>
                <a:latin typeface="Calibri" pitchFamily="34" charset="0"/>
              </a:rPr>
              <a:t>jak funguje </a:t>
            </a:r>
            <a:r>
              <a:rPr lang="cs-CZ" altLang="cs-CZ" sz="2000" b="1" dirty="0" err="1">
                <a:solidFill>
                  <a:srgbClr val="000000"/>
                </a:solidFill>
                <a:latin typeface="Calibri" pitchFamily="34" charset="0"/>
              </a:rPr>
              <a:t>metapopulace</a:t>
            </a:r>
            <a:r>
              <a:rPr lang="cs-CZ" altLang="cs-CZ" sz="2000" b="1" dirty="0">
                <a:solidFill>
                  <a:srgbClr val="000000"/>
                </a:solidFill>
                <a:latin typeface="Calibri" pitchFamily="34" charset="0"/>
              </a:rPr>
              <a:t> v krajině?</a:t>
            </a:r>
          </a:p>
        </p:txBody>
      </p:sp>
      <p:sp>
        <p:nvSpPr>
          <p:cNvPr id="61445" name="Text Box 3"/>
          <p:cNvSpPr txBox="1">
            <a:spLocks noChangeArrowheads="1"/>
          </p:cNvSpPr>
          <p:nvPr/>
        </p:nvSpPr>
        <p:spPr bwMode="auto">
          <a:xfrm>
            <a:off x="-25052" y="6169023"/>
            <a:ext cx="4557712" cy="75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1639" tIns="42452" rIns="81639" bIns="42452">
            <a:spAutoFit/>
          </a:bodyPr>
          <a:lstStyle>
            <a:lvl1pPr defTabSz="407988" eaLnBrk="0" hangingPunct="0">
              <a:spcBef>
                <a:spcPct val="20000"/>
              </a:spcBef>
              <a:buChar char="•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674688" indent="-260350" defTabSz="407988" eaLnBrk="0" hangingPunct="0">
              <a:spcBef>
                <a:spcPct val="20000"/>
              </a:spcBef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036638" indent="-207963" defTabSz="407988" eaLnBrk="0" hangingPunct="0">
              <a:spcBef>
                <a:spcPct val="20000"/>
              </a:spcBef>
              <a:buChar char="•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450975" indent="-206375" defTabSz="407988" eaLnBrk="0" hangingPunct="0">
              <a:spcBef>
                <a:spcPct val="20000"/>
              </a:spcBef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1866900" indent="-207963" defTabSz="407988" eaLnBrk="0" hangingPunct="0">
              <a:spcBef>
                <a:spcPct val="20000"/>
              </a:spcBef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324100" indent="-207963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781300" indent="-207963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238500" indent="-207963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695700" indent="-207963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Petr Blažek</a:t>
            </a:r>
            <a:br>
              <a:rPr lang="cs-CZ" altLang="cs-CZ" sz="2200" dirty="0">
                <a:solidFill>
                  <a:srgbClr val="000000"/>
                </a:solidFill>
              </a:rPr>
            </a:br>
            <a:r>
              <a:rPr lang="cs-CZ" sz="2500" dirty="0">
                <a:sym typeface="Wingdings" panose="05000000000000000000" pitchFamily="2" charset="2"/>
              </a:rPr>
              <a:t>  </a:t>
            </a:r>
            <a:r>
              <a:rPr lang="cs-CZ" altLang="en-US" sz="2200" dirty="0"/>
              <a:t>peta.blazek.f@seznam.cz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7B00030F-2E9C-4F4E-8963-C5340FB0A2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176381" y="2209800"/>
            <a:ext cx="3962400" cy="274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="" xmlns:a16="http://schemas.microsoft.com/office/drawing/2014/main" id="{E4A9FBD9-4761-447B-9924-0F70967F41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886200" y="5053511"/>
            <a:ext cx="5257800" cy="18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24580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6D40DD4F-A396-4F9C-A017-4229B78F41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"/>
          <a:stretch/>
        </p:blipFill>
        <p:spPr>
          <a:xfrm>
            <a:off x="-614" y="2590800"/>
            <a:ext cx="5344086" cy="35814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5E0A6D6E-D385-43F0-8B99-4F260595B7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410200" y="2591844"/>
            <a:ext cx="3733800" cy="4266156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="" xmlns:a16="http://schemas.microsoft.com/office/drawing/2014/main" id="{3E0837DC-D5C6-49F6-8ADD-7A9BD481A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914400"/>
            <a:ext cx="7620000" cy="161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marL="306388" indent="-306388" defTabSz="407988" eaLnBrk="0" hangingPunct="0">
              <a:spcBef>
                <a:spcPct val="20000"/>
              </a:spcBef>
              <a:buChar char="•"/>
              <a:tabLst>
                <a:tab pos="306388" algn="l"/>
                <a:tab pos="712788" algn="l"/>
                <a:tab pos="1120775" algn="l"/>
                <a:tab pos="1527175" algn="l"/>
                <a:tab pos="1935163" algn="l"/>
                <a:tab pos="2343150" algn="l"/>
                <a:tab pos="2751138" algn="l"/>
                <a:tab pos="3157538" algn="l"/>
                <a:tab pos="3565525" algn="l"/>
                <a:tab pos="3973513" algn="l"/>
                <a:tab pos="4379913" algn="l"/>
                <a:tab pos="4787900" algn="l"/>
                <a:tab pos="5195888" algn="l"/>
                <a:tab pos="5603875" algn="l"/>
                <a:tab pos="6010275" algn="l"/>
                <a:tab pos="6418263" algn="l"/>
                <a:tab pos="6826250" algn="l"/>
                <a:tab pos="7232650" algn="l"/>
                <a:tab pos="7640638" algn="l"/>
                <a:tab pos="8048625" algn="l"/>
                <a:tab pos="84550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669925" indent="-255588" defTabSz="407988" eaLnBrk="0" hangingPunct="0">
              <a:spcBef>
                <a:spcPct val="20000"/>
              </a:spcBef>
              <a:buChar char="–"/>
              <a:tabLst>
                <a:tab pos="306388" algn="l"/>
                <a:tab pos="712788" algn="l"/>
                <a:tab pos="1120775" algn="l"/>
                <a:tab pos="1527175" algn="l"/>
                <a:tab pos="1935163" algn="l"/>
                <a:tab pos="2343150" algn="l"/>
                <a:tab pos="2751138" algn="l"/>
                <a:tab pos="3157538" algn="l"/>
                <a:tab pos="3565525" algn="l"/>
                <a:tab pos="3973513" algn="l"/>
                <a:tab pos="4379913" algn="l"/>
                <a:tab pos="4787900" algn="l"/>
                <a:tab pos="5195888" algn="l"/>
                <a:tab pos="5603875" algn="l"/>
                <a:tab pos="6010275" algn="l"/>
                <a:tab pos="6418263" algn="l"/>
                <a:tab pos="6826250" algn="l"/>
                <a:tab pos="7232650" algn="l"/>
                <a:tab pos="7640638" algn="l"/>
                <a:tab pos="8048625" algn="l"/>
                <a:tab pos="84550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036638" indent="-207963" defTabSz="407988" eaLnBrk="0" hangingPunct="0">
              <a:spcBef>
                <a:spcPct val="20000"/>
              </a:spcBef>
              <a:buChar char="•"/>
              <a:tabLst>
                <a:tab pos="306388" algn="l"/>
                <a:tab pos="712788" algn="l"/>
                <a:tab pos="1120775" algn="l"/>
                <a:tab pos="1527175" algn="l"/>
                <a:tab pos="1935163" algn="l"/>
                <a:tab pos="2343150" algn="l"/>
                <a:tab pos="2751138" algn="l"/>
                <a:tab pos="3157538" algn="l"/>
                <a:tab pos="3565525" algn="l"/>
                <a:tab pos="3973513" algn="l"/>
                <a:tab pos="4379913" algn="l"/>
                <a:tab pos="4787900" algn="l"/>
                <a:tab pos="5195888" algn="l"/>
                <a:tab pos="5603875" algn="l"/>
                <a:tab pos="6010275" algn="l"/>
                <a:tab pos="6418263" algn="l"/>
                <a:tab pos="6826250" algn="l"/>
                <a:tab pos="7232650" algn="l"/>
                <a:tab pos="7640638" algn="l"/>
                <a:tab pos="8048625" algn="l"/>
                <a:tab pos="8455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450975" indent="-206375" defTabSz="407988" eaLnBrk="0" hangingPunct="0">
              <a:spcBef>
                <a:spcPct val="20000"/>
              </a:spcBef>
              <a:buChar char="–"/>
              <a:tabLst>
                <a:tab pos="306388" algn="l"/>
                <a:tab pos="712788" algn="l"/>
                <a:tab pos="1120775" algn="l"/>
                <a:tab pos="1527175" algn="l"/>
                <a:tab pos="1935163" algn="l"/>
                <a:tab pos="2343150" algn="l"/>
                <a:tab pos="2751138" algn="l"/>
                <a:tab pos="3157538" algn="l"/>
                <a:tab pos="3565525" algn="l"/>
                <a:tab pos="3973513" algn="l"/>
                <a:tab pos="4379913" algn="l"/>
                <a:tab pos="4787900" algn="l"/>
                <a:tab pos="5195888" algn="l"/>
                <a:tab pos="5603875" algn="l"/>
                <a:tab pos="6010275" algn="l"/>
                <a:tab pos="6418263" algn="l"/>
                <a:tab pos="6826250" algn="l"/>
                <a:tab pos="7232650" algn="l"/>
                <a:tab pos="7640638" algn="l"/>
                <a:tab pos="8048625" algn="l"/>
                <a:tab pos="8455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1866900" indent="-207963" defTabSz="407988" eaLnBrk="0" hangingPunct="0">
              <a:spcBef>
                <a:spcPct val="20000"/>
              </a:spcBef>
              <a:buChar char="»"/>
              <a:tabLst>
                <a:tab pos="306388" algn="l"/>
                <a:tab pos="712788" algn="l"/>
                <a:tab pos="1120775" algn="l"/>
                <a:tab pos="1527175" algn="l"/>
                <a:tab pos="1935163" algn="l"/>
                <a:tab pos="2343150" algn="l"/>
                <a:tab pos="2751138" algn="l"/>
                <a:tab pos="3157538" algn="l"/>
                <a:tab pos="3565525" algn="l"/>
                <a:tab pos="3973513" algn="l"/>
                <a:tab pos="4379913" algn="l"/>
                <a:tab pos="4787900" algn="l"/>
                <a:tab pos="5195888" algn="l"/>
                <a:tab pos="5603875" algn="l"/>
                <a:tab pos="6010275" algn="l"/>
                <a:tab pos="6418263" algn="l"/>
                <a:tab pos="6826250" algn="l"/>
                <a:tab pos="7232650" algn="l"/>
                <a:tab pos="7640638" algn="l"/>
                <a:tab pos="8048625" algn="l"/>
                <a:tab pos="8455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324100" indent="-207963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388" algn="l"/>
                <a:tab pos="712788" algn="l"/>
                <a:tab pos="1120775" algn="l"/>
                <a:tab pos="1527175" algn="l"/>
                <a:tab pos="1935163" algn="l"/>
                <a:tab pos="2343150" algn="l"/>
                <a:tab pos="2751138" algn="l"/>
                <a:tab pos="3157538" algn="l"/>
                <a:tab pos="3565525" algn="l"/>
                <a:tab pos="3973513" algn="l"/>
                <a:tab pos="4379913" algn="l"/>
                <a:tab pos="4787900" algn="l"/>
                <a:tab pos="5195888" algn="l"/>
                <a:tab pos="5603875" algn="l"/>
                <a:tab pos="6010275" algn="l"/>
                <a:tab pos="6418263" algn="l"/>
                <a:tab pos="6826250" algn="l"/>
                <a:tab pos="7232650" algn="l"/>
                <a:tab pos="7640638" algn="l"/>
                <a:tab pos="8048625" algn="l"/>
                <a:tab pos="8455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781300" indent="-207963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388" algn="l"/>
                <a:tab pos="712788" algn="l"/>
                <a:tab pos="1120775" algn="l"/>
                <a:tab pos="1527175" algn="l"/>
                <a:tab pos="1935163" algn="l"/>
                <a:tab pos="2343150" algn="l"/>
                <a:tab pos="2751138" algn="l"/>
                <a:tab pos="3157538" algn="l"/>
                <a:tab pos="3565525" algn="l"/>
                <a:tab pos="3973513" algn="l"/>
                <a:tab pos="4379913" algn="l"/>
                <a:tab pos="4787900" algn="l"/>
                <a:tab pos="5195888" algn="l"/>
                <a:tab pos="5603875" algn="l"/>
                <a:tab pos="6010275" algn="l"/>
                <a:tab pos="6418263" algn="l"/>
                <a:tab pos="6826250" algn="l"/>
                <a:tab pos="7232650" algn="l"/>
                <a:tab pos="7640638" algn="l"/>
                <a:tab pos="8048625" algn="l"/>
                <a:tab pos="8455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238500" indent="-207963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388" algn="l"/>
                <a:tab pos="712788" algn="l"/>
                <a:tab pos="1120775" algn="l"/>
                <a:tab pos="1527175" algn="l"/>
                <a:tab pos="1935163" algn="l"/>
                <a:tab pos="2343150" algn="l"/>
                <a:tab pos="2751138" algn="l"/>
                <a:tab pos="3157538" algn="l"/>
                <a:tab pos="3565525" algn="l"/>
                <a:tab pos="3973513" algn="l"/>
                <a:tab pos="4379913" algn="l"/>
                <a:tab pos="4787900" algn="l"/>
                <a:tab pos="5195888" algn="l"/>
                <a:tab pos="5603875" algn="l"/>
                <a:tab pos="6010275" algn="l"/>
                <a:tab pos="6418263" algn="l"/>
                <a:tab pos="6826250" algn="l"/>
                <a:tab pos="7232650" algn="l"/>
                <a:tab pos="7640638" algn="l"/>
                <a:tab pos="8048625" algn="l"/>
                <a:tab pos="8455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695700" indent="-207963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388" algn="l"/>
                <a:tab pos="712788" algn="l"/>
                <a:tab pos="1120775" algn="l"/>
                <a:tab pos="1527175" algn="l"/>
                <a:tab pos="1935163" algn="l"/>
                <a:tab pos="2343150" algn="l"/>
                <a:tab pos="2751138" algn="l"/>
                <a:tab pos="3157538" algn="l"/>
                <a:tab pos="3565525" algn="l"/>
                <a:tab pos="3973513" algn="l"/>
                <a:tab pos="4379913" algn="l"/>
                <a:tab pos="4787900" algn="l"/>
                <a:tab pos="5195888" algn="l"/>
                <a:tab pos="5603875" algn="l"/>
                <a:tab pos="6010275" algn="l"/>
                <a:tab pos="6418263" algn="l"/>
                <a:tab pos="6826250" algn="l"/>
                <a:tab pos="7232650" algn="l"/>
                <a:tab pos="7640638" algn="l"/>
                <a:tab pos="8048625" algn="l"/>
                <a:tab pos="8455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  <a:buClr>
                <a:srgbClr val="000000"/>
              </a:buClr>
            </a:pPr>
            <a:r>
              <a:rPr lang="cs-CZ" altLang="cs-CZ" sz="2400" dirty="0">
                <a:solidFill>
                  <a:srgbClr val="000000"/>
                </a:solidFill>
                <a:latin typeface="Calibri" pitchFamily="34" charset="0"/>
              </a:rPr>
              <a:t>Spolupráce se zemědělci umožňuje</a:t>
            </a:r>
          </a:p>
          <a:p>
            <a:pPr lvl="1" eaLnBrk="1" hangingPunct="1">
              <a:spcBef>
                <a:spcPts val="450"/>
              </a:spcBef>
              <a:buClr>
                <a:srgbClr val="000000"/>
              </a:buClr>
            </a:pPr>
            <a:r>
              <a:rPr lang="cs-CZ" altLang="cs-CZ" sz="2000" dirty="0">
                <a:solidFill>
                  <a:srgbClr val="000000"/>
                </a:solidFill>
                <a:latin typeface="Calibri" pitchFamily="34" charset="0"/>
              </a:rPr>
              <a:t>větší rozsah pokusů (stříhání nůžkami × sečení traktorem)</a:t>
            </a:r>
          </a:p>
          <a:p>
            <a:pPr lvl="1" eaLnBrk="1" hangingPunct="1">
              <a:spcBef>
                <a:spcPts val="450"/>
              </a:spcBef>
              <a:buClr>
                <a:srgbClr val="000000"/>
              </a:buClr>
            </a:pPr>
            <a:r>
              <a:rPr lang="cs-CZ" altLang="cs-CZ" sz="2000" b="1" dirty="0">
                <a:solidFill>
                  <a:srgbClr val="000000"/>
                </a:solidFill>
                <a:latin typeface="Calibri" pitchFamily="34" charset="0"/>
              </a:rPr>
              <a:t>interpretaci výsledků v kontextu reálných možností</a:t>
            </a:r>
            <a:r>
              <a:rPr lang="cs-CZ" altLang="cs-CZ" sz="2000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cs-CZ" altLang="cs-CZ" sz="20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cs-CZ" altLang="cs-CZ" sz="2000" dirty="0">
                <a:solidFill>
                  <a:srgbClr val="000000"/>
                </a:solidFill>
                <a:latin typeface="Calibri" pitchFamily="34" charset="0"/>
              </a:rPr>
              <a:t>(co potřebuje diverzita × co lze reálně provést)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="" xmlns:a16="http://schemas.microsoft.com/office/drawing/2014/main" id="{437C9B6C-7307-4A65-9E74-A399053655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464832" y="-381"/>
            <a:ext cx="1679168" cy="2107016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="" xmlns:a16="http://schemas.microsoft.com/office/drawing/2014/main" id="{EC114C8D-0600-43B7-A801-3B043F085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052" y="6169023"/>
            <a:ext cx="4557712" cy="75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1639" tIns="42452" rIns="81639" bIns="42452">
            <a:spAutoFit/>
          </a:bodyPr>
          <a:lstStyle>
            <a:lvl1pPr defTabSz="407988" eaLnBrk="0" hangingPunct="0">
              <a:spcBef>
                <a:spcPct val="20000"/>
              </a:spcBef>
              <a:buChar char="•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674688" indent="-260350" defTabSz="407988" eaLnBrk="0" hangingPunct="0">
              <a:spcBef>
                <a:spcPct val="20000"/>
              </a:spcBef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036638" indent="-207963" defTabSz="407988" eaLnBrk="0" hangingPunct="0">
              <a:spcBef>
                <a:spcPct val="20000"/>
              </a:spcBef>
              <a:buChar char="•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450975" indent="-206375" defTabSz="407988" eaLnBrk="0" hangingPunct="0">
              <a:spcBef>
                <a:spcPct val="20000"/>
              </a:spcBef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1866900" indent="-207963" defTabSz="407988" eaLnBrk="0" hangingPunct="0">
              <a:spcBef>
                <a:spcPct val="20000"/>
              </a:spcBef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324100" indent="-207963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781300" indent="-207963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238500" indent="-207963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695700" indent="-207963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Petr Blažek</a:t>
            </a:r>
            <a:br>
              <a:rPr lang="cs-CZ" altLang="cs-CZ" sz="2200" dirty="0">
                <a:solidFill>
                  <a:srgbClr val="000000"/>
                </a:solidFill>
              </a:rPr>
            </a:br>
            <a:r>
              <a:rPr lang="cs-CZ" sz="2500" dirty="0">
                <a:sym typeface="Wingdings" panose="05000000000000000000" pitchFamily="2" charset="2"/>
              </a:rPr>
              <a:t>  </a:t>
            </a:r>
            <a:r>
              <a:rPr lang="cs-CZ" altLang="en-US" sz="2200" dirty="0"/>
              <a:t>peta.blazek.f@seznam.cz</a:t>
            </a:r>
          </a:p>
        </p:txBody>
      </p:sp>
      <p:sp>
        <p:nvSpPr>
          <p:cNvPr id="9" name="Text Box 1">
            <a:extLst>
              <a:ext uri="{FF2B5EF4-FFF2-40B4-BE49-F238E27FC236}">
                <a16:creationId xmlns="" xmlns:a16="http://schemas.microsoft.com/office/drawing/2014/main" id="{D4FEF87D-F8D1-4E56-A986-EF9D2FACC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3827"/>
            <a:ext cx="7620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 anchor="ctr"/>
          <a:lstStyle>
            <a:lvl1pPr defTabSz="407988" eaLnBrk="0" hangingPunct="0">
              <a:spcBef>
                <a:spcPct val="20000"/>
              </a:spcBef>
              <a:buChar char="•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674688" indent="-260350" defTabSz="407988" eaLnBrk="0" hangingPunct="0">
              <a:spcBef>
                <a:spcPct val="20000"/>
              </a:spcBef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036638" indent="-207963" defTabSz="407988" eaLnBrk="0" hangingPunct="0">
              <a:spcBef>
                <a:spcPct val="20000"/>
              </a:spcBef>
              <a:buChar char="•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450975" indent="-206375" defTabSz="407988" eaLnBrk="0" hangingPunct="0">
              <a:spcBef>
                <a:spcPct val="20000"/>
              </a:spcBef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1866900" indent="-207963" defTabSz="407988" eaLnBrk="0" hangingPunct="0">
              <a:spcBef>
                <a:spcPct val="20000"/>
              </a:spcBef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324100" indent="-207963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781300" indent="-207963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238500" indent="-207963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695700" indent="-207963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 dirty="0">
                <a:solidFill>
                  <a:srgbClr val="000000"/>
                </a:solidFill>
                <a:latin typeface="Calibri" pitchFamily="34" charset="0"/>
              </a:rPr>
              <a:t>Teorie vs. zemědělská praxe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="" xmlns:a16="http://schemas.microsoft.com/office/drawing/2014/main" id="{D95AC5B9-3F70-41F0-BD45-41933C382E6C}"/>
              </a:ext>
            </a:extLst>
          </p:cNvPr>
          <p:cNvSpPr txBox="1"/>
          <p:nvPr/>
        </p:nvSpPr>
        <p:spPr>
          <a:xfrm>
            <a:off x="914400" y="3113257"/>
            <a:ext cx="4267200" cy="895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450"/>
              </a:spcBef>
              <a:buClr>
                <a:srgbClr val="000000"/>
              </a:buClr>
            </a:pPr>
            <a:r>
              <a:rPr lang="cs-CZ" altLang="cs-CZ" sz="2400" b="1" dirty="0" err="1">
                <a:solidFill>
                  <a:schemeClr val="bg1"/>
                </a:solidFill>
                <a:latin typeface="Calibri" pitchFamily="34" charset="0"/>
              </a:rPr>
              <a:t>Bemagro</a:t>
            </a:r>
            <a:r>
              <a:rPr lang="cs-CZ" altLang="cs-CZ" sz="2400" b="1" dirty="0">
                <a:solidFill>
                  <a:schemeClr val="bg1"/>
                </a:solidFill>
                <a:latin typeface="Calibri" pitchFamily="34" charset="0"/>
              </a:rPr>
              <a:t>                       Ohrazení</a:t>
            </a:r>
          </a:p>
          <a:p>
            <a:pPr eaLnBrk="1" hangingPunct="1">
              <a:spcBef>
                <a:spcPts val="450"/>
              </a:spcBef>
              <a:buClr>
                <a:srgbClr val="000000"/>
              </a:buClr>
            </a:pPr>
            <a:r>
              <a:rPr lang="cs-CZ" altLang="cs-CZ" sz="2400" b="1" dirty="0">
                <a:solidFill>
                  <a:schemeClr val="bg1"/>
                </a:solidFill>
                <a:latin typeface="Calibri" pitchFamily="34" charset="0"/>
              </a:rPr>
              <a:t>   2,6 ha                              96m</a:t>
            </a:r>
            <a:r>
              <a:rPr lang="cs-CZ" altLang="cs-CZ" sz="2400" b="1" baseline="30000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1402638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8100" y="3179505"/>
            <a:ext cx="6057900" cy="17851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2) Šiřitelé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semen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myrmekochorních rostlin</a:t>
            </a:r>
            <a:endParaRPr lang="cs-CZ" sz="2200" dirty="0">
              <a:latin typeface="Arial" pitchFamily="34" charset="0"/>
              <a:cs typeface="Arial" pitchFamily="34" charset="0"/>
            </a:endParaRPr>
          </a:p>
          <a:p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Mutualismus: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200" dirty="0" smtClean="0"/>
              <a:t>Masíčko (elaiosom</a:t>
            </a:r>
            <a:r>
              <a:rPr lang="cs-CZ" altLang="cs-CZ" sz="2200" dirty="0"/>
              <a:t>)</a:t>
            </a:r>
            <a:r>
              <a:rPr lang="cs-CZ" altLang="cs-CZ" sz="22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200" dirty="0" smtClean="0"/>
              <a:t>Šíření od mateřské rostliny</a:t>
            </a:r>
            <a:endParaRPr lang="cs-CZ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21411" y="1302313"/>
            <a:ext cx="1693289" cy="178241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Zástupný symbol pro obsah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26749" y="1296098"/>
            <a:ext cx="2652916" cy="176861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bdélník 13"/>
          <p:cNvSpPr/>
          <p:nvPr/>
        </p:nvSpPr>
        <p:spPr>
          <a:xfrm>
            <a:off x="7274002" y="1745718"/>
            <a:ext cx="209859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Marie Konečná</a:t>
            </a:r>
          </a:p>
        </p:txBody>
      </p:sp>
      <p:pic>
        <p:nvPicPr>
          <p:cNvPr id="9" name="Obrázek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00752" y="71550"/>
            <a:ext cx="1386710" cy="1733738"/>
          </a:xfrm>
          <a:prstGeom prst="rect">
            <a:avLst/>
          </a:prstGeom>
        </p:spPr>
      </p:pic>
      <p:pic>
        <p:nvPicPr>
          <p:cNvPr id="12" name="Picture 2" descr="https://lh3.googleusercontent.com/eofCrrIruYUYtLWxAm5Q5R-Ce7SZfsQJCX1T_XHaxuDWZIRkiTqEpgQhleZv8WTuhuBteWFZ9jgk4ifeUKfINPZuhMqk9OWlzM4RVj9yRSFyt7cL70Tf6B0ibFpL5bJsdP8uFk-4TcSEE3yAy6ZlrmSQ7TzdfqW3uHupvRBAi3Q2TJZ3ikUwTFy6R4n1o_vIzXLkVhszY4lrtmGoopANR0UlJXXFkdqZCB38j7fKmbgqdiv7hD-Nz8lZfL8aR-yt0jVJoopjhi_TqEukRsW7QPnXWQFOdpHyUOsFqZd6kwcC4ae7eyEk1ZuwPW9DMsQK2Lk3yc3wG6GN-pUFhQ8F3mawGZq0mNV-GqiulaYi0Fx6boaLJZ7FAVtUYjPQObnbJpD_poLeILwq3NmznTB9OV38PyGb-x1BmmPHNUtMV8Ba0ksuQQ3hSX6XfvGil30pmtzwXEM7AyjaAW1v6nS8zP7hde0uUUOOilpxOveRLdP2wBjGBPeNi8t0pUo-qPTD1dv60cg08y5mVYBqVRh2MpKU_rHAvAEziDZAnncL24_1rMi3k8BEUi83FKVjc-cRl5hZ4dP7bcDR0uq24MNZe28d1fqcsRPLcGZxxyNcFdTmPHSge54pUlkWKSLq_Xl2vNISQHYL34NDil1UKD_AhDIBHcaIgwX0YBhnK96Vl5KDJneruzaW-rt9JIOWVF0UdwsfURjG0bMlgmXyD836RNp1hwFPt7-R-DLBp8fgMTeNqR-ToA=w1310-h737-n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0001" y="5144275"/>
            <a:ext cx="2470241" cy="138974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lh3.googleusercontent.com/DSQtrbfWO0bwV1MDElShkiidnW5HaI1otldrdkKAby5-3v9SuP15Fa_ZLt2AjShfaHAg18BBMoRsiVnEPLw21-B8pPaRrJRjHgUuyPKD0MbJQShJdYfRce-iRgy-s0mNTQb_QEjvYru5ezBzvNKnHSeoouNmzMk-KWaS0B-GfBDAoNVhOfZ3XwkPcjwRiVEqFKSGYXentIquWhOmwCDBw2Gzs1USh1qo5Hq9AT9RbjVywwWICh0-m56BbdUx-X2gDQ8gmq-D9UGM9nrYOjvgfd34qI0JGjJ-fnbkgaLeli8n4MlJvL6W6oHv_VjWBvaR1h9AO6H5y5m6M-F-pTzMEXgzBXq-EO-eoyWwB1o6s6DImPWFWQVAFhkkKH-7W_B7oHyOHabRI08M2oHrOJSXgoWjHRktaNb2C6EVClWdbDCj_Lui6In6ZCgs3FIa6n_vAKVy9o21ZgOi54MeCswwerR5YY34dq2PNg3Bj4-PPVu2NZ4nyyjuGXkyUMkvcdvSNat9IfqtnOyleMTqNyy_mWMhpEGp9FuAixrGq6FtDgieRv7rWWRSD4EXl4Zioa6GmitTDe4e3xgyly0u7-NMOGiDPi8h8wlI5m2ifTeeh_31VHqS4G2N5dAOQjddCnnIG1PoqtLlQb8kmD7PXk0iwdMZwltm2yIDUbNxg5TUAedRFss-GjVosLCQ5G1QmmJ4pwM0Pdq8ti9NRTRGfAEAxnYHSKeVtvV1EUHQQEA9OzJnuMz3Uw=w1310-h737-no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0000" y="3625642"/>
            <a:ext cx="2473239" cy="139143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2"/>
          <a:stretch/>
        </p:blipFill>
        <p:spPr>
          <a:xfrm>
            <a:off x="6419940" y="3607872"/>
            <a:ext cx="2520345" cy="142280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925541" y="1977"/>
            <a:ext cx="6373861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Role</a:t>
            </a:r>
            <a:r>
              <a:rPr lang="cs-CZ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4000" dirty="0">
                <a:latin typeface="Arial" pitchFamily="34" charset="0"/>
                <a:cs typeface="Arial" pitchFamily="34" charset="0"/>
              </a:rPr>
              <a:t>mravenců </a:t>
            </a:r>
            <a:r>
              <a:rPr lang="cs-CZ" sz="4000" dirty="0" smtClean="0">
                <a:latin typeface="Arial" pitchFamily="34" charset="0"/>
                <a:cs typeface="Arial" pitchFamily="34" charset="0"/>
              </a:rPr>
              <a:t>ve vegetaci</a:t>
            </a:r>
            <a:endParaRPr lang="en-US" sz="4000" dirty="0"/>
          </a:p>
        </p:txBody>
      </p:sp>
      <p:pic>
        <p:nvPicPr>
          <p:cNvPr id="20" name="Picture 2" descr="C:\Users\Admin\Pictures\2011-07-12\129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119808" y="1272078"/>
            <a:ext cx="1639637" cy="178805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lh3.googleusercontent.com/d-rtJNAK9J0mARwYdrjTOYtgdXZw4tcNCmE5Glk4uRSdax8SQO3xZGKlgtPwLiahKX-Ra394dGhewn6W50KksiQnGlAY0dPZ9UOxbZsZWyuyUHJ-hRlcy-UFvuEMpbcmTV2uBUkyh-qwF9vxA52-uMjtbKt243EmSMsBfGIEKNfHkOOxI65YzsOMs3C6pz6VuVs5rjlKeUBccUlPi5FvtOzmgFwqrF0QpDZtiGSJdVl-Zpn4hEKg51gI9sSU7liIzT80b89V8GhZ6OHG8VUbQtKrc8gnRccVpRDfR2FwzCEDsM_U-N7_1tJ-UaQcEKPml8NtshOSQnVj-t9ojYLKXbGdVaHshiXL9ctj3y5KYMXLUdGbYG6A_tq9Zw44Lv6EWKIe_utKDdCpP8mBqUC1pr4n5Keu_Euy4rPdKmAt-ITijWgS96-jRgR-_SurZ2fE2tJMgugdiTCGHDD_2oAjqp5gSywB4QVdeYLD5ukJg9_k7wHND95QVvsCmRzjn8aIcErH4SZ6n2HKGV-ynbtB7TKqcUhioW2U0dZiFEgcw_YUUBIxi8y8cCbgurJfZhp6q-306BHvGVMJPiuJs6Nql2Q3BsCCEjV6yuA2f62F56iIp__KabjXzur04xxGcp43BhWW4SolWB0Wk9PhI_bWM63A5mtUbcEJ7b98GC3ZXgNOsahPEV1w-648cZsLU4I=w1198-h674-no?authuser=0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2" r="-1128"/>
          <a:stretch/>
        </p:blipFill>
        <p:spPr bwMode="auto">
          <a:xfrm>
            <a:off x="6419940" y="5151051"/>
            <a:ext cx="2520345" cy="140214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9137" y="5144275"/>
            <a:ext cx="2006863" cy="150514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212521" y="762000"/>
            <a:ext cx="360707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1) Ekosystémoví inženýři</a:t>
            </a:r>
            <a:endParaRPr lang="en-US" sz="24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285935" y="4876800"/>
            <a:ext cx="0" cy="762000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3632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Co k tomu potřebujeme vědět?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2841625"/>
          </a:xfrm>
        </p:spPr>
        <p:txBody>
          <a:bodyPr/>
          <a:lstStyle/>
          <a:p>
            <a:pPr eaLnBrk="1" hangingPunct="1"/>
            <a:r>
              <a:rPr lang="cs-CZ" altLang="cs-CZ" smtClean="0"/>
              <a:t>Vztahy mezi rostlinami (uvnitř populace nebo mezi populacemi ve společenstvu)</a:t>
            </a:r>
          </a:p>
          <a:p>
            <a:pPr eaLnBrk="1" hangingPunct="1"/>
            <a:r>
              <a:rPr lang="cs-CZ" altLang="cs-CZ" smtClean="0"/>
              <a:t>Vztah k podmínkám prostředí</a:t>
            </a:r>
          </a:p>
          <a:p>
            <a:pPr eaLnBrk="1" hangingPunct="1"/>
            <a:r>
              <a:rPr lang="cs-CZ" altLang="cs-CZ" smtClean="0"/>
              <a:t>Vztahy k dalším trofickým úrovním (mravenci, herbivoři, mykorhizní houby)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711461" y="4482956"/>
            <a:ext cx="3203939" cy="1460644"/>
            <a:chOff x="5737511" y="4254356"/>
            <a:chExt cx="3203939" cy="1460644"/>
          </a:xfrm>
        </p:grpSpPr>
        <p:pic>
          <p:nvPicPr>
            <p:cNvPr id="14" name="Picture 13" descr="F:\články\úhřice baseline\celý článek verze\second submission\anthill and control.jpg"/>
            <p:cNvPicPr/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7511" y="4254356"/>
              <a:ext cx="3203939" cy="146064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Oval 5"/>
            <p:cNvSpPr/>
            <p:nvPr/>
          </p:nvSpPr>
          <p:spPr>
            <a:xfrm>
              <a:off x="6400800" y="4500359"/>
              <a:ext cx="1066800" cy="83364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696200" y="4576559"/>
              <a:ext cx="1066800" cy="83364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524687" y="836376"/>
            <a:ext cx="3349582" cy="1338777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200" b="1" dirty="0"/>
              <a:t>Terka </a:t>
            </a:r>
            <a:r>
              <a:rPr lang="cs-CZ" sz="2200" b="1" dirty="0" smtClean="0"/>
              <a:t>Vacková</a:t>
            </a:r>
            <a:endParaRPr lang="cs-CZ" sz="2200" b="1" dirty="0"/>
          </a:p>
          <a:p>
            <a:r>
              <a:rPr lang="en-US" sz="2200" dirty="0" err="1" smtClean="0"/>
              <a:t>Porovnání</a:t>
            </a:r>
            <a:r>
              <a:rPr lang="en-US" sz="2200" dirty="0" smtClean="0"/>
              <a:t> </a:t>
            </a:r>
            <a:r>
              <a:rPr lang="en-US" sz="2200" dirty="0" err="1"/>
              <a:t>uchycování</a:t>
            </a:r>
            <a:r>
              <a:rPr lang="en-US" sz="2200" dirty="0"/>
              <a:t> </a:t>
            </a:r>
            <a:r>
              <a:rPr lang="en-US" sz="2200" dirty="0" err="1"/>
              <a:t>semenáčů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err="1"/>
              <a:t>vybraných</a:t>
            </a:r>
            <a:r>
              <a:rPr lang="en-US" sz="2200" dirty="0"/>
              <a:t> </a:t>
            </a:r>
            <a:r>
              <a:rPr lang="en-US" sz="2200" dirty="0" err="1"/>
              <a:t>mikrostanovištích</a:t>
            </a:r>
            <a:r>
              <a:rPr lang="en-US" sz="2200" dirty="0"/>
              <a:t> </a:t>
            </a:r>
            <a:r>
              <a:rPr lang="en-US" sz="2200" dirty="0" err="1"/>
              <a:t>pastvin</a:t>
            </a:r>
            <a:endParaRPr lang="en-US" sz="2200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924419" y="863375"/>
            <a:ext cx="2745731" cy="1311778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200" b="1" dirty="0" smtClean="0"/>
              <a:t>Helča</a:t>
            </a:r>
            <a:r>
              <a:rPr lang="cs-CZ" sz="2200" dirty="0" smtClean="0"/>
              <a:t> </a:t>
            </a:r>
            <a:r>
              <a:rPr lang="cs-CZ" sz="2200" b="1" dirty="0" smtClean="0"/>
              <a:t>Kasíková</a:t>
            </a:r>
          </a:p>
          <a:p>
            <a:r>
              <a:rPr lang="cs-CZ" sz="2200" dirty="0" smtClean="0"/>
              <a:t>Species area relationship na lučních mraveništích </a:t>
            </a:r>
            <a:endParaRPr lang="en-US" sz="2200" dirty="0"/>
          </a:p>
        </p:txBody>
      </p:sp>
      <p:sp>
        <p:nvSpPr>
          <p:cNvPr id="9" name="TextovéPole 2"/>
          <p:cNvSpPr txBox="1"/>
          <p:nvPr/>
        </p:nvSpPr>
        <p:spPr>
          <a:xfrm>
            <a:off x="1794217" y="55293"/>
            <a:ext cx="564733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Bakalářské studentky</a:t>
            </a:r>
            <a:endParaRPr lang="cs-CZ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11174" y="873023"/>
            <a:ext cx="1145631" cy="1423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5107"/>
          <a:stretch/>
        </p:blipFill>
        <p:spPr bwMode="auto">
          <a:xfrm>
            <a:off x="5711461" y="3016364"/>
            <a:ext cx="1183612" cy="1274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15" descr="F:\články\úhřice baseline\celý článek verze\second submission\IMG_20180713_101100.jpg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109947" y="3016364"/>
            <a:ext cx="1805453" cy="1312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1" y="2855774"/>
            <a:ext cx="2247286" cy="1498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86" y="4493304"/>
            <a:ext cx="2247287" cy="1499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87" y="2854450"/>
            <a:ext cx="2247287" cy="1498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4500359"/>
            <a:ext cx="2248586" cy="1499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87195" y="836377"/>
            <a:ext cx="1295400" cy="1658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411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592FC943-9A54-453C-A635-6F3791A8E7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23407" y="1521626"/>
            <a:ext cx="2093386" cy="1177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F205E5E2-70D6-4D0D-9E59-1DF19BC8830B}"/>
              </a:ext>
            </a:extLst>
          </p:cNvPr>
          <p:cNvSpPr txBox="1"/>
          <p:nvPr/>
        </p:nvSpPr>
        <p:spPr>
          <a:xfrm>
            <a:off x="60008" y="346115"/>
            <a:ext cx="89338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/>
              <a:t>Vztah mezi druhovou diverzitou a fungováním společenstev</a:t>
            </a:r>
            <a:endParaRPr lang="cs-CZ" dirty="0"/>
          </a:p>
          <a:p>
            <a:pPr algn="ctr"/>
            <a:r>
              <a:rPr lang="cs-CZ" dirty="0"/>
              <a:t>aneb jsou nám vzácné druhy k něčemu?</a:t>
            </a:r>
          </a:p>
          <a:p>
            <a:pPr algn="ctr"/>
            <a:r>
              <a:rPr lang="cs-CZ" dirty="0"/>
              <a:t>Aleš Lisner </a:t>
            </a:r>
          </a:p>
        </p:txBody>
      </p:sp>
      <p:pic>
        <p:nvPicPr>
          <p:cNvPr id="6" name="Zástupný symbol pro obsah 7">
            <a:extLst>
              <a:ext uri="{FF2B5EF4-FFF2-40B4-BE49-F238E27FC236}">
                <a16:creationId xmlns="" xmlns:a16="http://schemas.microsoft.com/office/drawing/2014/main" id="{6FFFE09C-EF4F-40F8-A8BE-70CA4465E8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37159" y="1512482"/>
            <a:ext cx="2109643" cy="1186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902E5CDE-6781-4FFE-8BBE-7EA8F0B374E3}"/>
              </a:ext>
            </a:extLst>
          </p:cNvPr>
          <p:cNvSpPr txBox="1"/>
          <p:nvPr/>
        </p:nvSpPr>
        <p:spPr>
          <a:xfrm>
            <a:off x="238067" y="2686879"/>
            <a:ext cx="370760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dirty="0"/>
              <a:t>Má velká druhová bohatost vliv na produktivitu společenstva? Dokáže zabránit invazím nepůvodních druhů a udržovat společenstvo dlouhodobě stabilní?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3B5CBD7E-E673-4FB0-BEE6-D7EF15E95B91}"/>
              </a:ext>
            </a:extLst>
          </p:cNvPr>
          <p:cNvSpPr txBox="1"/>
          <p:nvPr/>
        </p:nvSpPr>
        <p:spPr>
          <a:xfrm>
            <a:off x="5287178" y="2769369"/>
            <a:ext cx="34607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dirty="0"/>
              <a:t>Nebo na druhové bohatosti nezáleží a společenstvo dokáže dlouhodobě dobře fungovat s jen pár dominantními druhy?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3F53BAE3-9004-4453-918C-43C9CEC1C6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92468" y="4154242"/>
            <a:ext cx="3187737" cy="2390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ovéPole 9">
            <a:extLst>
              <a:ext uri="{FF2B5EF4-FFF2-40B4-BE49-F238E27FC236}">
                <a16:creationId xmlns="" xmlns:a16="http://schemas.microsoft.com/office/drawing/2014/main" id="{6E1B65E1-3D1F-4218-97F8-0D690FD9DA04}"/>
              </a:ext>
            </a:extLst>
          </p:cNvPr>
          <p:cNvSpPr txBox="1"/>
          <p:nvPr/>
        </p:nvSpPr>
        <p:spPr>
          <a:xfrm>
            <a:off x="3259956" y="4774401"/>
            <a:ext cx="2625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dirty="0"/>
              <a:t>Dokáže </a:t>
            </a:r>
            <a:r>
              <a:rPr lang="cs-CZ" sz="1500" dirty="0">
                <a:solidFill>
                  <a:srgbClr val="FF0000"/>
                </a:solidFill>
              </a:rPr>
              <a:t>monokultura</a:t>
            </a:r>
            <a:r>
              <a:rPr lang="cs-CZ" sz="1500" dirty="0"/>
              <a:t> dominantní traviny být stejně „efektivní“ jako </a:t>
            </a:r>
            <a:r>
              <a:rPr lang="cs-CZ" sz="1500" dirty="0">
                <a:solidFill>
                  <a:srgbClr val="0070C0"/>
                </a:solidFill>
              </a:rPr>
              <a:t>druhově bohaté </a:t>
            </a:r>
            <a:r>
              <a:rPr lang="cs-CZ" sz="1500" dirty="0" smtClean="0"/>
              <a:t>společenstvo? </a:t>
            </a:r>
            <a:endParaRPr lang="cs-CZ" sz="1500" dirty="0"/>
          </a:p>
        </p:txBody>
      </p:sp>
      <p:pic>
        <p:nvPicPr>
          <p:cNvPr id="12" name="Obrázek 11" descr="Obsah obrázku tráva, exteriér, rostlina, pole&#10;&#10;Popis byl vytvořen automaticky">
            <a:extLst>
              <a:ext uri="{FF2B5EF4-FFF2-40B4-BE49-F238E27FC236}">
                <a16:creationId xmlns="" xmlns:a16="http://schemas.microsoft.com/office/drawing/2014/main" id="{E922BC78-D2EE-4956-991D-4694052938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5065" y="4154242"/>
            <a:ext cx="3187735" cy="2390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Znak násobení 13">
            <a:extLst>
              <a:ext uri="{FF2B5EF4-FFF2-40B4-BE49-F238E27FC236}">
                <a16:creationId xmlns="" xmlns:a16="http://schemas.microsoft.com/office/drawing/2014/main" id="{2DCE58CA-FB02-4717-BC75-B9AA20E20E08}"/>
              </a:ext>
            </a:extLst>
          </p:cNvPr>
          <p:cNvSpPr/>
          <p:nvPr/>
        </p:nvSpPr>
        <p:spPr>
          <a:xfrm>
            <a:off x="4364118" y="3868262"/>
            <a:ext cx="537552" cy="560958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" name="Spojnice: zakřivená 2">
            <a:extLst>
              <a:ext uri="{FF2B5EF4-FFF2-40B4-BE49-F238E27FC236}">
                <a16:creationId xmlns="" xmlns:a16="http://schemas.microsoft.com/office/drawing/2014/main" id="{18A0AE76-821A-4493-A0AB-5F600AF83E47}"/>
              </a:ext>
            </a:extLst>
          </p:cNvPr>
          <p:cNvCxnSpPr>
            <a:cxnSpLocks/>
          </p:cNvCxnSpPr>
          <p:nvPr/>
        </p:nvCxnSpPr>
        <p:spPr>
          <a:xfrm flipV="1">
            <a:off x="4436404" y="4179718"/>
            <a:ext cx="1256402" cy="438308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pojnice: zakřivená 17">
            <a:extLst>
              <a:ext uri="{FF2B5EF4-FFF2-40B4-BE49-F238E27FC236}">
                <a16:creationId xmlns="" xmlns:a16="http://schemas.microsoft.com/office/drawing/2014/main" id="{8A06A4EA-30F0-4E50-A80F-422CAD17C7DE}"/>
              </a:ext>
            </a:extLst>
          </p:cNvPr>
          <p:cNvCxnSpPr>
            <a:cxnSpLocks/>
          </p:cNvCxnSpPr>
          <p:nvPr/>
        </p:nvCxnSpPr>
        <p:spPr>
          <a:xfrm rot="10800000" flipV="1">
            <a:off x="3347227" y="5863012"/>
            <a:ext cx="925738" cy="380621"/>
          </a:xfrm>
          <a:prstGeom prst="curvedConnector3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 descr="Obsah obrázku osoba, muž, vsedě, vpředu&#10;&#10;Popis byl vytvořen automaticky">
            <a:extLst>
              <a:ext uri="{FF2B5EF4-FFF2-40B4-BE49-F238E27FC236}">
                <a16:creationId xmlns="" xmlns:a16="http://schemas.microsoft.com/office/drawing/2014/main" id="{2114ED8A-9B61-4177-B02B-4A2544C913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24099" y="1845852"/>
            <a:ext cx="1631699" cy="20949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5948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27784" y="0"/>
            <a:ext cx="6516216" cy="1470025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Co ovlivňuje složení rostlinných společenstev?</a:t>
            </a:r>
            <a:endParaRPr lang="cs-CZ" sz="3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252" y="106017"/>
            <a:ext cx="2915816" cy="694928"/>
          </a:xfrm>
        </p:spPr>
        <p:txBody>
          <a:bodyPr>
            <a:normAutofit fontScale="92500"/>
          </a:bodyPr>
          <a:lstStyle/>
          <a:p>
            <a:r>
              <a:rPr lang="cs-CZ" sz="2800" dirty="0" smtClean="0"/>
              <a:t>Eva </a:t>
            </a:r>
            <a:r>
              <a:rPr lang="cs-CZ" sz="2800" dirty="0" err="1" smtClean="0"/>
              <a:t>Švamberková</a:t>
            </a:r>
            <a:endParaRPr lang="cs-CZ" sz="2800" dirty="0"/>
          </a:p>
        </p:txBody>
      </p:sp>
      <p:pic>
        <p:nvPicPr>
          <p:cNvPr id="4" name="Obrázek 3" descr="https://scontent-prg1-1.xx.fbcdn.net/v/t31.0-8/21246426_1673422402670681_3163709811037413116_o.jpg?_nc_cat=101&amp;_nc_sid=cdbe9c&amp;_nc_ohc=48B2VroL1CEAX85Sb_C&amp;_nc_ht=scontent-prg1-1.xx&amp;oh=a00692e62b2a5af74840ce4b3cb0e352&amp;oe=5FB411B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165618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483768" y="1340768"/>
            <a:ext cx="612068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</a:t>
            </a:r>
            <a:r>
              <a:rPr lang="cs-CZ" dirty="0" smtClean="0"/>
              <a:t>nohé druhy chybí na pro ně zdánlivě vhodných místech</a:t>
            </a:r>
          </a:p>
          <a:p>
            <a:endParaRPr lang="cs-CZ" sz="700" dirty="0" smtClean="0"/>
          </a:p>
          <a:p>
            <a:r>
              <a:rPr lang="cs-CZ" dirty="0" smtClean="0"/>
              <a:t>Omezení rozšiřováním, podmínkami prostředí, kompeticí s ostatními druhy</a:t>
            </a:r>
          </a:p>
          <a:p>
            <a:endParaRPr lang="cs-CZ" sz="700" dirty="0" smtClean="0"/>
          </a:p>
          <a:p>
            <a:r>
              <a:rPr lang="cs-CZ" dirty="0" smtClean="0"/>
              <a:t>Vysévací  / vysazovací terénní experimenty</a:t>
            </a:r>
          </a:p>
          <a:p>
            <a:endParaRPr lang="cs-CZ" sz="700" dirty="0" smtClean="0"/>
          </a:p>
          <a:p>
            <a:r>
              <a:rPr lang="cs-CZ" dirty="0" err="1" smtClean="0"/>
              <a:t>Kompetice</a:t>
            </a:r>
            <a:r>
              <a:rPr lang="cs-CZ" dirty="0" smtClean="0"/>
              <a:t> a </a:t>
            </a:r>
            <a:r>
              <a:rPr lang="cs-CZ" dirty="0" err="1" smtClean="0"/>
              <a:t>kompetiční</a:t>
            </a:r>
            <a:r>
              <a:rPr lang="cs-CZ" dirty="0" smtClean="0"/>
              <a:t> vyloučení</a:t>
            </a:r>
          </a:p>
          <a:p>
            <a:endParaRPr lang="cs-CZ" sz="700" dirty="0" smtClean="0"/>
          </a:p>
          <a:p>
            <a:r>
              <a:rPr lang="cs-CZ" dirty="0" smtClean="0"/>
              <a:t>Uchycování jedinců v různých fázích životního cyklu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479576" y="5877272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Jaké faktory ovlivňují klíčivost semen? </a:t>
            </a:r>
          </a:p>
          <a:p>
            <a:r>
              <a:rPr lang="cs-CZ" dirty="0" smtClean="0"/>
              <a:t>Kombinace terénního a laboratorního experimentu</a:t>
            </a:r>
            <a:endParaRPr lang="cs-CZ" dirty="0"/>
          </a:p>
        </p:txBody>
      </p:sp>
      <p:pic>
        <p:nvPicPr>
          <p:cNvPr id="8" name="Picture 2" descr="E:\evča\Pictures\přf\Strašov\jaro2013\jaro2013\P5020070.JPG"/>
          <p:cNvPicPr preferRelativeResize="0"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7267" y="2924944"/>
            <a:ext cx="1944216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5" descr="E:\evča\Pictures\Strašov\červen2015\P61702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53355" y="2092091"/>
            <a:ext cx="1409490" cy="1057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7977926" y="4952842"/>
            <a:ext cx="1125125" cy="1800200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0" y="4422305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   </a:t>
            </a:r>
            <a:r>
              <a:rPr lang="cs-CZ" sz="2000" b="1" dirty="0" smtClean="0"/>
              <a:t>Bakalářská práce</a:t>
            </a:r>
          </a:p>
          <a:p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Jindřich Kraus (Hobit)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2" descr="E:\evča\Pictures\Strašov\červen2015\P6170202.JPG"/>
          <p:cNvPicPr preferRelativeResize="0"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15700" y="3706363"/>
            <a:ext cx="1152128" cy="18090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Tvar 17"/>
          <p:cNvCxnSpPr>
            <a:endCxn id="6" idx="1"/>
          </p:cNvCxnSpPr>
          <p:nvPr/>
        </p:nvCxnSpPr>
        <p:spPr>
          <a:xfrm rot="16200000" flipH="1">
            <a:off x="1798549" y="5550187"/>
            <a:ext cx="1146031" cy="21602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ázek 19" descr="G:\Můj disk\Documents\doktorat\dizertace\Exp1_kompetice\Fotky\Zakládání\Aduška 073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51786" y="3902583"/>
            <a:ext cx="427784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ázek 3" descr="https://scontent-prg1-1.xx.fbcdn.net/v/t31.0-8/21246426_1673422402670681_3163709811037413116_o.jpg?_nc_cat=101&amp;_nc_sid=cdbe9c&amp;_nc_ohc=48B2VroL1CEAX85Sb_C&amp;_nc_ht=scontent-prg1-1.xx&amp;oh=a00692e62b2a5af74840ce4b3cb0e352&amp;oe=5FB411B6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165618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E:\evča\Pictures\přf\Strašov\jaro2013\jaro2013\P5020070.JPG"/>
          <p:cNvPicPr preferRelativeResize="0">
            <a:picLocks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7267" y="2924944"/>
            <a:ext cx="1944216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uzivatel\AppData\Local\Temp\Camarc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9184" y="5126736"/>
            <a:ext cx="1652016" cy="1652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6237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76200" y="5036507"/>
            <a:ext cx="3238209" cy="18214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28549" y="3772680"/>
            <a:ext cx="3497335" cy="306946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533400" y="-228600"/>
            <a:ext cx="8662122" cy="1143000"/>
          </a:xfrm>
        </p:spPr>
        <p:txBody>
          <a:bodyPr/>
          <a:lstStyle/>
          <a:p>
            <a:r>
              <a:rPr lang="cs-CZ" sz="2800" dirty="0" smtClean="0"/>
              <a:t>Ostřicový projekt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773" y="457200"/>
            <a:ext cx="8229600" cy="4800600"/>
          </a:xfrm>
        </p:spPr>
        <p:txBody>
          <a:bodyPr/>
          <a:lstStyle/>
          <a:p>
            <a:r>
              <a:rPr lang="cs-CZ" sz="2400" b="1" dirty="0" smtClean="0"/>
              <a:t>Terénní…</a:t>
            </a:r>
          </a:p>
          <a:p>
            <a:r>
              <a:rPr lang="cs-CZ" sz="2400" dirty="0" smtClean="0"/>
              <a:t>Mnoho druhů v rámci jednoho rodu</a:t>
            </a:r>
          </a:p>
          <a:p>
            <a:r>
              <a:rPr lang="cs-CZ" sz="2400" dirty="0" smtClean="0"/>
              <a:t>Snímkování </a:t>
            </a:r>
            <a:r>
              <a:rPr lang="cs-CZ" sz="2400" dirty="0"/>
              <a:t>a měření funkčních charakteristik rostlin </a:t>
            </a:r>
            <a:endParaRPr lang="cs-CZ" sz="2400" dirty="0" smtClean="0"/>
          </a:p>
          <a:p>
            <a:endParaRPr lang="cs-CZ" sz="1400" dirty="0" smtClean="0"/>
          </a:p>
          <a:p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2800" dirty="0"/>
          </a:p>
          <a:p>
            <a:r>
              <a:rPr lang="cs-CZ" sz="2400" b="1" dirty="0" smtClean="0"/>
              <a:t>…i </a:t>
            </a:r>
            <a:r>
              <a:rPr lang="cs-CZ" sz="2400" b="1" dirty="0"/>
              <a:t>skleníkové pokusy</a:t>
            </a:r>
          </a:p>
          <a:p>
            <a:r>
              <a:rPr lang="cs-CZ" sz="2400" dirty="0" smtClean="0"/>
              <a:t>Pěstování více druhů s různými ekologickými nároky </a:t>
            </a:r>
          </a:p>
          <a:p>
            <a:r>
              <a:rPr lang="cs-CZ" sz="2400" dirty="0"/>
              <a:t>v</a:t>
            </a:r>
            <a:r>
              <a:rPr lang="cs-CZ" sz="2400" dirty="0" smtClean="0"/>
              <a:t> </a:t>
            </a:r>
            <a:r>
              <a:rPr lang="cs-CZ" sz="2400" dirty="0" err="1" smtClean="0"/>
              <a:t>kompetici</a:t>
            </a:r>
            <a:r>
              <a:rPr lang="cs-CZ" sz="2400" dirty="0" smtClean="0"/>
              <a:t>/bez ní v kombinaci s vlhkem a suchem</a:t>
            </a:r>
            <a:endParaRPr lang="cs-CZ" sz="2400" dirty="0"/>
          </a:p>
          <a:p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57308" y="0"/>
            <a:ext cx="1286692" cy="1711520"/>
          </a:xfrm>
          <a:prstGeom prst="rect">
            <a:avLst/>
          </a:prstGeom>
        </p:spPr>
      </p:pic>
      <p:sp>
        <p:nvSpPr>
          <p:cNvPr id="11" name="Nadpis 1"/>
          <p:cNvSpPr txBox="1">
            <a:spLocks/>
          </p:cNvSpPr>
          <p:nvPr/>
        </p:nvSpPr>
        <p:spPr>
          <a:xfrm>
            <a:off x="6019800" y="-29741"/>
            <a:ext cx="1956522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b="1" dirty="0"/>
              <a:t>Szilvia</a:t>
            </a:r>
            <a:r>
              <a:rPr lang="cs-CZ" sz="2000" dirty="0"/>
              <a:t> – </a:t>
            </a:r>
            <a:r>
              <a:rPr lang="cs-CZ" sz="2000" dirty="0" smtClean="0"/>
              <a:t>nová doktorandka </a:t>
            </a:r>
            <a:r>
              <a:rPr lang="cs-CZ" sz="2000" dirty="0"/>
              <a:t>na tomto projektu</a:t>
            </a:r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638801" y="1741261"/>
            <a:ext cx="3505200" cy="20299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4900" y="1741262"/>
            <a:ext cx="2336256" cy="20299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444499" y="2185182"/>
            <a:ext cx="2031998" cy="11429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428456" y="1736015"/>
            <a:ext cx="2459194" cy="20352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2619765" y="5332187"/>
            <a:ext cx="1828799" cy="12228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141573" y="5054600"/>
            <a:ext cx="1752600" cy="18542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55666" y="5029200"/>
            <a:ext cx="3315952" cy="1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028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476250" y="-228600"/>
            <a:ext cx="8229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 anchor="ctr"/>
          <a:lstStyle>
            <a:lvl1pPr defTabSz="407988" eaLnBrk="0" hangingPunct="0">
              <a:spcBef>
                <a:spcPct val="20000"/>
              </a:spcBef>
              <a:buChar char="•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674688" indent="-260350" defTabSz="407988" eaLnBrk="0" hangingPunct="0">
              <a:spcBef>
                <a:spcPct val="20000"/>
              </a:spcBef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036638" indent="-207963" defTabSz="407988" eaLnBrk="0" hangingPunct="0">
              <a:spcBef>
                <a:spcPct val="20000"/>
              </a:spcBef>
              <a:buChar char="•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450975" indent="-206375" defTabSz="407988" eaLnBrk="0" hangingPunct="0">
              <a:spcBef>
                <a:spcPct val="20000"/>
              </a:spcBef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1866900" indent="-207963" defTabSz="407988" eaLnBrk="0" hangingPunct="0">
              <a:spcBef>
                <a:spcPct val="20000"/>
              </a:spcBef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324100" indent="-207963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781300" indent="-207963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238500" indent="-207963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695700" indent="-207963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000" dirty="0">
                <a:solidFill>
                  <a:srgbClr val="000000"/>
                </a:solidFill>
                <a:latin typeface="Calibri" pitchFamily="34" charset="0"/>
              </a:rPr>
              <a:t>Co se u nás můžete naučit</a:t>
            </a:r>
          </a:p>
        </p:txBody>
      </p:sp>
      <p:sp>
        <p:nvSpPr>
          <p:cNvPr id="73731" name="Text Box 2"/>
          <p:cNvSpPr txBox="1">
            <a:spLocks noChangeArrowheads="1"/>
          </p:cNvSpPr>
          <p:nvPr/>
        </p:nvSpPr>
        <p:spPr bwMode="auto">
          <a:xfrm>
            <a:off x="152400" y="533400"/>
            <a:ext cx="822960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marL="306388" indent="-306388" defTabSz="407988" eaLnBrk="0" hangingPunct="0">
              <a:spcBef>
                <a:spcPct val="20000"/>
              </a:spcBef>
              <a:buChar char="•"/>
              <a:tabLst>
                <a:tab pos="306388" algn="l"/>
                <a:tab pos="712788" algn="l"/>
                <a:tab pos="1120775" algn="l"/>
                <a:tab pos="1527175" algn="l"/>
                <a:tab pos="1935163" algn="l"/>
                <a:tab pos="2343150" algn="l"/>
                <a:tab pos="2751138" algn="l"/>
                <a:tab pos="3157538" algn="l"/>
                <a:tab pos="3565525" algn="l"/>
                <a:tab pos="3973513" algn="l"/>
                <a:tab pos="4379913" algn="l"/>
                <a:tab pos="4787900" algn="l"/>
                <a:tab pos="5195888" algn="l"/>
                <a:tab pos="5603875" algn="l"/>
                <a:tab pos="6010275" algn="l"/>
                <a:tab pos="6418263" algn="l"/>
                <a:tab pos="6826250" algn="l"/>
                <a:tab pos="7232650" algn="l"/>
                <a:tab pos="7640638" algn="l"/>
                <a:tab pos="8048625" algn="l"/>
                <a:tab pos="84550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669925" indent="-255588" defTabSz="407988" eaLnBrk="0" hangingPunct="0">
              <a:spcBef>
                <a:spcPct val="20000"/>
              </a:spcBef>
              <a:buChar char="–"/>
              <a:tabLst>
                <a:tab pos="306388" algn="l"/>
                <a:tab pos="712788" algn="l"/>
                <a:tab pos="1120775" algn="l"/>
                <a:tab pos="1527175" algn="l"/>
                <a:tab pos="1935163" algn="l"/>
                <a:tab pos="2343150" algn="l"/>
                <a:tab pos="2751138" algn="l"/>
                <a:tab pos="3157538" algn="l"/>
                <a:tab pos="3565525" algn="l"/>
                <a:tab pos="3973513" algn="l"/>
                <a:tab pos="4379913" algn="l"/>
                <a:tab pos="4787900" algn="l"/>
                <a:tab pos="5195888" algn="l"/>
                <a:tab pos="5603875" algn="l"/>
                <a:tab pos="6010275" algn="l"/>
                <a:tab pos="6418263" algn="l"/>
                <a:tab pos="6826250" algn="l"/>
                <a:tab pos="7232650" algn="l"/>
                <a:tab pos="7640638" algn="l"/>
                <a:tab pos="8048625" algn="l"/>
                <a:tab pos="84550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036638" indent="-207963" defTabSz="407988" eaLnBrk="0" hangingPunct="0">
              <a:spcBef>
                <a:spcPct val="20000"/>
              </a:spcBef>
              <a:buChar char="•"/>
              <a:tabLst>
                <a:tab pos="306388" algn="l"/>
                <a:tab pos="712788" algn="l"/>
                <a:tab pos="1120775" algn="l"/>
                <a:tab pos="1527175" algn="l"/>
                <a:tab pos="1935163" algn="l"/>
                <a:tab pos="2343150" algn="l"/>
                <a:tab pos="2751138" algn="l"/>
                <a:tab pos="3157538" algn="l"/>
                <a:tab pos="3565525" algn="l"/>
                <a:tab pos="3973513" algn="l"/>
                <a:tab pos="4379913" algn="l"/>
                <a:tab pos="4787900" algn="l"/>
                <a:tab pos="5195888" algn="l"/>
                <a:tab pos="5603875" algn="l"/>
                <a:tab pos="6010275" algn="l"/>
                <a:tab pos="6418263" algn="l"/>
                <a:tab pos="6826250" algn="l"/>
                <a:tab pos="7232650" algn="l"/>
                <a:tab pos="7640638" algn="l"/>
                <a:tab pos="8048625" algn="l"/>
                <a:tab pos="84550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450975" indent="-206375" defTabSz="407988" eaLnBrk="0" hangingPunct="0">
              <a:spcBef>
                <a:spcPct val="20000"/>
              </a:spcBef>
              <a:buChar char="–"/>
              <a:tabLst>
                <a:tab pos="306388" algn="l"/>
                <a:tab pos="712788" algn="l"/>
                <a:tab pos="1120775" algn="l"/>
                <a:tab pos="1527175" algn="l"/>
                <a:tab pos="1935163" algn="l"/>
                <a:tab pos="2343150" algn="l"/>
                <a:tab pos="2751138" algn="l"/>
                <a:tab pos="3157538" algn="l"/>
                <a:tab pos="3565525" algn="l"/>
                <a:tab pos="3973513" algn="l"/>
                <a:tab pos="4379913" algn="l"/>
                <a:tab pos="4787900" algn="l"/>
                <a:tab pos="5195888" algn="l"/>
                <a:tab pos="5603875" algn="l"/>
                <a:tab pos="6010275" algn="l"/>
                <a:tab pos="6418263" algn="l"/>
                <a:tab pos="6826250" algn="l"/>
                <a:tab pos="7232650" algn="l"/>
                <a:tab pos="7640638" algn="l"/>
                <a:tab pos="8048625" algn="l"/>
                <a:tab pos="8455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1866900" indent="-207963" defTabSz="407988" eaLnBrk="0" hangingPunct="0">
              <a:spcBef>
                <a:spcPct val="20000"/>
              </a:spcBef>
              <a:buChar char="»"/>
              <a:tabLst>
                <a:tab pos="306388" algn="l"/>
                <a:tab pos="712788" algn="l"/>
                <a:tab pos="1120775" algn="l"/>
                <a:tab pos="1527175" algn="l"/>
                <a:tab pos="1935163" algn="l"/>
                <a:tab pos="2343150" algn="l"/>
                <a:tab pos="2751138" algn="l"/>
                <a:tab pos="3157538" algn="l"/>
                <a:tab pos="3565525" algn="l"/>
                <a:tab pos="3973513" algn="l"/>
                <a:tab pos="4379913" algn="l"/>
                <a:tab pos="4787900" algn="l"/>
                <a:tab pos="5195888" algn="l"/>
                <a:tab pos="5603875" algn="l"/>
                <a:tab pos="6010275" algn="l"/>
                <a:tab pos="6418263" algn="l"/>
                <a:tab pos="6826250" algn="l"/>
                <a:tab pos="7232650" algn="l"/>
                <a:tab pos="7640638" algn="l"/>
                <a:tab pos="8048625" algn="l"/>
                <a:tab pos="8455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324100" indent="-207963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388" algn="l"/>
                <a:tab pos="712788" algn="l"/>
                <a:tab pos="1120775" algn="l"/>
                <a:tab pos="1527175" algn="l"/>
                <a:tab pos="1935163" algn="l"/>
                <a:tab pos="2343150" algn="l"/>
                <a:tab pos="2751138" algn="l"/>
                <a:tab pos="3157538" algn="l"/>
                <a:tab pos="3565525" algn="l"/>
                <a:tab pos="3973513" algn="l"/>
                <a:tab pos="4379913" algn="l"/>
                <a:tab pos="4787900" algn="l"/>
                <a:tab pos="5195888" algn="l"/>
                <a:tab pos="5603875" algn="l"/>
                <a:tab pos="6010275" algn="l"/>
                <a:tab pos="6418263" algn="l"/>
                <a:tab pos="6826250" algn="l"/>
                <a:tab pos="7232650" algn="l"/>
                <a:tab pos="7640638" algn="l"/>
                <a:tab pos="8048625" algn="l"/>
                <a:tab pos="8455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781300" indent="-207963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388" algn="l"/>
                <a:tab pos="712788" algn="l"/>
                <a:tab pos="1120775" algn="l"/>
                <a:tab pos="1527175" algn="l"/>
                <a:tab pos="1935163" algn="l"/>
                <a:tab pos="2343150" algn="l"/>
                <a:tab pos="2751138" algn="l"/>
                <a:tab pos="3157538" algn="l"/>
                <a:tab pos="3565525" algn="l"/>
                <a:tab pos="3973513" algn="l"/>
                <a:tab pos="4379913" algn="l"/>
                <a:tab pos="4787900" algn="l"/>
                <a:tab pos="5195888" algn="l"/>
                <a:tab pos="5603875" algn="l"/>
                <a:tab pos="6010275" algn="l"/>
                <a:tab pos="6418263" algn="l"/>
                <a:tab pos="6826250" algn="l"/>
                <a:tab pos="7232650" algn="l"/>
                <a:tab pos="7640638" algn="l"/>
                <a:tab pos="8048625" algn="l"/>
                <a:tab pos="8455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238500" indent="-207963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388" algn="l"/>
                <a:tab pos="712788" algn="l"/>
                <a:tab pos="1120775" algn="l"/>
                <a:tab pos="1527175" algn="l"/>
                <a:tab pos="1935163" algn="l"/>
                <a:tab pos="2343150" algn="l"/>
                <a:tab pos="2751138" algn="l"/>
                <a:tab pos="3157538" algn="l"/>
                <a:tab pos="3565525" algn="l"/>
                <a:tab pos="3973513" algn="l"/>
                <a:tab pos="4379913" algn="l"/>
                <a:tab pos="4787900" algn="l"/>
                <a:tab pos="5195888" algn="l"/>
                <a:tab pos="5603875" algn="l"/>
                <a:tab pos="6010275" algn="l"/>
                <a:tab pos="6418263" algn="l"/>
                <a:tab pos="6826250" algn="l"/>
                <a:tab pos="7232650" algn="l"/>
                <a:tab pos="7640638" algn="l"/>
                <a:tab pos="8048625" algn="l"/>
                <a:tab pos="8455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695700" indent="-207963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388" algn="l"/>
                <a:tab pos="712788" algn="l"/>
                <a:tab pos="1120775" algn="l"/>
                <a:tab pos="1527175" algn="l"/>
                <a:tab pos="1935163" algn="l"/>
                <a:tab pos="2343150" algn="l"/>
                <a:tab pos="2751138" algn="l"/>
                <a:tab pos="3157538" algn="l"/>
                <a:tab pos="3565525" algn="l"/>
                <a:tab pos="3973513" algn="l"/>
                <a:tab pos="4379913" algn="l"/>
                <a:tab pos="4787900" algn="l"/>
                <a:tab pos="5195888" algn="l"/>
                <a:tab pos="5603875" algn="l"/>
                <a:tab pos="6010275" algn="l"/>
                <a:tab pos="6418263" algn="l"/>
                <a:tab pos="6826250" algn="l"/>
                <a:tab pos="7232650" algn="l"/>
                <a:tab pos="7640638" algn="l"/>
                <a:tab pos="8048625" algn="l"/>
                <a:tab pos="8455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50"/>
              </a:spcBef>
              <a:buClr>
                <a:srgbClr val="000000"/>
              </a:buClr>
            </a:pPr>
            <a:r>
              <a:rPr lang="cs-CZ" altLang="cs-CZ" sz="2200" dirty="0">
                <a:solidFill>
                  <a:srgbClr val="000000"/>
                </a:solidFill>
                <a:latin typeface="Calibri" pitchFamily="34" charset="0"/>
              </a:rPr>
              <a:t>Kytky, snímkování a mapování vegetace</a:t>
            </a:r>
          </a:p>
          <a:p>
            <a:pPr eaLnBrk="1" hangingPunct="1">
              <a:spcBef>
                <a:spcPts val="550"/>
              </a:spcBef>
              <a:buClr>
                <a:srgbClr val="000000"/>
              </a:buClr>
            </a:pPr>
            <a:r>
              <a:rPr lang="en-US" altLang="cs-CZ" sz="2200" dirty="0" err="1">
                <a:solidFill>
                  <a:srgbClr val="000000"/>
                </a:solidFill>
                <a:latin typeface="Calibri" pitchFamily="34" charset="0"/>
              </a:rPr>
              <a:t>Kultivace</a:t>
            </a:r>
            <a:r>
              <a:rPr lang="en-US" altLang="cs-CZ" sz="2200" dirty="0">
                <a:solidFill>
                  <a:srgbClr val="000000"/>
                </a:solidFill>
                <a:latin typeface="Calibri" pitchFamily="34" charset="0"/>
              </a:rPr>
              <a:t> v </a:t>
            </a:r>
            <a:r>
              <a:rPr lang="en-US" altLang="cs-CZ" sz="2200" dirty="0" err="1">
                <a:solidFill>
                  <a:srgbClr val="000000"/>
                </a:solidFill>
                <a:latin typeface="Calibri" pitchFamily="34" charset="0"/>
              </a:rPr>
              <a:t>klimaboxu</a:t>
            </a:r>
            <a:r>
              <a:rPr lang="en-US" altLang="cs-CZ" sz="2200" dirty="0">
                <a:solidFill>
                  <a:srgbClr val="000000"/>
                </a:solidFill>
                <a:latin typeface="Calibri" pitchFamily="34" charset="0"/>
              </a:rPr>
              <a:t> a </a:t>
            </a:r>
            <a:r>
              <a:rPr lang="en-US" altLang="cs-CZ" sz="2200" dirty="0" err="1">
                <a:solidFill>
                  <a:srgbClr val="000000"/>
                </a:solidFill>
                <a:latin typeface="Calibri" pitchFamily="34" charset="0"/>
              </a:rPr>
              <a:t>experimentování</a:t>
            </a:r>
            <a:r>
              <a:rPr lang="en-US" altLang="cs-CZ" sz="2200" dirty="0">
                <a:solidFill>
                  <a:srgbClr val="000000"/>
                </a:solidFill>
                <a:latin typeface="Calibri" pitchFamily="34" charset="0"/>
              </a:rPr>
              <a:t> s </a:t>
            </a:r>
            <a:r>
              <a:rPr lang="en-US" altLang="cs-CZ" sz="2200" dirty="0" err="1">
                <a:solidFill>
                  <a:srgbClr val="000000"/>
                </a:solidFill>
                <a:latin typeface="Calibri" pitchFamily="34" charset="0"/>
              </a:rPr>
              <a:t>rostlinami</a:t>
            </a:r>
            <a:endParaRPr lang="en-US" altLang="cs-CZ" sz="22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ts val="550"/>
              </a:spcBef>
              <a:buClr>
                <a:srgbClr val="000000"/>
              </a:buClr>
            </a:pPr>
            <a:r>
              <a:rPr lang="en-US" altLang="cs-CZ" sz="2200" dirty="0" smtClean="0">
                <a:solidFill>
                  <a:srgbClr val="000000"/>
                </a:solidFill>
                <a:latin typeface="Calibri" pitchFamily="34" charset="0"/>
              </a:rPr>
              <a:t>Experiment</a:t>
            </a:r>
            <a:r>
              <a:rPr lang="cs-CZ" altLang="cs-CZ" sz="2200" dirty="0" smtClean="0">
                <a:solidFill>
                  <a:srgbClr val="000000"/>
                </a:solidFill>
                <a:latin typeface="Calibri" pitchFamily="34" charset="0"/>
              </a:rPr>
              <a:t>y v terénu</a:t>
            </a:r>
            <a:endParaRPr lang="cs-CZ" altLang="cs-CZ" sz="22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ts val="550"/>
              </a:spcBef>
              <a:buClr>
                <a:srgbClr val="000000"/>
              </a:buClr>
            </a:pPr>
            <a:r>
              <a:rPr lang="cs-CZ" altLang="cs-CZ" sz="2200" dirty="0" smtClean="0">
                <a:solidFill>
                  <a:srgbClr val="000000"/>
                </a:solidFill>
                <a:latin typeface="Calibri" pitchFamily="34" charset="0"/>
              </a:rPr>
              <a:t>Molekulární metody / ve spolupráci s někým</a:t>
            </a:r>
            <a:endParaRPr lang="cs-CZ" altLang="cs-CZ" sz="2200" dirty="0">
              <a:solidFill>
                <a:srgbClr val="000000"/>
              </a:solidFill>
              <a:latin typeface="Calibri" pitchFamily="34" charset="0"/>
            </a:endParaRPr>
          </a:p>
          <a:p>
            <a:pPr lvl="1" eaLnBrk="1" hangingPunct="1">
              <a:spcBef>
                <a:spcPts val="450"/>
              </a:spcBef>
              <a:buClr>
                <a:srgbClr val="000000"/>
              </a:buClr>
            </a:pPr>
            <a:r>
              <a:rPr lang="cs-CZ" altLang="cs-CZ" sz="2200" dirty="0">
                <a:solidFill>
                  <a:srgbClr val="000000"/>
                </a:solidFill>
                <a:latin typeface="Calibri" pitchFamily="34" charset="0"/>
              </a:rPr>
              <a:t>PCR, sekvenování, DNA barcoding,…</a:t>
            </a:r>
          </a:p>
          <a:p>
            <a:pPr eaLnBrk="1" hangingPunct="1">
              <a:spcBef>
                <a:spcPts val="550"/>
              </a:spcBef>
              <a:buClr>
                <a:srgbClr val="000000"/>
              </a:buClr>
            </a:pPr>
            <a:r>
              <a:rPr lang="cs-CZ" altLang="cs-CZ" sz="2200" dirty="0">
                <a:solidFill>
                  <a:srgbClr val="000000"/>
                </a:solidFill>
                <a:latin typeface="Calibri" pitchFamily="34" charset="0"/>
              </a:rPr>
              <a:t>Analýza dat: klasická statistika, analýza molekulárních dat</a:t>
            </a:r>
            <a:r>
              <a:rPr lang="en-US" altLang="cs-CZ" sz="2200" dirty="0">
                <a:solidFill>
                  <a:srgbClr val="000000"/>
                </a:solidFill>
                <a:latin typeface="Calibri" pitchFamily="34" charset="0"/>
              </a:rPr>
              <a:t>, design </a:t>
            </a:r>
            <a:r>
              <a:rPr lang="en-US" altLang="cs-CZ" sz="2200" dirty="0" err="1">
                <a:solidFill>
                  <a:srgbClr val="000000"/>
                </a:solidFill>
                <a:latin typeface="Calibri" pitchFamily="34" charset="0"/>
              </a:rPr>
              <a:t>experimentů</a:t>
            </a:r>
            <a:endParaRPr lang="cs-CZ" altLang="cs-CZ" sz="22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ts val="550"/>
              </a:spcBef>
              <a:buClr>
                <a:srgbClr val="000000"/>
              </a:buClr>
            </a:pPr>
            <a:r>
              <a:rPr lang="cs-CZ" altLang="cs-CZ" sz="2200" dirty="0">
                <a:solidFill>
                  <a:srgbClr val="000000"/>
                </a:solidFill>
                <a:latin typeface="Calibri" pitchFamily="34" charset="0"/>
              </a:rPr>
              <a:t>Matematické modelování</a:t>
            </a:r>
          </a:p>
          <a:p>
            <a:pPr eaLnBrk="1" hangingPunct="1">
              <a:spcBef>
                <a:spcPts val="550"/>
              </a:spcBef>
              <a:buClr>
                <a:srgbClr val="000000"/>
              </a:buClr>
            </a:pPr>
            <a:r>
              <a:rPr lang="cs-CZ" altLang="cs-CZ" sz="2200" dirty="0">
                <a:solidFill>
                  <a:srgbClr val="000000"/>
                </a:solidFill>
                <a:latin typeface="Calibri" pitchFamily="34" charset="0"/>
              </a:rPr>
              <a:t>Metody studia kořenů a mykorhizní </a:t>
            </a:r>
            <a:r>
              <a:rPr lang="cs-CZ" altLang="cs-CZ" sz="2200" dirty="0" smtClean="0">
                <a:solidFill>
                  <a:srgbClr val="000000"/>
                </a:solidFill>
                <a:latin typeface="Calibri" pitchFamily="34" charset="0"/>
              </a:rPr>
              <a:t>symbiosy</a:t>
            </a:r>
          </a:p>
          <a:p>
            <a:pPr eaLnBrk="1" hangingPunct="1">
              <a:spcBef>
                <a:spcPts val="550"/>
              </a:spcBef>
              <a:buClr>
                <a:srgbClr val="000000"/>
              </a:buClr>
            </a:pPr>
            <a:r>
              <a:rPr lang="cs-CZ" altLang="cs-CZ" sz="2200" dirty="0" smtClean="0">
                <a:solidFill>
                  <a:srgbClr val="000000"/>
                </a:solidFill>
                <a:latin typeface="Calibri" pitchFamily="34" charset="0"/>
              </a:rPr>
              <a:t>Mezinárodní tým -&gt; angličtinu</a:t>
            </a:r>
          </a:p>
          <a:p>
            <a:pPr eaLnBrk="1" hangingPunct="1">
              <a:spcBef>
                <a:spcPts val="550"/>
              </a:spcBef>
              <a:buClr>
                <a:srgbClr val="000000"/>
              </a:buClr>
            </a:pPr>
            <a:r>
              <a:rPr lang="cs-CZ" altLang="cs-CZ" sz="2200" dirty="0" smtClean="0">
                <a:solidFill>
                  <a:srgbClr val="000000"/>
                </a:solidFill>
                <a:latin typeface="Calibri" pitchFamily="34" charset="0"/>
              </a:rPr>
              <a:t>Spolupráce v týmu (na pomoc máme techničku Markétu Applovou)</a:t>
            </a:r>
            <a:endParaRPr lang="en-US" altLang="cs-CZ" sz="22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ts val="550"/>
              </a:spcBef>
              <a:buFontTx/>
              <a:buNone/>
            </a:pPr>
            <a:endParaRPr lang="cs-CZ" altLang="cs-CZ" sz="2200" dirty="0">
              <a:solidFill>
                <a:srgbClr val="000000"/>
              </a:solidFill>
              <a:latin typeface="Calibri" pitchFamily="34" charset="0"/>
            </a:endParaRPr>
          </a:p>
          <a:p>
            <a:pPr lvl="1" eaLnBrk="1" hangingPunct="1">
              <a:spcBef>
                <a:spcPts val="550"/>
              </a:spcBef>
              <a:buFontTx/>
              <a:buNone/>
            </a:pPr>
            <a:endParaRPr lang="cs-CZ" altLang="cs-CZ" sz="2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" name="Picture 6" descr="DSC_006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1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57407" y="5057775"/>
            <a:ext cx="2698604" cy="179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5057775"/>
            <a:ext cx="2235200" cy="1800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235200" y="5060950"/>
            <a:ext cx="1905000" cy="1797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781799" y="5057775"/>
            <a:ext cx="2417631" cy="1800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03968" y="5060950"/>
            <a:ext cx="1416626" cy="179705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6248400" y="4953000"/>
            <a:ext cx="0" cy="457200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28490"/>
            <a:ext cx="8640762" cy="58912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2000" dirty="0"/>
          </a:p>
          <a:p>
            <a:pPr marL="0" lvl="1" indent="0" eaLnBrk="1" hangingPunct="1">
              <a:lnSpc>
                <a:spcPct val="90000"/>
              </a:lnSpc>
              <a:buNone/>
            </a:pPr>
            <a:r>
              <a:rPr lang="cs-CZ" altLang="cs-CZ" sz="2000" dirty="0" smtClean="0"/>
              <a:t>     </a:t>
            </a:r>
            <a:endParaRPr lang="cs-CZ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cs-CZ" sz="2000" b="1" dirty="0"/>
              <a:t>Ochranářský management luk v zemědělském provozu </a:t>
            </a:r>
            <a:endParaRPr lang="cs-CZ" altLang="cs-CZ" sz="2000" b="1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dirty="0" smtClean="0"/>
              <a:t>Petr </a:t>
            </a:r>
            <a:r>
              <a:rPr lang="cs-CZ" altLang="cs-CZ" sz="1800" dirty="0"/>
              <a:t>Blažek (KBO) </a:t>
            </a:r>
            <a:r>
              <a:rPr lang="cs-CZ" altLang="cs-CZ" sz="1800" dirty="0" smtClean="0"/>
              <a:t>peta.blazek.f@seznam.cz)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1800" dirty="0"/>
          </a:p>
          <a:p>
            <a:pPr eaLnBrk="1" hangingPunct="1">
              <a:lnSpc>
                <a:spcPct val="90000"/>
              </a:lnSpc>
            </a:pPr>
            <a:r>
              <a:rPr lang="cs-CZ" sz="2000" b="1" dirty="0"/>
              <a:t>Metabolity elaiosomů vyvolávající šíření semen mravenci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dirty="0" smtClean="0"/>
              <a:t>Marie </a:t>
            </a:r>
            <a:r>
              <a:rPr lang="cs-CZ" altLang="cs-CZ" sz="1800" dirty="0"/>
              <a:t>Konečná (doktorandka) manuska.brdo@seznam.cz</a:t>
            </a:r>
          </a:p>
          <a:p>
            <a:pPr eaLnBrk="1" hangingPunct="1">
              <a:lnSpc>
                <a:spcPct val="90000"/>
              </a:lnSpc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cs-CZ" sz="2000" b="1" dirty="0"/>
              <a:t>V</a:t>
            </a:r>
            <a:r>
              <a:rPr lang="en-US" sz="2000" b="1" dirty="0"/>
              <a:t>liv </a:t>
            </a:r>
            <a:r>
              <a:rPr lang="en-US" sz="2000" b="1" dirty="0" err="1"/>
              <a:t>druhové</a:t>
            </a:r>
            <a:r>
              <a:rPr lang="en-US" sz="2000" b="1" dirty="0"/>
              <a:t> </a:t>
            </a:r>
            <a:r>
              <a:rPr lang="en-US" sz="2000" b="1" dirty="0" err="1"/>
              <a:t>bohatosti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odolnost</a:t>
            </a:r>
            <a:r>
              <a:rPr lang="en-US" sz="2000" b="1" dirty="0"/>
              <a:t> </a:t>
            </a:r>
            <a:r>
              <a:rPr lang="en-US" sz="2000" b="1" dirty="0" err="1"/>
              <a:t>proti</a:t>
            </a:r>
            <a:r>
              <a:rPr lang="en-US" sz="2000" b="1" dirty="0"/>
              <a:t> </a:t>
            </a:r>
            <a:r>
              <a:rPr lang="en-US" sz="2000" b="1" dirty="0" err="1"/>
              <a:t>nepůvodnim</a:t>
            </a:r>
            <a:r>
              <a:rPr lang="en-US" sz="2000" b="1" dirty="0"/>
              <a:t> </a:t>
            </a:r>
            <a:r>
              <a:rPr lang="en-US" sz="2000" b="1" dirty="0" err="1"/>
              <a:t>druhům</a:t>
            </a:r>
            <a:endParaRPr lang="cs-CZ" altLang="cs-CZ" sz="2000" b="1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dirty="0" smtClean="0">
                <a:ea typeface="+mn-ea"/>
                <a:cs typeface="+mn-cs"/>
              </a:rPr>
              <a:t>Aleš </a:t>
            </a:r>
            <a:r>
              <a:rPr lang="cs-CZ" altLang="cs-CZ" sz="1800" dirty="0">
                <a:ea typeface="+mn-ea"/>
                <a:cs typeface="+mn-cs"/>
              </a:rPr>
              <a:t>Lisner (doktorand) </a:t>
            </a:r>
            <a:r>
              <a:rPr lang="cs-CZ" altLang="cs-CZ" sz="1800" dirty="0" smtClean="0">
                <a:ea typeface="+mn-ea"/>
                <a:cs typeface="+mn-cs"/>
              </a:rPr>
              <a:t>aleslisner@seznam.cz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cs-CZ" altLang="cs-CZ" sz="2000" dirty="0" smtClean="0">
              <a:ea typeface="+mn-ea"/>
              <a:cs typeface="+mn-cs"/>
            </a:endParaRPr>
          </a:p>
          <a:p>
            <a:pPr marL="342900" lvl="1" indent="-342900" eaLnBrk="1" hangingPunct="1">
              <a:lnSpc>
                <a:spcPct val="90000"/>
              </a:lnSpc>
              <a:buChar char="•"/>
            </a:pPr>
            <a:r>
              <a:rPr lang="en-US" sz="2000" b="1" dirty="0" err="1">
                <a:ea typeface="+mn-ea"/>
                <a:cs typeface="+mn-cs"/>
              </a:rPr>
              <a:t>Která</a:t>
            </a:r>
            <a:r>
              <a:rPr lang="en-US" sz="2000" b="1" dirty="0">
                <a:ea typeface="+mn-ea"/>
                <a:cs typeface="+mn-cs"/>
              </a:rPr>
              <a:t> </a:t>
            </a:r>
            <a:r>
              <a:rPr lang="en-US" sz="2000" b="1" dirty="0" err="1">
                <a:ea typeface="+mn-ea"/>
                <a:cs typeface="+mn-cs"/>
              </a:rPr>
              <a:t>fáze</a:t>
            </a:r>
            <a:r>
              <a:rPr lang="en-US" sz="2000" b="1" dirty="0">
                <a:ea typeface="+mn-ea"/>
                <a:cs typeface="+mn-cs"/>
              </a:rPr>
              <a:t> </a:t>
            </a:r>
            <a:r>
              <a:rPr lang="en-US" sz="2000" b="1" dirty="0" err="1">
                <a:ea typeface="+mn-ea"/>
                <a:cs typeface="+mn-cs"/>
              </a:rPr>
              <a:t>životního</a:t>
            </a:r>
            <a:r>
              <a:rPr lang="en-US" sz="2000" b="1" dirty="0">
                <a:ea typeface="+mn-ea"/>
                <a:cs typeface="+mn-cs"/>
              </a:rPr>
              <a:t> </a:t>
            </a:r>
            <a:r>
              <a:rPr lang="en-US" sz="2000" b="1" dirty="0" err="1">
                <a:ea typeface="+mn-ea"/>
                <a:cs typeface="+mn-cs"/>
              </a:rPr>
              <a:t>cyklu</a:t>
            </a:r>
            <a:r>
              <a:rPr lang="en-US" sz="2000" b="1" dirty="0">
                <a:ea typeface="+mn-ea"/>
                <a:cs typeface="+mn-cs"/>
              </a:rPr>
              <a:t> </a:t>
            </a:r>
            <a:r>
              <a:rPr lang="en-US" sz="2000" b="1" dirty="0" err="1">
                <a:ea typeface="+mn-ea"/>
                <a:cs typeface="+mn-cs"/>
              </a:rPr>
              <a:t>rostliny</a:t>
            </a:r>
            <a:r>
              <a:rPr lang="en-US" sz="2000" b="1" dirty="0">
                <a:ea typeface="+mn-ea"/>
                <a:cs typeface="+mn-cs"/>
              </a:rPr>
              <a:t> je </a:t>
            </a:r>
            <a:r>
              <a:rPr lang="en-US" sz="2000" b="1" dirty="0" err="1">
                <a:ea typeface="+mn-ea"/>
                <a:cs typeface="+mn-cs"/>
              </a:rPr>
              <a:t>nejzásadnější</a:t>
            </a:r>
            <a:r>
              <a:rPr lang="en-US" sz="2000" b="1" dirty="0">
                <a:ea typeface="+mn-ea"/>
                <a:cs typeface="+mn-cs"/>
              </a:rPr>
              <a:t> </a:t>
            </a:r>
            <a:endParaRPr lang="cs-CZ" sz="2000" b="1" dirty="0" smtClean="0">
              <a:ea typeface="+mn-ea"/>
              <a:cs typeface="+mn-cs"/>
            </a:endParaRPr>
          </a:p>
          <a:p>
            <a:pPr marL="0" lvl="1" indent="0" eaLnBrk="1" hangingPunct="1">
              <a:lnSpc>
                <a:spcPct val="90000"/>
              </a:lnSpc>
              <a:buNone/>
            </a:pPr>
            <a:r>
              <a:rPr lang="cs-CZ" sz="2000" b="1" dirty="0">
                <a:ea typeface="+mn-ea"/>
                <a:cs typeface="+mn-cs"/>
              </a:rPr>
              <a:t> </a:t>
            </a:r>
            <a:r>
              <a:rPr lang="cs-CZ" sz="2000" b="1" dirty="0" smtClean="0">
                <a:ea typeface="+mn-ea"/>
                <a:cs typeface="+mn-cs"/>
              </a:rPr>
              <a:t>    </a:t>
            </a:r>
            <a:r>
              <a:rPr lang="en-US" sz="2000" b="1" dirty="0" smtClean="0">
                <a:ea typeface="+mn-ea"/>
                <a:cs typeface="+mn-cs"/>
              </a:rPr>
              <a:t>pro </a:t>
            </a:r>
            <a:r>
              <a:rPr lang="en-US" sz="2000" b="1" dirty="0" err="1">
                <a:ea typeface="+mn-ea"/>
                <a:cs typeface="+mn-cs"/>
              </a:rPr>
              <a:t>uchycení</a:t>
            </a:r>
            <a:r>
              <a:rPr lang="en-US" sz="2000" b="1" dirty="0">
                <a:ea typeface="+mn-ea"/>
                <a:cs typeface="+mn-cs"/>
              </a:rPr>
              <a:t> </a:t>
            </a:r>
            <a:r>
              <a:rPr lang="en-US" sz="2000" b="1" dirty="0" err="1">
                <a:ea typeface="+mn-ea"/>
                <a:cs typeface="+mn-cs"/>
              </a:rPr>
              <a:t>druhů</a:t>
            </a:r>
            <a:r>
              <a:rPr lang="en-US" sz="2000" b="1" dirty="0">
                <a:ea typeface="+mn-ea"/>
                <a:cs typeface="+mn-cs"/>
              </a:rPr>
              <a:t> v </a:t>
            </a:r>
            <a:r>
              <a:rPr lang="en-US" sz="2000" b="1" dirty="0" err="1">
                <a:ea typeface="+mn-ea"/>
                <a:cs typeface="+mn-cs"/>
              </a:rPr>
              <a:t>rostlinném</a:t>
            </a:r>
            <a:r>
              <a:rPr lang="en-US" sz="2000" b="1" dirty="0">
                <a:ea typeface="+mn-ea"/>
                <a:cs typeface="+mn-cs"/>
              </a:rPr>
              <a:t> </a:t>
            </a:r>
            <a:r>
              <a:rPr lang="en-US" sz="2000" b="1" dirty="0" err="1" smtClean="0">
                <a:ea typeface="+mn-ea"/>
                <a:cs typeface="+mn-cs"/>
              </a:rPr>
              <a:t>společenstvu</a:t>
            </a:r>
            <a:endParaRPr lang="cs-CZ" sz="2000" b="1" dirty="0" smtClean="0">
              <a:ea typeface="+mn-ea"/>
              <a:cs typeface="+mn-cs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Eva </a:t>
            </a:r>
            <a:r>
              <a:rPr lang="cs-CZ" altLang="cs-CZ" sz="2000" dirty="0"/>
              <a:t>Švamberková (doktorandka) eva.sva@centrum.cz</a:t>
            </a:r>
          </a:p>
          <a:p>
            <a:pPr marL="0" lvl="1" indent="0" eaLnBrk="1" hangingPunct="1">
              <a:lnSpc>
                <a:spcPct val="90000"/>
              </a:lnSpc>
              <a:buNone/>
            </a:pPr>
            <a:endParaRPr lang="cs-CZ" sz="2000" b="1" dirty="0" smtClean="0">
              <a:ea typeface="+mn-ea"/>
              <a:cs typeface="+mn-cs"/>
            </a:endParaRPr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b="1" dirty="0"/>
              <a:t>Odkaz na všechna </a:t>
            </a:r>
            <a:r>
              <a:rPr lang="cs-CZ" altLang="cs-CZ" sz="2000" b="1" dirty="0" smtClean="0"/>
              <a:t>témata:</a:t>
            </a:r>
            <a:endParaRPr lang="cs-CZ" altLang="cs-CZ" sz="2400" b="1" dirty="0"/>
          </a:p>
          <a:p>
            <a:pPr marL="0" lvl="1" indent="0" eaLnBrk="1" hangingPunct="1">
              <a:lnSpc>
                <a:spcPct val="90000"/>
              </a:lnSpc>
              <a:buNone/>
            </a:pPr>
            <a:r>
              <a:rPr lang="cs-CZ" altLang="cs-CZ" sz="1800" b="1" dirty="0"/>
              <a:t>https://botanika.prf.jcu.cz/suspa/vyuka/materialy/TemataBakal.pdf</a:t>
            </a:r>
          </a:p>
        </p:txBody>
      </p:sp>
      <p:pic>
        <p:nvPicPr>
          <p:cNvPr id="5" name="Obrázek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92583" y="3606238"/>
            <a:ext cx="1004236" cy="1289318"/>
          </a:xfrm>
          <a:prstGeom prst="rect">
            <a:avLst/>
          </a:prstGeom>
        </p:spPr>
      </p:pic>
      <p:pic>
        <p:nvPicPr>
          <p:cNvPr id="6" name="Obrázek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63554" y="2112219"/>
            <a:ext cx="1033265" cy="1291843"/>
          </a:xfrm>
          <a:prstGeom prst="rect">
            <a:avLst/>
          </a:prstGeom>
        </p:spPr>
      </p:pic>
      <p:pic>
        <p:nvPicPr>
          <p:cNvPr id="7" name="Obrázek 1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892583" y="4985324"/>
            <a:ext cx="1004236" cy="1255550"/>
          </a:xfrm>
          <a:prstGeom prst="rect">
            <a:avLst/>
          </a:prstGeom>
        </p:spPr>
      </p:pic>
      <p:pic>
        <p:nvPicPr>
          <p:cNvPr id="8" name="Obrázek 1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848600" y="609600"/>
            <a:ext cx="1092201" cy="1412851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 bwMode="auto">
          <a:xfrm>
            <a:off x="457200" y="-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kern="0" dirty="0" smtClean="0"/>
              <a:t>Námi nabízená témata</a:t>
            </a:r>
            <a:endParaRPr lang="cs-CZ" kern="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062" y="76200"/>
            <a:ext cx="1092938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257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Funkční vlastnosti rostlin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932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Pracujeme často s celým společenstvem – v experimentu Ohrazení mám ke stovce druhů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Měření </a:t>
            </a:r>
            <a:r>
              <a:rPr lang="cs-CZ" altLang="cs-CZ" sz="2400" b="1" smtClean="0"/>
              <a:t>fyziologických dějů</a:t>
            </a:r>
            <a:r>
              <a:rPr lang="cs-CZ" altLang="cs-CZ" sz="2400" smtClean="0"/>
              <a:t> – ale nejde změřit u všech druhů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Měření</a:t>
            </a:r>
            <a:r>
              <a:rPr lang="cs-CZ" altLang="cs-CZ" sz="2400" b="1" smtClean="0"/>
              <a:t> funkčních vlastností </a:t>
            </a:r>
            <a:r>
              <a:rPr lang="cs-CZ" altLang="cs-CZ" sz="2400" smtClean="0"/>
              <a:t>– na místě (v terénu, ve skleníku či klimaboxu) nebo na odebraných rostlinách v laboratoři</a:t>
            </a:r>
            <a:r>
              <a:rPr lang="en-US" altLang="cs-CZ" sz="2400" dirty="0" smtClean="0"/>
              <a:t> </a:t>
            </a:r>
            <a:endParaRPr lang="cs-CZ" altLang="cs-CZ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Funkční diverzita  - </a:t>
            </a:r>
            <a:r>
              <a:rPr lang="cs-CZ" altLang="cs-CZ" sz="2400" smtClean="0"/>
              <a:t>jak moc se liší druhy v rámci společenstva, ale také jak moc se liší individua v rámci druhu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Fylogenetická diverzita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9509" y="-7620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Kdo co dělá?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56" y="1066800"/>
            <a:ext cx="8640762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b="1" dirty="0" smtClean="0"/>
              <a:t>Jan Šuspa Lepš </a:t>
            </a:r>
            <a:r>
              <a:rPr lang="cs-CZ" altLang="cs-CZ" sz="2000" dirty="0" smtClean="0"/>
              <a:t>(KBO) suspa@prf.jcu.cz </a:t>
            </a:r>
            <a:endParaRPr lang="cs-CZ" altLang="cs-CZ" sz="2000" i="1" dirty="0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mechanismy, které určují fungování rostlinných 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cs-CZ" altLang="cs-CZ" sz="2000" dirty="0"/>
              <a:t> </a:t>
            </a:r>
            <a:r>
              <a:rPr lang="cs-CZ" altLang="cs-CZ" sz="2000" dirty="0" smtClean="0"/>
              <a:t>   společenstev (včetně Papuy), problémy stability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Zpracování dat, Modelování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000" dirty="0" smtClean="0"/>
          </a:p>
          <a:p>
            <a:pPr lvl="1" eaLnBrk="1" hangingPunct="1">
              <a:lnSpc>
                <a:spcPct val="90000"/>
              </a:lnSpc>
            </a:pPr>
            <a:endParaRPr lang="cs-CZ" altLang="cs-CZ" sz="2000" dirty="0" smtClean="0"/>
          </a:p>
        </p:txBody>
      </p:sp>
      <p:pic>
        <p:nvPicPr>
          <p:cNvPr id="6" name="Obrázek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3709" y="846138"/>
            <a:ext cx="1295400" cy="153536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99368" y="3482561"/>
            <a:ext cx="4501551" cy="337543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00919" y="3482561"/>
            <a:ext cx="2531579" cy="337543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09" y="4155084"/>
            <a:ext cx="2079166" cy="270291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28600" y="31242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Ochran</a:t>
            </a:r>
            <a:r>
              <a:rPr lang="cs-CZ" dirty="0" err="1" smtClean="0"/>
              <a:t>anářsko</a:t>
            </a:r>
            <a:r>
              <a:rPr lang="cs-CZ" dirty="0" smtClean="0"/>
              <a:t>-didaktická bakalářka</a:t>
            </a:r>
          </a:p>
          <a:p>
            <a:r>
              <a:rPr lang="cs-CZ" dirty="0" smtClean="0"/>
              <a:t>Rezervace Na stráži a </a:t>
            </a:r>
            <a:r>
              <a:rPr lang="cs-CZ" dirty="0" err="1" smtClean="0"/>
              <a:t>Vyšenské</a:t>
            </a:r>
            <a:r>
              <a:rPr lang="cs-CZ" dirty="0" smtClean="0"/>
              <a:t> kopce – spolupráce s CHKO Blanský 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283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altLang="cs-CZ" smtClean="0"/>
              <a:t>Ohrazen</a:t>
            </a:r>
            <a:r>
              <a:rPr lang="cs-CZ" altLang="cs-CZ" smtClean="0"/>
              <a:t>í (http://mapy.atlas.cz)</a:t>
            </a:r>
            <a:endParaRPr lang="en-GB" altLang="cs-CZ" smtClean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5334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026" descr="P10705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1027"/>
          <p:cNvSpPr txBox="1">
            <a:spLocks noChangeArrowheads="1"/>
          </p:cNvSpPr>
          <p:nvPr/>
        </p:nvSpPr>
        <p:spPr bwMode="auto">
          <a:xfrm>
            <a:off x="250825" y="5949950"/>
            <a:ext cx="59055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Když je hezky, tak je to v terénu pohoda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026" descr="odecetvdest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1027"/>
          <p:cNvSpPr txBox="1">
            <a:spLocks noChangeArrowheads="1"/>
          </p:cNvSpPr>
          <p:nvPr/>
        </p:nvSpPr>
        <p:spPr bwMode="auto">
          <a:xfrm>
            <a:off x="152400" y="57912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  <a:latin typeface="Times New Roman" pitchFamily="18" charset="0"/>
              </a:rPr>
              <a:t>Ale zvládneme to, i </a:t>
            </a:r>
            <a:r>
              <a:rPr lang="cs-CZ" altLang="cs-CZ" sz="2400" smtClean="0">
                <a:solidFill>
                  <a:schemeClr val="bg1"/>
                </a:solidFill>
                <a:latin typeface="Times New Roman" pitchFamily="18" charset="0"/>
              </a:rPr>
              <a:t>když </a:t>
            </a:r>
            <a:r>
              <a:rPr lang="cs-CZ" altLang="cs-CZ" sz="2400">
                <a:solidFill>
                  <a:schemeClr val="bg1"/>
                </a:solidFill>
                <a:latin typeface="Times New Roman" pitchFamily="18" charset="0"/>
              </a:rPr>
              <a:t>prší</a:t>
            </a:r>
            <a:endParaRPr lang="en-GB" altLang="cs-CZ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4801" y="1019175"/>
            <a:ext cx="5600636" cy="4982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475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72200" y="1065213"/>
            <a:ext cx="2622550" cy="2765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4756" name="TextovéPole 5"/>
          <p:cNvSpPr txBox="1">
            <a:spLocks noChangeArrowheads="1"/>
          </p:cNvSpPr>
          <p:nvPr/>
        </p:nvSpPr>
        <p:spPr bwMode="auto">
          <a:xfrm>
            <a:off x="-685800" y="100929"/>
            <a:ext cx="11010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en-US" sz="2800" dirty="0">
                <a:solidFill>
                  <a:srgbClr val="000000"/>
                </a:solidFill>
                <a:latin typeface="Calibri" pitchFamily="34" charset="0"/>
              </a:rPr>
              <a:t>Možnost studia tropických rostlin a jejich vztahů na </a:t>
            </a:r>
          </a:p>
          <a:p>
            <a:pPr algn="ctr" eaLnBrk="1" hangingPunct="1"/>
            <a:r>
              <a:rPr lang="cs-CZ" altLang="en-US" sz="2800" dirty="0">
                <a:solidFill>
                  <a:srgbClr val="000000"/>
                </a:solidFill>
                <a:latin typeface="Calibri" pitchFamily="34" charset="0"/>
              </a:rPr>
              <a:t>Papui-Nové </a:t>
            </a:r>
            <a:r>
              <a:rPr lang="cs-CZ" altLang="en-US" sz="2800" dirty="0" smtClean="0">
                <a:solidFill>
                  <a:srgbClr val="000000"/>
                </a:solidFill>
                <a:latin typeface="Calibri" pitchFamily="34" charset="0"/>
              </a:rPr>
              <a:t>Guineji </a:t>
            </a:r>
            <a:endParaRPr lang="cs-CZ" altLang="en-US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4757" name="TextovéPole 7"/>
          <p:cNvSpPr txBox="1">
            <a:spLocks noChangeArrowheads="1"/>
          </p:cNvSpPr>
          <p:nvPr/>
        </p:nvSpPr>
        <p:spPr bwMode="auto">
          <a:xfrm>
            <a:off x="434975" y="6179127"/>
            <a:ext cx="5146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dirty="0">
                <a:solidFill>
                  <a:srgbClr val="000000"/>
                </a:solidFill>
                <a:latin typeface="Calibri" pitchFamily="34" charset="0"/>
              </a:rPr>
              <a:t>Terénní stanice uprostřed primárního tropického lesa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72200" y="3990975"/>
            <a:ext cx="2717800" cy="271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34975" y="5861627"/>
            <a:ext cx="7543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altLang="en-US" sz="2800" kern="0" dirty="0" smtClean="0"/>
              <a:t>Wanang conservation area – 50ha plot</a:t>
            </a:r>
            <a:endParaRPr lang="en-US" altLang="en-US" sz="2800" kern="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838200" y="1392389"/>
            <a:ext cx="7016751" cy="3888211"/>
            <a:chOff x="0" y="1647825"/>
            <a:chExt cx="9144000" cy="521017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47825"/>
              <a:ext cx="9144000" cy="521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5638800" y="2362200"/>
              <a:ext cx="3200400" cy="1676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9300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hotographs\Activity photos\DSCN20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9875" y="3281363"/>
            <a:ext cx="3108325" cy="3109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C:\Users\Binatang ResearchCen\AppData\Desktop\Piper project\Piper project\Photographs\Activity photos\DSCN20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56000" y="703263"/>
            <a:ext cx="28956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6804" name="Obrázek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29400" y="1385888"/>
            <a:ext cx="2268538" cy="42021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6805" name="TextovéPole 3"/>
          <p:cNvSpPr txBox="1">
            <a:spLocks noChangeArrowheads="1"/>
          </p:cNvSpPr>
          <p:nvPr/>
        </p:nvSpPr>
        <p:spPr bwMode="auto">
          <a:xfrm>
            <a:off x="0" y="735013"/>
            <a:ext cx="320040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sz="2800">
                <a:solidFill>
                  <a:srgbClr val="000000"/>
                </a:solidFill>
                <a:latin typeface="Calibri" pitchFamily="34" charset="0"/>
              </a:rPr>
              <a:t>Vztahy mezi pepři a jejich</a:t>
            </a:r>
          </a:p>
          <a:p>
            <a:pPr eaLnBrk="1" hangingPunct="1"/>
            <a:r>
              <a:rPr lang="cs-CZ" altLang="en-US" sz="2800">
                <a:solidFill>
                  <a:srgbClr val="000000"/>
                </a:solidFill>
                <a:latin typeface="Calibri" pitchFamily="34" charset="0"/>
              </a:rPr>
              <a:t> hostitelskými stromy</a:t>
            </a:r>
            <a:endParaRPr lang="cs-CZ" altLang="en-US" sz="20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" name="Picture 2" descr="C:\Users\Binatang ResearchCen\AppData\Desktop\Piper project\Piper project\Photographs\Activity photos\DSCN21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56000" y="3800475"/>
            <a:ext cx="28575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663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Výchozí návrh">
  <a:themeElements>
    <a:clrScheme name="4_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Výchozí návrh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ýchozí návrh">
  <a:themeElements>
    <a:clrScheme name="1_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Výchozí návrh">
  <a:themeElements>
    <a:clrScheme name="2_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19636</TotalTime>
  <Words>1024</Words>
  <Application>Microsoft Office PowerPoint</Application>
  <PresentationFormat>Předvádění na obrazovce (4:3)</PresentationFormat>
  <Paragraphs>194</Paragraphs>
  <Slides>25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Výchozí návrh</vt:lpstr>
      <vt:lpstr>4_Výchozí návrh</vt:lpstr>
      <vt:lpstr>1_Výchozí návrh</vt:lpstr>
      <vt:lpstr>2_Výchozí návrh</vt:lpstr>
      <vt:lpstr>Co nás zajímá?</vt:lpstr>
      <vt:lpstr>Co k tomu potřebujeme vědět?</vt:lpstr>
      <vt:lpstr>Funkční vlastnosti rostlin</vt:lpstr>
      <vt:lpstr>Kdo co dělá?</vt:lpstr>
      <vt:lpstr>Ohrazení (http://mapy.atlas.cz)</vt:lpstr>
      <vt:lpstr>Snímek 6</vt:lpstr>
      <vt:lpstr>Snímek 7</vt:lpstr>
      <vt:lpstr>Snímek 8</vt:lpstr>
      <vt:lpstr>Snímek 9</vt:lpstr>
      <vt:lpstr>Snímek 10</vt:lpstr>
      <vt:lpstr>Kdo co dělá?</vt:lpstr>
      <vt:lpstr>Jak (funkční) rozmanitost lučního společenstva ovlivňuje jeho fungování?</vt:lpstr>
      <vt:lpstr>Co nás zajímá?</vt:lpstr>
      <vt:lpstr>Arbuskulární mykorhiza</vt:lpstr>
      <vt:lpstr>Kdo co dělá?</vt:lpstr>
      <vt:lpstr>Benešov experiment </vt:lpstr>
      <vt:lpstr>Snímek 17</vt:lpstr>
      <vt:lpstr>Snímek 18</vt:lpstr>
      <vt:lpstr>Snímek 19</vt:lpstr>
      <vt:lpstr>Snímek 20</vt:lpstr>
      <vt:lpstr>Snímek 21</vt:lpstr>
      <vt:lpstr>Co ovlivňuje složení rostlinných společenstev?</vt:lpstr>
      <vt:lpstr>Ostřicový projekt</vt:lpstr>
      <vt:lpstr>Snímek 24</vt:lpstr>
      <vt:lpstr>Snímek 25</vt:lpstr>
    </vt:vector>
  </TitlesOfParts>
  <Company>Jihočeská Univerzita, PřF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Ekologie na katedře botaniky</dc:title>
  <dc:creator>majka smilauerova</dc:creator>
  <cp:lastModifiedBy>uzivatel</cp:lastModifiedBy>
  <cp:revision>143</cp:revision>
  <dcterms:created xsi:type="dcterms:W3CDTF">2010-11-29T13:10:05Z</dcterms:created>
  <dcterms:modified xsi:type="dcterms:W3CDTF">2020-10-26T07:26:53Z</dcterms:modified>
</cp:coreProperties>
</file>