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85" r:id="rId7"/>
    <p:sldId id="315" r:id="rId8"/>
    <p:sldId id="317" r:id="rId9"/>
    <p:sldId id="286" r:id="rId10"/>
    <p:sldId id="287" r:id="rId11"/>
    <p:sldId id="281" r:id="rId12"/>
    <p:sldId id="282" r:id="rId13"/>
    <p:sldId id="284" r:id="rId14"/>
    <p:sldId id="278" r:id="rId15"/>
    <p:sldId id="277" r:id="rId16"/>
    <p:sldId id="316" r:id="rId17"/>
    <p:sldId id="279" r:id="rId18"/>
    <p:sldId id="280" r:id="rId19"/>
    <p:sldId id="283" r:id="rId20"/>
    <p:sldId id="295" r:id="rId21"/>
    <p:sldId id="296" r:id="rId22"/>
    <p:sldId id="297" r:id="rId23"/>
    <p:sldId id="298" r:id="rId24"/>
    <p:sldId id="303" r:id="rId25"/>
    <p:sldId id="310" r:id="rId26"/>
    <p:sldId id="304" r:id="rId27"/>
    <p:sldId id="306" r:id="rId28"/>
    <p:sldId id="307" r:id="rId29"/>
    <p:sldId id="308" r:id="rId30"/>
    <p:sldId id="318" r:id="rId31"/>
    <p:sldId id="312" r:id="rId32"/>
    <p:sldId id="301" r:id="rId33"/>
    <p:sldId id="288" r:id="rId34"/>
    <p:sldId id="299" r:id="rId35"/>
    <p:sldId id="300" r:id="rId36"/>
    <p:sldId id="257" r:id="rId37"/>
    <p:sldId id="260" r:id="rId38"/>
    <p:sldId id="261" r:id="rId39"/>
    <p:sldId id="294" r:id="rId40"/>
    <p:sldId id="311" r:id="rId41"/>
    <p:sldId id="289" r:id="rId42"/>
    <p:sldId id="258" r:id="rId43"/>
    <p:sldId id="291" r:id="rId44"/>
    <p:sldId id="292" r:id="rId45"/>
    <p:sldId id="290" r:id="rId46"/>
    <p:sldId id="314" r:id="rId47"/>
    <p:sldId id="262" r:id="rId48"/>
    <p:sldId id="263" r:id="rId49"/>
    <p:sldId id="265" r:id="rId50"/>
    <p:sldId id="293" r:id="rId51"/>
    <p:sldId id="267" r:id="rId52"/>
    <p:sldId id="270" r:id="rId53"/>
    <p:sldId id="271" r:id="rId54"/>
    <p:sldId id="269" r:id="rId55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84670-B91E-475C-9AF8-6A4244B5A33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159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485BD-2C7D-4437-8EC7-C1858358E53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62178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9B0D2-B631-44B9-8855-C1A03E77AB1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6522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987B81-A1C4-4CCC-8BC2-9E50AE46B29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186805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C60BB-BA03-4B26-85BE-C3F59CA5AF0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427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149214-6210-474A-86C6-C7D8C6F8F0B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5902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CA220-B0F2-44D5-BFAF-E7A14106920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2457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9AC8FD-B85B-4D31-B55F-3BA5B02A18A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82999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86D9D-6D06-413F-B07F-D955E08D583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1220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715BA-9E11-47E6-BB72-4BCFA1AD03B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96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300A15-356D-4633-81C0-2E79EEF3F17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6673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92F17-7E6C-4D54-9565-DDC130EC7E0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800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0CBB9-0710-4FC1-AC5A-92D6BFA6DB7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55212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468D8A-E33F-46FB-9E67-E0CDDBBE28DA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1.png"/><Relationship Id="rId2" Type="http://schemas.microsoft.com/office/2007/relationships/media" Target="../media/media2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1.png"/><Relationship Id="rId3" Type="http://schemas.openxmlformats.org/officeDocument/2006/relationships/audio" Target="../media/media30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emf"/><Relationship Id="rId2" Type="http://schemas.microsoft.com/office/2007/relationships/media" Target="../media/media30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5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audio" Target="../media/media34.m4a"/><Relationship Id="rId7" Type="http://schemas.openxmlformats.org/officeDocument/2006/relationships/oleObject" Target="../embeddings/oleObject10.bin"/><Relationship Id="rId2" Type="http://schemas.microsoft.com/office/2007/relationships/media" Target="../media/media34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1.png"/><Relationship Id="rId2" Type="http://schemas.microsoft.com/office/2007/relationships/media" Target="../media/media35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>
                <a:solidFill>
                  <a:schemeClr val="tx1"/>
                </a:solidFill>
              </a:rPr>
              <a:t>Charakteristiky populací</a:t>
            </a:r>
            <a:r>
              <a:rPr lang="cs-CZ" altLang="cs-CZ" smtClean="0"/>
              <a:t/>
            </a:r>
            <a:br>
              <a:rPr lang="cs-CZ" altLang="cs-CZ" smtClean="0"/>
            </a:br>
            <a:r>
              <a:rPr lang="cs-CZ" altLang="cs-CZ" sz="3200" smtClean="0"/>
              <a:t>(populace je definovaná jako soubor </a:t>
            </a:r>
            <a:r>
              <a:rPr lang="cs-CZ" altLang="cs-CZ" sz="3200" b="1" smtClean="0"/>
              <a:t>jedinců </a:t>
            </a:r>
            <a:r>
              <a:rPr lang="cs-CZ" altLang="cs-CZ" sz="3200" smtClean="0"/>
              <a:t>vyskytujících se spolu v prostoru a čase – ale co je to jedinec)</a:t>
            </a:r>
            <a:endParaRPr lang="en-GB" altLang="cs-CZ" sz="32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a jak je mohu zjišťovat</a:t>
            </a:r>
            <a:endParaRPr lang="cs-CZ" altLang="cs-CZ" smtClean="0"/>
          </a:p>
          <a:p>
            <a:r>
              <a:rPr lang="cs-CZ" altLang="cs-CZ" smtClean="0">
                <a:solidFill>
                  <a:srgbClr val="FF0000"/>
                </a:solidFill>
              </a:rPr>
              <a:t>Základní charakteristika – velikost populace jako počet jedinců</a:t>
            </a:r>
            <a:endParaRPr lang="en-GB" altLang="cs-CZ" smtClean="0">
              <a:solidFill>
                <a:srgbClr val="FF0000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381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Příklady rozmnožování rostlin bez pohlavního procesu</a:t>
            </a:r>
          </a:p>
        </p:txBody>
      </p:sp>
      <p:pic>
        <p:nvPicPr>
          <p:cNvPr id="11267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1028"/>
          <p:cNvSpPr txBox="1">
            <a:spLocks noChangeArrowheads="1"/>
          </p:cNvSpPr>
          <p:nvPr/>
        </p:nvSpPr>
        <p:spPr bwMode="auto">
          <a:xfrm>
            <a:off x="457200" y="19812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semena vzniklá apomixií</a:t>
            </a:r>
          </a:p>
        </p:txBody>
      </p:sp>
      <p:pic>
        <p:nvPicPr>
          <p:cNvPr id="11269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0974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1030"/>
          <p:cNvSpPr txBox="1">
            <a:spLocks noChangeArrowheads="1"/>
          </p:cNvSpPr>
          <p:nvPr/>
        </p:nvSpPr>
        <p:spPr bwMode="auto">
          <a:xfrm>
            <a:off x="4114800" y="22098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pacibulky</a:t>
            </a:r>
          </a:p>
        </p:txBody>
      </p:sp>
      <p:sp>
        <p:nvSpPr>
          <p:cNvPr id="11271" name="Text Box 1031"/>
          <p:cNvSpPr txBox="1">
            <a:spLocks noChangeArrowheads="1"/>
          </p:cNvSpPr>
          <p:nvPr/>
        </p:nvSpPr>
        <p:spPr bwMode="auto">
          <a:xfrm>
            <a:off x="228600" y="5181600"/>
            <a:ext cx="3505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/>
              <a:t>Nedošlo k rekombinaci, ale morfologicky se chovají jako “semena”</a:t>
            </a:r>
            <a:r>
              <a:rPr lang="cs-CZ" altLang="cs-CZ" sz="2000"/>
              <a:t> – (a je to ještě složitější)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0491" y="3833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Rostliny a živočichové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Protože byla většina studií populační ekologie a ekologie společenstev udělána na vyšších rostlinách a členovcích a obratlovcích, užívají se často zobecnění založená na těchto skupinách. </a:t>
            </a:r>
          </a:p>
          <a:p>
            <a:r>
              <a:rPr lang="en-GB" altLang="cs-CZ" sz="2400" smtClean="0"/>
              <a:t>Pozn.: Říší je víc; ale </a:t>
            </a:r>
            <a:r>
              <a:rPr lang="cs-CZ" altLang="cs-CZ" sz="2400" smtClean="0"/>
              <a:t>tradiční řazení </a:t>
            </a:r>
            <a:r>
              <a:rPr lang="en-GB" altLang="cs-CZ" sz="2400" smtClean="0"/>
              <a:t>hub (Fungi) </a:t>
            </a:r>
            <a:r>
              <a:rPr lang="cs-CZ" altLang="cs-CZ" sz="2400" smtClean="0"/>
              <a:t>mezi rostliny nemá ani </a:t>
            </a:r>
            <a:r>
              <a:rPr lang="en-GB" altLang="cs-CZ" sz="2400" smtClean="0"/>
              <a:t>fylogenetick</a:t>
            </a:r>
            <a:r>
              <a:rPr lang="cs-CZ" altLang="cs-CZ" sz="2400" smtClean="0"/>
              <a:t>ou, ani funkční podporu</a:t>
            </a:r>
            <a:endParaRPr lang="en-GB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GB" altLang="cs-CZ" sz="3200" smtClean="0"/>
              <a:t>Tradované rozdíly mezi roztlinami a živočichy</a:t>
            </a:r>
            <a:r>
              <a:rPr lang="en-GB" altLang="cs-CZ" smtClean="0"/>
              <a:t> </a:t>
            </a:r>
            <a:r>
              <a:rPr lang="en-GB" altLang="cs-CZ" sz="2000" smtClean="0"/>
              <a:t>(platí rozumně na vyšší rostliny vs. členovci a obratlovci)</a:t>
            </a:r>
            <a:endParaRPr lang="en-GB" altLang="cs-CZ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cs-CZ" sz="3600" smtClean="0"/>
              <a:t>Rostliny</a:t>
            </a:r>
            <a:endParaRPr lang="en-GB" altLang="cs-CZ" smtClean="0"/>
          </a:p>
          <a:p>
            <a:r>
              <a:rPr lang="en-GB" altLang="cs-CZ" smtClean="0"/>
              <a:t>Primární producenti</a:t>
            </a:r>
          </a:p>
          <a:p>
            <a:r>
              <a:rPr lang="en-GB" altLang="cs-CZ" smtClean="0"/>
              <a:t>Sedentární</a:t>
            </a:r>
          </a:p>
          <a:p>
            <a:r>
              <a:rPr lang="en-GB" altLang="cs-CZ" smtClean="0"/>
              <a:t>Modulární (často “klonální”) 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altLang="cs-CZ" sz="3600" smtClean="0"/>
              <a:t>Živočichové</a:t>
            </a:r>
          </a:p>
          <a:p>
            <a:r>
              <a:rPr lang="en-GB" altLang="cs-CZ" smtClean="0"/>
              <a:t>Konzumenti</a:t>
            </a:r>
          </a:p>
          <a:p>
            <a:r>
              <a:rPr lang="en-GB" altLang="cs-CZ" smtClean="0"/>
              <a:t>Pohybliví</a:t>
            </a:r>
          </a:p>
          <a:p>
            <a:r>
              <a:rPr lang="en-GB" altLang="cs-CZ" smtClean="0"/>
              <a:t>Unitární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457200" y="1905000"/>
            <a:ext cx="3810000" cy="44196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4572000" y="1905000"/>
            <a:ext cx="3962400" cy="44196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7418" y="2135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Organismy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95800"/>
          </a:xfrm>
        </p:spPr>
        <p:txBody>
          <a:bodyPr/>
          <a:lstStyle/>
          <a:p>
            <a:r>
              <a:rPr lang="en-GB" altLang="cs-CZ" b="1" smtClean="0"/>
              <a:t>Semelparní n</a:t>
            </a:r>
            <a:r>
              <a:rPr lang="en-GB" altLang="cs-CZ" smtClean="0"/>
              <a:t>eboli</a:t>
            </a:r>
            <a:r>
              <a:rPr lang="en-GB" altLang="cs-CZ" b="1" smtClean="0"/>
              <a:t> monokarpické</a:t>
            </a:r>
            <a:endParaRPr lang="en-GB" altLang="cs-CZ" smtClean="0"/>
          </a:p>
          <a:p>
            <a:r>
              <a:rPr lang="en-GB" altLang="cs-CZ" smtClean="0"/>
              <a:t>Rozmnožují se jednou za život a odumřou</a:t>
            </a:r>
            <a:r>
              <a:rPr lang="cs-CZ" altLang="cs-CZ" smtClean="0"/>
              <a:t> (do rozmnožení tedy mohu dát vše)</a:t>
            </a:r>
            <a:endParaRPr lang="en-GB" altLang="cs-CZ" smtClean="0"/>
          </a:p>
          <a:p>
            <a:r>
              <a:rPr lang="en-GB" altLang="cs-CZ" smtClean="0"/>
              <a:t>Např. jednoletky, dvouletky, víceletky, mnoho druhů hmyzu, některé ryby</a:t>
            </a: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altLang="cs-CZ" b="1" smtClean="0"/>
              <a:t>Iteroparní </a:t>
            </a:r>
            <a:r>
              <a:rPr lang="en-GB" altLang="cs-CZ" smtClean="0"/>
              <a:t>neboli</a:t>
            </a:r>
            <a:r>
              <a:rPr lang="en-GB" altLang="cs-CZ" b="1" smtClean="0"/>
              <a:t> polykarpické</a:t>
            </a:r>
          </a:p>
          <a:p>
            <a:r>
              <a:rPr lang="en-GB" altLang="cs-CZ" smtClean="0"/>
              <a:t>Rozmnožují se vícekrát za život</a:t>
            </a:r>
          </a:p>
          <a:p>
            <a:r>
              <a:rPr lang="en-GB" altLang="cs-CZ" smtClean="0"/>
              <a:t>Např. Trvalky, čáp, </a:t>
            </a:r>
            <a:r>
              <a:rPr lang="cs-CZ" altLang="cs-CZ" smtClean="0"/>
              <a:t>myš, </a:t>
            </a:r>
            <a:r>
              <a:rPr lang="en-GB" altLang="cs-CZ" smtClean="0"/>
              <a:t>člověk</a:t>
            </a:r>
            <a:r>
              <a:rPr lang="cs-CZ" altLang="cs-CZ" smtClean="0"/>
              <a:t> (ale i různé druhy ryb a hmyzu)</a:t>
            </a:r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33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Populace může být rozmístěna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 diskrétních jednotkách (paraziti na jednotlivých rybách, květožrouti na jednotlivých květech)</a:t>
            </a:r>
          </a:p>
          <a:p>
            <a:r>
              <a:rPr lang="en-GB" altLang="cs-CZ" smtClean="0"/>
              <a:t>(podstatně častější) ve spojitém prostoru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518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Popisné (“statické”) charakteristiky populace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Velikost</a:t>
            </a:r>
            <a:r>
              <a:rPr lang="cs-CZ" altLang="cs-CZ" smtClean="0"/>
              <a:t> (někdy též početnost) „N“ - počet individuí</a:t>
            </a:r>
          </a:p>
          <a:p>
            <a:r>
              <a:rPr lang="cs-CZ" altLang="cs-CZ" b="1" smtClean="0"/>
              <a:t>Hustota - </a:t>
            </a:r>
            <a:r>
              <a:rPr lang="cs-CZ" altLang="cs-CZ" smtClean="0"/>
              <a:t>počet individuí na jednotku (nějčastěji plochy) - 15 vstavačů/m</a:t>
            </a:r>
            <a:r>
              <a:rPr lang="cs-CZ" altLang="cs-CZ" baseline="30000" smtClean="0"/>
              <a:t>2</a:t>
            </a:r>
            <a:r>
              <a:rPr lang="cs-CZ" altLang="cs-CZ" smtClean="0"/>
              <a:t> - nebo na diskrétní jednotku výskytu</a:t>
            </a:r>
          </a:p>
          <a:p>
            <a:r>
              <a:rPr lang="cs-CZ" altLang="cs-CZ" b="1" smtClean="0"/>
              <a:t>Frekvence - </a:t>
            </a:r>
            <a:r>
              <a:rPr lang="cs-CZ" altLang="cs-CZ" smtClean="0"/>
              <a:t>procento obsazených zkusných jednotek (POZOR - závisí na velikosti zkusné jednotky)</a:t>
            </a:r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518" y="381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2362200" y="1524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Aby mělo smysl mluvil o N – celkové velikosti populace, musí být populace prostorově omezená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356" y="801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Kromě individua mohou být i jiné “základní stavební kameny”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Velikost pak může charakterizovat </a:t>
            </a:r>
          </a:p>
          <a:p>
            <a:r>
              <a:rPr lang="en-GB" altLang="cs-CZ" smtClean="0"/>
              <a:t>- po</a:t>
            </a:r>
            <a:r>
              <a:rPr lang="cs-CZ" altLang="cs-CZ" smtClean="0"/>
              <a:t>čet modulů</a:t>
            </a:r>
            <a:endParaRPr lang="en-GB" altLang="cs-CZ" smtClean="0"/>
          </a:p>
          <a:p>
            <a:r>
              <a:rPr lang="en-GB" altLang="cs-CZ" smtClean="0"/>
              <a:t>- počet hnízd</a:t>
            </a:r>
          </a:p>
          <a:p>
            <a:r>
              <a:rPr lang="en-GB" altLang="cs-CZ" smtClean="0"/>
              <a:t>- počet kolonií</a:t>
            </a:r>
            <a:r>
              <a:rPr lang="cs-CZ" altLang="cs-CZ" smtClean="0"/>
              <a:t> (co je vlastně individuum u mravenců?)</a:t>
            </a:r>
            <a:endParaRPr lang="en-GB" altLang="cs-CZ" smtClean="0"/>
          </a:p>
          <a:p>
            <a:r>
              <a:rPr lang="en-GB" altLang="cs-CZ" smtClean="0"/>
              <a:t>- počet hnízdících párů</a:t>
            </a:r>
          </a:p>
          <a:p>
            <a:r>
              <a:rPr lang="en-GB" altLang="cs-CZ" smtClean="0"/>
              <a:t>VŽDY ZÁLEŽÍ NA ÚČELU STUDIA!!!!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2354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Další popisné charakteristiky populace (nezaložené na individuích)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cs-CZ" altLang="cs-CZ" b="1" smtClean="0"/>
              <a:t>Biomasa </a:t>
            </a:r>
            <a:r>
              <a:rPr lang="cs-CZ" altLang="cs-CZ" smtClean="0"/>
              <a:t>(celková, častěji přepočtená na plochu či objem)</a:t>
            </a:r>
          </a:p>
          <a:p>
            <a:r>
              <a:rPr lang="cs-CZ" altLang="cs-CZ" b="1" smtClean="0"/>
              <a:t>Pokryvnost </a:t>
            </a:r>
            <a:r>
              <a:rPr lang="cs-CZ" altLang="cs-CZ" i="1" smtClean="0"/>
              <a:t>(cover) - </a:t>
            </a:r>
            <a:r>
              <a:rPr lang="cs-CZ" altLang="cs-CZ" smtClean="0"/>
              <a:t>většinou u rostlin - procento plochy, kterou zaujímá kolmý průmět nadzemních částí populace - (odhad: jako frekvence v „bodových čtvercích“ - tzv. „point quadrat method“) </a:t>
            </a:r>
          </a:p>
          <a:p>
            <a:r>
              <a:rPr lang="cs-CZ" altLang="cs-CZ" sz="1600" smtClean="0"/>
              <a:t>tyto charakteristiky nečiní problém ani pokud nejsem schopen dobře odlišit individuum (hustota bude činit problém)</a:t>
            </a:r>
            <a:endParaRPr lang="cs-CZ" altLang="cs-CZ" smtClean="0"/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145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Všechna individua v populaci nejsou stejná (věková a genetická struktura populace)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2590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GB" altLang="cs-CZ" dirty="0" err="1" smtClean="0"/>
              <a:t>Charakterizujeme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individua</a:t>
            </a:r>
            <a:endParaRPr lang="en-GB" altLang="cs-CZ" dirty="0" smtClean="0"/>
          </a:p>
          <a:p>
            <a:pPr marL="0" indent="0">
              <a:buFontTx/>
              <a:buNone/>
              <a:defRPr/>
            </a:pPr>
            <a:r>
              <a:rPr lang="cs-CZ" altLang="cs-CZ" dirty="0" smtClean="0"/>
              <a:t> - </a:t>
            </a:r>
            <a:r>
              <a:rPr lang="en-GB" altLang="cs-CZ" dirty="0" err="1" smtClean="0"/>
              <a:t>Věkem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často</a:t>
            </a:r>
            <a:r>
              <a:rPr lang="en-GB" altLang="cs-CZ" dirty="0" smtClean="0"/>
              <a:t> u </a:t>
            </a:r>
            <a:r>
              <a:rPr lang="en-GB" altLang="cs-CZ" dirty="0" err="1" smtClean="0"/>
              <a:t>živočichů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méně</a:t>
            </a:r>
            <a:r>
              <a:rPr lang="en-GB" altLang="cs-CZ" dirty="0" smtClean="0"/>
              <a:t> u </a:t>
            </a:r>
            <a:r>
              <a:rPr lang="en-GB" altLang="cs-CZ" dirty="0" err="1" smtClean="0"/>
              <a:t>rostlin</a:t>
            </a:r>
            <a:r>
              <a:rPr lang="en-GB" altLang="cs-CZ" dirty="0" smtClean="0"/>
              <a:t>)</a:t>
            </a:r>
          </a:p>
          <a:p>
            <a:pPr marL="0" indent="0">
              <a:buFontTx/>
              <a:buNone/>
              <a:defRPr/>
            </a:pPr>
            <a:r>
              <a:rPr lang="cs-CZ" altLang="cs-CZ" dirty="0" smtClean="0"/>
              <a:t> - </a:t>
            </a:r>
            <a:r>
              <a:rPr lang="en-GB" altLang="cs-CZ" dirty="0" err="1" smtClean="0"/>
              <a:t>Vývojovým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stádiem</a:t>
            </a:r>
            <a:endParaRPr lang="en-GB" altLang="cs-CZ" dirty="0" smtClean="0"/>
          </a:p>
          <a:p>
            <a:pPr marL="0" indent="0">
              <a:buFontTx/>
              <a:buNone/>
              <a:defRPr/>
            </a:pPr>
            <a:r>
              <a:rPr lang="cs-CZ" altLang="cs-CZ" dirty="0" smtClean="0"/>
              <a:t> - </a:t>
            </a:r>
            <a:r>
              <a:rPr lang="en-GB" altLang="cs-CZ" dirty="0" err="1" smtClean="0"/>
              <a:t>Velikostí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častěji</a:t>
            </a:r>
            <a:r>
              <a:rPr lang="en-GB" altLang="cs-CZ" dirty="0" smtClean="0"/>
              <a:t> u </a:t>
            </a:r>
            <a:r>
              <a:rPr lang="en-GB" altLang="cs-CZ" dirty="0" err="1" smtClean="0"/>
              <a:t>rostlin</a:t>
            </a:r>
            <a:r>
              <a:rPr lang="en-GB" altLang="cs-CZ" dirty="0" smtClean="0"/>
              <a:t>)</a:t>
            </a:r>
          </a:p>
          <a:p>
            <a:pPr marL="0" indent="0">
              <a:buFontTx/>
              <a:buNone/>
              <a:defRPr/>
            </a:pPr>
            <a:endParaRPr lang="cs-CZ" altLang="cs-CZ" dirty="0"/>
          </a:p>
          <a:p>
            <a:pPr marL="0" indent="0">
              <a:buFontTx/>
              <a:buNone/>
              <a:defRPr/>
            </a:pPr>
            <a:r>
              <a:rPr lang="cs-CZ" altLang="cs-CZ" dirty="0" smtClean="0"/>
              <a:t> --- </a:t>
            </a:r>
            <a:r>
              <a:rPr lang="en-GB" altLang="cs-CZ" dirty="0" err="1" smtClean="0"/>
              <a:t>Geneticky</a:t>
            </a:r>
            <a:r>
              <a:rPr lang="en-GB" altLang="cs-CZ" dirty="0" smtClean="0"/>
              <a:t>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4310" y="122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Unitární a modulární organismy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9144000" cy="4800600"/>
          </a:xfrm>
        </p:spPr>
        <p:txBody>
          <a:bodyPr/>
          <a:lstStyle/>
          <a:p>
            <a:r>
              <a:rPr lang="en-GB" altLang="cs-CZ" b="1" smtClean="0"/>
              <a:t>Unitární</a:t>
            </a:r>
            <a:r>
              <a:rPr lang="en-GB" altLang="cs-CZ" smtClean="0"/>
              <a:t> - tělo je nedělitélné, části těla nejsou po oddělení od zbytku většinou životaschopné (i když je různá schopnost regenerace). Počet orgánů je většinou pevně dán. Způsob a rozsah jeho růstu je předvídatelný. Smrt části má často fatální důsledky.</a:t>
            </a:r>
          </a:p>
          <a:p>
            <a:r>
              <a:rPr lang="en-GB" altLang="cs-CZ" b="1" smtClean="0"/>
              <a:t>Modulární </a:t>
            </a:r>
            <a:r>
              <a:rPr lang="en-GB" altLang="cs-CZ" smtClean="0"/>
              <a:t>- tělo se skládá z modulů, které se opakují a jejichž počet není pevně dán (výběžky trav, větve stromů nebo korálů). Často schopnost jednotlivých orgánů po oddělení vytvořit životaschopného jedince. Smrt části nemusí vadit.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964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Věková struktura populace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Demografie - původně věda o lidské populaci (</a:t>
            </a:r>
            <a:r>
              <a:rPr lang="cs-CZ" altLang="cs-CZ" i="1" smtClean="0"/>
              <a:t>demos</a:t>
            </a:r>
            <a:r>
              <a:rPr lang="cs-CZ" altLang="cs-CZ" smtClean="0"/>
              <a:t>=lid; </a:t>
            </a:r>
            <a:r>
              <a:rPr lang="en-GB" altLang="cs-CZ" smtClean="0"/>
              <a:t>v podstatě kvůli daním a důchodům), později aplikace i na jiné populace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518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Věková struktura lidské populace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63246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19200" y="175260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			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255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Lze vyčíst i minulé události</a:t>
            </a:r>
            <a:br>
              <a:rPr lang="en-GB" altLang="cs-CZ" smtClean="0"/>
            </a:br>
            <a:r>
              <a:rPr lang="en-GB" altLang="cs-CZ" smtClean="0"/>
              <a:t>“baby boom” padesátých a šedesátých let v USA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6019800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891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Věková struktura je určena věkově specifickou mortalitou a  věkově specifickou porodností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590800"/>
            <a:ext cx="7772400" cy="3886200"/>
          </a:xfrm>
        </p:spPr>
        <p:txBody>
          <a:bodyPr/>
          <a:lstStyle/>
          <a:p>
            <a:r>
              <a:rPr lang="en-GB" altLang="cs-CZ" smtClean="0"/>
              <a:t>Leslieho matice </a:t>
            </a:r>
            <a:endParaRPr lang="cs-CZ" altLang="cs-CZ" smtClean="0"/>
          </a:p>
          <a:p>
            <a:endParaRPr lang="en-GB" altLang="cs-CZ" smtClean="0"/>
          </a:p>
          <a:p>
            <a:r>
              <a:rPr lang="en-GB" altLang="cs-CZ" smtClean="0"/>
              <a:t>Pro odhady věkově specifické mortality uzívám </a:t>
            </a:r>
            <a:r>
              <a:rPr lang="en-GB" altLang="cs-CZ" b="1" smtClean="0"/>
              <a:t>Tabulky přežívání (Life Tables) a křivky přežívání</a:t>
            </a:r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5055" y="122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642350" cy="65246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 smtClean="0"/>
              <a:t>   </a:t>
            </a:r>
            <a:r>
              <a:rPr lang="cs-CZ" altLang="cs-CZ" b="1" smtClean="0"/>
              <a:t>K vyhodnocení věkové skladby populace slouží dále tzv. křivky přežívání. Udávají procento přežívajících jedinců kohorty (jedinců narozených ve stejném čase) v průběhu času.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smtClean="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smtClean="0"/>
              <a:t>	Pokud je stupnice počtu logaritmická, je lineární pokles stavem, kdy v každém věku ubývá fixní podíl (%) zbývající části kohorty.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smtClean="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b="1" smtClean="0"/>
              <a:t>	Konvexní průběh znamená velké ztráty v časném věku (hmyz, ryby, apod.), konkávní průběh vykazují dlouhověké druhy organismů s hlavním úhynem jedinců až ve stáří.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990600" y="762000"/>
            <a:ext cx="4953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Funkce přežívání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267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85800" y="4876800"/>
            <a:ext cx="66294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Log na svilsé ose</a:t>
            </a:r>
            <a:r>
              <a:rPr lang="en-GB" altLang="cs-CZ" sz="2400"/>
              <a:t>! Konstantní mortalita je typ II je potom přímka.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Typ I člověk na Z</a:t>
            </a:r>
            <a:r>
              <a:rPr lang="cs-CZ" altLang="cs-CZ" sz="2400"/>
              <a:t>á</a:t>
            </a:r>
            <a:r>
              <a:rPr lang="en-GB" altLang="cs-CZ" sz="2400"/>
              <a:t>padě, Typ III</a:t>
            </a:r>
            <a:r>
              <a:rPr lang="cs-CZ" altLang="cs-CZ" sz="2400"/>
              <a:t> </a:t>
            </a:r>
            <a:r>
              <a:rPr lang="en-GB" altLang="cs-CZ" sz="2400"/>
              <a:t>ryby.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867400" y="2133600"/>
            <a:ext cx="27432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943600" y="457200"/>
            <a:ext cx="2286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Typ I </a:t>
            </a:r>
            <a:r>
              <a:rPr lang="cs-CZ" altLang="cs-CZ" sz="2400"/>
              <a:t>v přírodě </a:t>
            </a:r>
            <a:r>
              <a:rPr lang="en-GB" altLang="cs-CZ" sz="2400"/>
              <a:t>velmi vzácně. Když už, tak spíš</a:t>
            </a:r>
            <a:r>
              <a:rPr lang="cs-CZ" altLang="cs-CZ" sz="2400"/>
              <a:t> </a:t>
            </a:r>
            <a:endParaRPr lang="en-GB" altLang="cs-CZ" sz="2400"/>
          </a:p>
        </p:txBody>
      </p:sp>
      <p:sp>
        <p:nvSpPr>
          <p:cNvPr id="26631" name="Freeform 7"/>
          <p:cNvSpPr>
            <a:spLocks/>
          </p:cNvSpPr>
          <p:nvPr/>
        </p:nvSpPr>
        <p:spPr bwMode="auto">
          <a:xfrm>
            <a:off x="5867400" y="2514600"/>
            <a:ext cx="2362200" cy="1524000"/>
          </a:xfrm>
          <a:custGeom>
            <a:avLst/>
            <a:gdLst>
              <a:gd name="T0" fmla="*/ 2147483647 w 1504"/>
              <a:gd name="T1" fmla="*/ 0 h 960"/>
              <a:gd name="T2" fmla="*/ 2147483647 w 1504"/>
              <a:gd name="T3" fmla="*/ 2147483647 h 960"/>
              <a:gd name="T4" fmla="*/ 2147483647 w 1504"/>
              <a:gd name="T5" fmla="*/ 2147483647 h 960"/>
              <a:gd name="T6" fmla="*/ 2147483647 w 1504"/>
              <a:gd name="T7" fmla="*/ 2147483647 h 960"/>
              <a:gd name="T8" fmla="*/ 2147483647 w 150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4" h="960">
                <a:moveTo>
                  <a:pt x="16" y="0"/>
                </a:moveTo>
                <a:cubicBezTo>
                  <a:pt x="8" y="132"/>
                  <a:pt x="0" y="264"/>
                  <a:pt x="64" y="336"/>
                </a:cubicBezTo>
                <a:cubicBezTo>
                  <a:pt x="128" y="408"/>
                  <a:pt x="200" y="400"/>
                  <a:pt x="400" y="432"/>
                </a:cubicBezTo>
                <a:cubicBezTo>
                  <a:pt x="600" y="464"/>
                  <a:pt x="1080" y="440"/>
                  <a:pt x="1264" y="528"/>
                </a:cubicBezTo>
                <a:cubicBezTo>
                  <a:pt x="1448" y="616"/>
                  <a:pt x="1464" y="864"/>
                  <a:pt x="1504" y="9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172200" y="22860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800"/>
              <a:t>mortalita mláďat bývá vysoká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6918" y="2135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52525"/>
          </a:xfrm>
        </p:spPr>
        <p:txBody>
          <a:bodyPr/>
          <a:lstStyle/>
          <a:p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2400" b="1" smtClean="0"/>
              <a:t>Křivky přežívání pro strnádka </a:t>
            </a:r>
            <a:r>
              <a:rPr lang="cs-CZ" altLang="cs-CZ" sz="2400" b="1" i="1" smtClean="0"/>
              <a:t>Melospiza melodia</a:t>
            </a:r>
            <a:r>
              <a:rPr lang="cs-CZ" altLang="cs-CZ" sz="2400" b="1" smtClean="0"/>
              <a:t> a králíka</a:t>
            </a:r>
            <a:r>
              <a:rPr lang="cs-CZ" altLang="cs-CZ" sz="2400" b="1" i="1" smtClean="0"/>
              <a:t> Sylvilagus floridanus</a:t>
            </a:r>
          </a:p>
        </p:txBody>
      </p:sp>
      <p:pic>
        <p:nvPicPr>
          <p:cNvPr id="27651" name="Picture 3" descr="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311650" cy="4752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824413" cy="3313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" y="63246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Log stupnice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4876800" y="5562600"/>
            <a:ext cx="3505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Lineární stupnice</a:t>
            </a:r>
            <a:r>
              <a:rPr lang="cs-CZ" altLang="cs-CZ" sz="2400"/>
              <a:t> (no, já si myslím, že tady podcenili mortalitu mláďat)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25621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</a:t>
            </a:r>
            <a:r>
              <a:rPr lang="cs-CZ" altLang="cs-CZ" sz="4000" smtClean="0"/>
              <a:t>Tyto křivky je možno konstruovat dvojím způsobem: buď skutečným sledováním kohorty po celou dobu života jejího nejdéle žijícího člena (</a:t>
            </a:r>
            <a:r>
              <a:rPr lang="cs-CZ" altLang="cs-CZ" sz="4000" b="1" smtClean="0"/>
              <a:t>dynamický</a:t>
            </a:r>
            <a:r>
              <a:rPr lang="cs-CZ" altLang="cs-CZ" sz="4000" smtClean="0"/>
              <a:t> přístup), což trvá dlouho, a platí pro tuto kohortu.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231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229600" cy="5788025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cs-CZ" altLang="cs-CZ" dirty="0" smtClean="0"/>
              <a:t>  </a:t>
            </a:r>
            <a:r>
              <a:rPr lang="cs-CZ" altLang="cs-CZ" sz="3600" dirty="0" smtClean="0"/>
              <a:t>Nebo na podkladě přežívání jednotlivých věkových kategorií během jednoho roku.</a:t>
            </a:r>
          </a:p>
          <a:p>
            <a:pPr>
              <a:buFontTx/>
              <a:buNone/>
            </a:pPr>
            <a:endParaRPr lang="cs-CZ" altLang="cs-CZ" sz="3600" dirty="0" smtClean="0"/>
          </a:p>
          <a:p>
            <a:pPr>
              <a:buFontTx/>
              <a:buNone/>
            </a:pPr>
            <a:r>
              <a:rPr lang="cs-CZ" altLang="cs-CZ" sz="3600" dirty="0" smtClean="0"/>
              <a:t>Za určitých podmínek lze i odhadnout z věkové struktury populace, ale to je velmi nepřesné, a lze jenom, pokud populace příliš neroste, a porodnost je stálá.</a:t>
            </a:r>
          </a:p>
          <a:p>
            <a:pPr>
              <a:buFontTx/>
              <a:buNone/>
            </a:pPr>
            <a:endParaRPr lang="cs-CZ" altLang="cs-CZ" sz="3600" dirty="0" smtClean="0"/>
          </a:p>
          <a:p>
            <a:pPr>
              <a:buFontTx/>
              <a:buNone/>
            </a:pPr>
            <a:r>
              <a:rPr lang="cs-CZ" altLang="cs-CZ" sz="3600" b="1" dirty="0" smtClean="0"/>
              <a:t>Rozumný přístup je kombinace</a:t>
            </a:r>
            <a:endParaRPr lang="cs-CZ" altLang="cs-CZ" sz="36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4231" y="3770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r>
              <a:rPr lang="cs-CZ" altLang="cs-CZ" sz="2800" b="1" smtClean="0"/>
              <a:t>Obě varianty pro obyvatelstvo USA v 19. století</a:t>
            </a:r>
            <a:endParaRPr lang="cs-CZ" altLang="cs-CZ" sz="4000" smtClean="0"/>
          </a:p>
        </p:txBody>
      </p:sp>
      <p:pic>
        <p:nvPicPr>
          <p:cNvPr id="30723" name="Picture 3" descr="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78486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1676400" y="1219200"/>
            <a:ext cx="1676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Do pěti let zemřelo 30% populace</a:t>
            </a:r>
            <a:endParaRPr lang="cs-CZ" altLang="en-US" sz="2400"/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4038600" y="4049713"/>
            <a:ext cx="1905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/>
              <a:t>Jak by přežívali, kdyby byla věkově závislá mortalita stejná v této kohortě jako v roce 1880</a:t>
            </a:r>
          </a:p>
        </p:txBody>
      </p:sp>
      <p:cxnSp>
        <p:nvCxnSpPr>
          <p:cNvPr id="30726" name="Straight Arrow Connector 4"/>
          <p:cNvCxnSpPr>
            <a:cxnSpLocks noChangeShapeType="1"/>
          </p:cNvCxnSpPr>
          <p:nvPr/>
        </p:nvCxnSpPr>
        <p:spPr bwMode="auto">
          <a:xfrm flipV="1">
            <a:off x="5638800" y="4049713"/>
            <a:ext cx="990600" cy="661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en-GB" altLang="cs-CZ" sz="4000" smtClean="0"/>
              <a:t>Co je individuum?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4191000"/>
          </a:xfrm>
        </p:spPr>
        <p:txBody>
          <a:bodyPr/>
          <a:lstStyle/>
          <a:p>
            <a:r>
              <a:rPr lang="en-GB" altLang="cs-CZ" smtClean="0"/>
              <a:t>U unitárních jedinců vcelku jasné: ze zygoty nebo předchozího stádia vývoje vzniká celý jedinec, způsob a rozsah jeho růstu je předvídatelný</a:t>
            </a:r>
            <a:r>
              <a:rPr lang="cs-CZ" altLang="cs-CZ" smtClean="0"/>
              <a:t>. Poškození nebo ztráta části je závažná až fatální</a:t>
            </a:r>
            <a:endParaRPr lang="en-GB" altLang="cs-CZ" smtClean="0"/>
          </a:p>
        </p:txBody>
      </p:sp>
      <p:pic>
        <p:nvPicPr>
          <p:cNvPr id="4100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819400"/>
            <a:ext cx="35052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0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95800"/>
            <a:ext cx="32766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Věkově specifické mortality </a:t>
            </a:r>
            <a:br>
              <a:rPr lang="cs-CZ" altLang="en-US" smtClean="0"/>
            </a:br>
            <a:r>
              <a:rPr lang="cs-CZ" altLang="en-US" smtClean="0"/>
              <a:t>v ČR (log-škála na y!)</a:t>
            </a:r>
            <a:endParaRPr lang="en-US" altLang="en-US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8" t="15083" r="29070" b="26529"/>
          <a:stretch>
            <a:fillRect/>
          </a:stretch>
        </p:blipFill>
        <p:spPr bwMode="auto">
          <a:xfrm>
            <a:off x="-22225" y="1905000"/>
            <a:ext cx="6799263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6934200" y="2057400"/>
            <a:ext cx="2133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Všimněte si poklesu od  kojenecké úmrtnosti (která je podobná jako úmrtnost v 50ti) do minima mezi 5 a 10 (až 15) rokem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122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Aplikace na lidskou populaci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Tak se počítá „průměrný věk“ – přesněji střední délka života – tj. z věkově závislé pravděpodobnosti v daném roce.</a:t>
            </a:r>
          </a:p>
          <a:p>
            <a:r>
              <a:rPr lang="cs-CZ" altLang="en-US" smtClean="0"/>
              <a:t>Hojně užívané v pojistné/důchodové matematice.</a:t>
            </a:r>
          </a:p>
          <a:p>
            <a:r>
              <a:rPr lang="cs-CZ" altLang="en-US" smtClean="0"/>
              <a:t>Nicméně střední délka života moc neřekne, kdo bude jak moc pracovat, protože je to ovlivněno dětskou úmrtností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atic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54607" r="21249" b="9692"/>
          <a:stretch>
            <a:fillRect/>
          </a:stretch>
        </p:blipFill>
        <p:spPr bwMode="auto">
          <a:xfrm>
            <a:off x="533400" y="2057400"/>
            <a:ext cx="5715000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743200" y="304800"/>
            <a:ext cx="5562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 populaci charakterizovanou velikostní strukturou lze udělat obdobné sledování, ale je to složitější - můžu “jít zpátky” nebo se neměnit (věkově - zestárnu vždycky).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172200" y="4419600"/>
            <a:ext cx="281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3 -,  4- , 5- jsou malé, střední a velké růžice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133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5181600" y="6019800"/>
            <a:ext cx="3733800" cy="8223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Caswell 2001: Matrix population models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219" y="1847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Rozmístění populace v prostoru</a:t>
            </a:r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i="1" smtClean="0"/>
              <a:t>Spatial pattern</a:t>
            </a:r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476250"/>
            <a:ext cx="8229600" cy="576103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  </a:t>
            </a:r>
            <a:r>
              <a:rPr lang="cs-CZ" altLang="cs-CZ" sz="3600" b="1" smtClean="0"/>
              <a:t>V rozmístění organismů v biotopech nejsou jednotlivé rozměry prostoru rovnocenné. Vertikální rozměr je zásadně odlišný ve většině biotopů a malá změna výšky nad terénem (hloubky ve vodě) znamená velký rozdíl pro organismy, které obvykle osidlují úzce vyhraněné výškové rozmezí. Naproti tomu horizontální směry bývají většinou stejnocenné.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1143000"/>
          </a:xfrm>
        </p:spPr>
        <p:txBody>
          <a:bodyPr/>
          <a:lstStyle/>
          <a:p>
            <a:r>
              <a:rPr lang="cs-CZ" altLang="cs-CZ" sz="2400" smtClean="0"/>
              <a:t>Blízce příbuzné druhy a druhy stejného biotopu mají často výrazně odlišné výškové rozmístění v prostoru</a:t>
            </a:r>
            <a:r>
              <a:rPr lang="cs-CZ" altLang="cs-CZ" sz="2800" smtClean="0"/>
              <a:t>.</a:t>
            </a:r>
          </a:p>
        </p:txBody>
      </p:sp>
      <p:sp>
        <p:nvSpPr>
          <p:cNvPr id="36867" name="Rectangle 10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aphicFrame>
        <p:nvGraphicFramePr>
          <p:cNvPr id="36868" name="Object 1028"/>
          <p:cNvGraphicFramePr>
            <a:graphicFrameLocks noChangeAspect="1"/>
          </p:cNvGraphicFramePr>
          <p:nvPr/>
        </p:nvGraphicFramePr>
        <p:xfrm>
          <a:off x="304800" y="1295400"/>
          <a:ext cx="6840538" cy="544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4" r:id="rId5" imgW="6186929" imgH="6260075" progId="CorelPhotoPaint.Image.8">
                  <p:embed/>
                </p:oleObj>
              </mc:Choice>
              <mc:Fallback>
                <p:oleObj r:id="rId5" imgW="6186929" imgH="6260075" progId="CorelPhotoPaint.Image.8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6840538" cy="544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Text Box 1030"/>
          <p:cNvSpPr txBox="1">
            <a:spLocks noChangeArrowheads="1"/>
          </p:cNvSpPr>
          <p:nvPr/>
        </p:nvSpPr>
        <p:spPr bwMode="auto">
          <a:xfrm>
            <a:off x="7239000" y="1600200"/>
            <a:ext cx="1752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 druhy amerických pěvců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1837" y="9985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Populace může být rozmístěna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 diskrétních jednotkách (paraziti na jednotlivých rybách, květožrouti na jednotlivých květech)</a:t>
            </a:r>
          </a:p>
          <a:p>
            <a:r>
              <a:rPr lang="en-GB" altLang="cs-CZ" smtClean="0"/>
              <a:t>(podstatně častější) ve spojitém prostoru (lépe - v ploše - vertikální směr je odlišný)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457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533400" y="1143000"/>
          <a:ext cx="2286000" cy="228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Worksheet" r:id="rId5" imgW="3017825" imgH="3010286" progId="Excel.Sheet.8">
                  <p:embed/>
                </p:oleObj>
              </mc:Choice>
              <mc:Fallback>
                <p:oleObj name="Worksheet" r:id="rId5" imgW="3017825" imgH="3010286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43000"/>
                        <a:ext cx="2286000" cy="228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381000" y="4038600"/>
          <a:ext cx="24003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0" name="Worksheet" r:id="rId7" imgW="3406445" imgH="3055803" progId="Excel.Sheet.8">
                  <p:embed/>
                </p:oleObj>
              </mc:Choice>
              <mc:Fallback>
                <p:oleObj name="Worksheet" r:id="rId7" imgW="3406445" imgH="3055803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038600"/>
                        <a:ext cx="24003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5"/>
          <p:cNvGraphicFramePr>
            <a:graphicFrameLocks noChangeAspect="1"/>
          </p:cNvGraphicFramePr>
          <p:nvPr/>
        </p:nvGraphicFramePr>
        <p:xfrm>
          <a:off x="4557713" y="609600"/>
          <a:ext cx="303212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1" name="Worksheet" r:id="rId9" imgW="3017825" imgH="3033044" progId="Excel.Sheet.8">
                  <p:embed/>
                </p:oleObj>
              </mc:Choice>
              <mc:Fallback>
                <p:oleObj name="Worksheet" r:id="rId9" imgW="3017825" imgH="303304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713" y="609600"/>
                        <a:ext cx="3032125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Text Box 7"/>
          <p:cNvSpPr txBox="1">
            <a:spLocks noChangeArrowheads="1"/>
          </p:cNvSpPr>
          <p:nvPr/>
        </p:nvSpPr>
        <p:spPr bwMode="auto">
          <a:xfrm>
            <a:off x="762000" y="2286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Rozmístění ve spojitém prostoru</a:t>
            </a:r>
          </a:p>
        </p:txBody>
      </p:sp>
      <p:sp>
        <p:nvSpPr>
          <p:cNvPr id="38918" name="Text Box 8"/>
          <p:cNvSpPr txBox="1">
            <a:spLocks noChangeArrowheads="1"/>
          </p:cNvSpPr>
          <p:nvPr/>
        </p:nvSpPr>
        <p:spPr bwMode="auto">
          <a:xfrm>
            <a:off x="381000" y="7620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Zcela pravidelné (v síti)</a:t>
            </a:r>
          </a:p>
        </p:txBody>
      </p: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228600" y="35052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Rovnoměrné</a:t>
            </a:r>
          </a:p>
        </p:txBody>
      </p:sp>
      <p:sp>
        <p:nvSpPr>
          <p:cNvPr id="38920" name="Text Box 10"/>
          <p:cNvSpPr txBox="1">
            <a:spLocks noChangeArrowheads="1"/>
          </p:cNvSpPr>
          <p:nvPr/>
        </p:nvSpPr>
        <p:spPr bwMode="auto">
          <a:xfrm>
            <a:off x="5257800" y="228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Náhodné</a:t>
            </a:r>
          </a:p>
        </p:txBody>
      </p:sp>
      <p:sp>
        <p:nvSpPr>
          <p:cNvPr id="38921" name="Text Box 11"/>
          <p:cNvSpPr txBox="1">
            <a:spLocks noChangeArrowheads="1"/>
          </p:cNvSpPr>
          <p:nvPr/>
        </p:nvSpPr>
        <p:spPr bwMode="auto">
          <a:xfrm>
            <a:off x="5486400" y="3581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Shlukovité</a:t>
            </a:r>
          </a:p>
        </p:txBody>
      </p:sp>
      <p:graphicFrame>
        <p:nvGraphicFramePr>
          <p:cNvPr id="38922" name="Object 13"/>
          <p:cNvGraphicFramePr>
            <a:graphicFrameLocks noChangeAspect="1"/>
          </p:cNvGraphicFramePr>
          <p:nvPr/>
        </p:nvGraphicFramePr>
        <p:xfrm>
          <a:off x="4800600" y="3886200"/>
          <a:ext cx="3200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2" name="Worksheet" r:id="rId11" imgW="3436925" imgH="3040847" progId="Excel.Sheet.8">
                  <p:embed/>
                </p:oleObj>
              </mc:Choice>
              <mc:Fallback>
                <p:oleObj name="Worksheet" r:id="rId11" imgW="3436925" imgH="3040847" progId="Excel.Shee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86200"/>
                        <a:ext cx="3200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20099" y="2537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cs-CZ" smtClean="0"/>
              <a:t>Platí jak pro diskrétní jednotky, tak spojitý prostor (plochu)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04800" y="2209800"/>
            <a:ext cx="81534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náhodném rozmístění, přítomnost jednoho individua v jednotce neovlivňuje pravděpodobnost nalezení jiného individua v téže jednotce (v blízkosti ve spojitém prostoru)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Při rovnoměrném (pravidelném) je pravděpodobnost nalezení jiného snížena, při shlukovitém zvýšena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04800" y="48768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Pozor při pokusech o kauzální interpretaci (tj. shlukovitost by byla odrazem pozitivních, pravidelnost negativních interakcí)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Příčiny odchylek od náhodnosti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648200"/>
          </a:xfrm>
        </p:spPr>
        <p:txBody>
          <a:bodyPr/>
          <a:lstStyle/>
          <a:p>
            <a:r>
              <a:rPr lang="en-GB" altLang="cs-CZ" b="1" smtClean="0"/>
              <a:t>Shlukovitost</a:t>
            </a:r>
            <a:r>
              <a:rPr lang="en-GB" altLang="cs-CZ" smtClean="0"/>
              <a:t> - pozitivní vztahy mezi individui (např. kolonie hnízdících jedinců, skupina stromů lépe vzdoruje nepřízni počasí), způsob šíření (semena spadnou blízko mateřského jedince),</a:t>
            </a:r>
            <a:r>
              <a:rPr lang="cs-CZ" altLang="cs-CZ" smtClean="0"/>
              <a:t> u klonality ještě výraznější;</a:t>
            </a:r>
            <a:r>
              <a:rPr lang="en-GB" altLang="cs-CZ" smtClean="0"/>
              <a:t> variabilita prostředí.</a:t>
            </a:r>
          </a:p>
          <a:p>
            <a:r>
              <a:rPr lang="en-GB" altLang="cs-CZ" b="1" smtClean="0"/>
              <a:t>Pravidelnost - </a:t>
            </a:r>
            <a:r>
              <a:rPr lang="en-GB" altLang="cs-CZ" smtClean="0"/>
              <a:t>pravděpodobnost přežití stoupá se v</a:t>
            </a:r>
            <a:r>
              <a:rPr lang="cs-CZ" altLang="cs-CZ" smtClean="0"/>
              <a:t>z</a:t>
            </a:r>
            <a:r>
              <a:rPr lang="en-GB" altLang="cs-CZ" smtClean="0"/>
              <a:t>dáleností od souseda (vpodstatě vnitrodruhová kompetice)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518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GB" altLang="cs-CZ" smtClean="0"/>
              <a:t>Co je individuum?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86800" cy="4114800"/>
          </a:xfrm>
        </p:spPr>
        <p:txBody>
          <a:bodyPr/>
          <a:lstStyle/>
          <a:p>
            <a:r>
              <a:rPr lang="en-GB" altLang="cs-CZ" smtClean="0"/>
              <a:t>U modulárních organismů: tělo jedince je soubor velkého počtu opakujících se modulů, z nichž každý plní všechny nebo většinu funkcí. Ale někdy též (alespoň s určitou dávkou jistoty) jedince odlišíme.</a:t>
            </a:r>
          </a:p>
        </p:txBody>
      </p:sp>
      <p:pic>
        <p:nvPicPr>
          <p:cNvPr id="5124" name="Picture 10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7660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1031"/>
          <p:cNvSpPr txBox="1">
            <a:spLocks noChangeArrowheads="1"/>
          </p:cNvSpPr>
          <p:nvPr/>
        </p:nvSpPr>
        <p:spPr bwMode="auto">
          <a:xfrm>
            <a:off x="609600" y="3886200"/>
            <a:ext cx="2819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Ztráta nebo poškození části nemusí moc vadit.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Důsledky typu rozmístění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Při shlukovitém rozmístění individuí je lokální hustota individuí (většinou výrazně) vyšší, než průměrná hustota na sledované ploše. =&gt; Mám hodně blízkých sousedů, ti mě budou nejspíš víc konkurovat, než kdyby bylo rozmístění náhodné, nebo dokonce pravidelné (proto se stromy sázejí do řádek)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to zjistím v terénu?</a:t>
            </a:r>
          </a:p>
        </p:txBody>
      </p:sp>
      <p:pic>
        <p:nvPicPr>
          <p:cNvPr id="43011" name="Picture 3" descr="C:\Documents and Settings\suspa\Dokumenty\Prenest\OHRAZENI\SnimkovaniPodAltankem\odecetvdes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680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4518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Spočtu počty individuí ve zkusných jednotkách (kytky ve čtvercích, parazity na rybách)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33400" y="2133600"/>
            <a:ext cx="6324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Dostávám: počty individuí v jednotkách, tj.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x</a:t>
            </a:r>
            <a:r>
              <a:rPr lang="en-GB" altLang="cs-CZ" sz="2400" baseline="-25000"/>
              <a:t>1</a:t>
            </a:r>
            <a:r>
              <a:rPr lang="en-GB" altLang="cs-CZ" sz="2400"/>
              <a:t>, x</a:t>
            </a:r>
            <a:r>
              <a:rPr lang="en-GB" altLang="cs-CZ" sz="2400" baseline="-25000"/>
              <a:t>2</a:t>
            </a:r>
            <a:r>
              <a:rPr lang="en-GB" altLang="cs-CZ" sz="2400"/>
              <a:t>, x</a:t>
            </a:r>
            <a:r>
              <a:rPr lang="en-GB" altLang="cs-CZ" sz="2400" baseline="-25000"/>
              <a:t>3, ..</a:t>
            </a:r>
            <a:r>
              <a:rPr lang="en-GB" altLang="cs-CZ" sz="2400"/>
              <a:t> atd.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Spočtu průměr a varianci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76250"/>
            <a:ext cx="8147050" cy="36004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 smtClean="0"/>
              <a:t>    	</a:t>
            </a:r>
            <a:r>
              <a:rPr lang="cs-CZ" altLang="cs-CZ" sz="4000" b="1" smtClean="0"/>
              <a:t>průměr (aritmetický průměr, </a:t>
            </a:r>
          </a:p>
          <a:p>
            <a:pPr>
              <a:buFontTx/>
              <a:buNone/>
            </a:pPr>
            <a:r>
              <a:rPr lang="cs-CZ" altLang="cs-CZ" sz="4000" b="1" smtClean="0"/>
              <a:t>      aritmetic mean)</a:t>
            </a:r>
          </a:p>
          <a:p>
            <a:pPr>
              <a:buFontTx/>
              <a:buNone/>
            </a:pPr>
            <a:r>
              <a:rPr lang="cs-CZ" altLang="cs-CZ" sz="4000" b="1" smtClean="0"/>
              <a:t/>
            </a:r>
            <a:br>
              <a:rPr lang="cs-CZ" altLang="cs-CZ" sz="4000" b="1" smtClean="0"/>
            </a:br>
            <a:r>
              <a:rPr lang="cs-CZ" altLang="cs-CZ" sz="4000" b="1" smtClean="0"/>
              <a:t>	=  výběrový průměr, průměr </a:t>
            </a:r>
          </a:p>
          <a:p>
            <a:pPr>
              <a:buFontTx/>
              <a:buNone/>
            </a:pPr>
            <a:r>
              <a:rPr lang="cs-CZ" altLang="cs-CZ" sz="4000" b="1" smtClean="0"/>
              <a:t>      výběru hodnot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68313" y="0"/>
          <a:ext cx="746125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7" name="Rovnice" r:id="rId3" imgW="126780" imgH="215526" progId="Equation.3">
                  <p:embed/>
                </p:oleObj>
              </mc:Choice>
              <mc:Fallback>
                <p:oleObj name="Rovnice" r:id="rId3" imgW="126780" imgH="215526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0"/>
                        <a:ext cx="746125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987675" y="4076700"/>
          <a:ext cx="2592388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Rovnice" r:id="rId5" imgW="609600" imgH="609600" progId="Equation.3">
                  <p:embed/>
                </p:oleObj>
              </mc:Choice>
              <mc:Fallback>
                <p:oleObj name="Rovnice" r:id="rId5" imgW="609600" imgH="60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076700"/>
                        <a:ext cx="2592388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8893175" cy="31686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 smtClean="0"/>
              <a:t>   </a:t>
            </a:r>
            <a:r>
              <a:rPr lang="cs-CZ" altLang="cs-CZ" sz="4000" b="1" smtClean="0"/>
              <a:t>s</a:t>
            </a:r>
            <a:r>
              <a:rPr lang="cs-CZ" altLang="cs-CZ" sz="4000" b="1" baseline="30000" smtClean="0"/>
              <a:t>2</a:t>
            </a:r>
            <a:r>
              <a:rPr lang="cs-CZ" altLang="cs-CZ" sz="4000" b="1" smtClean="0"/>
              <a:t> variance (rozptyl) a s směrodatná odchylka (standart deviation) </a:t>
            </a:r>
          </a:p>
        </p:txBody>
      </p:sp>
      <p:graphicFrame>
        <p:nvGraphicFramePr>
          <p:cNvPr id="46083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381000" y="2362200"/>
          <a:ext cx="3475038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Rovnice" r:id="rId3" imgW="1016000" imgH="609600" progId="Equation.3">
                  <p:embed/>
                </p:oleObj>
              </mc:Choice>
              <mc:Fallback>
                <p:oleObj name="Rovnice" r:id="rId3" imgW="1016000" imgH="60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362200"/>
                        <a:ext cx="3475038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489325" y="4537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4419600" y="2438400"/>
            <a:ext cx="41910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/>
              <a:t>Míra variability - čím větší jsou v průměru odchylky od průměru, tím je proměnná variabilnější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Spočtu počty individuí ve zkusných jednotkách (kytky ve čtvercích, parazity na rybách)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7239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Dostávám: počty individuí v jednotkách, tj.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x</a:t>
            </a:r>
            <a:r>
              <a:rPr lang="en-GB" altLang="cs-CZ" sz="2400" baseline="-25000"/>
              <a:t>1</a:t>
            </a:r>
            <a:r>
              <a:rPr lang="en-GB" altLang="cs-CZ" sz="2400"/>
              <a:t>, x</a:t>
            </a:r>
            <a:r>
              <a:rPr lang="en-GB" altLang="cs-CZ" sz="2400" baseline="-25000"/>
              <a:t>2</a:t>
            </a:r>
            <a:r>
              <a:rPr lang="en-GB" altLang="cs-CZ" sz="2400"/>
              <a:t>, x</a:t>
            </a:r>
            <a:r>
              <a:rPr lang="en-GB" altLang="cs-CZ" sz="2400" baseline="-25000"/>
              <a:t>3, ..</a:t>
            </a:r>
            <a:r>
              <a:rPr lang="en-GB" altLang="cs-CZ" sz="2400"/>
              <a:t> atd.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Potom v případě náhodnosti </a:t>
            </a:r>
            <a:r>
              <a:rPr lang="en-GB" altLang="cs-CZ" sz="2400" b="1"/>
              <a:t>rozmístění</a:t>
            </a:r>
            <a:r>
              <a:rPr lang="en-GB" altLang="cs-CZ" sz="2400"/>
              <a:t> mají počty individuí Poissonovo </a:t>
            </a:r>
            <a:r>
              <a:rPr lang="en-GB" altLang="cs-CZ" sz="2400" b="1"/>
              <a:t>rozdělení</a:t>
            </a:r>
            <a:r>
              <a:rPr lang="en-GB" altLang="cs-CZ" sz="2400"/>
              <a:t>, pro které platí variance = průměr (</a:t>
            </a:r>
            <a:r>
              <a:rPr lang="cs-CZ" altLang="cs-CZ" sz="2400"/>
              <a:t>obojí se rovná parametru rozdělení lambda)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Poměr variance/průměr je mírou shlukovitosti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(variance/průměr &lt;1 - rovnoměrnost až pravidelnost, -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když mají všechny čtverce stejně individuí, var = 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variance/průměr &gt;1 -  shlukovitost) - některé čtverce jsou prázdné, jiné mají mnoho individuí =&gt; shluky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685800"/>
          <a:ext cx="6705600" cy="124777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Shlukovitost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Velká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variance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3505200"/>
          <a:ext cx="6705600" cy="2181225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Pravidelnost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Malá variance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Nulová variance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Na jaké “škále” nacházíme odchylky od pravidelnosti?</a:t>
            </a:r>
          </a:p>
        </p:txBody>
      </p:sp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533400" y="3200400"/>
          <a:ext cx="3200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Worksheet" r:id="rId5" imgW="3436925" imgH="3040847" progId="Excel.Sheet.8">
                  <p:embed/>
                </p:oleObj>
              </mc:Choice>
              <mc:Fallback>
                <p:oleObj name="Worksheet" r:id="rId5" imgW="3436925" imgH="3040847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200400"/>
                        <a:ext cx="3200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648200" y="3124200"/>
          <a:ext cx="3436938" cy="304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5" name="Worksheet" r:id="rId7" imgW="3436925" imgH="3040847" progId="Excel.Sheet.8">
                  <p:embed/>
                </p:oleObj>
              </mc:Choice>
              <mc:Fallback>
                <p:oleObj name="Worksheet" r:id="rId7" imgW="3436925" imgH="3040847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124200"/>
                        <a:ext cx="3436938" cy="304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701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Oba příklady shlukovitého rozmístění, ale liší se velikostí shluků a intenzitou shlukování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304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Co mohu dělat?</a:t>
            </a:r>
            <a:br>
              <a:rPr lang="en-GB" altLang="cs-CZ" smtClean="0"/>
            </a:br>
            <a:endParaRPr lang="en-GB" altLang="cs-CZ" smtClean="0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33400" y="14478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1. Síť nebo transeckt, v každé jednotce spočtu individua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3048000" y="2133600"/>
          <a:ext cx="5037138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7" name="Worksheet" r:id="rId5" imgW="3436925" imgH="3040847" progId="Excel.Sheet.8">
                  <p:embed/>
                </p:oleObj>
              </mc:Choice>
              <mc:Fallback>
                <p:oleObj name="Worksheet" r:id="rId5" imgW="3436925" imgH="3040847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133600"/>
                        <a:ext cx="5037138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267200" y="2590800"/>
            <a:ext cx="1447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4572000" y="2590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4800600" y="2590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5105400" y="2590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5410200" y="25908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4267200" y="2819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4267200" y="3048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4267200" y="3352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4267200" y="3657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3657600" y="48768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>
            <a:off x="3657600" y="5181600"/>
            <a:ext cx="411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36576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>
            <a:off x="39624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42672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5720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>
            <a:off x="48768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>
            <a:off x="51816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54864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Line 23"/>
          <p:cNvSpPr>
            <a:spLocks noChangeShapeType="1"/>
          </p:cNvSpPr>
          <p:nvPr/>
        </p:nvSpPr>
        <p:spPr bwMode="auto">
          <a:xfrm>
            <a:off x="57912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61722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Line 25"/>
          <p:cNvSpPr>
            <a:spLocks noChangeShapeType="1"/>
          </p:cNvSpPr>
          <p:nvPr/>
        </p:nvSpPr>
        <p:spPr bwMode="auto">
          <a:xfrm>
            <a:off x="64770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6858000" y="487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304800" y="2514600"/>
            <a:ext cx="205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 takov</a:t>
            </a:r>
            <a:r>
              <a:rPr lang="cs-CZ" altLang="cs-CZ" sz="2400"/>
              <a:t>ýchto dat lze odhadnout velikost shluků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3237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Usuzuji: velikost shluku jsou dvě základní jednotky</a:t>
            </a: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533400" y="1927225"/>
          <a:ext cx="5791200" cy="370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Worksheet" r:id="rId3" imgW="4694225" imgH="3002483" progId="Excel.Sheet.8">
                  <p:embed/>
                </p:oleObj>
              </mc:Choice>
              <mc:Fallback>
                <p:oleObj name="Worksheet" r:id="rId3" imgW="4694225" imgH="3002483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27225"/>
                        <a:ext cx="5791200" cy="370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629400" y="2057400"/>
            <a:ext cx="2057400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Použiji statistickou metodu (tzv. “spatial pattern analysis”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Dostáváme křivku, jejíž vrchol ukazuje průměrnou velikost shluků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Co je individuum?</a:t>
            </a:r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4572000" cy="4267200"/>
          </a:xfrm>
        </p:spPr>
        <p:txBody>
          <a:bodyPr/>
          <a:lstStyle/>
          <a:p>
            <a:r>
              <a:rPr lang="en-GB" altLang="cs-CZ" smtClean="0"/>
              <a:t>Ale někdy je to problém - např. u tzv. klonálních rostlin. Řešení:</a:t>
            </a:r>
          </a:p>
          <a:p>
            <a:r>
              <a:rPr lang="en-GB" altLang="cs-CZ" b="1" smtClean="0"/>
              <a:t>Geneta - </a:t>
            </a:r>
            <a:r>
              <a:rPr lang="en-GB" altLang="cs-CZ" smtClean="0"/>
              <a:t>to, co vzniklo z jedné zygoty</a:t>
            </a:r>
            <a:endParaRPr lang="en-GB" altLang="cs-CZ" b="1" smtClean="0"/>
          </a:p>
          <a:p>
            <a:r>
              <a:rPr lang="en-GB" altLang="cs-CZ" smtClean="0"/>
              <a:t> </a:t>
            </a:r>
            <a:r>
              <a:rPr lang="en-GB" altLang="cs-CZ" b="1" smtClean="0"/>
              <a:t>Rameta - </a:t>
            </a:r>
            <a:r>
              <a:rPr lang="en-GB" altLang="cs-CZ" smtClean="0"/>
              <a:t>modul schopný samostatné existence - vegetativní rozmnožování</a:t>
            </a:r>
          </a:p>
        </p:txBody>
      </p:sp>
      <p:pic>
        <p:nvPicPr>
          <p:cNvPr id="6148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0"/>
            <a:ext cx="2916238" cy="429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1030"/>
          <p:cNvSpPr txBox="1">
            <a:spLocks noChangeArrowheads="1"/>
          </p:cNvSpPr>
          <p:nvPr/>
        </p:nvSpPr>
        <p:spPr bwMode="auto">
          <a:xfrm>
            <a:off x="304800" y="5867400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50" name="Text Box 1031"/>
          <p:cNvSpPr txBox="1">
            <a:spLocks noChangeArrowheads="1"/>
          </p:cNvSpPr>
          <p:nvPr/>
        </p:nvSpPr>
        <p:spPr bwMode="auto">
          <a:xfrm>
            <a:off x="304800" y="6248400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Určení rozsahu genety: Využití metod molekulární biologie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Nebo mohu vymapovat všechna individua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a pak existují složité matematicko-statistické metody na charakteristiku intensity shlukování na různých prostorových škálách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676400"/>
          </a:xfrm>
        </p:spPr>
        <p:txBody>
          <a:bodyPr/>
          <a:lstStyle/>
          <a:p>
            <a:pPr algn="l"/>
            <a:r>
              <a:rPr lang="en-GB" altLang="cs-CZ" smtClean="0"/>
              <a:t>Vyhodnocení mapovaných populací jedinců (k-funkce)</a:t>
            </a:r>
          </a:p>
        </p:txBody>
      </p:sp>
      <p:graphicFrame>
        <p:nvGraphicFramePr>
          <p:cNvPr id="53251" name="Object 4"/>
          <p:cNvGraphicFramePr>
            <a:graphicFrameLocks noChangeAspect="1"/>
          </p:cNvGraphicFramePr>
          <p:nvPr/>
        </p:nvGraphicFramePr>
        <p:xfrm>
          <a:off x="762000" y="2362200"/>
          <a:ext cx="424497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1" name="Worksheet" r:id="rId3" imgW="3017825" imgH="3033044" progId="Excel.Sheet.8">
                  <p:embed/>
                </p:oleObj>
              </mc:Choice>
              <mc:Fallback>
                <p:oleObj name="Worksheet" r:id="rId3" imgW="3017825" imgH="3033044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4244975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Oval 5"/>
          <p:cNvSpPr>
            <a:spLocks noChangeArrowheads="1"/>
          </p:cNvSpPr>
          <p:nvPr/>
        </p:nvSpPr>
        <p:spPr bwMode="auto">
          <a:xfrm>
            <a:off x="2057400" y="4114800"/>
            <a:ext cx="9144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3253" name="Line 6"/>
          <p:cNvSpPr>
            <a:spLocks noChangeShapeType="1"/>
          </p:cNvSpPr>
          <p:nvPr/>
        </p:nvSpPr>
        <p:spPr bwMode="auto">
          <a:xfrm>
            <a:off x="2286000" y="44958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Oval 7"/>
          <p:cNvSpPr>
            <a:spLocks noChangeArrowheads="1"/>
          </p:cNvSpPr>
          <p:nvPr/>
        </p:nvSpPr>
        <p:spPr bwMode="auto">
          <a:xfrm>
            <a:off x="1828800" y="3886200"/>
            <a:ext cx="13716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3255" name="Oval 8"/>
          <p:cNvSpPr>
            <a:spLocks noChangeArrowheads="1"/>
          </p:cNvSpPr>
          <p:nvPr/>
        </p:nvSpPr>
        <p:spPr bwMode="auto">
          <a:xfrm>
            <a:off x="2286000" y="4343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5257800" y="2743200"/>
            <a:ext cx="2971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Princip: zjišťuji průměrný počet sousedů každého jedince do vzdálenosti </a:t>
            </a:r>
            <a:r>
              <a:rPr lang="en-GB" altLang="cs-CZ" sz="2400" i="1"/>
              <a:t>h </a:t>
            </a:r>
            <a:r>
              <a:rPr lang="en-GB" altLang="cs-CZ" sz="2400"/>
              <a:t>metrů (tj. počet dalších jedinců v soustředných kruzích o postupně se zvětšujícím poloměru. 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09600" y="2209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Pozor, pozice každého individua považována za bod.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7620000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Další možnosti: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Mohu testovat proti libovolným “nulovým modelům” - tzv. obálka. Ideální pro opakovaná pozorování.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Mohu studovat vzájemnou závislost dvou druhů (ale i starých a mladých)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Nevýhoda: potřebuju mít přesně zmapovanou populaci, nelze dělat v terénu.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Výpočetní problém: Edge effect a jeho korekce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Příklady použití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Lesní společenstva, zvláště při sledování jejich dynamiky</a:t>
            </a:r>
          </a:p>
          <a:p>
            <a:r>
              <a:rPr lang="en-GB" altLang="cs-CZ" smtClean="0"/>
              <a:t>Jakákoliv jiná rostlinná společenstva, kde mohu charakterizovat rozumně jedince</a:t>
            </a:r>
          </a:p>
          <a:p>
            <a:r>
              <a:rPr lang="en-GB" altLang="cs-CZ" smtClean="0"/>
              <a:t>Umístění mravenišť, nor nebo hnízd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5625" r="17969" b="11130"/>
          <a:stretch>
            <a:fillRect/>
          </a:stretch>
        </p:blipFill>
        <p:spPr bwMode="auto">
          <a:xfrm>
            <a:off x="228600" y="609600"/>
            <a:ext cx="3200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14648" r="19531" b="12106"/>
          <a:stretch>
            <a:fillRect/>
          </a:stretch>
        </p:blipFill>
        <p:spPr bwMode="auto">
          <a:xfrm>
            <a:off x="3048000" y="533400"/>
            <a:ext cx="5943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33400" y="228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Aplikace: umírající lesy v Krkonoších (Vacek &amp; </a:t>
            </a:r>
            <a:r>
              <a:rPr lang="cs-CZ" altLang="cs-CZ" sz="2400"/>
              <a:t>Lepš 1996)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7" y="1373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Pohlavní a nepohlavní rozmnožování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cs-CZ" b="1" smtClean="0"/>
              <a:t>Pohlavní</a:t>
            </a:r>
          </a:p>
          <a:p>
            <a:r>
              <a:rPr lang="en-GB" altLang="cs-CZ" smtClean="0"/>
              <a:t>Udržuje genetickou variabilitu – </a:t>
            </a:r>
            <a:endParaRPr lang="cs-CZ" altLang="cs-CZ" smtClean="0"/>
          </a:p>
          <a:p>
            <a:r>
              <a:rPr lang="cs-CZ" altLang="cs-CZ" smtClean="0"/>
              <a:t>Příležitost pro selekci a tím evoluci</a:t>
            </a:r>
            <a:endParaRPr lang="en-GB" altLang="cs-CZ" smtClean="0"/>
          </a:p>
          <a:p>
            <a:r>
              <a:rPr lang="cs-CZ" altLang="cs-CZ" smtClean="0"/>
              <a:t>T</a:t>
            </a:r>
            <a:r>
              <a:rPr lang="en-GB" altLang="cs-CZ" smtClean="0"/>
              <a:t>o že potomek není geneticky shodný s rodičem je výhoda proti případným parazitům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altLang="cs-CZ" b="1" smtClean="0"/>
              <a:t>Nepohlavní</a:t>
            </a:r>
          </a:p>
          <a:p>
            <a:r>
              <a:rPr lang="en-GB" altLang="cs-CZ" smtClean="0"/>
              <a:t>“Ušetřím” na nákladech na partnera</a:t>
            </a:r>
          </a:p>
          <a:p>
            <a:r>
              <a:rPr lang="en-GB" altLang="cs-CZ" smtClean="0"/>
              <a:t>- mohu se rozmnožovat rychleji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4518" y="365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Nepohlavní rozmnožování </a:t>
            </a:r>
            <a:endParaRPr lang="en-US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U hmyzu například partenogenetické generace – jsem schopen se rychle namnožit</a:t>
            </a:r>
          </a:p>
          <a:p>
            <a:endParaRPr lang="cs-CZ" altLang="en-US" smtClean="0"/>
          </a:p>
          <a:p>
            <a:r>
              <a:rPr lang="cs-CZ" altLang="en-US" i="1" smtClean="0"/>
              <a:t>Telescoping generations</a:t>
            </a:r>
            <a:r>
              <a:rPr lang="cs-CZ" altLang="en-US" smtClean="0"/>
              <a:t> u mšic  - systém ruská bábuška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</a:t>
            </a:r>
            <a:r>
              <a:rPr lang="cs-CZ" altLang="en-US" smtClean="0"/>
              <a:t>říroda je rozmanitá</a:t>
            </a:r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A naše snahy klasifikovat nejsou vždy úspěšné</a:t>
            </a:r>
          </a:p>
          <a:p>
            <a:endParaRPr lang="cs-CZ" altLang="en-US" smtClean="0"/>
          </a:p>
          <a:p>
            <a:r>
              <a:rPr lang="cs-CZ" altLang="en-US" smtClean="0"/>
              <a:t>(třeba partenogenetické generace mšic – tzv. telescoping generations) – co je geneta je jasné, ale co je vlastně individuum – mšice je typicky unitární organismus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5127" y="228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Pohlavní a nepohlavní rozmnožování u rostlin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2000" y="2286000"/>
            <a:ext cx="7696200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Klasická teze - obvykle platí: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Semena (pohlavní rozmnožování) - malá, daleko se šíří, ale nemohou být podporována rodiči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Nepohlavní rozmnožování (výběžky, oddenky, etc. - nedostanu se daleko, ale mladý jedinec může být podporován rodičem, než se uchytí a teprve potom dojde k úplnému oddělení dceřiného jedince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 to pravda, ale jsou to důsledky morfologie, ne vlastní sexuality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2125</Words>
  <Application>Microsoft Office PowerPoint</Application>
  <PresentationFormat>Předvádění na obrazovce (4:3)</PresentationFormat>
  <Paragraphs>230</Paragraphs>
  <Slides>54</Slides>
  <Notes>0</Notes>
  <HiddenSlides>0</HiddenSlides>
  <MMClips>36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54</vt:i4>
      </vt:variant>
    </vt:vector>
  </HeadingPairs>
  <TitlesOfParts>
    <vt:vector size="60" baseType="lpstr">
      <vt:lpstr>Calibri</vt:lpstr>
      <vt:lpstr>Times New Roman</vt:lpstr>
      <vt:lpstr>Office Theme</vt:lpstr>
      <vt:lpstr>CorelPhotoPaint.Image.8</vt:lpstr>
      <vt:lpstr>Worksheet</vt:lpstr>
      <vt:lpstr>Rovnice</vt:lpstr>
      <vt:lpstr>Charakteristiky populací (populace je definovaná jako soubor jedinců vyskytujících se spolu v prostoru a čase – ale co je to jedinec)</vt:lpstr>
      <vt:lpstr>Unitární a modulární organismy</vt:lpstr>
      <vt:lpstr>Co je individuum?</vt:lpstr>
      <vt:lpstr>Co je individuum?</vt:lpstr>
      <vt:lpstr>Co je individuum?</vt:lpstr>
      <vt:lpstr>Pohlavní a nepohlavní rozmnožování</vt:lpstr>
      <vt:lpstr>Nepohlavní rozmnožování </vt:lpstr>
      <vt:lpstr>Příroda je rozmanitá</vt:lpstr>
      <vt:lpstr>Pohlavní a nepohlavní rozmnožování u rostlin</vt:lpstr>
      <vt:lpstr>Příklady rozmnožování rostlin bez pohlavního procesu</vt:lpstr>
      <vt:lpstr>Rostliny a živočichové</vt:lpstr>
      <vt:lpstr>Tradované rozdíly mezi roztlinami a živočichy (platí rozumně na vyšší rostliny vs. členovci a obratlovci)</vt:lpstr>
      <vt:lpstr>Organismy</vt:lpstr>
      <vt:lpstr>Populace může být rozmístěna</vt:lpstr>
      <vt:lpstr>Popisné (“statické”) charakteristiky populace</vt:lpstr>
      <vt:lpstr>Prezentace aplikace PowerPoint</vt:lpstr>
      <vt:lpstr>Kromě individua mohou být i jiné “základní stavební kameny”</vt:lpstr>
      <vt:lpstr>Další popisné charakteristiky populace (nezaložené na individuích)</vt:lpstr>
      <vt:lpstr>Všechna individua v populaci nejsou stejná (věková a genetická struktura populace)</vt:lpstr>
      <vt:lpstr>Věková struktura populace</vt:lpstr>
      <vt:lpstr>Věková struktura lidské populace</vt:lpstr>
      <vt:lpstr>Lze vyčíst i minulé události “baby boom” padesátých a šedesátých let v USA</vt:lpstr>
      <vt:lpstr>Věková struktura je určena věkově specifickou mortalitou a  věkově specifickou porodností</vt:lpstr>
      <vt:lpstr>Prezentace aplikace PowerPoint</vt:lpstr>
      <vt:lpstr>Prezentace aplikace PowerPoint</vt:lpstr>
      <vt:lpstr> Křivky přežívání pro strnádka Melospiza melodia a králíka Sylvilagus floridanus</vt:lpstr>
      <vt:lpstr>Prezentace aplikace PowerPoint</vt:lpstr>
      <vt:lpstr>Prezentace aplikace PowerPoint</vt:lpstr>
      <vt:lpstr>Obě varianty pro obyvatelstvo USA v 19. století</vt:lpstr>
      <vt:lpstr>Věkově specifické mortality  v ČR (log-škála na y!)</vt:lpstr>
      <vt:lpstr>Aplikace na lidskou populaci</vt:lpstr>
      <vt:lpstr>Prezentace aplikace PowerPoint</vt:lpstr>
      <vt:lpstr>Rozmístění populace v prostoru</vt:lpstr>
      <vt:lpstr>Prezentace aplikace PowerPoint</vt:lpstr>
      <vt:lpstr>Blízce příbuzné druhy a druhy stejného biotopu mají často výrazně odlišné výškové rozmístění v prostoru.</vt:lpstr>
      <vt:lpstr>Populace může být rozmístěna</vt:lpstr>
      <vt:lpstr>Prezentace aplikace PowerPoint</vt:lpstr>
      <vt:lpstr>Platí jak pro diskrétní jednotky, tak spojitý prostor (plochu)</vt:lpstr>
      <vt:lpstr>Příčiny odchylek od náhodnosti</vt:lpstr>
      <vt:lpstr>Důsledky typu rozmístění</vt:lpstr>
      <vt:lpstr>Jak to zjistím v terénu?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 jaké “škále” nacházíme odchylky od pravidelnosti?</vt:lpstr>
      <vt:lpstr>Co mohu dělat? </vt:lpstr>
      <vt:lpstr>Usuzuji: velikost shluku jsou dvě základní jednotky</vt:lpstr>
      <vt:lpstr>Nebo mohu vymapovat všechna individua</vt:lpstr>
      <vt:lpstr>Vyhodnocení mapovaných populací jedinců (k-funkce)</vt:lpstr>
      <vt:lpstr>Prezentace aplikace PowerPoint</vt:lpstr>
      <vt:lpstr>Příklady použití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Analýza prostorového rozmístění populace (spatial pattern analysis)</dc:title>
  <dc:creator>Jan Leps</dc:creator>
  <cp:lastModifiedBy>Jan Lepš</cp:lastModifiedBy>
  <cp:revision>52</cp:revision>
  <dcterms:created xsi:type="dcterms:W3CDTF">2004-10-21T16:12:22Z</dcterms:created>
  <dcterms:modified xsi:type="dcterms:W3CDTF">2020-10-02T12:20:04Z</dcterms:modified>
</cp:coreProperties>
</file>