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257" r:id="rId4"/>
    <p:sldId id="258" r:id="rId5"/>
    <p:sldId id="259" r:id="rId6"/>
    <p:sldId id="260" r:id="rId7"/>
    <p:sldId id="262" r:id="rId8"/>
    <p:sldId id="272" r:id="rId9"/>
    <p:sldId id="271" r:id="rId10"/>
    <p:sldId id="287" r:id="rId11"/>
    <p:sldId id="288" r:id="rId12"/>
    <p:sldId id="290" r:id="rId13"/>
    <p:sldId id="263" r:id="rId14"/>
    <p:sldId id="291" r:id="rId15"/>
    <p:sldId id="294" r:id="rId16"/>
    <p:sldId id="292" r:id="rId17"/>
    <p:sldId id="268" r:id="rId18"/>
    <p:sldId id="277" r:id="rId19"/>
    <p:sldId id="295" r:id="rId20"/>
    <p:sldId id="293" r:id="rId21"/>
    <p:sldId id="278" r:id="rId22"/>
    <p:sldId id="297" r:id="rId23"/>
    <p:sldId id="298" r:id="rId24"/>
    <p:sldId id="299" r:id="rId2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5"/>
    <p:restoredTop sz="96327"/>
  </p:normalViewPr>
  <p:slideViewPr>
    <p:cSldViewPr snapToGrid="0" snapToObjects="1">
      <p:cViewPr varScale="1">
        <p:scale>
          <a:sx n="148" d="100"/>
          <a:sy n="148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C573-D10E-0B4B-B6B4-D32CB33EF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94D4B-FE90-934E-B6A9-D7A50707D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4299E-DE73-F144-BBA3-7B4CB5F4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422-85F7-1842-98B1-C4D5760D53D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BBCDB-9E0C-7648-A1ED-96AF29966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F98E4-B0A4-704A-BCEC-D9FDE8DF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25D-99BE-D040-89D9-97A22CDD2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24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2906-1BD1-F54A-B9E1-1A65C04F0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51AAD-015B-5248-BBD0-4FBDE639F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9979F-B668-2E4C-B4C8-B3EA1C57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422-85F7-1842-98B1-C4D5760D53D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70C1D-94B9-3146-ADB6-489DCB41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6F7DB-503D-2345-A954-02D2038F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25D-99BE-D040-89D9-97A22CDD2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9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EB8FD4-8F29-F24D-9764-AC43BE505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72F6B-895C-8B4E-8948-3248D1825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9BF01-0C71-6E4D-9DFB-B0ADC008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422-85F7-1842-98B1-C4D5760D53D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0B73D-F076-4544-A660-44D66F95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A70CE-77A1-A042-9A0D-ED638175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25D-99BE-D040-89D9-97A22CDD2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4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F87C-7085-5146-A854-2A6A9F4E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DD4CC-85EE-A340-A84B-4EA40522F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FA43E-3224-BA4D-B5DA-EA99594A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422-85F7-1842-98B1-C4D5760D53D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D9161-F2D6-B245-83C6-0A8B9D44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B261-7870-A04D-B7A6-D2F7F627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25D-99BE-D040-89D9-97A22CDD2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48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73EF-543B-2744-91A0-8A127D50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BB49D-C98A-F949-8CD2-3CE369E44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82B5F-907E-6C4E-99DE-EF591FD3C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422-85F7-1842-98B1-C4D5760D53D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3EF2D-D114-054C-BD22-EA512EA2D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AF9B9-E6B6-FF43-B417-4566D9DD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25D-99BE-D040-89D9-97A22CDD2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18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8C20-5B46-BC42-BEA0-62E47B82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824AF-D2E7-9E4F-8430-C2051B9CB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18E73-25CB-E94A-9F25-539BD8DBF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5824B-D325-AC40-A415-73839B2D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422-85F7-1842-98B1-C4D5760D53D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9E904-AB3B-4847-96D5-A0F8E668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82F4E-496C-F845-A1B8-2152EFE19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25D-99BE-D040-89D9-97A22CDD2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06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89DE3-CD53-0549-826B-BD1C091F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49EEE-B57F-B94C-9FD7-01171B04F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2488B-D8DC-6B4A-8133-198E8F658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EEFE1-0492-194F-83B1-DF943A9F1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B4416-7E76-2244-8FBE-5A285B753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44C25-F34B-4544-B3C7-65E80F5E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422-85F7-1842-98B1-C4D5760D53D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CAAA8D-C163-D94C-A26D-21647C53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972E2-1DDF-0A4B-B261-2FCDC8C2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25D-99BE-D040-89D9-97A22CDD2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10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481F-5E6A-6048-989E-A887E6E2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FCA06-2624-5049-8383-2A7C3719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422-85F7-1842-98B1-C4D5760D53D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0AF67-F41B-7B49-A9EB-2376E1AB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65ACC-63B5-6646-9072-D1D245E6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25D-99BE-D040-89D9-97A22CDD2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58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1DB0B-9CAC-6F47-ACBC-DEF148D9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422-85F7-1842-98B1-C4D5760D53D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3946-4AAD-4642-8469-DCEFBDEB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8E7AD-6B7B-A24E-9F2F-CFA5DC19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25D-99BE-D040-89D9-97A22CDD2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1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AB97-5BEF-B641-8C37-BFD6625A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409AF-FC0F-0A49-941B-CFA52BF1D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29044-B123-3849-AF98-FB5A6B66A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443E6-12A5-784E-8BD3-EB41BB12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422-85F7-1842-98B1-C4D5760D53D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43812-E0FB-C84C-9579-B346D309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33CCC-1706-C643-9E58-A3DAD32D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25D-99BE-D040-89D9-97A22CDD2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9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2ECD9-7845-1D4C-86F6-906339B9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2A653-3478-0242-83EB-23708F7DC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3BB5A-D95D-5742-97A2-919B3C9FD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3DE6A-FBD3-EF4C-A8AF-C7E2C0D4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E422-85F7-1842-98B1-C4D5760D53D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21A0-9608-3349-9C36-DF4C2BE8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1C603-FA2A-4947-B5B1-873C3243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25D-99BE-D040-89D9-97A22CDD2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5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EF4E8-CE86-A245-98D0-6464C3AB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406A6-1488-9846-8793-454F9FA03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1A856-049B-0C4C-8895-5436CE6DC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E422-85F7-1842-98B1-C4D5760D53D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F899E-1C90-DB46-AD04-03B26EFC3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F8D87-FE2B-8749-A66F-CAEE0B7BB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3225D-99BE-D040-89D9-97A22CDD2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93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C448-82CE-6041-9E01-4892CC0C25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C4BDD-61D6-A04B-8ADA-7A0EACCC8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B9CEC-8925-904D-B54A-0AE45E15A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32" y="1682122"/>
            <a:ext cx="7599406" cy="5699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E069A8-6242-614B-87D1-C4F44FA2B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3689" y="945849"/>
            <a:ext cx="5845608" cy="3886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24C05E-9410-6842-8782-BCF9BD2014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17" y="5330912"/>
            <a:ext cx="1482376" cy="1976502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5E2F4D0-7CCC-B34B-8FC4-230F42A451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7569" b="6850"/>
          <a:stretch/>
        </p:blipFill>
        <p:spPr>
          <a:xfrm rot="10800000">
            <a:off x="7448593" y="-33602"/>
            <a:ext cx="5124028" cy="826650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59344E-9883-1841-A554-8C6ED48C76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1" y="-26309"/>
            <a:ext cx="3915642" cy="29367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AC8CE3-12DF-574C-8A44-17B6C29AFD74}"/>
              </a:ext>
            </a:extLst>
          </p:cNvPr>
          <p:cNvSpPr txBox="1"/>
          <p:nvPr/>
        </p:nvSpPr>
        <p:spPr>
          <a:xfrm>
            <a:off x="1910940" y="2972474"/>
            <a:ext cx="8085098" cy="2308324"/>
          </a:xfrm>
          <a:prstGeom prst="rect">
            <a:avLst/>
          </a:prstGeom>
          <a:solidFill>
            <a:srgbClr val="000000">
              <a:alpha val="43137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Leaf litter decomposition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</a:rPr>
              <a:t>of single species and mixtures 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</a:rPr>
              <a:t>from a biodiversity experiment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1CF662-0EF7-E04D-9FEF-560BCEF84E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98" y="-16314"/>
            <a:ext cx="2290128" cy="171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10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8870" y="2426086"/>
            <a:ext cx="2968525" cy="1812712"/>
            <a:chOff x="4506311" y="2465114"/>
            <a:chExt cx="3283529" cy="2005067"/>
          </a:xfrm>
        </p:grpSpPr>
        <p:pic>
          <p:nvPicPr>
            <p:cNvPr id="2" name="Content Placeholder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3" t="7569" b="6850"/>
            <a:stretch/>
          </p:blipFill>
          <p:spPr>
            <a:xfrm rot="10800000">
              <a:off x="4506311" y="2465114"/>
              <a:ext cx="1242848" cy="200506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9160" y="2465115"/>
              <a:ext cx="2040680" cy="200506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528482" y="4683349"/>
            <a:ext cx="3581697" cy="1911019"/>
            <a:chOff x="8126827" y="515448"/>
            <a:chExt cx="3581697" cy="191101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14" b="6058"/>
            <a:stretch>
              <a:fillRect/>
            </a:stretch>
          </p:blipFill>
          <p:spPr bwMode="auto">
            <a:xfrm>
              <a:off x="8126827" y="515448"/>
              <a:ext cx="1545630" cy="191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672457" y="515448"/>
              <a:ext cx="20360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Soil characteristics: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Fertility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Microorganism diversity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28482" y="261028"/>
            <a:ext cx="4326062" cy="1720504"/>
            <a:chOff x="310441" y="868209"/>
            <a:chExt cx="4262275" cy="16951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8" r="6685"/>
            <a:stretch/>
          </p:blipFill>
          <p:spPr>
            <a:xfrm>
              <a:off x="310441" y="868209"/>
              <a:ext cx="2632842" cy="16951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910432" y="868209"/>
              <a:ext cx="1662284" cy="636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Plants Biomass </a:t>
              </a:r>
            </a:p>
            <a:p>
              <a:r>
                <a:rPr lang="en-US" dirty="0"/>
                <a:t>and cover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28482" y="2530916"/>
            <a:ext cx="4326062" cy="1603049"/>
            <a:chOff x="8492358" y="5183417"/>
            <a:chExt cx="4326062" cy="1603049"/>
          </a:xfrm>
        </p:grpSpPr>
        <p:sp>
          <p:nvSpPr>
            <p:cNvPr id="10" name="TextBox 9"/>
            <p:cNvSpPr txBox="1"/>
            <p:nvPr/>
          </p:nvSpPr>
          <p:spPr>
            <a:xfrm>
              <a:off x="11125200" y="5183417"/>
              <a:ext cx="1693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Decomposition</a:t>
              </a:r>
            </a:p>
            <a:p>
              <a:r>
                <a:rPr lang="en-US" dirty="0"/>
                <a:t>Experiment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9" t="1905" r="1785"/>
            <a:stretch/>
          </p:blipFill>
          <p:spPr>
            <a:xfrm>
              <a:off x="8492358" y="5183417"/>
              <a:ext cx="2632841" cy="160304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4143155" y="2207751"/>
            <a:ext cx="2693449" cy="2249380"/>
            <a:chOff x="1007126" y="4537086"/>
            <a:chExt cx="2693449" cy="2249380"/>
          </a:xfrm>
        </p:grpSpPr>
        <p:sp>
          <p:nvSpPr>
            <p:cNvPr id="9" name="TextBox 8"/>
            <p:cNvSpPr txBox="1"/>
            <p:nvPr/>
          </p:nvSpPr>
          <p:spPr>
            <a:xfrm>
              <a:off x="1007127" y="4537086"/>
              <a:ext cx="2693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Plants traits </a:t>
              </a:r>
            </a:p>
            <a:p>
              <a:r>
                <a:rPr lang="en-US" dirty="0"/>
                <a:t>(H, SLA, LDMC, C/N/P, etc.)</a:t>
              </a:r>
            </a:p>
          </p:txBody>
        </p:sp>
        <p:pic>
          <p:nvPicPr>
            <p:cNvPr id="15" name="Picture 6" descr="reen leaves picture 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126" y="5143403"/>
              <a:ext cx="1817688" cy="164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318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C448-82CE-6041-9E01-4892CC0C25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C4BDD-61D6-A04B-8ADA-7A0EACCC8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B9CEC-8925-904D-B54A-0AE45E15A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32" y="1682122"/>
            <a:ext cx="7599406" cy="5699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E069A8-6242-614B-87D1-C4F44FA2B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3689" y="945849"/>
            <a:ext cx="5845608" cy="3886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24C05E-9410-6842-8782-BCF9BD2014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17" y="5330912"/>
            <a:ext cx="1482376" cy="1976502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5E2F4D0-7CCC-B34B-8FC4-230F42A451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7569" b="6850"/>
          <a:stretch/>
        </p:blipFill>
        <p:spPr>
          <a:xfrm rot="10800000">
            <a:off x="7448593" y="-33602"/>
            <a:ext cx="5124028" cy="826650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59344E-9883-1841-A554-8C6ED48C76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1" y="-26309"/>
            <a:ext cx="3915642" cy="29367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AC8CE3-12DF-574C-8A44-17B6C29AFD74}"/>
              </a:ext>
            </a:extLst>
          </p:cNvPr>
          <p:cNvSpPr txBox="1"/>
          <p:nvPr/>
        </p:nvSpPr>
        <p:spPr>
          <a:xfrm>
            <a:off x="1910940" y="2972474"/>
            <a:ext cx="8085098" cy="2308324"/>
          </a:xfrm>
          <a:prstGeom prst="rect">
            <a:avLst/>
          </a:prstGeom>
          <a:solidFill>
            <a:srgbClr val="000000">
              <a:alpha val="43137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2"/>
                </a:solidFill>
              </a:rPr>
              <a:t>Leaf litter decomposition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</a:rPr>
              <a:t>of single species and mixtures 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</a:rPr>
              <a:t>from a biodiversity experiment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1CF662-0EF7-E04D-9FEF-560BCEF84E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98" y="-16314"/>
            <a:ext cx="2290128" cy="171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901FD-AC76-A44F-9D0A-B41DEF8C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2" y="234778"/>
            <a:ext cx="4750904" cy="2360141"/>
          </a:xfrm>
        </p:spPr>
        <p:txBody>
          <a:bodyPr>
            <a:normAutofit/>
          </a:bodyPr>
          <a:lstStyle/>
          <a:p>
            <a:r>
              <a:rPr lang="en-GB" sz="3600"/>
              <a:t>Leaf litter decompostion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EDC8-45E5-C34C-9C6B-D26DCEBED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15" y="2594919"/>
            <a:ext cx="4577756" cy="4028303"/>
          </a:xfrm>
        </p:spPr>
        <p:txBody>
          <a:bodyPr>
            <a:normAutofit/>
          </a:bodyPr>
          <a:lstStyle/>
          <a:p>
            <a:r>
              <a:rPr lang="en-GB" sz="2400" dirty="0"/>
              <a:t>Litterfall is the main pathway for nutrients, especially N and P, to return to the soil.</a:t>
            </a:r>
          </a:p>
          <a:p>
            <a:r>
              <a:rPr lang="en-GB" sz="2400" dirty="0"/>
              <a:t>Decomposition is the process by which microfauna, bacteria, and fungi transform litter into CO2, water, nutrients and humus.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C110EF7-5211-4448-86F0-F14031D74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67"/>
          <a:stretch/>
        </p:blipFill>
        <p:spPr>
          <a:xfrm>
            <a:off x="5030671" y="345989"/>
            <a:ext cx="6456992" cy="61660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30480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9A35C28-827A-9748-A6D4-1D8A39D1F9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706" r="2706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4A8FFC-5E4E-B047-AC3A-844C7DA1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Decomposition is an important component of the nutrient cycle. </a:t>
            </a:r>
          </a:p>
        </p:txBody>
      </p:sp>
    </p:spTree>
    <p:extLst>
      <p:ext uri="{BB962C8B-B14F-4D97-AF65-F5344CB8AC3E}">
        <p14:creationId xmlns:p14="http://schemas.microsoft.com/office/powerpoint/2010/main" val="207132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C448-82CE-6041-9E01-4892CC0C25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C4BDD-61D6-A04B-8ADA-7A0EACCC8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B9CEC-8925-904D-B54A-0AE45E15A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32" y="1682122"/>
            <a:ext cx="7599406" cy="5699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E069A8-6242-614B-87D1-C4F44FA2B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3689" y="945849"/>
            <a:ext cx="5845608" cy="3886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24C05E-9410-6842-8782-BCF9BD2014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17" y="5330912"/>
            <a:ext cx="1482376" cy="1976502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5E2F4D0-7CCC-B34B-8FC4-230F42A451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7569" b="6850"/>
          <a:stretch/>
        </p:blipFill>
        <p:spPr>
          <a:xfrm rot="10800000">
            <a:off x="7448593" y="-33602"/>
            <a:ext cx="5124028" cy="826650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59344E-9883-1841-A554-8C6ED48C76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1" y="-26309"/>
            <a:ext cx="3915642" cy="29367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AC8CE3-12DF-574C-8A44-17B6C29AFD74}"/>
              </a:ext>
            </a:extLst>
          </p:cNvPr>
          <p:cNvSpPr txBox="1"/>
          <p:nvPr/>
        </p:nvSpPr>
        <p:spPr>
          <a:xfrm>
            <a:off x="1910940" y="2972474"/>
            <a:ext cx="8085098" cy="2308324"/>
          </a:xfrm>
          <a:prstGeom prst="rect">
            <a:avLst/>
          </a:prstGeom>
          <a:solidFill>
            <a:srgbClr val="000000">
              <a:alpha val="43137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Leaf litter decomposition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</a:rPr>
              <a:t>of </a:t>
            </a:r>
            <a:r>
              <a:rPr lang="en-GB" sz="4800" b="1" dirty="0">
                <a:solidFill>
                  <a:schemeClr val="accent2"/>
                </a:solidFill>
              </a:rPr>
              <a:t>single species and mixtures 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</a:rPr>
              <a:t>from a biodiversity experiment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1CF662-0EF7-E04D-9FEF-560BCEF84E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98" y="-16314"/>
            <a:ext cx="2290128" cy="171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6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9D66-BAFF-7340-914A-0B4AD552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C4BF-8B53-6441-96BA-EE914D3D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7896" cy="4351338"/>
          </a:xfrm>
        </p:spPr>
        <p:txBody>
          <a:bodyPr/>
          <a:lstStyle/>
          <a:p>
            <a:r>
              <a:rPr lang="en-GB" dirty="0"/>
              <a:t>How fast a leaf decomposes is largely </a:t>
            </a:r>
            <a:r>
              <a:rPr lang="en-GB" dirty="0" err="1"/>
              <a:t>dependend</a:t>
            </a:r>
            <a:r>
              <a:rPr lang="en-GB" dirty="0"/>
              <a:t> on leaf “quality”, i.e. various chemical and physical properties of the leaf like C and N and their ratio, physical strength, etc.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BBF09-8EBA-2A4A-9EEF-3785FA569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96" y="3081131"/>
            <a:ext cx="18288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F2806E-A3C0-4C43-A96E-A2A4A7586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96" y="4621005"/>
            <a:ext cx="1828800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F3E824-D3B2-EE45-A647-959E13F10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37" y="3081131"/>
            <a:ext cx="182880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46069B-1541-DD4D-A65E-985A0CE80D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37" y="4621005"/>
            <a:ext cx="1828800" cy="1371600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AB4A3F51-5F7B-4B46-B47D-AEF4F79608A3}"/>
              </a:ext>
            </a:extLst>
          </p:cNvPr>
          <p:cNvSpPr/>
          <p:nvPr/>
        </p:nvSpPr>
        <p:spPr>
          <a:xfrm>
            <a:off x="7515951" y="4329163"/>
            <a:ext cx="1162878" cy="531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45 days</a:t>
            </a:r>
          </a:p>
        </p:txBody>
      </p:sp>
    </p:spTree>
    <p:extLst>
      <p:ext uri="{BB962C8B-B14F-4D97-AF65-F5344CB8AC3E}">
        <p14:creationId xmlns:p14="http://schemas.microsoft.com/office/powerpoint/2010/main" val="49726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9D66-BAFF-7340-914A-0B4AD552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C4BF-8B53-6441-96BA-EE914D3D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7896" cy="4351338"/>
          </a:xfrm>
        </p:spPr>
        <p:txBody>
          <a:bodyPr/>
          <a:lstStyle/>
          <a:p>
            <a:r>
              <a:rPr lang="en-GB" dirty="0"/>
              <a:t>Because species differ in their leaf traits, different species have different </a:t>
            </a:r>
            <a:r>
              <a:rPr lang="en-GB" dirty="0">
                <a:solidFill>
                  <a:schemeClr val="accent6"/>
                </a:solidFill>
              </a:rPr>
              <a:t>decomposability</a:t>
            </a:r>
            <a:r>
              <a:rPr lang="en-GB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BBF09-8EBA-2A4A-9EEF-3785FA569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96" y="3081131"/>
            <a:ext cx="18288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F2806E-A3C0-4C43-A96E-A2A4A7586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96" y="4621005"/>
            <a:ext cx="1828800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F3E824-D3B2-EE45-A647-959E13F10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37" y="3081131"/>
            <a:ext cx="182880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46069B-1541-DD4D-A65E-985A0CE80D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37" y="4621005"/>
            <a:ext cx="1828800" cy="1371600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AB4A3F51-5F7B-4B46-B47D-AEF4F79608A3}"/>
              </a:ext>
            </a:extLst>
          </p:cNvPr>
          <p:cNvSpPr/>
          <p:nvPr/>
        </p:nvSpPr>
        <p:spPr>
          <a:xfrm>
            <a:off x="7515951" y="4329163"/>
            <a:ext cx="1162878" cy="531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45 days</a:t>
            </a:r>
          </a:p>
        </p:txBody>
      </p:sp>
    </p:spTree>
    <p:extLst>
      <p:ext uri="{BB962C8B-B14F-4D97-AF65-F5344CB8AC3E}">
        <p14:creationId xmlns:p14="http://schemas.microsoft.com/office/powerpoint/2010/main" val="3014621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524654"/>
              </p:ext>
            </p:extLst>
          </p:nvPr>
        </p:nvGraphicFramePr>
        <p:xfrm>
          <a:off x="970279" y="4488647"/>
          <a:ext cx="5554492" cy="226314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154310">
                  <a:extLst>
                    <a:ext uri="{9D8B030D-6E8A-4147-A177-3AD203B41FA5}">
                      <a16:colId xmlns:a16="http://schemas.microsoft.com/office/drawing/2014/main" val="2031273872"/>
                    </a:ext>
                  </a:extLst>
                </a:gridCol>
                <a:gridCol w="1586026">
                  <a:extLst>
                    <a:ext uri="{9D8B030D-6E8A-4147-A177-3AD203B41FA5}">
                      <a16:colId xmlns:a16="http://schemas.microsoft.com/office/drawing/2014/main" val="1155056749"/>
                    </a:ext>
                  </a:extLst>
                </a:gridCol>
                <a:gridCol w="1814156">
                  <a:extLst>
                    <a:ext uri="{9D8B030D-6E8A-4147-A177-3AD203B41FA5}">
                      <a16:colId xmlns:a16="http://schemas.microsoft.com/office/drawing/2014/main" val="143201246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58839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err="1">
                          <a:effectLst/>
                        </a:rPr>
                        <a:t>Anthyllis</a:t>
                      </a:r>
                      <a:r>
                        <a:rPr lang="en-US" sz="1600" i="1" u="none" strike="noStrike" baseline="0" dirty="0">
                          <a:effectLst/>
                        </a:rPr>
                        <a:t> </a:t>
                      </a:r>
                      <a:r>
                        <a:rPr lang="en-US" sz="1600" i="1" u="none" strike="noStrike" baseline="0" dirty="0" err="1">
                          <a:effectLst/>
                        </a:rPr>
                        <a:t>vulneraria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853157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err="1">
                          <a:effectLst/>
                        </a:rPr>
                        <a:t>Achillea</a:t>
                      </a:r>
                      <a:r>
                        <a:rPr lang="en-US" sz="1600" i="1" u="none" strike="noStrike" dirty="0">
                          <a:effectLst/>
                        </a:rPr>
                        <a:t> </a:t>
                      </a:r>
                      <a:r>
                        <a:rPr lang="en-US" sz="1600" i="1" u="none" strike="noStrike" dirty="0" err="1">
                          <a:effectLst/>
                        </a:rPr>
                        <a:t>millefollium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08531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err="1">
                          <a:effectLst/>
                        </a:rPr>
                        <a:t>Alopecurus</a:t>
                      </a:r>
                      <a:r>
                        <a:rPr lang="en-US" sz="1600" i="1" u="none" strike="noStrike" dirty="0">
                          <a:effectLst/>
                        </a:rPr>
                        <a:t> </a:t>
                      </a:r>
                      <a:r>
                        <a:rPr lang="en-US" sz="1600" i="1" u="none" strike="noStrike" dirty="0" err="1">
                          <a:effectLst/>
                        </a:rPr>
                        <a:t>pratensis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48580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err="1">
                          <a:effectLst/>
                        </a:rPr>
                        <a:t>Holcus</a:t>
                      </a:r>
                      <a:r>
                        <a:rPr lang="en-US" sz="1600" i="1" u="none" strike="noStrike" dirty="0">
                          <a:effectLst/>
                        </a:rPr>
                        <a:t> </a:t>
                      </a:r>
                      <a:r>
                        <a:rPr lang="en-US" sz="1600" i="1" u="none" strike="noStrike" dirty="0" err="1">
                          <a:effectLst/>
                        </a:rPr>
                        <a:t>lanatus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566362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err="1">
                          <a:effectLst/>
                        </a:rPr>
                        <a:t>Leucanthemum</a:t>
                      </a:r>
                      <a:r>
                        <a:rPr lang="en-US" sz="1600" i="1" u="none" strike="noStrike" dirty="0">
                          <a:effectLst/>
                        </a:rPr>
                        <a:t> </a:t>
                      </a:r>
                      <a:r>
                        <a:rPr lang="en-US" sz="1600" i="1" u="none" strike="noStrike" dirty="0" err="1">
                          <a:effectLst/>
                        </a:rPr>
                        <a:t>vulgare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49252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 err="1">
                          <a:effectLst/>
                        </a:rPr>
                        <a:t>Trifolium</a:t>
                      </a:r>
                      <a:r>
                        <a:rPr lang="en-US" sz="1600" i="1" u="none" strike="noStrike" dirty="0">
                          <a:effectLst/>
                        </a:rPr>
                        <a:t> </a:t>
                      </a:r>
                      <a:r>
                        <a:rPr lang="en-US" sz="1600" i="1" u="none" strike="noStrike" dirty="0" err="1">
                          <a:effectLst/>
                        </a:rPr>
                        <a:t>pratense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302443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</a:rPr>
                        <a:t>Lotus </a:t>
                      </a:r>
                      <a:r>
                        <a:rPr lang="en-US" sz="1600" i="1" u="none" strike="noStrike" dirty="0" err="1">
                          <a:effectLst/>
                        </a:rPr>
                        <a:t>coniculatus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11803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Control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120003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322" y="2772298"/>
            <a:ext cx="4158274" cy="4085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39731" y="984439"/>
            <a:ext cx="2748002" cy="3621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14" y="83819"/>
            <a:ext cx="4407182" cy="2479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3200" y="1392989"/>
            <a:ext cx="1740329" cy="2818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BE1DC-3696-124F-8685-F0DAD43BEAA5}"/>
              </a:ext>
            </a:extLst>
          </p:cNvPr>
          <p:cNvSpPr txBox="1"/>
          <p:nvPr/>
        </p:nvSpPr>
        <p:spPr>
          <a:xfrm>
            <a:off x="125216" y="263818"/>
            <a:ext cx="7045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Leaf litter decomposition experiment</a:t>
            </a:r>
          </a:p>
        </p:txBody>
      </p:sp>
    </p:spTree>
    <p:extLst>
      <p:ext uri="{BB962C8B-B14F-4D97-AF65-F5344CB8AC3E}">
        <p14:creationId xmlns:p14="http://schemas.microsoft.com/office/powerpoint/2010/main" val="308544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2" y="4019115"/>
            <a:ext cx="3657599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93" y="1162267"/>
            <a:ext cx="3657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87" y="1162267"/>
            <a:ext cx="36576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87" y="4019115"/>
            <a:ext cx="36576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1" y="1162267"/>
            <a:ext cx="36576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93" y="4019115"/>
            <a:ext cx="36576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93" y="4019115"/>
            <a:ext cx="365760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93" y="4019115"/>
            <a:ext cx="3657600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93" y="4019115"/>
            <a:ext cx="3657600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93" y="4019115"/>
            <a:ext cx="3657600" cy="27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93" y="4019115"/>
            <a:ext cx="3657600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93" y="4019115"/>
            <a:ext cx="3657600" cy="274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93" y="4019115"/>
            <a:ext cx="3657600" cy="274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93" y="4019115"/>
            <a:ext cx="3657600" cy="274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3857150" cy="13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7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5229-B1E7-334B-96FF-A08667DF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Biomass loss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63296-F1A5-2F4E-A66D-D6E659D5B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85" y="2051220"/>
            <a:ext cx="2096636" cy="1572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9DFF74-B7A6-5043-A263-44C9EF593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85" y="4684805"/>
            <a:ext cx="2096636" cy="1572477"/>
          </a:xfrm>
          <a:prstGeom prst="rect">
            <a:avLst/>
          </a:prstGeom>
        </p:spPr>
      </p:pic>
      <p:pic>
        <p:nvPicPr>
          <p:cNvPr id="2050" name="Picture 2" descr="Scales Vector Art, Icons, and Graphics for Free Download">
            <a:extLst>
              <a:ext uri="{FF2B5EF4-FFF2-40B4-BE49-F238E27FC236}">
                <a16:creationId xmlns:a16="http://schemas.microsoft.com/office/drawing/2014/main" id="{1CC0DB5A-A098-7A49-A110-7A6C1103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9" y="1966849"/>
            <a:ext cx="1656848" cy="16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cales Vector Art, Icons, and Graphics for Free Download">
            <a:extLst>
              <a:ext uri="{FF2B5EF4-FFF2-40B4-BE49-F238E27FC236}">
                <a16:creationId xmlns:a16="http://schemas.microsoft.com/office/drawing/2014/main" id="{4FBEDDF9-E1BB-CB41-950B-3632B7B3D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9" y="4642619"/>
            <a:ext cx="1656848" cy="16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E6A0D2-6BAA-FB4E-90F7-07FBBC350057}"/>
              </a:ext>
            </a:extLst>
          </p:cNvPr>
          <p:cNvSpPr txBox="1"/>
          <p:nvPr/>
        </p:nvSpPr>
        <p:spPr>
          <a:xfrm>
            <a:off x="6182606" y="2606625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Initial mass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0E9457-46F9-B54B-9B91-C7A3B7698C21}"/>
              </a:ext>
            </a:extLst>
          </p:cNvPr>
          <p:cNvSpPr txBox="1"/>
          <p:nvPr/>
        </p:nvSpPr>
        <p:spPr>
          <a:xfrm>
            <a:off x="6182605" y="5240210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Final mass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91EE8A-5E43-1447-9F58-C3D19A6A1583}"/>
              </a:ext>
            </a:extLst>
          </p:cNvPr>
          <p:cNvSpPr txBox="1"/>
          <p:nvPr/>
        </p:nvSpPr>
        <p:spPr>
          <a:xfrm>
            <a:off x="8338931" y="3975327"/>
            <a:ext cx="312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Final mass/Initial mass</a:t>
            </a:r>
          </a:p>
        </p:txBody>
      </p:sp>
    </p:spTree>
    <p:extLst>
      <p:ext uri="{BB962C8B-B14F-4D97-AF65-F5344CB8AC3E}">
        <p14:creationId xmlns:p14="http://schemas.microsoft.com/office/powerpoint/2010/main" val="84538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C448-82CE-6041-9E01-4892CC0C25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C4BDD-61D6-A04B-8ADA-7A0EACCC8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B9CEC-8925-904D-B54A-0AE45E15A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32" y="1682122"/>
            <a:ext cx="7599406" cy="5699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E069A8-6242-614B-87D1-C4F44FA2B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3689" y="945849"/>
            <a:ext cx="5845608" cy="3886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24C05E-9410-6842-8782-BCF9BD2014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17" y="5330912"/>
            <a:ext cx="1482376" cy="1976502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5E2F4D0-7CCC-B34B-8FC4-230F42A451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7569" b="6850"/>
          <a:stretch/>
        </p:blipFill>
        <p:spPr>
          <a:xfrm rot="10800000">
            <a:off x="7448593" y="-33602"/>
            <a:ext cx="5124028" cy="826650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59344E-9883-1841-A554-8C6ED48C76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1" y="-26309"/>
            <a:ext cx="3915642" cy="29367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AC8CE3-12DF-574C-8A44-17B6C29AFD74}"/>
              </a:ext>
            </a:extLst>
          </p:cNvPr>
          <p:cNvSpPr txBox="1"/>
          <p:nvPr/>
        </p:nvSpPr>
        <p:spPr>
          <a:xfrm>
            <a:off x="1910940" y="2972474"/>
            <a:ext cx="8085098" cy="2308324"/>
          </a:xfrm>
          <a:prstGeom prst="rect">
            <a:avLst/>
          </a:prstGeom>
          <a:solidFill>
            <a:srgbClr val="000000">
              <a:alpha val="43137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Leaf litter decomposition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</a:rPr>
              <a:t>of single species and mixtures 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</a:rPr>
              <a:t>from a </a:t>
            </a:r>
            <a:r>
              <a:rPr lang="en-GB" sz="4800" b="1" dirty="0">
                <a:solidFill>
                  <a:schemeClr val="accent2"/>
                </a:solidFill>
              </a:rPr>
              <a:t>biodiversity experiment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1CF662-0EF7-E04D-9FEF-560BCEF84E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98" y="-16314"/>
            <a:ext cx="2290128" cy="171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90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 rate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2571749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33" y="2286000"/>
            <a:ext cx="257175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67" y="2286000"/>
            <a:ext cx="257175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778169"/>
            <a:ext cx="2571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CO2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95068" y="1501170"/>
            <a:ext cx="291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Infra-red gas analysis</a:t>
            </a:r>
          </a:p>
          <a:p>
            <a:r>
              <a:rPr lang="en-US" sz="2400" dirty="0"/>
              <a:t>(μmolCO2.ml-1.s-1)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6634" y="1778169"/>
            <a:ext cx="2571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2h incubation</a:t>
            </a:r>
          </a:p>
        </p:txBody>
      </p:sp>
    </p:spTree>
    <p:extLst>
      <p:ext uri="{BB962C8B-B14F-4D97-AF65-F5344CB8AC3E}">
        <p14:creationId xmlns:p14="http://schemas.microsoft.com/office/powerpoint/2010/main" val="1196792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83000" t="24066" b="31869"/>
          <a:stretch/>
        </p:blipFill>
        <p:spPr>
          <a:xfrm>
            <a:off x="10752631" y="3004598"/>
            <a:ext cx="1088136" cy="19933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673" r="15799"/>
          <a:stretch/>
        </p:blipFill>
        <p:spPr>
          <a:xfrm>
            <a:off x="5696712" y="2331720"/>
            <a:ext cx="5093208" cy="4526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r="14622"/>
          <a:stretch/>
        </p:blipFill>
        <p:spPr>
          <a:xfrm>
            <a:off x="228837" y="2331720"/>
            <a:ext cx="5467875" cy="452628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240018" y="6378980"/>
            <a:ext cx="4315206" cy="277000"/>
            <a:chOff x="6240018" y="6378980"/>
            <a:chExt cx="4315206" cy="277000"/>
          </a:xfrm>
        </p:grpSpPr>
        <p:sp>
          <p:nvSpPr>
            <p:cNvPr id="21" name="TextBox 20"/>
            <p:cNvSpPr txBox="1"/>
            <p:nvPr/>
          </p:nvSpPr>
          <p:spPr>
            <a:xfrm>
              <a:off x="6240018" y="6378981"/>
              <a:ext cx="198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82384" y="6378981"/>
              <a:ext cx="198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59294" y="6378981"/>
              <a:ext cx="198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98612" y="6378981"/>
              <a:ext cx="3403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10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866378" y="6378981"/>
              <a:ext cx="36068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17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511538" y="6378981"/>
              <a:ext cx="36068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31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194544" y="6378980"/>
              <a:ext cx="36068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45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13968" y="6381090"/>
            <a:ext cx="4315206" cy="277000"/>
            <a:chOff x="6240018" y="6378980"/>
            <a:chExt cx="4315206" cy="277000"/>
          </a:xfrm>
        </p:grpSpPr>
        <p:sp>
          <p:nvSpPr>
            <p:cNvPr id="34" name="TextBox 33"/>
            <p:cNvSpPr txBox="1"/>
            <p:nvPr/>
          </p:nvSpPr>
          <p:spPr>
            <a:xfrm>
              <a:off x="6240018" y="6378981"/>
              <a:ext cx="198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82384" y="6378981"/>
              <a:ext cx="198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59294" y="6378981"/>
              <a:ext cx="198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98612" y="6378981"/>
              <a:ext cx="3403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10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66378" y="6378981"/>
              <a:ext cx="36068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17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511538" y="6378981"/>
              <a:ext cx="36068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31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194544" y="6378980"/>
              <a:ext cx="36068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45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13446" y="1905384"/>
            <a:ext cx="465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Respiration rate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41689" y="1912133"/>
            <a:ext cx="465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Cumulative respiration rate</a:t>
            </a:r>
          </a:p>
        </p:txBody>
      </p:sp>
      <p:pic>
        <p:nvPicPr>
          <p:cNvPr id="27" name="Picture 2" descr="https://www.researchgate.net/publication/334022128/figure/fig1/AS:960337352351784@1605973675483/A-Hypothetical-relationship-between-the-different-categories-of-litter-mixtures-and-the_W640.jpg">
            <a:extLst>
              <a:ext uri="{FF2B5EF4-FFF2-40B4-BE49-F238E27FC236}">
                <a16:creationId xmlns:a16="http://schemas.microsoft.com/office/drawing/2014/main" id="{BEAB93B4-7747-4591-8D11-45BD69588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134789" y="19920"/>
            <a:ext cx="4622625" cy="42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933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322" y="2772298"/>
            <a:ext cx="4158274" cy="4085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71886" y="-135749"/>
            <a:ext cx="2390194" cy="31501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32237" y="225062"/>
            <a:ext cx="1388534" cy="24512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BE1DC-3696-124F-8685-F0DAD43BEAA5}"/>
              </a:ext>
            </a:extLst>
          </p:cNvPr>
          <p:cNvSpPr txBox="1"/>
          <p:nvPr/>
        </p:nvSpPr>
        <p:spPr>
          <a:xfrm>
            <a:off x="125216" y="263818"/>
            <a:ext cx="7045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+mj-lt"/>
              </a:rPr>
              <a:t>Leaf litter decomposition experiment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973A31-02DA-1140-8991-F7A9CBFF6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84" y="1845504"/>
            <a:ext cx="6851220" cy="4351338"/>
          </a:xfrm>
        </p:spPr>
        <p:txBody>
          <a:bodyPr/>
          <a:lstStyle/>
          <a:p>
            <a:r>
              <a:rPr lang="en-GB" dirty="0"/>
              <a:t>Single species + mixtures that were composed from the single species (from monocultures)</a:t>
            </a:r>
          </a:p>
          <a:p>
            <a:r>
              <a:rPr lang="en-GB" dirty="0"/>
              <a:t>Single species (7) from different diversities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239CFC6-21EC-1349-9A6C-10A70A3F3E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t="60182" r="15120" b="22714"/>
          <a:stretch/>
        </p:blipFill>
        <p:spPr>
          <a:xfrm rot="10800000">
            <a:off x="3839894" y="4275294"/>
            <a:ext cx="3311612" cy="19215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BC7BC2-2FEF-764E-A751-4DA5562CC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1" y="4275295"/>
            <a:ext cx="1911371" cy="143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16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F087-F790-954D-8D74-5DDB0ED8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0BD41-3B67-5948-98FF-C3AA5C250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Information on decomposition of single species and mixtures (biomass loss, respiration rate)</a:t>
            </a:r>
          </a:p>
          <a:p>
            <a:r>
              <a:rPr lang="en-GB" dirty="0"/>
              <a:t>Information on “background” diversity of leaf samples (monocultures, combinations of 2 phylogenetic and 2 functional diversity levels)</a:t>
            </a:r>
          </a:p>
          <a:p>
            <a:r>
              <a:rPr lang="en-GB" dirty="0"/>
              <a:t>(Trait data of the species)</a:t>
            </a:r>
          </a:p>
        </p:txBody>
      </p:sp>
    </p:spTree>
    <p:extLst>
      <p:ext uri="{BB962C8B-B14F-4D97-AF65-F5344CB8AC3E}">
        <p14:creationId xmlns:p14="http://schemas.microsoft.com/office/powerpoint/2010/main" val="2587368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F087-F790-954D-8D74-5DDB0ED8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pic>
        <p:nvPicPr>
          <p:cNvPr id="4098" name="Picture 2" descr="Ask questions the smart way – Code With Ivy">
            <a:extLst>
              <a:ext uri="{FF2B5EF4-FFF2-40B4-BE49-F238E27FC236}">
                <a16:creationId xmlns:a16="http://schemas.microsoft.com/office/drawing/2014/main" id="{A9AC7276-0061-B444-8A6A-75492402D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30" y="2549262"/>
            <a:ext cx="9411730" cy="39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8D744F-AB3D-4A46-A940-943327CF6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41" y="1690688"/>
            <a:ext cx="10515600" cy="4351338"/>
          </a:xfrm>
        </p:spPr>
        <p:txBody>
          <a:bodyPr/>
          <a:lstStyle/>
          <a:p>
            <a:r>
              <a:rPr lang="en-GB" dirty="0"/>
              <a:t>How does diversity influence composability of species and mixtures?</a:t>
            </a:r>
          </a:p>
        </p:txBody>
      </p:sp>
    </p:spTree>
    <p:extLst>
      <p:ext uri="{BB962C8B-B14F-4D97-AF65-F5344CB8AC3E}">
        <p14:creationId xmlns:p14="http://schemas.microsoft.com/office/powerpoint/2010/main" val="193848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D9D5-1651-0143-98FE-AB42FDE4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Biodiversity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CE40-7B2D-CA4E-B1D2-6306F37F4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Biodiversity-Ecosystem Functioning (BEF) Experiments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46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D9D5-1651-0143-98FE-AB42FDE4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Biodiversity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CE40-7B2D-CA4E-B1D2-6306F37F4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Biodiversity-Ecosystem Functioning (BEF) Experiments</a:t>
            </a:r>
          </a:p>
          <a:p>
            <a:r>
              <a:rPr lang="en-GB" dirty="0"/>
              <a:t>Manipulate species richness to establish diversity as driver of ecosystem processes/properties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7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D9D5-1651-0143-98FE-AB42FDE4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Biodiversity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CE40-7B2D-CA4E-B1D2-6306F37F4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Biodiversity-Ecosystem Functioning (BEF) Experiments</a:t>
            </a:r>
          </a:p>
          <a:p>
            <a:r>
              <a:rPr lang="en-GB" dirty="0"/>
              <a:t>Manipulate species richness to establish diversity as driver of ecosystem processes/properties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Tilman et al. 1996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8CA3253-6799-9444-9890-FCB3AD3E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293" y="3015048"/>
            <a:ext cx="4999038" cy="36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0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D9D5-1651-0143-98FE-AB42FDE4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Biodiversity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CE40-7B2D-CA4E-B1D2-6306F37F4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More species do use available resources in a more complementary way. </a:t>
            </a:r>
          </a:p>
          <a:p>
            <a:r>
              <a:rPr lang="en-GB" dirty="0"/>
              <a:t>There is a limit to how many species can add to this complementarity.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Tilman et al. 1996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8CA3253-6799-9444-9890-FCB3AD3E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293" y="3015048"/>
            <a:ext cx="4999038" cy="36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7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D9D5-1651-0143-98FE-AB42FDE4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Biodiversity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CE40-7B2D-CA4E-B1D2-6306F37F4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Complementarity might be addressed better by using </a:t>
            </a:r>
            <a:r>
              <a:rPr lang="en-GB" dirty="0">
                <a:solidFill>
                  <a:srgbClr val="00B050"/>
                </a:solidFill>
              </a:rPr>
              <a:t>trait</a:t>
            </a:r>
            <a:r>
              <a:rPr lang="en-GB" dirty="0"/>
              <a:t> diversity instead of species richness.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Tilman et al. 1996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759035F-761F-7743-BB98-17E87DEE8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580" y="3033928"/>
            <a:ext cx="4780915" cy="357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8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D9D5-1651-0143-98FE-AB42FDE4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Biodiversity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CE40-7B2D-CA4E-B1D2-6306F37F4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Complementarity might be addressed better by using </a:t>
            </a:r>
            <a:r>
              <a:rPr lang="en-GB" dirty="0">
                <a:solidFill>
                  <a:srgbClr val="00B050"/>
                </a:solidFill>
              </a:rPr>
              <a:t>phylogenetic</a:t>
            </a:r>
            <a:r>
              <a:rPr lang="en-GB" dirty="0"/>
              <a:t> diversity instead of species richness.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Cadotte</a:t>
            </a:r>
            <a:r>
              <a:rPr lang="en-GB" dirty="0"/>
              <a:t> 2013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5C7478-3B54-4D44-8683-BE6A53786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97" y="2945388"/>
            <a:ext cx="6544961" cy="3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4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Benešov</a:t>
            </a:r>
            <a:r>
              <a:rPr lang="en-US" altLang="en-US" dirty="0"/>
              <a:t> field experiment </a:t>
            </a:r>
          </a:p>
        </p:txBody>
      </p:sp>
      <p:pic>
        <p:nvPicPr>
          <p:cNvPr id="3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7569" b="6850"/>
          <a:stretch/>
        </p:blipFill>
        <p:spPr>
          <a:xfrm rot="10800000">
            <a:off x="838200" y="1434265"/>
            <a:ext cx="3184801" cy="513798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945" y="1179036"/>
            <a:ext cx="4194920" cy="41217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C708CC-AC6C-6747-AF27-21C478A2D7EE}"/>
              </a:ext>
            </a:extLst>
          </p:cNvPr>
          <p:cNvSpPr txBox="1"/>
          <p:nvPr/>
        </p:nvSpPr>
        <p:spPr>
          <a:xfrm>
            <a:off x="8347089" y="5717456"/>
            <a:ext cx="2822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+ Monocultures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40A13-D4AB-2C4D-B3D2-C1FB6AED78F5}"/>
              </a:ext>
            </a:extLst>
          </p:cNvPr>
          <p:cNvSpPr txBox="1"/>
          <p:nvPr/>
        </p:nvSpPr>
        <p:spPr>
          <a:xfrm>
            <a:off x="4531056" y="2372264"/>
            <a:ext cx="3010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Artificial communities of 6 species with different phylogenetic and functional diversity.</a:t>
            </a:r>
          </a:p>
        </p:txBody>
      </p:sp>
    </p:spTree>
    <p:extLst>
      <p:ext uri="{BB962C8B-B14F-4D97-AF65-F5344CB8AC3E}">
        <p14:creationId xmlns:p14="http://schemas.microsoft.com/office/powerpoint/2010/main" val="113022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497</Words>
  <Application>Microsoft Macintosh PowerPoint</Application>
  <PresentationFormat>Widescreen</PresentationFormat>
  <Paragraphs>130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Biodiversity experiments</vt:lpstr>
      <vt:lpstr>Biodiversity experiments</vt:lpstr>
      <vt:lpstr>Biodiversity experiments</vt:lpstr>
      <vt:lpstr>Biodiversity experiments</vt:lpstr>
      <vt:lpstr>Biodiversity experiments</vt:lpstr>
      <vt:lpstr>Biodiversity experiments</vt:lpstr>
      <vt:lpstr>Benešov field experiment </vt:lpstr>
      <vt:lpstr>PowerPoint Presentation</vt:lpstr>
      <vt:lpstr>PowerPoint Presentation</vt:lpstr>
      <vt:lpstr>Leaf litter decompostion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Biomass loss</vt:lpstr>
      <vt:lpstr>Respiration rate</vt:lpstr>
      <vt:lpstr>PowerPoint Presentation</vt:lpstr>
      <vt:lpstr>PowerPoint Presentation</vt:lpstr>
      <vt:lpstr>Data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Götzenberger Lars Mgr. Ph.D.</dc:creator>
  <cp:lastModifiedBy>Götzenberger Lars Mgr. Ph.D.</cp:lastModifiedBy>
  <cp:revision>7</cp:revision>
  <dcterms:created xsi:type="dcterms:W3CDTF">2021-10-05T06:38:35Z</dcterms:created>
  <dcterms:modified xsi:type="dcterms:W3CDTF">2021-10-06T09:30:38Z</dcterms:modified>
</cp:coreProperties>
</file>