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F3C7D0-6456-4694-8320-7E5B9A791D7A}" v="4" dt="2021-05-03T12:51:32.9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60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dwell Jeni" userId="S::sidwej00@jcu.cz::b0e68364-9855-4736-b410-1ebaf9ce7d38" providerId="AD" clId="Web-{61F3C7D0-6456-4694-8320-7E5B9A791D7A}"/>
    <pc:docChg chg="modSld">
      <pc:chgData name="Sidwell Jeni" userId="S::sidwej00@jcu.cz::b0e68364-9855-4736-b410-1ebaf9ce7d38" providerId="AD" clId="Web-{61F3C7D0-6456-4694-8320-7E5B9A791D7A}" dt="2021-05-03T12:51:32.908" v="1" actId="20577"/>
      <pc:docMkLst>
        <pc:docMk/>
      </pc:docMkLst>
      <pc:sldChg chg="modSp">
        <pc:chgData name="Sidwell Jeni" userId="S::sidwej00@jcu.cz::b0e68364-9855-4736-b410-1ebaf9ce7d38" providerId="AD" clId="Web-{61F3C7D0-6456-4694-8320-7E5B9A791D7A}" dt="2021-05-03T12:51:32.908" v="1" actId="20577"/>
        <pc:sldMkLst>
          <pc:docMk/>
          <pc:sldMk cId="630072333" sldId="256"/>
        </pc:sldMkLst>
        <pc:spChg chg="mod">
          <ac:chgData name="Sidwell Jeni" userId="S::sidwej00@jcu.cz::b0e68364-9855-4736-b410-1ebaf9ce7d38" providerId="AD" clId="Web-{61F3C7D0-6456-4694-8320-7E5B9A791D7A}" dt="2021-05-03T12:51:32.908" v="1" actId="20577"/>
          <ac:spMkLst>
            <pc:docMk/>
            <pc:sldMk cId="630072333" sldId="256"/>
            <ac:spMk id="8" creationId="{C6AE9CC6-85E2-4D8D-8D67-BB7214C3A8E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7735B2-8D15-4143-8462-233D2D49BD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B43390A-F205-4EC4-8DB7-1D761A3A75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CE8816-6537-41B6-94EF-B7B6DFC42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B405-3E1E-47E5-9965-71F249AF8742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32C693-9362-435C-B330-8E14AFB35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3178EC-2116-4D72-B3CC-FDF417568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B90A-78E3-463A-8A2F-D029B24C9B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4753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1CE65C-8E27-4A24-9C99-2E11778FB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C785F06-CF24-4926-A079-E4FC86D780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D76B91-2D84-4B59-BEFE-228C97EFD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B405-3E1E-47E5-9965-71F249AF8742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935C2E-3F37-49AD-B87C-B6C69142E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D50E17-A19D-4AD1-AD1F-13F7F5AF2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B90A-78E3-463A-8A2F-D029B24C9B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6571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120608F-85CC-4DDD-B1FB-5F07E9858A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519D889-B6A2-46E7-9F7A-C40AFEBAE4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4FC13C-CF96-46B2-820D-B7F696DAF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B405-3E1E-47E5-9965-71F249AF8742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329124-39BE-4FC7-9712-71D3C1D0B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F204BC8-9D62-4623-AF33-7A456004D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B90A-78E3-463A-8A2F-D029B24C9B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965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2151A7-66E1-4562-8171-E02492562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D84807-750C-4A3F-8E0A-AEE0605BB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AB1F6C-F3E6-49C1-B16F-505384F0A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B405-3E1E-47E5-9965-71F249AF8742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3480EC-D5AF-4814-BDF7-2CFEAD601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AD1D6E-5E3B-48DE-AD89-777C5A8C1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B90A-78E3-463A-8A2F-D029B24C9B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2433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D62640-1E17-420A-98EB-8DDE8464E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B999758-5B70-4547-9A91-DAD5D34D1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207B283-2B46-4B4A-AA2D-30B2C609D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B405-3E1E-47E5-9965-71F249AF8742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0B49BC-ADAA-4B62-AFC7-AF3D36C8C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AFCF931-6F89-40FF-91F6-E58E98006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B90A-78E3-463A-8A2F-D029B24C9B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8323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3DF01E-19F9-4F4F-A1DD-021664648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7F1151-8535-4F43-AB2B-8693287138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CA5462A-C31F-4164-A276-9A2AC5ED12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6430CE5-0E04-49F4-9A3C-2C4A276F5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B405-3E1E-47E5-9965-71F249AF8742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4AB6977-A72F-49C4-9194-31F1CD5E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8F041E0-E9B4-4BE5-8630-4BD12A710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B90A-78E3-463A-8A2F-D029B24C9B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175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D38C4E-CA48-4B0E-9EDE-54F314E21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25BE30-9453-443C-881D-1A74502BE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C0962A5-03FA-47FF-8FA2-AB15D19001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86045E2-AF6A-4FAF-884E-052C06519D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49935AB-6A8B-4BD6-87AD-258C592C99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90A0B4-E937-48BD-963D-02D7A84BA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B405-3E1E-47E5-9965-71F249AF8742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4340F05-EB1D-45E6-99AE-7E8D2497D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642C0C3-D66E-48D5-A5B9-C06C7BDCA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B90A-78E3-463A-8A2F-D029B24C9B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60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E153B1-131E-433F-9811-5349FA4B2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7F93641-A590-4937-9716-808378C23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B405-3E1E-47E5-9965-71F249AF8742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D76873C-5320-494B-9A4C-362A2BAE1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870CD14-3367-4747-B411-063B1903A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B90A-78E3-463A-8A2F-D029B24C9B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3107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67EEF99-9363-47BC-B736-D1CEB69C2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B405-3E1E-47E5-9965-71F249AF8742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01399E6-0239-4784-B44C-A62B10C51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B09E083-DF9B-4F11-8897-32B666674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B90A-78E3-463A-8A2F-D029B24C9B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2712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B899D5-F9F4-4EB0-BCE1-7E17CB99B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71CD3E-2069-4A6D-B727-ECD3970E8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1356BD6-E50C-4B20-9B0D-B65DDA75E0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F767E32-6D44-44B8-B7DE-A65F6B26F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B405-3E1E-47E5-9965-71F249AF8742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A946AFD-876C-4D29-BE0E-87B362F15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77BC4FE-D7F7-4DA5-A366-0CE28E19A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B90A-78E3-463A-8A2F-D029B24C9B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018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0A0336-8002-49EE-BC73-AC6A32FC5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592C145-DDBF-4DEE-81D6-1AABDB88AC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DEF579C-CAF4-441D-995F-EBE1800E38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B72D1DE-DA69-4E93-A7D7-D04889F95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B405-3E1E-47E5-9965-71F249AF8742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B25D29A-237E-43D8-B6FA-E80EA45CF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8AE4071-96E5-4894-9E58-F53160557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B90A-78E3-463A-8A2F-D029B24C9B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303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DDEA135-3338-4B6B-A5A9-78EC5FA94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321CB16-0EE2-4741-81C4-8ED190C94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BC1A0C-2260-403C-B428-4F3708EB78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4B405-3E1E-47E5-9965-71F249AF8742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BBCB32-8067-4015-9A14-CC33D23B47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84704D-9545-40C5-8F70-D08C9EF66B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8B90A-78E3-463A-8A2F-D029B24C9B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1794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D6CD629E-A77F-41BA-A401-E45D832F41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580613" cy="6858000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C6AE9CC6-85E2-4D8D-8D67-BB7214C3A8E8}"/>
              </a:ext>
            </a:extLst>
          </p:cNvPr>
          <p:cNvSpPr txBox="1"/>
          <p:nvPr/>
        </p:nvSpPr>
        <p:spPr>
          <a:xfrm>
            <a:off x="7580613" y="0"/>
            <a:ext cx="4611387" cy="683264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b="1"/>
              <a:t>Math</a:t>
            </a:r>
          </a:p>
          <a:p>
            <a:r>
              <a:rPr lang="cs-CZ"/>
              <a:t>Equation of exponential growth</a:t>
            </a:r>
          </a:p>
          <a:p>
            <a:r>
              <a:rPr lang="cs-CZ"/>
              <a:t>    </a:t>
            </a:r>
            <a:r>
              <a:rPr lang="cs-CZ" dirty="0"/>
              <a:t>y</a:t>
            </a:r>
            <a:r>
              <a:rPr lang="cs-CZ" baseline="-25000" dirty="0"/>
              <a:t>x</a:t>
            </a:r>
            <a:r>
              <a:rPr lang="cs-CZ" dirty="0"/>
              <a:t>=y</a:t>
            </a:r>
            <a:r>
              <a:rPr lang="cs-CZ" baseline="-25000" dirty="0"/>
              <a:t>0</a:t>
            </a:r>
            <a:r>
              <a:rPr lang="cs-CZ" dirty="0"/>
              <a:t>*λ</a:t>
            </a:r>
            <a:r>
              <a:rPr lang="cs-CZ" baseline="30000" dirty="0"/>
              <a:t>x</a:t>
            </a:r>
          </a:p>
          <a:p>
            <a:r>
              <a:rPr lang="cs-CZ"/>
              <a:t>Differential equation</a:t>
            </a:r>
          </a:p>
          <a:p>
            <a:r>
              <a:rPr lang="cs-CZ"/>
              <a:t>    </a:t>
            </a:r>
            <a:r>
              <a:rPr lang="cs-CZ" dirty="0"/>
              <a:t>dy/dx = y*r</a:t>
            </a:r>
          </a:p>
          <a:p>
            <a:r>
              <a:rPr lang="cs-CZ" dirty="0"/>
              <a:t>    r = ln(λ)</a:t>
            </a:r>
          </a:p>
          <a:p>
            <a:r>
              <a:rPr lang="cs-CZ"/>
              <a:t>In theory, it is continuous</a:t>
            </a:r>
            <a:endParaRPr lang="cs-CZ" dirty="0"/>
          </a:p>
          <a:p>
            <a:endParaRPr lang="cs-CZ" dirty="0"/>
          </a:p>
          <a:p>
            <a:r>
              <a:rPr lang="cs-CZ">
                <a:solidFill>
                  <a:srgbClr val="FF0000"/>
                </a:solidFill>
              </a:rPr>
              <a:t>In practice, it is simulated by discrete steps</a:t>
            </a:r>
            <a:br>
              <a:rPr lang="cs-CZ">
                <a:solidFill>
                  <a:srgbClr val="FF0000"/>
                </a:solidFill>
              </a:rPr>
            </a:br>
            <a:r>
              <a:rPr lang="cs-CZ">
                <a:solidFill>
                  <a:srgbClr val="FF0000"/>
                </a:solidFill>
              </a:rPr>
              <a:t>in difference equation: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y</a:t>
            </a:r>
            <a:r>
              <a:rPr lang="cs-CZ" baseline="-25000" dirty="0">
                <a:solidFill>
                  <a:srgbClr val="FF0000"/>
                </a:solidFill>
              </a:rPr>
              <a:t>x+1 </a:t>
            </a:r>
            <a:r>
              <a:rPr lang="cs-CZ" dirty="0">
                <a:solidFill>
                  <a:srgbClr val="FF0000"/>
                </a:solidFill>
              </a:rPr>
              <a:t>= y</a:t>
            </a:r>
            <a:r>
              <a:rPr lang="cs-CZ" baseline="-25000" dirty="0">
                <a:solidFill>
                  <a:srgbClr val="FF0000"/>
                </a:solidFill>
              </a:rPr>
              <a:t>x</a:t>
            </a:r>
            <a:r>
              <a:rPr lang="cs-CZ" dirty="0">
                <a:solidFill>
                  <a:srgbClr val="FF0000"/>
                </a:solidFill>
              </a:rPr>
              <a:t>*λ</a:t>
            </a:r>
          </a:p>
          <a:p>
            <a:endParaRPr lang="cs-CZ" sz="800" dirty="0">
              <a:solidFill>
                <a:srgbClr val="FF0000"/>
              </a:solidFill>
            </a:endParaRPr>
          </a:p>
          <a:p>
            <a:r>
              <a:rPr lang="cs-CZ">
                <a:solidFill>
                  <a:srgbClr val="FF0000"/>
                </a:solidFill>
              </a:rPr>
              <a:t>If we need </a:t>
            </a:r>
            <a:r>
              <a:rPr lang="cs-CZ" b="1">
                <a:solidFill>
                  <a:srgbClr val="FF0000"/>
                </a:solidFill>
              </a:rPr>
              <a:t>r</a:t>
            </a:r>
            <a:r>
              <a:rPr lang="cs-CZ">
                <a:solidFill>
                  <a:srgbClr val="FF0000"/>
                </a:solidFill>
              </a:rPr>
              <a:t> instead of </a:t>
            </a:r>
            <a:r>
              <a:rPr lang="cs-CZ" b="1">
                <a:solidFill>
                  <a:srgbClr val="FF0000"/>
                </a:solidFill>
              </a:rPr>
              <a:t>λ</a:t>
            </a:r>
            <a:r>
              <a:rPr lang="cs-CZ">
                <a:solidFill>
                  <a:srgbClr val="FF0000"/>
                </a:solidFill>
              </a:rPr>
              <a:t> in the equation,</a:t>
            </a:r>
            <a:br>
              <a:rPr lang="cs-CZ" dirty="0">
                <a:solidFill>
                  <a:srgbClr val="FF0000"/>
                </a:solidFill>
              </a:rPr>
            </a:br>
            <a:r>
              <a:rPr lang="cs-CZ">
                <a:solidFill>
                  <a:srgbClr val="FF0000"/>
                </a:solidFill>
              </a:rPr>
              <a:t>    we must use compatible conversion:</a:t>
            </a:r>
            <a:endParaRPr lang="cs-CZ" dirty="0">
              <a:solidFill>
                <a:srgbClr val="FF0000"/>
              </a:solidFill>
            </a:endParaRPr>
          </a:p>
          <a:p>
            <a:endParaRPr lang="cs-CZ" sz="800" dirty="0">
              <a:solidFill>
                <a:srgbClr val="FF0000"/>
              </a:solidFill>
            </a:endParaRPr>
          </a:p>
          <a:p>
            <a:r>
              <a:rPr lang="cs-CZ">
                <a:solidFill>
                  <a:srgbClr val="FF0000"/>
                </a:solidFill>
              </a:rPr>
              <a:t>Either: </a:t>
            </a:r>
            <a:r>
              <a:rPr lang="cs-CZ" dirty="0">
                <a:solidFill>
                  <a:srgbClr val="FF0000"/>
                </a:solidFill>
              </a:rPr>
              <a:t>r = </a:t>
            </a:r>
            <a:r>
              <a:rPr lang="cs-CZ" b="1" dirty="0">
                <a:solidFill>
                  <a:srgbClr val="FF0000"/>
                </a:solidFill>
              </a:rPr>
              <a:t>ln(</a:t>
            </a:r>
            <a:r>
              <a:rPr lang="el-GR" b="1" dirty="0">
                <a:solidFill>
                  <a:srgbClr val="FF0000"/>
                </a:solidFill>
              </a:rPr>
              <a:t>λ</a:t>
            </a:r>
            <a:r>
              <a:rPr lang="cs-CZ" b="1" dirty="0">
                <a:solidFill>
                  <a:srgbClr val="FF0000"/>
                </a:solidFill>
              </a:rPr>
              <a:t>)</a:t>
            </a:r>
            <a:r>
              <a:rPr lang="cs-CZ" dirty="0">
                <a:solidFill>
                  <a:srgbClr val="FF0000"/>
                </a:solidFill>
              </a:rPr>
              <a:t>: </a:t>
            </a:r>
            <a:r>
              <a:rPr lang="el-GR" dirty="0">
                <a:solidFill>
                  <a:srgbClr val="FF0000"/>
                </a:solidFill>
              </a:rPr>
              <a:t>λ</a:t>
            </a:r>
            <a:r>
              <a:rPr lang="cs-CZ" dirty="0">
                <a:solidFill>
                  <a:srgbClr val="FF0000"/>
                </a:solidFill>
              </a:rPr>
              <a:t> = e</a:t>
            </a:r>
            <a:r>
              <a:rPr lang="cs-CZ" baseline="30000" dirty="0">
                <a:solidFill>
                  <a:srgbClr val="FF0000"/>
                </a:solidFill>
              </a:rPr>
              <a:t>r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>
                <a:solidFill>
                  <a:srgbClr val="FF0000"/>
                </a:solidFill>
              </a:rPr>
              <a:t>             </a:t>
            </a:r>
            <a:r>
              <a:rPr lang="cs-CZ" dirty="0">
                <a:solidFill>
                  <a:srgbClr val="FF0000"/>
                </a:solidFill>
              </a:rPr>
              <a:t>y</a:t>
            </a:r>
            <a:r>
              <a:rPr lang="cs-CZ" baseline="-25000" dirty="0">
                <a:solidFill>
                  <a:srgbClr val="FF0000"/>
                </a:solidFill>
              </a:rPr>
              <a:t>x+1</a:t>
            </a:r>
            <a:r>
              <a:rPr lang="cs-CZ" dirty="0">
                <a:solidFill>
                  <a:srgbClr val="FF0000"/>
                </a:solidFill>
              </a:rPr>
              <a:t> = y</a:t>
            </a:r>
            <a:r>
              <a:rPr lang="cs-CZ" baseline="-25000" dirty="0">
                <a:solidFill>
                  <a:srgbClr val="FF0000"/>
                </a:solidFill>
              </a:rPr>
              <a:t>x</a:t>
            </a:r>
            <a:r>
              <a:rPr lang="cs-CZ" dirty="0">
                <a:solidFill>
                  <a:srgbClr val="FF0000"/>
                </a:solidFill>
              </a:rPr>
              <a:t>*</a:t>
            </a:r>
            <a:r>
              <a:rPr lang="cs-CZ" b="1" dirty="0">
                <a:solidFill>
                  <a:srgbClr val="FF0000"/>
                </a:solidFill>
              </a:rPr>
              <a:t>e</a:t>
            </a:r>
            <a:r>
              <a:rPr lang="cs-CZ" b="1" baseline="30000" dirty="0">
                <a:solidFill>
                  <a:srgbClr val="FF0000"/>
                </a:solidFill>
              </a:rPr>
              <a:t>r</a:t>
            </a:r>
          </a:p>
          <a:p>
            <a:endParaRPr lang="cs-CZ" sz="800" dirty="0">
              <a:solidFill>
                <a:srgbClr val="FF0000"/>
              </a:solidFill>
            </a:endParaRPr>
          </a:p>
          <a:p>
            <a:r>
              <a:rPr lang="cs-CZ">
                <a:solidFill>
                  <a:srgbClr val="FF0000"/>
                </a:solidFill>
              </a:rPr>
              <a:t>or:        </a:t>
            </a:r>
            <a:r>
              <a:rPr lang="cs-CZ" dirty="0">
                <a:solidFill>
                  <a:srgbClr val="FF0000"/>
                </a:solidFill>
              </a:rPr>
              <a:t>r = </a:t>
            </a:r>
            <a:r>
              <a:rPr lang="cs-CZ" b="1" dirty="0">
                <a:solidFill>
                  <a:srgbClr val="FF0000"/>
                </a:solidFill>
              </a:rPr>
              <a:t>λ-1</a:t>
            </a:r>
            <a:r>
              <a:rPr lang="cs-CZ" dirty="0">
                <a:solidFill>
                  <a:srgbClr val="FF0000"/>
                </a:solidFill>
              </a:rPr>
              <a:t>;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>
                <a:solidFill>
                  <a:srgbClr val="FF0000"/>
                </a:solidFill>
              </a:rPr>
              <a:t>λ = 1+r</a:t>
            </a:r>
          </a:p>
          <a:p>
            <a:r>
              <a:rPr lang="cs-CZ">
                <a:solidFill>
                  <a:srgbClr val="FF0000"/>
                </a:solidFill>
              </a:rPr>
              <a:t>             </a:t>
            </a:r>
            <a:r>
              <a:rPr lang="cs-CZ" dirty="0">
                <a:solidFill>
                  <a:srgbClr val="FF0000"/>
                </a:solidFill>
              </a:rPr>
              <a:t>y</a:t>
            </a:r>
            <a:r>
              <a:rPr lang="cs-CZ" baseline="-25000" dirty="0">
                <a:solidFill>
                  <a:srgbClr val="FF0000"/>
                </a:solidFill>
              </a:rPr>
              <a:t>x+1</a:t>
            </a:r>
            <a:r>
              <a:rPr lang="cs-CZ" dirty="0">
                <a:solidFill>
                  <a:srgbClr val="FF0000"/>
                </a:solidFill>
              </a:rPr>
              <a:t> = y</a:t>
            </a:r>
            <a:r>
              <a:rPr lang="cs-CZ" baseline="-25000" dirty="0">
                <a:solidFill>
                  <a:srgbClr val="FF0000"/>
                </a:solidFill>
              </a:rPr>
              <a:t>x</a:t>
            </a:r>
            <a:r>
              <a:rPr lang="cs-CZ" dirty="0">
                <a:solidFill>
                  <a:srgbClr val="FF0000"/>
                </a:solidFill>
              </a:rPr>
              <a:t>*(</a:t>
            </a:r>
            <a:r>
              <a:rPr lang="cs-CZ" b="1" dirty="0">
                <a:solidFill>
                  <a:srgbClr val="FF0000"/>
                </a:solidFill>
              </a:rPr>
              <a:t>1+r</a:t>
            </a:r>
            <a:r>
              <a:rPr lang="cs-CZ" dirty="0">
                <a:solidFill>
                  <a:srgbClr val="FF0000"/>
                </a:solidFill>
              </a:rPr>
              <a:t>)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b="1">
                <a:solidFill>
                  <a:srgbClr val="00B050"/>
                </a:solidFill>
              </a:rPr>
              <a:t>Combining</a:t>
            </a:r>
            <a:r>
              <a:rPr lang="cs-CZ">
                <a:solidFill>
                  <a:srgbClr val="00B050"/>
                </a:solidFill>
              </a:rPr>
              <a:t>„mathematically correct“ </a:t>
            </a:r>
            <a:r>
              <a:rPr lang="cs-CZ" b="1" dirty="0">
                <a:solidFill>
                  <a:srgbClr val="00B050"/>
                </a:solidFill>
              </a:rPr>
              <a:t>r = ln(</a:t>
            </a:r>
            <a:r>
              <a:rPr lang="cs-CZ" b="1">
                <a:solidFill>
                  <a:srgbClr val="00B050"/>
                </a:solidFill>
              </a:rPr>
              <a:t>λ)</a:t>
            </a:r>
          </a:p>
          <a:p>
            <a:r>
              <a:rPr lang="cs-CZ">
                <a:solidFill>
                  <a:srgbClr val="00B050"/>
                </a:solidFill>
              </a:rPr>
              <a:t>with simplified formula </a:t>
            </a:r>
            <a:r>
              <a:rPr lang="cs-CZ" b="1">
                <a:solidFill>
                  <a:srgbClr val="00B050"/>
                </a:solidFill>
              </a:rPr>
              <a:t>λ </a:t>
            </a:r>
            <a:r>
              <a:rPr lang="cs-CZ" b="1" dirty="0">
                <a:solidFill>
                  <a:srgbClr val="00B050"/>
                </a:solidFill>
              </a:rPr>
              <a:t>= 1+r </a:t>
            </a:r>
            <a:br>
              <a:rPr lang="cs-CZ" b="1">
                <a:solidFill>
                  <a:srgbClr val="00B050"/>
                </a:solidFill>
              </a:rPr>
            </a:br>
            <a:r>
              <a:rPr lang="cs-CZ" b="1">
                <a:solidFill>
                  <a:srgbClr val="00B050"/>
                </a:solidFill>
              </a:rPr>
              <a:t>cummulates bias</a:t>
            </a:r>
            <a:r>
              <a:rPr lang="cs-CZ">
                <a:solidFill>
                  <a:srgbClr val="00B050"/>
                </a:solidFill>
              </a:rPr>
              <a:t>. The bias disappears when tiny time step is used, and has </a:t>
            </a:r>
            <a:r>
              <a:rPr lang="cs-CZ" b="1">
                <a:solidFill>
                  <a:srgbClr val="00B050"/>
                </a:solidFill>
              </a:rPr>
              <a:t>no impact on the behaviour of the models</a:t>
            </a:r>
            <a:r>
              <a:rPr lang="cs-CZ">
                <a:solidFill>
                  <a:srgbClr val="00B050"/>
                </a:solidFill>
              </a:rPr>
              <a:t>.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35D9839-0C2E-45D7-8207-1730431FA6D3}"/>
              </a:ext>
            </a:extLst>
          </p:cNvPr>
          <p:cNvSpPr txBox="1"/>
          <p:nvPr/>
        </p:nvSpPr>
        <p:spPr>
          <a:xfrm>
            <a:off x="1164597" y="177614"/>
            <a:ext cx="397890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/>
              <a:t>Example</a:t>
            </a:r>
            <a:endParaRPr lang="cs-CZ" b="1" dirty="0"/>
          </a:p>
          <a:p>
            <a:r>
              <a:rPr lang="cs-CZ" b="1" dirty="0"/>
              <a:t>λ = 1.5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dx = 1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r = </a:t>
            </a:r>
            <a:r>
              <a:rPr lang="cs-CZ" b="1" dirty="0">
                <a:solidFill>
                  <a:srgbClr val="FF0000"/>
                </a:solidFill>
              </a:rPr>
              <a:t>λ-1</a:t>
            </a:r>
            <a:r>
              <a:rPr lang="cs-CZ" dirty="0">
                <a:solidFill>
                  <a:srgbClr val="FF0000"/>
                </a:solidFill>
              </a:rPr>
              <a:t> = 0.5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λ = 1+r = 1.5</a:t>
            </a:r>
          </a:p>
          <a:p>
            <a:r>
              <a:rPr lang="cs-CZ" dirty="0">
                <a:solidFill>
                  <a:srgbClr val="FF0000"/>
                </a:solidFill>
              </a:rPr>
              <a:t>y</a:t>
            </a:r>
            <a:r>
              <a:rPr lang="cs-CZ" baseline="-25000" dirty="0">
                <a:solidFill>
                  <a:srgbClr val="FF0000"/>
                </a:solidFill>
              </a:rPr>
              <a:t>x+1</a:t>
            </a:r>
            <a:r>
              <a:rPr lang="cs-CZ" dirty="0">
                <a:solidFill>
                  <a:srgbClr val="FF0000"/>
                </a:solidFill>
              </a:rPr>
              <a:t> = y</a:t>
            </a:r>
            <a:r>
              <a:rPr lang="cs-CZ" baseline="-25000" dirty="0">
                <a:solidFill>
                  <a:srgbClr val="FF0000"/>
                </a:solidFill>
              </a:rPr>
              <a:t>x</a:t>
            </a:r>
            <a:r>
              <a:rPr lang="cs-CZ" dirty="0">
                <a:solidFill>
                  <a:srgbClr val="FF0000"/>
                </a:solidFill>
              </a:rPr>
              <a:t>*(</a:t>
            </a:r>
            <a:r>
              <a:rPr lang="cs-CZ" b="1" dirty="0">
                <a:solidFill>
                  <a:srgbClr val="FF0000"/>
                </a:solidFill>
              </a:rPr>
              <a:t>1+r</a:t>
            </a:r>
            <a:r>
              <a:rPr lang="cs-CZ" dirty="0">
                <a:solidFill>
                  <a:srgbClr val="FF0000"/>
                </a:solidFill>
              </a:rPr>
              <a:t>)</a:t>
            </a:r>
          </a:p>
          <a:p>
            <a:endParaRPr lang="cs-CZ" b="1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r = </a:t>
            </a:r>
            <a:r>
              <a:rPr lang="cs-CZ" b="1" dirty="0">
                <a:solidFill>
                  <a:srgbClr val="FF0000"/>
                </a:solidFill>
              </a:rPr>
              <a:t>ln(</a:t>
            </a:r>
            <a:r>
              <a:rPr lang="el-GR" b="1" dirty="0">
                <a:solidFill>
                  <a:srgbClr val="FF0000"/>
                </a:solidFill>
              </a:rPr>
              <a:t>λ</a:t>
            </a:r>
            <a:r>
              <a:rPr lang="cs-CZ" b="1" dirty="0">
                <a:solidFill>
                  <a:srgbClr val="FF0000"/>
                </a:solidFill>
              </a:rPr>
              <a:t>)</a:t>
            </a:r>
            <a:r>
              <a:rPr lang="cs-CZ" dirty="0">
                <a:solidFill>
                  <a:srgbClr val="FF0000"/>
                </a:solidFill>
              </a:rPr>
              <a:t> = 0.405</a:t>
            </a:r>
          </a:p>
          <a:p>
            <a:r>
              <a:rPr lang="el-GR" dirty="0">
                <a:solidFill>
                  <a:srgbClr val="FF0000"/>
                </a:solidFill>
              </a:rPr>
              <a:t>λ</a:t>
            </a:r>
            <a:r>
              <a:rPr lang="cs-CZ" dirty="0">
                <a:solidFill>
                  <a:srgbClr val="FF0000"/>
                </a:solidFill>
              </a:rPr>
              <a:t> = e</a:t>
            </a:r>
            <a:r>
              <a:rPr lang="cs-CZ" baseline="30000" dirty="0">
                <a:solidFill>
                  <a:srgbClr val="FF0000"/>
                </a:solidFill>
              </a:rPr>
              <a:t>r</a:t>
            </a:r>
            <a:r>
              <a:rPr lang="cs-CZ" dirty="0">
                <a:solidFill>
                  <a:srgbClr val="FF0000"/>
                </a:solidFill>
              </a:rPr>
              <a:t> = 1.5</a:t>
            </a:r>
          </a:p>
          <a:p>
            <a:r>
              <a:rPr lang="cs-CZ" dirty="0">
                <a:solidFill>
                  <a:srgbClr val="FF0000"/>
                </a:solidFill>
              </a:rPr>
              <a:t>y</a:t>
            </a:r>
            <a:r>
              <a:rPr lang="cs-CZ" baseline="-25000" dirty="0">
                <a:solidFill>
                  <a:srgbClr val="FF0000"/>
                </a:solidFill>
              </a:rPr>
              <a:t>x+1</a:t>
            </a:r>
            <a:r>
              <a:rPr lang="cs-CZ" dirty="0">
                <a:solidFill>
                  <a:srgbClr val="FF0000"/>
                </a:solidFill>
              </a:rPr>
              <a:t> = y</a:t>
            </a:r>
            <a:r>
              <a:rPr lang="cs-CZ" baseline="-25000" dirty="0">
                <a:solidFill>
                  <a:srgbClr val="FF0000"/>
                </a:solidFill>
              </a:rPr>
              <a:t>x</a:t>
            </a:r>
            <a:r>
              <a:rPr lang="cs-CZ" dirty="0">
                <a:solidFill>
                  <a:srgbClr val="FF0000"/>
                </a:solidFill>
              </a:rPr>
              <a:t>*</a:t>
            </a:r>
            <a:r>
              <a:rPr lang="cs-CZ" b="1" dirty="0">
                <a:solidFill>
                  <a:srgbClr val="FF0000"/>
                </a:solidFill>
              </a:rPr>
              <a:t>e</a:t>
            </a:r>
            <a:r>
              <a:rPr lang="cs-CZ" b="1" baseline="30000" dirty="0">
                <a:solidFill>
                  <a:srgbClr val="FF0000"/>
                </a:solidFill>
              </a:rPr>
              <a:t>r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00B050"/>
                </a:solidFill>
              </a:rPr>
              <a:t>r = </a:t>
            </a:r>
            <a:r>
              <a:rPr lang="cs-CZ" b="1" dirty="0">
                <a:solidFill>
                  <a:srgbClr val="00B050"/>
                </a:solidFill>
              </a:rPr>
              <a:t>ln(</a:t>
            </a:r>
            <a:r>
              <a:rPr lang="el-GR" b="1" dirty="0">
                <a:solidFill>
                  <a:srgbClr val="00B050"/>
                </a:solidFill>
              </a:rPr>
              <a:t>λ</a:t>
            </a:r>
            <a:r>
              <a:rPr lang="cs-CZ" b="1" dirty="0">
                <a:solidFill>
                  <a:srgbClr val="00B050"/>
                </a:solidFill>
              </a:rPr>
              <a:t>) </a:t>
            </a:r>
            <a:r>
              <a:rPr lang="cs-CZ" dirty="0">
                <a:solidFill>
                  <a:srgbClr val="00B050"/>
                </a:solidFill>
              </a:rPr>
              <a:t>= 0.405</a:t>
            </a:r>
          </a:p>
          <a:p>
            <a:r>
              <a:rPr lang="cs-CZ" dirty="0">
                <a:solidFill>
                  <a:srgbClr val="00B050"/>
                </a:solidFill>
              </a:rPr>
              <a:t>λ = 1+r = 1.405</a:t>
            </a:r>
          </a:p>
          <a:p>
            <a:r>
              <a:rPr lang="cs-CZ" dirty="0">
                <a:solidFill>
                  <a:srgbClr val="00B050"/>
                </a:solidFill>
              </a:rPr>
              <a:t>y</a:t>
            </a:r>
            <a:r>
              <a:rPr lang="cs-CZ" baseline="-25000" dirty="0">
                <a:solidFill>
                  <a:srgbClr val="00B050"/>
                </a:solidFill>
              </a:rPr>
              <a:t>x+1</a:t>
            </a:r>
            <a:r>
              <a:rPr lang="cs-CZ" dirty="0">
                <a:solidFill>
                  <a:srgbClr val="00B050"/>
                </a:solidFill>
              </a:rPr>
              <a:t> = y</a:t>
            </a:r>
            <a:r>
              <a:rPr lang="cs-CZ" baseline="-25000" dirty="0">
                <a:solidFill>
                  <a:srgbClr val="00B050"/>
                </a:solidFill>
              </a:rPr>
              <a:t>x</a:t>
            </a:r>
            <a:r>
              <a:rPr lang="cs-CZ" dirty="0">
                <a:solidFill>
                  <a:srgbClr val="00B050"/>
                </a:solidFill>
              </a:rPr>
              <a:t>*(</a:t>
            </a:r>
            <a:r>
              <a:rPr lang="cs-CZ" b="1" dirty="0">
                <a:solidFill>
                  <a:srgbClr val="00B050"/>
                </a:solidFill>
              </a:rPr>
              <a:t>1+r</a:t>
            </a:r>
            <a:r>
              <a:rPr lang="cs-CZ" dirty="0">
                <a:solidFill>
                  <a:srgbClr val="00B050"/>
                </a:solidFill>
              </a:rPr>
              <a:t>)</a:t>
            </a:r>
          </a:p>
          <a:p>
            <a:r>
              <a:rPr lang="cs-CZ" dirty="0">
                <a:solidFill>
                  <a:srgbClr val="00B050"/>
                </a:solidFill>
              </a:rPr>
              <a:t>dx = </a:t>
            </a:r>
            <a:r>
              <a:rPr lang="cs-CZ">
                <a:solidFill>
                  <a:srgbClr val="00B050"/>
                </a:solidFill>
              </a:rPr>
              <a:t>1 (solid line), 0.1 (dashed line)</a:t>
            </a:r>
            <a:r>
              <a:rPr lang="cs-CZ"/>
              <a:t> </a:t>
            </a:r>
            <a:endParaRPr lang="cs-CZ" dirty="0"/>
          </a:p>
        </p:txBody>
      </p:sp>
      <p:sp>
        <p:nvSpPr>
          <p:cNvPr id="3" name="TextovéPole 8">
            <a:extLst>
              <a:ext uri="{FF2B5EF4-FFF2-40B4-BE49-F238E27FC236}">
                <a16:creationId xmlns:a16="http://schemas.microsoft.com/office/drawing/2014/main" id="{06A3B887-5410-291B-B3C5-1D4B11C53DA8}"/>
              </a:ext>
            </a:extLst>
          </p:cNvPr>
          <p:cNvSpPr txBox="1"/>
          <p:nvPr/>
        </p:nvSpPr>
        <p:spPr>
          <a:xfrm>
            <a:off x="3119717" y="215443"/>
            <a:ext cx="446089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/>
              <a:t>Interpretation</a:t>
            </a:r>
            <a:endParaRPr lang="cs-CZ" b="1" dirty="0"/>
          </a:p>
          <a:p>
            <a:r>
              <a:rPr lang="cs-CZ">
                <a:solidFill>
                  <a:srgbClr val="FF0000"/>
                </a:solidFill>
              </a:rPr>
              <a:t>λ is ratio of N in subsequent times</a:t>
            </a:r>
            <a:br>
              <a:rPr lang="cs-CZ" dirty="0">
                <a:solidFill>
                  <a:srgbClr val="FF0000"/>
                </a:solidFill>
              </a:rPr>
            </a:br>
            <a:r>
              <a:rPr lang="cs-CZ">
                <a:solidFill>
                  <a:srgbClr val="FF0000"/>
                </a:solidFill>
              </a:rPr>
              <a:t>     (population grows 1.5</a:t>
            </a:r>
            <a:r>
              <a:rPr lang="cs-CZ" dirty="0">
                <a:solidFill>
                  <a:srgbClr val="FF0000"/>
                </a:solidFill>
              </a:rPr>
              <a:t>×)</a:t>
            </a:r>
          </a:p>
          <a:p>
            <a:r>
              <a:rPr lang="cs-CZ" dirty="0">
                <a:solidFill>
                  <a:srgbClr val="FF0000"/>
                </a:solidFill>
              </a:rPr>
              <a:t>r = </a:t>
            </a:r>
            <a:r>
              <a:rPr lang="cs-CZ">
                <a:solidFill>
                  <a:srgbClr val="FF0000"/>
                </a:solidFill>
              </a:rPr>
              <a:t>λ-1 express growth in percent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>
                <a:solidFill>
                  <a:srgbClr val="FF0000"/>
                </a:solidFill>
              </a:rPr>
              <a:t>     (population grows by 50</a:t>
            </a:r>
            <a:r>
              <a:rPr lang="cs-CZ" dirty="0">
                <a:solidFill>
                  <a:srgbClr val="FF0000"/>
                </a:solidFill>
              </a:rPr>
              <a:t>%)</a:t>
            </a:r>
          </a:p>
          <a:p>
            <a:r>
              <a:rPr lang="cs-CZ">
                <a:solidFill>
                  <a:srgbClr val="FF0000"/>
                </a:solidFill>
              </a:rPr>
              <a:t>Geometry: </a:t>
            </a:r>
            <a:r>
              <a:rPr lang="cs-CZ" dirty="0">
                <a:solidFill>
                  <a:srgbClr val="FF0000"/>
                </a:solidFill>
              </a:rPr>
              <a:t>r </a:t>
            </a:r>
            <a:r>
              <a:rPr lang="cs-CZ">
                <a:solidFill>
                  <a:srgbClr val="FF0000"/>
                </a:solidFill>
              </a:rPr>
              <a:t>= λ-1 is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>
                <a:solidFill>
                  <a:srgbClr val="FF0000"/>
                </a:solidFill>
              </a:rPr>
              <a:t>   relative slope of secant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>
                <a:solidFill>
                  <a:srgbClr val="FF0000"/>
                </a:solidFill>
              </a:rPr>
              <a:t>   in subsequent times</a:t>
            </a:r>
            <a:endParaRPr lang="cs-CZ" dirty="0">
              <a:solidFill>
                <a:srgbClr val="FF0000"/>
              </a:solidFill>
            </a:endParaRPr>
          </a:p>
          <a:p>
            <a:endParaRPr lang="cs-CZ" b="1" dirty="0">
              <a:solidFill>
                <a:srgbClr val="FF0000"/>
              </a:solidFill>
            </a:endParaRPr>
          </a:p>
          <a:p>
            <a:endParaRPr lang="cs-CZ" b="1" dirty="0">
              <a:solidFill>
                <a:srgbClr val="FF0000"/>
              </a:solidFill>
            </a:endParaRPr>
          </a:p>
          <a:p>
            <a:endParaRPr lang="cs-CZ" b="1" dirty="0">
              <a:solidFill>
                <a:srgbClr val="FF0000"/>
              </a:solidFill>
            </a:endParaRPr>
          </a:p>
          <a:p>
            <a:endParaRPr lang="cs-CZ" b="1" dirty="0">
              <a:solidFill>
                <a:srgbClr val="FF0000"/>
              </a:solidFill>
            </a:endParaRPr>
          </a:p>
          <a:p>
            <a:pPr algn="r"/>
            <a:r>
              <a:rPr lang="cs-CZ" dirty="0">
                <a:solidFill>
                  <a:srgbClr val="00B050"/>
                </a:solidFill>
              </a:rPr>
              <a:t>                  r = ln(</a:t>
            </a:r>
            <a:r>
              <a:rPr lang="el-GR" dirty="0">
                <a:solidFill>
                  <a:srgbClr val="00B050"/>
                </a:solidFill>
              </a:rPr>
              <a:t>λ</a:t>
            </a:r>
            <a:r>
              <a:rPr lang="cs-CZ">
                <a:solidFill>
                  <a:srgbClr val="00B050"/>
                </a:solidFill>
              </a:rPr>
              <a:t>) no intuitive interpretation</a:t>
            </a:r>
            <a:endParaRPr lang="cs-CZ" dirty="0">
              <a:solidFill>
                <a:srgbClr val="00B050"/>
              </a:solidFill>
            </a:endParaRPr>
          </a:p>
          <a:p>
            <a:pPr algn="r"/>
            <a:r>
              <a:rPr lang="cs-CZ">
                <a:solidFill>
                  <a:srgbClr val="00B050"/>
                </a:solidFill>
              </a:rPr>
              <a:t>Geometry: relative slope o tangent</a:t>
            </a:r>
            <a:endParaRPr lang="cs-CZ" dirty="0">
              <a:solidFill>
                <a:srgbClr val="00B050"/>
              </a:solidFill>
            </a:endParaRPr>
          </a:p>
          <a:p>
            <a:pPr algn="r"/>
            <a:r>
              <a:rPr lang="cs-CZ">
                <a:solidFill>
                  <a:srgbClr val="00B050"/>
                </a:solidFill>
              </a:rPr>
              <a:t> in each time point.</a:t>
            </a:r>
            <a:endParaRPr lang="cs-CZ" dirty="0">
              <a:solidFill>
                <a:srgbClr val="00B050"/>
              </a:solidFill>
            </a:endParaRPr>
          </a:p>
          <a:p>
            <a:pPr algn="r"/>
            <a:r>
              <a:rPr lang="cs-CZ">
                <a:solidFill>
                  <a:srgbClr val="00B050"/>
                </a:solidFill>
              </a:rPr>
              <a:t>If tangent is broken frequently enough,</a:t>
            </a:r>
            <a:br>
              <a:rPr lang="cs-CZ">
                <a:solidFill>
                  <a:srgbClr val="00B050"/>
                </a:solidFill>
              </a:rPr>
            </a:br>
            <a:r>
              <a:rPr lang="cs-CZ">
                <a:solidFill>
                  <a:srgbClr val="00B050"/>
                </a:solidFill>
              </a:rPr>
              <a:t>the line fits continuous growth</a:t>
            </a:r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072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>
            <a:extLst>
              <a:ext uri="{FF2B5EF4-FFF2-40B4-BE49-F238E27FC236}">
                <a16:creationId xmlns:a16="http://schemas.microsoft.com/office/drawing/2014/main" id="{C6AE9CC6-85E2-4D8D-8D67-BB7214C3A8E8}"/>
              </a:ext>
            </a:extLst>
          </p:cNvPr>
          <p:cNvSpPr txBox="1"/>
          <p:nvPr/>
        </p:nvSpPr>
        <p:spPr>
          <a:xfrm>
            <a:off x="125506" y="0"/>
            <a:ext cx="6372009" cy="686341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2200" b="1" dirty="0"/>
              <a:t>λ</a:t>
            </a:r>
            <a:r>
              <a:rPr lang="cs-CZ" sz="2200" dirty="0"/>
              <a:t> (finite rate of increase)</a:t>
            </a:r>
          </a:p>
          <a:p>
            <a:r>
              <a:rPr lang="cs-CZ" sz="2200"/>
              <a:t>It is in equation of exponential growth</a:t>
            </a:r>
            <a:endParaRPr lang="cs-CZ" sz="2200" dirty="0"/>
          </a:p>
          <a:p>
            <a:r>
              <a:rPr lang="cs-CZ" sz="2200" dirty="0"/>
              <a:t>     y</a:t>
            </a:r>
            <a:r>
              <a:rPr lang="cs-CZ" sz="2200" baseline="-25000" dirty="0"/>
              <a:t>x </a:t>
            </a:r>
            <a:r>
              <a:rPr lang="cs-CZ" sz="2200" dirty="0"/>
              <a:t>= y</a:t>
            </a:r>
            <a:r>
              <a:rPr lang="cs-CZ" sz="2200" baseline="-25000" dirty="0"/>
              <a:t>0</a:t>
            </a:r>
            <a:r>
              <a:rPr lang="cs-CZ" sz="2200" dirty="0"/>
              <a:t>*λ</a:t>
            </a:r>
            <a:r>
              <a:rPr lang="cs-CZ" sz="2200" baseline="30000" dirty="0"/>
              <a:t>x</a:t>
            </a:r>
          </a:p>
          <a:p>
            <a:r>
              <a:rPr lang="cs-CZ" sz="2200"/>
              <a:t>as well as in simple difference equation</a:t>
            </a:r>
            <a:endParaRPr lang="cs-CZ" sz="2200" dirty="0"/>
          </a:p>
          <a:p>
            <a:r>
              <a:rPr lang="cs-CZ" sz="2200" dirty="0"/>
              <a:t>     y</a:t>
            </a:r>
            <a:r>
              <a:rPr lang="cs-CZ" sz="2200" baseline="-25000" dirty="0"/>
              <a:t>x+1 </a:t>
            </a:r>
            <a:r>
              <a:rPr lang="cs-CZ" sz="2200" dirty="0"/>
              <a:t>= y</a:t>
            </a:r>
            <a:r>
              <a:rPr lang="cs-CZ" sz="2200" baseline="-25000" dirty="0"/>
              <a:t>x</a:t>
            </a:r>
            <a:r>
              <a:rPr lang="cs-CZ" sz="2200" dirty="0"/>
              <a:t>*λ </a:t>
            </a:r>
          </a:p>
          <a:p>
            <a:r>
              <a:rPr lang="cs-CZ" sz="2200"/>
              <a:t>It has intuitive interpretation as multiple</a:t>
            </a:r>
            <a:endParaRPr lang="cs-CZ" sz="2200" dirty="0"/>
          </a:p>
          <a:p>
            <a:r>
              <a:rPr lang="cs-CZ" sz="2200" dirty="0"/>
              <a:t>     λ = </a:t>
            </a:r>
            <a:r>
              <a:rPr lang="cs-CZ" sz="2200"/>
              <a:t>1.2    population grows 1.2</a:t>
            </a:r>
            <a:r>
              <a:rPr lang="cs-CZ" sz="2200" dirty="0"/>
              <a:t>×</a:t>
            </a:r>
          </a:p>
          <a:p>
            <a:r>
              <a:rPr lang="cs-CZ" sz="2200"/>
              <a:t>or percentage (it is actually r </a:t>
            </a:r>
            <a:r>
              <a:rPr lang="cs-CZ" sz="2200" dirty="0"/>
              <a:t>= λ-1)</a:t>
            </a:r>
          </a:p>
          <a:p>
            <a:r>
              <a:rPr lang="cs-CZ" sz="2200" dirty="0"/>
              <a:t>     λ = </a:t>
            </a:r>
            <a:r>
              <a:rPr lang="cs-CZ" sz="2200"/>
              <a:t>1.2    population grows by 20</a:t>
            </a:r>
            <a:r>
              <a:rPr lang="cs-CZ" sz="2200" dirty="0"/>
              <a:t>%,</a:t>
            </a:r>
          </a:p>
          <a:p>
            <a:r>
              <a:rPr lang="cs-CZ" sz="2200" dirty="0"/>
              <a:t>     λ = </a:t>
            </a:r>
            <a:r>
              <a:rPr lang="cs-CZ" sz="2200"/>
              <a:t>0.95  population declines by </a:t>
            </a:r>
            <a:r>
              <a:rPr lang="cs-CZ" sz="2200" dirty="0"/>
              <a:t>5%</a:t>
            </a:r>
          </a:p>
          <a:p>
            <a:endParaRPr lang="cs-CZ" sz="2200" dirty="0"/>
          </a:p>
          <a:p>
            <a:r>
              <a:rPr lang="cs-CZ" sz="2200"/>
              <a:t>Further use is hindered by log-normal distribution</a:t>
            </a:r>
            <a:endParaRPr lang="cs-CZ" sz="2200" dirty="0"/>
          </a:p>
          <a:p>
            <a:r>
              <a:rPr lang="cs-CZ" sz="2200"/>
              <a:t>– asymetric distribution </a:t>
            </a:r>
            <a:r>
              <a:rPr lang="cs-CZ" sz="1500"/>
              <a:t>(valid also for r </a:t>
            </a:r>
            <a:r>
              <a:rPr lang="cs-CZ" sz="1500" dirty="0"/>
              <a:t>= λ-1)</a:t>
            </a:r>
          </a:p>
          <a:p>
            <a:r>
              <a:rPr lang="cs-CZ" sz="2200"/>
              <a:t>   multiplicative</a:t>
            </a:r>
            <a:endParaRPr lang="cs-CZ" sz="2200" dirty="0"/>
          </a:p>
          <a:p>
            <a:r>
              <a:rPr lang="cs-CZ" sz="2200"/>
              <a:t>   stable population at λ </a:t>
            </a:r>
            <a:r>
              <a:rPr lang="cs-CZ" sz="2200" dirty="0"/>
              <a:t>= 1</a:t>
            </a:r>
          </a:p>
          <a:p>
            <a:r>
              <a:rPr lang="cs-CZ" sz="2200" dirty="0"/>
              <a:t>     </a:t>
            </a:r>
            <a:r>
              <a:rPr lang="cs-CZ" sz="2200"/>
              <a:t>–&gt; must be taken into account</a:t>
            </a:r>
            <a:endParaRPr lang="cs-CZ" sz="2200" dirty="0"/>
          </a:p>
          <a:p>
            <a:r>
              <a:rPr lang="cs-CZ" sz="2200"/>
              <a:t>        (e.g. use of geometric mean</a:t>
            </a:r>
            <a:endParaRPr lang="cs-CZ" sz="2200" dirty="0"/>
          </a:p>
          <a:p>
            <a:r>
              <a:rPr lang="cs-CZ" sz="2200"/>
              <a:t>        for calculation of mean λ</a:t>
            </a:r>
            <a:r>
              <a:rPr lang="cs-CZ" sz="2200" dirty="0"/>
              <a:t>)</a:t>
            </a:r>
          </a:p>
          <a:p>
            <a:r>
              <a:rPr lang="cs-CZ" sz="2200" dirty="0"/>
              <a:t>     </a:t>
            </a:r>
            <a:r>
              <a:rPr lang="cs-CZ" sz="2200"/>
              <a:t>–&gt; log transformation can be used:</a:t>
            </a:r>
            <a:endParaRPr lang="cs-CZ" sz="2200" dirty="0"/>
          </a:p>
          <a:p>
            <a:r>
              <a:rPr lang="cs-CZ" sz="2200" dirty="0"/>
              <a:t>        ln(λ) = r</a:t>
            </a:r>
          </a:p>
        </p:txBody>
      </p:sp>
      <p:sp>
        <p:nvSpPr>
          <p:cNvPr id="2" name="TextovéPole 7">
            <a:extLst>
              <a:ext uri="{FF2B5EF4-FFF2-40B4-BE49-F238E27FC236}">
                <a16:creationId xmlns:a16="http://schemas.microsoft.com/office/drawing/2014/main" id="{67E33AE7-C1DE-D851-DB96-23E051153B97}"/>
              </a:ext>
            </a:extLst>
          </p:cNvPr>
          <p:cNvSpPr txBox="1"/>
          <p:nvPr/>
        </p:nvSpPr>
        <p:spPr>
          <a:xfrm>
            <a:off x="6629400" y="-1"/>
            <a:ext cx="5562600" cy="69095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2200" b="1" dirty="0"/>
              <a:t>r</a:t>
            </a:r>
            <a:r>
              <a:rPr lang="cs-CZ" sz="2200" dirty="0"/>
              <a:t> (intrinsic rate of increase)</a:t>
            </a:r>
          </a:p>
          <a:p>
            <a:r>
              <a:rPr lang="cs-CZ" sz="2200"/>
              <a:t>It is in differential equation</a:t>
            </a:r>
            <a:endParaRPr lang="cs-CZ" sz="2200" dirty="0"/>
          </a:p>
          <a:p>
            <a:r>
              <a:rPr lang="cs-CZ" sz="2200" dirty="0"/>
              <a:t>     dy/dx = y*r</a:t>
            </a:r>
          </a:p>
          <a:p>
            <a:r>
              <a:rPr lang="cs-CZ" sz="2200"/>
              <a:t>Uninterpretable value r </a:t>
            </a:r>
            <a:r>
              <a:rPr lang="cs-CZ" sz="2200" dirty="0"/>
              <a:t>= ln(λ)</a:t>
            </a:r>
          </a:p>
          <a:p>
            <a:endParaRPr lang="cs-CZ" sz="1500" dirty="0"/>
          </a:p>
          <a:p>
            <a:r>
              <a:rPr lang="cs-CZ" sz="2200"/>
              <a:t>Advantages in further use:</a:t>
            </a:r>
            <a:endParaRPr lang="cs-CZ" sz="2200" dirty="0"/>
          </a:p>
          <a:p>
            <a:r>
              <a:rPr lang="cs-CZ" sz="2200"/>
              <a:t>– symmetric distribution, additive</a:t>
            </a:r>
            <a:endParaRPr lang="cs-CZ" sz="2200" dirty="0"/>
          </a:p>
          <a:p>
            <a:r>
              <a:rPr lang="cs-CZ" sz="1500"/>
              <a:t>	(valid only for r=ln(</a:t>
            </a:r>
            <a:r>
              <a:rPr lang="cs-CZ" sz="1600"/>
              <a:t>λ)</a:t>
            </a:r>
            <a:r>
              <a:rPr lang="cs-CZ" sz="1500"/>
              <a:t>)</a:t>
            </a:r>
            <a:endParaRPr lang="cs-CZ" sz="1500" dirty="0"/>
          </a:p>
          <a:p>
            <a:r>
              <a:rPr lang="cs-CZ" sz="2200" dirty="0"/>
              <a:t>     </a:t>
            </a:r>
            <a:r>
              <a:rPr lang="cs-CZ" sz="2200"/>
              <a:t>– mean growth rate can be obtained</a:t>
            </a:r>
            <a:br>
              <a:rPr lang="cs-CZ" sz="2200"/>
            </a:br>
            <a:r>
              <a:rPr lang="cs-CZ" sz="2200"/>
              <a:t>        using arithmetic mean</a:t>
            </a:r>
          </a:p>
          <a:p>
            <a:r>
              <a:rPr lang="cs-CZ" sz="2200"/>
              <a:t>     – in stochastic models, random numbers </a:t>
            </a:r>
            <a:br>
              <a:rPr lang="cs-CZ" sz="2200"/>
            </a:br>
            <a:r>
              <a:rPr lang="cs-CZ" sz="2200"/>
              <a:t>        from normal distribution can be generated</a:t>
            </a:r>
            <a:endParaRPr lang="cs-CZ" sz="2200" dirty="0"/>
          </a:p>
          <a:p>
            <a:r>
              <a:rPr lang="cs-CZ" sz="2200"/>
              <a:t>– stable population at r </a:t>
            </a:r>
            <a:r>
              <a:rPr lang="cs-CZ" sz="2200" dirty="0"/>
              <a:t>= 0</a:t>
            </a:r>
          </a:p>
          <a:p>
            <a:r>
              <a:rPr lang="cs-CZ" sz="1500"/>
              <a:t>	(valid for both versions of r</a:t>
            </a:r>
            <a:r>
              <a:rPr lang="cs-CZ" sz="1500" dirty="0"/>
              <a:t>)</a:t>
            </a:r>
          </a:p>
          <a:p>
            <a:r>
              <a:rPr lang="cs-CZ" sz="2200" dirty="0"/>
              <a:t>     </a:t>
            </a:r>
            <a:r>
              <a:rPr lang="cs-CZ" sz="2200"/>
              <a:t>– logistic growth:</a:t>
            </a:r>
            <a:br>
              <a:rPr lang="cs-CZ" sz="2200"/>
            </a:br>
            <a:r>
              <a:rPr lang="cs-CZ" sz="2200"/>
              <a:t>         multiplication by zero stops the growth</a:t>
            </a:r>
            <a:endParaRPr lang="cs-CZ" sz="2200" dirty="0"/>
          </a:p>
          <a:p>
            <a:endParaRPr lang="cs-CZ" sz="1500"/>
          </a:p>
          <a:p>
            <a:r>
              <a:rPr lang="cs-CZ" sz="2400"/>
              <a:t>y</a:t>
            </a:r>
            <a:r>
              <a:rPr lang="cs-CZ" sz="2400" baseline="-25000"/>
              <a:t>x</a:t>
            </a:r>
            <a:r>
              <a:rPr lang="cs-CZ" sz="2400" baseline="-25000" dirty="0"/>
              <a:t>+1 </a:t>
            </a:r>
            <a:r>
              <a:rPr lang="cs-CZ" sz="2400" dirty="0"/>
              <a:t>= y</a:t>
            </a:r>
            <a:r>
              <a:rPr lang="cs-CZ" sz="2400" baseline="-25000" dirty="0"/>
              <a:t>x</a:t>
            </a:r>
            <a:r>
              <a:rPr lang="cs-CZ" sz="2400" dirty="0"/>
              <a:t>*λ</a:t>
            </a:r>
          </a:p>
          <a:p>
            <a:r>
              <a:rPr lang="cs-CZ" sz="2400" dirty="0"/>
              <a:t>y</a:t>
            </a:r>
            <a:r>
              <a:rPr lang="cs-CZ" sz="2400" baseline="-25000" dirty="0"/>
              <a:t>x+1</a:t>
            </a:r>
            <a:r>
              <a:rPr lang="cs-CZ" sz="2400" dirty="0"/>
              <a:t> = y</a:t>
            </a:r>
            <a:r>
              <a:rPr lang="cs-CZ" sz="2400" baseline="-25000" dirty="0"/>
              <a:t>x</a:t>
            </a:r>
            <a:r>
              <a:rPr lang="cs-CZ" sz="2400" dirty="0"/>
              <a:t>*exp(r)</a:t>
            </a:r>
          </a:p>
          <a:p>
            <a:r>
              <a:rPr lang="cs-CZ" sz="2400" dirty="0"/>
              <a:t>y</a:t>
            </a:r>
            <a:r>
              <a:rPr lang="cs-CZ" sz="2400" baseline="-25000" dirty="0"/>
              <a:t>x+1</a:t>
            </a:r>
            <a:r>
              <a:rPr lang="cs-CZ" sz="2400" dirty="0"/>
              <a:t> = y</a:t>
            </a:r>
            <a:r>
              <a:rPr lang="cs-CZ" sz="2400" baseline="-25000" dirty="0"/>
              <a:t>x</a:t>
            </a:r>
            <a:r>
              <a:rPr lang="cs-CZ" sz="2400" dirty="0"/>
              <a:t>*exp(rnorm(mean.r, sd.r))</a:t>
            </a:r>
          </a:p>
          <a:p>
            <a:r>
              <a:rPr lang="cs-CZ" sz="2400" dirty="0"/>
              <a:t>y</a:t>
            </a:r>
            <a:r>
              <a:rPr lang="cs-CZ" sz="2400" baseline="-25000" dirty="0"/>
              <a:t>x+1</a:t>
            </a:r>
            <a:r>
              <a:rPr lang="cs-CZ" sz="2400" dirty="0"/>
              <a:t> = y</a:t>
            </a:r>
            <a:r>
              <a:rPr lang="cs-CZ" sz="2400" baseline="-25000" dirty="0"/>
              <a:t>x</a:t>
            </a:r>
            <a:r>
              <a:rPr lang="cs-CZ" sz="2400" dirty="0"/>
              <a:t>*exp(r*((K-y</a:t>
            </a:r>
            <a:r>
              <a:rPr lang="cs-CZ" sz="2400" baseline="-25000" dirty="0"/>
              <a:t>x</a:t>
            </a:r>
            <a:r>
              <a:rPr lang="cs-CZ" sz="2400" dirty="0"/>
              <a:t>)/K))</a:t>
            </a:r>
          </a:p>
        </p:txBody>
      </p:sp>
    </p:spTree>
    <p:extLst>
      <p:ext uri="{BB962C8B-B14F-4D97-AF65-F5344CB8AC3E}">
        <p14:creationId xmlns:p14="http://schemas.microsoft.com/office/powerpoint/2010/main" val="31729143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1032B06A5B3EE4A885071E99F0C9C5D" ma:contentTypeVersion="4" ma:contentTypeDescription="Vytvoří nový dokument" ma:contentTypeScope="" ma:versionID="3413076e2503c9dd72bf8d6e77e2319a">
  <xsd:schema xmlns:xsd="http://www.w3.org/2001/XMLSchema" xmlns:xs="http://www.w3.org/2001/XMLSchema" xmlns:p="http://schemas.microsoft.com/office/2006/metadata/properties" xmlns:ns2="a4066a5e-7ff9-4594-9395-62df5d4e30db" targetNamespace="http://schemas.microsoft.com/office/2006/metadata/properties" ma:root="true" ma:fieldsID="c79a80058de446a5a4f6b7edff881e5c" ns2:_="">
    <xsd:import namespace="a4066a5e-7ff9-4594-9395-62df5d4e30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066a5e-7ff9-4594-9395-62df5d4e30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EE8D98C-219A-4BF3-A10E-89C4E605962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55A9F9-7706-45B3-B5B5-C61BF42AE1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066a5e-7ff9-4594-9395-62df5d4e30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006F2A6-BA5F-491A-A24D-58EC4D0B828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624</Words>
  <Application>Microsoft Office PowerPoint</Application>
  <PresentationFormat>Widescreen</PresentationFormat>
  <Paragraphs>94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Blažek Petr RNDr. Ph.D.</dc:creator>
  <cp:lastModifiedBy>Blažek Petr RNDr. Ph.D.</cp:lastModifiedBy>
  <cp:revision>16</cp:revision>
  <dcterms:created xsi:type="dcterms:W3CDTF">2021-03-03T19:08:15Z</dcterms:created>
  <dcterms:modified xsi:type="dcterms:W3CDTF">2023-02-27T22:18:33Z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0x01010081032B06A5B3EE4A885071E99F0C9C5D</vt:lpwstr>
  </property>
</Properties>
</file>