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62" r:id="rId4"/>
    <p:sldId id="279" r:id="rId5"/>
    <p:sldId id="263" r:id="rId6"/>
    <p:sldId id="280" r:id="rId7"/>
    <p:sldId id="282" r:id="rId8"/>
    <p:sldId id="261" r:id="rId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F7D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8A08D0-9C95-49F6-ACA4-1272253AD9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7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12E4-EE29-4A12-AFFD-CA2F85BEDE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67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80A9-6208-40B4-873F-FF57A5F866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4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E6AA-C6AE-44D4-90E9-11564BE8DE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22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4B3D-5654-476D-AB59-85F8CE9BAC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509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F965-236B-495B-9775-FAAB8A8943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870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326B-2340-44B4-9337-9BE790816B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71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CF20-68C8-4D1B-85ED-21884F02B7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714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8E32-6907-45E2-B01E-79B234F20D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26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EB62-5C15-4CB6-8610-449B4C4114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57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5B595-5D42-412C-9EC0-E30F5DE177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56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E310-497E-4681-9447-81A3C52AF4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4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F9A0085-0407-4D86-8B12-7919E59B6F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mailto:kucera@prf.jcu.cz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://botanika.prf.jcu.cz/bryo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mailto:a.manukjanova@gmail.com" TargetMode="External"/><Relationship Id="rId10" Type="http://schemas.openxmlformats.org/officeDocument/2006/relationships/image" Target="../media/image25.jpg"/><Relationship Id="rId4" Type="http://schemas.openxmlformats.org/officeDocument/2006/relationships/hyperlink" Target="mailto:jirikosnar@seznam.cz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130" y="404664"/>
            <a:ext cx="7931150" cy="1281372"/>
          </a:xfrm>
          <a:solidFill>
            <a:srgbClr val="92D050">
              <a:alpha val="72000"/>
            </a:srgbClr>
          </a:solidFill>
        </p:spPr>
        <p:txBody>
          <a:bodyPr/>
          <a:lstStyle/>
          <a:p>
            <a:pPr algn="ctr" eaLnBrk="1" hangingPunct="1"/>
            <a:r>
              <a:rPr lang="cs-CZ" altLang="cs-CZ" dirty="0">
                <a:latin typeface="Tw Cen MT Condensed Extra Bold" panose="020B0803020202020204" pitchFamily="34" charset="-18"/>
              </a:rPr>
              <a:t>Bryologie na Katedře botaniky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5085184"/>
            <a:ext cx="5161955" cy="592856"/>
          </a:xfrm>
          <a:solidFill>
            <a:srgbClr val="92D050">
              <a:alpha val="72000"/>
            </a:srgbClr>
          </a:solidFill>
        </p:spPr>
        <p:txBody>
          <a:bodyPr/>
          <a:lstStyle/>
          <a:p>
            <a:pPr eaLnBrk="1" hangingPunct="1"/>
            <a:r>
              <a:rPr lang="cs-CZ" altLang="cs-CZ" dirty="0">
                <a:latin typeface="Tw Cen MT Condensed Extra Bold" panose="020B0803020202020204" pitchFamily="34" charset="-18"/>
              </a:rPr>
              <a:t>botanika.prf.jcu.cz/</a:t>
            </a:r>
            <a:r>
              <a:rPr lang="cs-CZ" altLang="cs-CZ" dirty="0" err="1">
                <a:latin typeface="Tw Cen MT Condensed Extra Bold" panose="020B0803020202020204" pitchFamily="34" charset="-18"/>
              </a:rPr>
              <a:t>bryoweb</a:t>
            </a:r>
            <a:r>
              <a:rPr lang="cs-CZ" altLang="cs-CZ" dirty="0">
                <a:latin typeface="Tw Cen MT Condensed Extra Bold" panose="020B0803020202020204" pitchFamily="34" charset="-18"/>
              </a:rPr>
              <a:t>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Čím jsou mechy zajímavé?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cs-CZ" altLang="cs-CZ" dirty="0">
                <a:latin typeface="Tw Cen MT" panose="020B0602020104020603" pitchFamily="34" charset="-18"/>
                <a:cs typeface="Arial" panose="020B0604020202020204" pitchFamily="34" charset="0"/>
              </a:rPr>
              <a:t>skoro všechno o nich je novinka </a:t>
            </a:r>
            <a:r>
              <a:rPr lang="cs-CZ" altLang="cs-CZ" dirty="0">
                <a:latin typeface="Tw Cen MT" panose="020B0602020104020603" pitchFamily="34" charset="-1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altLang="cs-CZ" dirty="0">
              <a:latin typeface="Tw Cen MT" panose="020B0602020104020603" pitchFamily="34" charset="-18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" y="2336880"/>
            <a:ext cx="6030338" cy="452275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53" y="2336880"/>
            <a:ext cx="3105047" cy="4522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Čím jsou mechy zajímavé?</a:t>
            </a:r>
            <a:endParaRPr lang="cs-CZ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cs-CZ" sz="2000" dirty="0">
                <a:solidFill>
                  <a:schemeClr val="accent1"/>
                </a:solidFill>
                <a:latin typeface="Tw Cen MT" panose="020B0602020104020603" pitchFamily="34" charset="-18"/>
              </a:rPr>
              <a:t>skoro všechno o nich je novinka </a:t>
            </a:r>
            <a:r>
              <a:rPr lang="pl-PL" altLang="cs-CZ" sz="2000" dirty="0">
                <a:solidFill>
                  <a:schemeClr val="accent1"/>
                </a:solidFill>
                <a:latin typeface="Tw Cen MT" panose="020B0602020104020603" pitchFamily="34" charset="-18"/>
                <a:sym typeface="Wingdings" panose="05000000000000000000" pitchFamily="2" charset="2"/>
              </a:rPr>
              <a:t></a:t>
            </a:r>
            <a:endParaRPr lang="cs-CZ" altLang="cs-CZ" sz="2000" dirty="0">
              <a:solidFill>
                <a:schemeClr val="accent1"/>
              </a:solidFill>
              <a:latin typeface="Tw Cen MT" panose="020B0602020104020603" pitchFamily="34" charset="-18"/>
            </a:endParaRPr>
          </a:p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jsou dost velké na to, aby se poznaly v terénu</a:t>
            </a:r>
          </a:p>
        </p:txBody>
      </p:sp>
      <p:pic>
        <p:nvPicPr>
          <p:cNvPr id="7172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/>
          <a:stretch>
            <a:fillRect/>
          </a:stretch>
        </p:blipFill>
        <p:spPr bwMode="auto">
          <a:xfrm>
            <a:off x="-4763" y="2484438"/>
            <a:ext cx="529748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484438"/>
            <a:ext cx="38830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Čím jsou mechy zajímavé?</a:t>
            </a:r>
            <a:endParaRPr lang="cs-CZ" alt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920037" cy="4530725"/>
          </a:xfrm>
        </p:spPr>
        <p:txBody>
          <a:bodyPr/>
          <a:lstStyle/>
          <a:p>
            <a:pPr eaLnBrk="1" hangingPunct="1"/>
            <a:r>
              <a:rPr lang="pl-PL" altLang="cs-CZ" sz="2000" dirty="0">
                <a:solidFill>
                  <a:schemeClr val="accent1"/>
                </a:solidFill>
                <a:latin typeface="Tw Cen MT" panose="020B0602020104020603" pitchFamily="34" charset="-18"/>
              </a:rPr>
              <a:t>skoro všechno o nich je novinka </a:t>
            </a:r>
            <a:r>
              <a:rPr lang="pl-PL" altLang="cs-CZ" sz="2000" dirty="0">
                <a:solidFill>
                  <a:schemeClr val="accent1"/>
                </a:solidFill>
                <a:latin typeface="Tw Cen MT" panose="020B0602020104020603" pitchFamily="34" charset="-18"/>
                <a:sym typeface="Wingdings" panose="05000000000000000000" pitchFamily="2" charset="2"/>
              </a:rPr>
              <a:t></a:t>
            </a:r>
            <a:endParaRPr lang="cs-CZ" altLang="cs-CZ" sz="2000" dirty="0">
              <a:solidFill>
                <a:schemeClr val="accent1"/>
              </a:solidFill>
              <a:latin typeface="Tw Cen MT" panose="020B0602020104020603" pitchFamily="34" charset="-18"/>
            </a:endParaRPr>
          </a:p>
          <a:p>
            <a:pPr eaLnBrk="1" hangingPunct="1"/>
            <a:r>
              <a:rPr lang="cs-CZ" altLang="cs-CZ" sz="2000" dirty="0">
                <a:solidFill>
                  <a:schemeClr val="accent1"/>
                </a:solidFill>
                <a:latin typeface="Tw Cen MT" panose="020B0602020104020603" pitchFamily="34" charset="-18"/>
              </a:rPr>
              <a:t>jsou dost velké na to, aby se poznaly v terénu</a:t>
            </a:r>
          </a:p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naučíte se práci s mikroskopem i v laborce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5435600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538"/>
            <a:ext cx="4932363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84" y="3213100"/>
            <a:ext cx="2753815" cy="3670299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Čím jsou mechy zajímavé?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920037" cy="4530725"/>
          </a:xfrm>
        </p:spPr>
        <p:txBody>
          <a:bodyPr/>
          <a:lstStyle/>
          <a:p>
            <a:pPr eaLnBrk="1" hangingPunct="1"/>
            <a:r>
              <a:rPr lang="pl-PL" altLang="cs-CZ" sz="2000" dirty="0">
                <a:solidFill>
                  <a:schemeClr val="accent1"/>
                </a:solidFill>
                <a:latin typeface="Tw Cen MT" panose="020B0602020104020603" pitchFamily="34" charset="-18"/>
              </a:rPr>
              <a:t>skoro všechno o nich je novinka </a:t>
            </a:r>
            <a:r>
              <a:rPr lang="pl-PL" altLang="cs-CZ" sz="2000" dirty="0">
                <a:solidFill>
                  <a:schemeClr val="accent1"/>
                </a:solidFill>
                <a:latin typeface="Tw Cen MT" panose="020B0602020104020603" pitchFamily="34" charset="-18"/>
                <a:sym typeface="Wingdings" panose="05000000000000000000" pitchFamily="2" charset="2"/>
              </a:rPr>
              <a:t></a:t>
            </a:r>
            <a:endParaRPr lang="cs-CZ" altLang="cs-CZ" sz="2000" dirty="0">
              <a:solidFill>
                <a:schemeClr val="accent1"/>
              </a:solidFill>
              <a:latin typeface="Tw Cen MT" panose="020B0602020104020603" pitchFamily="34" charset="-18"/>
            </a:endParaRPr>
          </a:p>
          <a:p>
            <a:pPr eaLnBrk="1" hangingPunct="1"/>
            <a:r>
              <a:rPr lang="cs-CZ" altLang="cs-CZ" sz="2000" dirty="0">
                <a:solidFill>
                  <a:schemeClr val="accent1"/>
                </a:solidFill>
                <a:latin typeface="Tw Cen MT" panose="020B0602020104020603" pitchFamily="34" charset="-18"/>
              </a:rPr>
              <a:t>jsou dost velké na to, aby se poznaly v terénu</a:t>
            </a:r>
          </a:p>
          <a:p>
            <a:pPr eaLnBrk="1" hangingPunct="1"/>
            <a:r>
              <a:rPr lang="cs-CZ" altLang="cs-CZ" sz="2000" dirty="0">
                <a:solidFill>
                  <a:schemeClr val="accent1"/>
                </a:solidFill>
                <a:latin typeface="Tw Cen MT" panose="020B0602020104020603" pitchFamily="34" charset="-18"/>
              </a:rPr>
              <a:t>naučíte se práci s mikroskopem i v laborce</a:t>
            </a:r>
          </a:p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jsou krásné a rostou na úžasných místech</a:t>
            </a:r>
          </a:p>
        </p:txBody>
      </p:sp>
      <p:pic>
        <p:nvPicPr>
          <p:cNvPr id="9221" name="Picture 7" descr="hohe_d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13100"/>
            <a:ext cx="48958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tetraplodon_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213100"/>
            <a:ext cx="2552701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latin typeface="Tw Cen MT" panose="020B0602020104020603" pitchFamily="34" charset="-18"/>
              </a:rPr>
              <a:t>K čemu by vám bryologie mohla být?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altLang="cs-CZ" sz="2400" i="1" dirty="0">
                <a:solidFill>
                  <a:srgbClr val="009900"/>
                </a:solidFill>
                <a:latin typeface="Tw Cen MT" panose="020B0602020104020603" pitchFamily="34" charset="-18"/>
              </a:rPr>
              <a:t>botanik</a:t>
            </a:r>
            <a:r>
              <a:rPr lang="cs-CZ" altLang="cs-CZ" sz="2400" dirty="0">
                <a:solidFill>
                  <a:srgbClr val="009900"/>
                </a:solidFill>
                <a:latin typeface="Tw Cen MT" panose="020B0602020104020603" pitchFamily="34" charset="-18"/>
              </a:rPr>
              <a:t> </a:t>
            </a:r>
            <a:r>
              <a:rPr lang="cs-CZ" altLang="cs-CZ" sz="2400" dirty="0">
                <a:latin typeface="Tw Cen MT" panose="020B0602020104020603" pitchFamily="34" charset="-18"/>
              </a:rPr>
              <a:t>ve státní instituci nebo v neziskovce</a:t>
            </a:r>
          </a:p>
          <a:p>
            <a:pPr lvl="2" eaLnBrk="1" hangingPunct="1"/>
            <a:r>
              <a:rPr lang="cs-CZ" altLang="cs-CZ" sz="2100" dirty="0">
                <a:latin typeface="Tw Cen MT" panose="020B0602020104020603" pitchFamily="34" charset="-18"/>
              </a:rPr>
              <a:t>znalost mechorostů je vždy přinejmenším přidaná hodnota </a:t>
            </a:r>
            <a:r>
              <a:rPr lang="cs-CZ" altLang="cs-CZ" sz="2100" dirty="0">
                <a:latin typeface="Tw Cen MT" panose="020B0602020104020603" pitchFamily="34" charset="-18"/>
                <a:sym typeface="Wingdings" panose="05000000000000000000" pitchFamily="2" charset="2"/>
              </a:rPr>
              <a:t></a:t>
            </a:r>
            <a:endParaRPr lang="cs-CZ" altLang="cs-CZ" sz="2100" dirty="0">
              <a:latin typeface="Tw Cen MT" panose="020B0602020104020603" pitchFamily="34" charset="-18"/>
            </a:endParaRPr>
          </a:p>
          <a:p>
            <a:pPr lvl="1" eaLnBrk="1" hangingPunct="1"/>
            <a:r>
              <a:rPr lang="cs-CZ" altLang="cs-CZ" sz="2400" i="1" dirty="0">
                <a:solidFill>
                  <a:srgbClr val="009900"/>
                </a:solidFill>
                <a:latin typeface="Tw Cen MT" panose="020B0602020104020603" pitchFamily="34" charset="-18"/>
              </a:rPr>
              <a:t>věda</a:t>
            </a:r>
            <a:r>
              <a:rPr lang="cs-CZ" altLang="cs-CZ" sz="2400" dirty="0">
                <a:latin typeface="Tw Cen MT" panose="020B0602020104020603" pitchFamily="34" charset="-18"/>
              </a:rPr>
              <a:t>: když se rozhodnete být nejlepší v oboru </a:t>
            </a:r>
            <a:r>
              <a:rPr lang="cs-CZ" altLang="cs-CZ" sz="2400" dirty="0">
                <a:latin typeface="Tw Cen MT" panose="020B0602020104020603" pitchFamily="34" charset="-18"/>
                <a:sym typeface="Wingdings" panose="05000000000000000000" pitchFamily="2" charset="2"/>
              </a:rPr>
              <a:t></a:t>
            </a:r>
            <a:endParaRPr lang="cs-CZ" altLang="cs-CZ" sz="2400" dirty="0">
              <a:latin typeface="Tw Cen MT" panose="020B0602020104020603" pitchFamily="34" charset="-18"/>
            </a:endParaRPr>
          </a:p>
          <a:p>
            <a:pPr lvl="1" eaLnBrk="1" hangingPunct="1"/>
            <a:r>
              <a:rPr lang="cs-CZ" altLang="cs-CZ" sz="2400" i="1" dirty="0">
                <a:solidFill>
                  <a:srgbClr val="009900"/>
                </a:solidFill>
                <a:latin typeface="Tw Cen MT" panose="020B0602020104020603" pitchFamily="34" charset="-18"/>
              </a:rPr>
              <a:t>přivýdělek, volná noha</a:t>
            </a:r>
            <a:r>
              <a:rPr lang="cs-CZ" altLang="cs-CZ" sz="2400" dirty="0">
                <a:latin typeface="Tw Cen MT" panose="020B0602020104020603" pitchFamily="34" charset="-18"/>
              </a:rPr>
              <a:t>: terénní inventarizace, monitoringy… (nestíháme    )</a:t>
            </a:r>
          </a:p>
          <a:p>
            <a:pPr lvl="1" eaLnBrk="1" hangingPunct="1"/>
            <a:r>
              <a:rPr lang="cs-CZ" altLang="cs-CZ" sz="2400" i="1" dirty="0">
                <a:solidFill>
                  <a:srgbClr val="009900"/>
                </a:solidFill>
                <a:latin typeface="Tw Cen MT" panose="020B0602020104020603" pitchFamily="34" charset="-18"/>
              </a:rPr>
              <a:t>molekulární laborka</a:t>
            </a:r>
            <a:r>
              <a:rPr lang="cs-CZ" altLang="cs-CZ" sz="2400" dirty="0">
                <a:latin typeface="Tw Cen MT" panose="020B0602020104020603" pitchFamily="34" charset="-18"/>
              </a:rPr>
              <a:t>: v podstatě jakákoliv </a:t>
            </a:r>
            <a:r>
              <a:rPr lang="cs-CZ" altLang="cs-CZ" sz="2400" dirty="0">
                <a:latin typeface="Tw Cen MT" panose="020B0602020104020603" pitchFamily="34" charset="-18"/>
                <a:sym typeface="Wingdings" panose="05000000000000000000" pitchFamily="2" charset="2"/>
              </a:rPr>
              <a:t></a:t>
            </a:r>
            <a:endParaRPr lang="cs-CZ" altLang="cs-CZ" sz="2400" dirty="0">
              <a:latin typeface="Tw Cen MT" panose="020B0602020104020603" pitchFamily="34" charset="-18"/>
            </a:endParaRPr>
          </a:p>
          <a:p>
            <a:pPr eaLnBrk="1" hangingPunct="1"/>
            <a:endParaRPr lang="cs-CZ" altLang="cs-CZ" dirty="0"/>
          </a:p>
        </p:txBody>
      </p:sp>
      <p:pic>
        <p:nvPicPr>
          <p:cNvPr id="1434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/>
          <a:stretch>
            <a:fillRect/>
          </a:stretch>
        </p:blipFill>
        <p:spPr bwMode="auto">
          <a:xfrm>
            <a:off x="0" y="4149725"/>
            <a:ext cx="19716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r="10638"/>
          <a:stretch>
            <a:fillRect/>
          </a:stretch>
        </p:blipFill>
        <p:spPr bwMode="auto">
          <a:xfrm>
            <a:off x="1982788" y="4149725"/>
            <a:ext cx="2087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149725"/>
            <a:ext cx="28098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2"/>
          <a:stretch>
            <a:fillRect/>
          </a:stretch>
        </p:blipFill>
        <p:spPr bwMode="auto">
          <a:xfrm>
            <a:off x="6718300" y="4160838"/>
            <a:ext cx="24257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40FB07D-CBE6-4377-B00E-169987053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0032" y="3372346"/>
            <a:ext cx="272678" cy="27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dirty="0">
                <a:latin typeface="Tw Cen MT" panose="020B0602020104020603" pitchFamily="34" charset="-18"/>
              </a:rPr>
              <a:t>Témata nových prací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" y="1844823"/>
            <a:ext cx="5966990" cy="1216026"/>
          </a:xfrm>
          <a:prstGeom prst="rect">
            <a:avLst/>
          </a:prstGeom>
          <a:solidFill>
            <a:srgbClr val="E4E69E"/>
          </a:solidFill>
        </p:spPr>
        <p:txBody>
          <a:bodyPr lIns="83969" tIns="41985" rIns="83969" bIns="41985"/>
          <a:lstStyle/>
          <a:p>
            <a:pPr eaLnBrk="1" hangingPunct="1">
              <a:defRPr/>
            </a:pPr>
            <a:r>
              <a:rPr lang="cs-CZ" sz="2400" b="1" dirty="0">
                <a:latin typeface="Tw Cen MT" panose="020B0602020104020603" pitchFamily="34" charset="-18"/>
                <a:cs typeface="Arial" charset="0"/>
              </a:rPr>
              <a:t>Floristika vybraného území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identifikace hot-spotů diverzity</a:t>
            </a:r>
            <a:endParaRPr lang="cs-CZ" sz="1400" dirty="0">
              <a:latin typeface="Tw Cen MT" panose="020B0602020104020603" pitchFamily="34" charset="-18"/>
              <a:cs typeface="Arial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změna </a:t>
            </a:r>
            <a:r>
              <a:rPr lang="cs-CZ" dirty="0" err="1">
                <a:latin typeface="Tw Cen MT" panose="020B0602020104020603" pitchFamily="34" charset="-18"/>
                <a:cs typeface="Arial" charset="0"/>
              </a:rPr>
              <a:t>bryoflóry</a:t>
            </a:r>
            <a:r>
              <a:rPr lang="cs-CZ" dirty="0">
                <a:latin typeface="Tw Cen MT" panose="020B0602020104020603" pitchFamily="34" charset="-18"/>
                <a:cs typeface="Arial" charset="0"/>
              </a:rPr>
              <a:t> v čase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rozdíl v zastoupení ohrožených druhů mezi biotopy/skupinami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907" y="3150966"/>
            <a:ext cx="5932488" cy="1250081"/>
          </a:xfrm>
          <a:prstGeom prst="rect">
            <a:avLst/>
          </a:prstGeom>
          <a:solidFill>
            <a:srgbClr val="E4E69E"/>
          </a:solidFill>
        </p:spPr>
        <p:txBody>
          <a:bodyPr lIns="83969" tIns="41985" rIns="83969" bIns="41985"/>
          <a:lstStyle/>
          <a:p>
            <a:pPr eaLnBrk="1" hangingPunct="1">
              <a:defRPr/>
            </a:pPr>
            <a:r>
              <a:rPr lang="cs-CZ" sz="2400" b="1" dirty="0">
                <a:latin typeface="Tw Cen MT" panose="020B0602020104020603" pitchFamily="34" charset="-18"/>
                <a:cs typeface="Arial" charset="0"/>
              </a:rPr>
              <a:t>Skrytá diverzita (taxonomie a fylogeneze)</a:t>
            </a:r>
            <a:endParaRPr lang="cs-CZ" sz="2800" dirty="0">
              <a:latin typeface="Tw Cen MT" panose="020B0602020104020603" pitchFamily="34" charset="-18"/>
              <a:cs typeface="Arial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skrývá vybraný druh více </a:t>
            </a:r>
            <a:r>
              <a:rPr lang="cs-CZ" dirty="0" err="1">
                <a:latin typeface="Tw Cen MT" panose="020B0602020104020603" pitchFamily="34" charset="-18"/>
                <a:cs typeface="Arial" charset="0"/>
              </a:rPr>
              <a:t>cytotypů</a:t>
            </a:r>
            <a:r>
              <a:rPr lang="cs-CZ" dirty="0">
                <a:latin typeface="Tw Cen MT" panose="020B0602020104020603" pitchFamily="34" charset="-18"/>
                <a:cs typeface="Arial" charset="0"/>
              </a:rPr>
              <a:t> nebo nepříbuzných linií?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dají se molekulárně odhalené linie poznat?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mají svou ekologii, historii, měli bychom některou chránit?</a:t>
            </a:r>
          </a:p>
        </p:txBody>
      </p:sp>
      <p:pic>
        <p:nvPicPr>
          <p:cNvPr id="10245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060848"/>
            <a:ext cx="15335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060848"/>
            <a:ext cx="153828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" y="4491163"/>
            <a:ext cx="5932488" cy="2358430"/>
          </a:xfrm>
          <a:prstGeom prst="rect">
            <a:avLst/>
          </a:prstGeom>
          <a:solidFill>
            <a:srgbClr val="E4E69E"/>
          </a:solidFill>
        </p:spPr>
        <p:txBody>
          <a:bodyPr lIns="83969" tIns="41985" rIns="83969" bIns="41985"/>
          <a:lstStyle/>
          <a:p>
            <a:pPr eaLnBrk="1" hangingPunct="1">
              <a:defRPr/>
            </a:pPr>
            <a:r>
              <a:rPr lang="cs-CZ" sz="2400" b="1" dirty="0">
                <a:latin typeface="Tw Cen MT" panose="020B0602020104020603" pitchFamily="34" charset="-18"/>
                <a:cs typeface="Arial" charset="0"/>
              </a:rPr>
              <a:t>Ekologie a m</a:t>
            </a:r>
            <a:r>
              <a:rPr lang="cs-CZ" altLang="cs-CZ" sz="2400" b="1" dirty="0">
                <a:latin typeface="Tw Cen MT" panose="020B0602020104020603" pitchFamily="34" charset="-18"/>
                <a:cs typeface="Arial" panose="020B0604020202020204" pitchFamily="34" charset="0"/>
              </a:rPr>
              <a:t>olekulární ekologie</a:t>
            </a:r>
            <a:endParaRPr lang="cs-CZ" sz="2400" b="1" dirty="0">
              <a:latin typeface="Tw Cen MT" panose="020B0602020104020603" pitchFamily="34" charset="-18"/>
              <a:cs typeface="Arial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kde se vzaly sekundární lokality ohroženého </a:t>
            </a:r>
            <a:r>
              <a:rPr lang="cs-CZ" b="1" dirty="0">
                <a:latin typeface="Tw Cen MT" panose="020B0602020104020603" pitchFamily="34" charset="-18"/>
                <a:cs typeface="Arial" charset="0"/>
              </a:rPr>
              <a:t>slatiništního druhu </a:t>
            </a:r>
            <a:r>
              <a:rPr lang="cs-CZ" i="1" dirty="0">
                <a:latin typeface="Tw Cen MT" panose="020B0602020104020603" pitchFamily="34" charset="-18"/>
                <a:cs typeface="Arial" charset="0"/>
              </a:rPr>
              <a:t>Scorpidium scorpioides</a:t>
            </a:r>
            <a:r>
              <a:rPr lang="cs-CZ" dirty="0">
                <a:latin typeface="Tw Cen MT" panose="020B0602020104020603" pitchFamily="34" charset="-18"/>
                <a:cs typeface="Arial" charset="0"/>
              </a:rPr>
              <a:t>?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co limituje uchycení </a:t>
            </a:r>
            <a:r>
              <a:rPr lang="cs-CZ" b="1" dirty="0">
                <a:latin typeface="Tw Cen MT" panose="020B0602020104020603" pitchFamily="34" charset="-18"/>
                <a:cs typeface="Arial" charset="0"/>
              </a:rPr>
              <a:t>koprofilních druhů, </a:t>
            </a:r>
            <a:r>
              <a:rPr lang="cs-CZ" dirty="0">
                <a:latin typeface="Tw Cen MT" panose="020B0602020104020603" pitchFamily="34" charset="-18"/>
                <a:cs typeface="Arial" charset="0"/>
              </a:rPr>
              <a:t>na jakou vzdálenost se šíří jejich spory, jaká vzdálenost biotopů už představuje stanovištní fragmentaci?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cs-CZ" dirty="0">
                <a:latin typeface="Tw Cen MT" panose="020B0602020104020603" pitchFamily="34" charset="-18"/>
                <a:cs typeface="Arial" charset="0"/>
              </a:rPr>
              <a:t>šíří se vzácný </a:t>
            </a:r>
            <a:r>
              <a:rPr lang="cs-CZ" b="1" dirty="0" err="1">
                <a:latin typeface="Tw Cen MT" panose="020B0602020104020603" pitchFamily="34" charset="-18"/>
                <a:cs typeface="Arial" charset="0"/>
              </a:rPr>
              <a:t>epilitický</a:t>
            </a:r>
            <a:r>
              <a:rPr lang="cs-CZ" b="1" dirty="0">
                <a:latin typeface="Tw Cen MT" panose="020B0602020104020603" pitchFamily="34" charset="-18"/>
                <a:cs typeface="Arial" charset="0"/>
              </a:rPr>
              <a:t> </a:t>
            </a:r>
            <a:r>
              <a:rPr lang="cs-CZ" dirty="0">
                <a:latin typeface="Tw Cen MT" panose="020B0602020104020603" pitchFamily="34" charset="-18"/>
                <a:cs typeface="Arial" charset="0"/>
              </a:rPr>
              <a:t>druh </a:t>
            </a:r>
            <a:r>
              <a:rPr lang="cs-CZ" i="1" dirty="0">
                <a:latin typeface="Tw Cen MT" panose="020B0602020104020603" pitchFamily="34" charset="-18"/>
                <a:cs typeface="Arial" charset="0"/>
              </a:rPr>
              <a:t>Didymodon glaucus </a:t>
            </a:r>
            <a:r>
              <a:rPr lang="cs-CZ" dirty="0">
                <a:latin typeface="Tw Cen MT" panose="020B0602020104020603" pitchFamily="34" charset="-18"/>
                <a:cs typeface="Arial" charset="0"/>
              </a:rPr>
              <a:t>opravdu jen nepohlavně? </a:t>
            </a:r>
          </a:p>
        </p:txBody>
      </p:sp>
      <p:pic>
        <p:nvPicPr>
          <p:cNvPr id="10248" name="Picture 6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592315"/>
            <a:ext cx="15367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592315"/>
            <a:ext cx="1549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66991" y="6495147"/>
            <a:ext cx="1557337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000" i="1" dirty="0">
                <a:latin typeface="Arial" charset="0"/>
                <a:cs typeface="Arial" charset="0"/>
              </a:rPr>
              <a:t>Scorpidium scorpioides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7613650" y="6488251"/>
            <a:ext cx="1557337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000" i="1" dirty="0">
                <a:latin typeface="Arial" charset="0"/>
                <a:cs typeface="Arial" charset="0"/>
              </a:rPr>
              <a:t>Tetraplodon angustatus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w Cen MT" panose="020B0602020104020603" pitchFamily="34" charset="-18"/>
              </a:rPr>
              <a:t>příležitosti k setkání a kontakty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009900"/>
                </a:solidFill>
                <a:latin typeface="Tw Cen MT" panose="020B0602020104020603" pitchFamily="34" charset="-18"/>
              </a:rPr>
              <a:t>prohlídka vily příští týden (3.12.)</a:t>
            </a:r>
            <a:endParaRPr lang="cs-CZ" altLang="cs-CZ" sz="2400" dirty="0">
              <a:latin typeface="Tw Cen MT" panose="020B0602020104020603" pitchFamily="34" charset="-18"/>
            </a:endParaRPr>
          </a:p>
          <a:p>
            <a:pPr eaLnBrk="1" hangingPunct="1"/>
            <a:r>
              <a:rPr lang="cs-CZ" altLang="cs-CZ" sz="2400" b="1" dirty="0">
                <a:solidFill>
                  <a:srgbClr val="009900"/>
                </a:solidFill>
                <a:latin typeface="Tw Cen MT" panose="020B0602020104020603" pitchFamily="34" charset="-18"/>
              </a:rPr>
              <a:t>terénní kurs bryologie</a:t>
            </a:r>
          </a:p>
          <a:p>
            <a:pPr lvl="1" eaLnBrk="1" hangingPunct="1"/>
            <a:r>
              <a:rPr lang="cs-CZ" altLang="cs-CZ" sz="2200" dirty="0" err="1">
                <a:latin typeface="Tw Cen MT" panose="020B0602020104020603" pitchFamily="34" charset="-18"/>
              </a:rPr>
              <a:t>blokovka</a:t>
            </a:r>
            <a:r>
              <a:rPr lang="cs-CZ" altLang="cs-CZ" sz="2200" dirty="0">
                <a:latin typeface="Tw Cen MT" panose="020B0602020104020603" pitchFamily="34" charset="-18"/>
              </a:rPr>
              <a:t> (čt-ne); jarní bude nejspíš v dubnu – sledujte </a:t>
            </a:r>
            <a:r>
              <a:rPr lang="cs-CZ" altLang="cs-CZ" sz="2200" b="1" dirty="0" err="1">
                <a:solidFill>
                  <a:srgbClr val="009900"/>
                </a:solidFill>
                <a:latin typeface="Tw Cen MT" panose="020B0602020104020603" pitchFamily="34" charset="-18"/>
              </a:rPr>
              <a:t>bryoweb</a:t>
            </a:r>
            <a:r>
              <a:rPr lang="cs-CZ" altLang="cs-CZ" sz="2200" dirty="0">
                <a:latin typeface="Tw Cen MT" panose="020B0602020104020603" pitchFamily="34" charset="-18"/>
              </a:rPr>
              <a:t> a botanickou nástěnku</a:t>
            </a:r>
          </a:p>
          <a:p>
            <a:pPr eaLnBrk="1" hangingPunct="1"/>
            <a:r>
              <a:rPr lang="cs-CZ" altLang="cs-CZ" sz="2400" b="1" dirty="0" err="1">
                <a:solidFill>
                  <a:srgbClr val="009900"/>
                </a:solidFill>
                <a:latin typeface="Tw Cen MT" panose="020B0602020104020603" pitchFamily="34" charset="-18"/>
              </a:rPr>
              <a:t>bryoweb</a:t>
            </a:r>
            <a:r>
              <a:rPr lang="cs-CZ" altLang="cs-CZ" sz="2400" dirty="0">
                <a:latin typeface="Tw Cen MT" panose="020B0602020104020603" pitchFamily="34" charset="-18"/>
              </a:rPr>
              <a:t>: </a:t>
            </a:r>
            <a:r>
              <a:rPr lang="cs-CZ" altLang="cs-CZ" sz="2400" dirty="0">
                <a:latin typeface="Tw Cen MT" panose="020B0602020104020603" pitchFamily="34" charset="-18"/>
                <a:hlinkClick r:id="rId2"/>
              </a:rPr>
              <a:t>botanika.prf.jcu.cz/</a:t>
            </a:r>
            <a:r>
              <a:rPr lang="cs-CZ" altLang="cs-CZ" sz="2400" dirty="0" err="1">
                <a:latin typeface="Tw Cen MT" panose="020B0602020104020603" pitchFamily="34" charset="-18"/>
                <a:hlinkClick r:id="rId2"/>
              </a:rPr>
              <a:t>bryoweb</a:t>
            </a:r>
            <a:r>
              <a:rPr lang="cs-CZ" altLang="cs-CZ" sz="2400" dirty="0">
                <a:latin typeface="Tw Cen MT" panose="020B0602020104020603" pitchFamily="34" charset="-18"/>
                <a:hlinkClick r:id="rId2"/>
              </a:rPr>
              <a:t>/</a:t>
            </a:r>
            <a:endParaRPr lang="cs-CZ" altLang="cs-CZ" sz="2400" dirty="0">
              <a:latin typeface="Tw Cen MT" panose="020B0602020104020603" pitchFamily="34" charset="-18"/>
            </a:endParaRPr>
          </a:p>
          <a:p>
            <a:pPr eaLnBrk="1" hangingPunct="1"/>
            <a:r>
              <a:rPr lang="cs-CZ" altLang="cs-CZ" sz="2400" b="1" dirty="0">
                <a:latin typeface="Tw Cen MT" panose="020B0602020104020603" pitchFamily="34" charset="-18"/>
              </a:rPr>
              <a:t>Jan Kučera</a:t>
            </a:r>
            <a:r>
              <a:rPr lang="cs-CZ" altLang="cs-CZ" sz="2400" dirty="0">
                <a:latin typeface="Tw Cen MT" panose="020B0602020104020603" pitchFamily="34" charset="-18"/>
              </a:rPr>
              <a:t> (</a:t>
            </a:r>
            <a:r>
              <a:rPr lang="cs-CZ" altLang="cs-CZ" sz="2400" dirty="0">
                <a:latin typeface="Tw Cen MT" panose="020B0602020104020603" pitchFamily="34" charset="-18"/>
                <a:hlinkClick r:id="rId3"/>
              </a:rPr>
              <a:t>kucera@prf.jcu.cz</a:t>
            </a:r>
            <a:r>
              <a:rPr lang="cs-CZ" altLang="cs-CZ" sz="2400" dirty="0">
                <a:latin typeface="Tw Cen MT" panose="020B0602020104020603" pitchFamily="34" charset="-18"/>
              </a:rPr>
              <a:t>), </a:t>
            </a:r>
            <a:r>
              <a:rPr lang="cs-CZ" altLang="cs-CZ" sz="2400" b="1" dirty="0">
                <a:latin typeface="Tw Cen MT" panose="020B0602020104020603" pitchFamily="34" charset="-18"/>
              </a:rPr>
              <a:t>Jiří </a:t>
            </a:r>
            <a:r>
              <a:rPr lang="cs-CZ" altLang="cs-CZ" sz="2400" b="1" dirty="0" err="1">
                <a:latin typeface="Tw Cen MT" panose="020B0602020104020603" pitchFamily="34" charset="-18"/>
              </a:rPr>
              <a:t>Košnar</a:t>
            </a:r>
            <a:r>
              <a:rPr lang="cs-CZ" altLang="cs-CZ" sz="2400" dirty="0">
                <a:latin typeface="Tw Cen MT" panose="020B0602020104020603" pitchFamily="34" charset="-18"/>
              </a:rPr>
              <a:t> (</a:t>
            </a:r>
            <a:r>
              <a:rPr lang="cs-CZ" altLang="cs-CZ" sz="2400" dirty="0" err="1">
                <a:latin typeface="Tw Cen MT" panose="020B0602020104020603" pitchFamily="34" charset="-18"/>
              </a:rPr>
              <a:t>molek</a:t>
            </a:r>
            <a:r>
              <a:rPr lang="cs-CZ" altLang="cs-CZ" sz="2400" dirty="0">
                <a:latin typeface="Tw Cen MT" panose="020B0602020104020603" pitchFamily="34" charset="-18"/>
              </a:rPr>
              <a:t>. </a:t>
            </a:r>
            <a:r>
              <a:rPr lang="cs-CZ" altLang="cs-CZ" sz="2400" dirty="0" err="1">
                <a:latin typeface="Tw Cen MT" panose="020B0602020104020603" pitchFamily="34" charset="-18"/>
              </a:rPr>
              <a:t>lab</a:t>
            </a:r>
            <a:r>
              <a:rPr lang="cs-CZ" altLang="cs-CZ" sz="2400" dirty="0">
                <a:latin typeface="Tw Cen MT" panose="020B0602020104020603" pitchFamily="34" charset="-18"/>
              </a:rPr>
              <a:t>. </a:t>
            </a:r>
            <a:r>
              <a:rPr lang="cs-CZ" altLang="cs-CZ" sz="2400" dirty="0">
                <a:latin typeface="Tw Cen MT" panose="020B0602020104020603" pitchFamily="34" charset="-18"/>
                <a:hlinkClick r:id="rId4"/>
              </a:rPr>
              <a:t>jirikosnar@seznam.cz</a:t>
            </a:r>
            <a:r>
              <a:rPr lang="cs-CZ" altLang="cs-CZ" sz="2400" dirty="0">
                <a:latin typeface="Tw Cen MT" panose="020B0602020104020603" pitchFamily="34" charset="-18"/>
              </a:rPr>
              <a:t>), Bety Manukjanová (</a:t>
            </a:r>
            <a:r>
              <a:rPr lang="cs-CZ" altLang="cs-CZ" sz="2400" dirty="0">
                <a:latin typeface="Tw Cen MT" panose="020B0602020104020603" pitchFamily="34" charset="-18"/>
                <a:hlinkClick r:id="rId5"/>
              </a:rPr>
              <a:t>a.manukjanova@gmail.com</a:t>
            </a:r>
            <a:r>
              <a:rPr lang="cs-CZ" altLang="cs-CZ" sz="2400" dirty="0">
                <a:latin typeface="Tw Cen MT" panose="020B0602020104020603" pitchFamily="34" charset="-18"/>
              </a:rPr>
              <a:t>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" y="4870325"/>
            <a:ext cx="2004062" cy="20040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99" y="4873899"/>
            <a:ext cx="1984101" cy="19841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4" y="4873897"/>
            <a:ext cx="1984103" cy="19841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73" y="4870325"/>
            <a:ext cx="1984101" cy="19841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97" y="4873897"/>
            <a:ext cx="1984103" cy="1984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356</Words>
  <Application>Microsoft Office PowerPoint</Application>
  <PresentationFormat>Předvádění na obrazovce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Tw Cen MT</vt:lpstr>
      <vt:lpstr>Tw Cen MT Condensed Extra Bold</vt:lpstr>
      <vt:lpstr>Wingdings</vt:lpstr>
      <vt:lpstr>Vrstvy</vt:lpstr>
      <vt:lpstr>Bryologie na Katedře botaniky</vt:lpstr>
      <vt:lpstr>Čím jsou mechy zajímavé?</vt:lpstr>
      <vt:lpstr>Čím jsou mechy zajímavé?</vt:lpstr>
      <vt:lpstr>Čím jsou mechy zajímavé?</vt:lpstr>
      <vt:lpstr>Čím jsou mechy zajímavé?</vt:lpstr>
      <vt:lpstr>K čemu by vám bryologie mohla být?</vt:lpstr>
      <vt:lpstr>Témata nových prací</vt:lpstr>
      <vt:lpstr>příležitosti k setkání a kontakty</vt:lpstr>
    </vt:vector>
  </TitlesOfParts>
  <Company>BF 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Bryologie na Katedře botaniky</dc:title>
  <dc:creator>kucera</dc:creator>
  <cp:lastModifiedBy>Jan Kučera</cp:lastModifiedBy>
  <cp:revision>139</cp:revision>
  <dcterms:created xsi:type="dcterms:W3CDTF">2013-12-02T07:12:11Z</dcterms:created>
  <dcterms:modified xsi:type="dcterms:W3CDTF">2018-11-26T08:02:58Z</dcterms:modified>
</cp:coreProperties>
</file>